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83" r:id="rId4"/>
    <p:sldId id="284" r:id="rId5"/>
    <p:sldId id="285" r:id="rId6"/>
    <p:sldId id="286" r:id="rId7"/>
    <p:sldId id="282" r:id="rId8"/>
    <p:sldId id="273" r:id="rId9"/>
    <p:sldId id="274" r:id="rId10"/>
    <p:sldId id="276" r:id="rId11"/>
    <p:sldId id="275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31"/>
  </p:normalViewPr>
  <p:slideViewPr>
    <p:cSldViewPr snapToGrid="0">
      <p:cViewPr>
        <p:scale>
          <a:sx n="100" d="100"/>
          <a:sy n="100" d="100"/>
        </p:scale>
        <p:origin x="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24F18-2C00-4501-AF8D-BF39EDDE37F3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ACCC3-CECC-49EE-B237-DFD15DB3715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1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36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2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5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30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8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4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0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70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693BE-F398-44A1-8B11-CAA54EBA92A9}" type="datetimeFigureOut">
              <a:rPr lang="es-CO" smtClean="0"/>
              <a:t>19/04/20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DE7BA2-5A03-4E70-8637-07909B03D6B9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Ambientes remotos</a:t>
            </a:r>
          </a:p>
        </p:txBody>
      </p:sp>
    </p:spTree>
    <p:extLst>
      <p:ext uri="{BB962C8B-B14F-4D97-AF65-F5344CB8AC3E}">
        <p14:creationId xmlns:p14="http://schemas.microsoft.com/office/powerpoint/2010/main" val="419730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local y remoto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local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de flecha 37"/>
          <p:cNvCxnSpPr>
            <a:stCxn id="37" idx="4"/>
            <a:endCxn id="19" idx="1"/>
          </p:cNvCxnSpPr>
          <p:nvPr/>
        </p:nvCxnSpPr>
        <p:spPr>
          <a:xfrm flipV="1">
            <a:off x="2451184" y="5245063"/>
            <a:ext cx="618525" cy="9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7415" y="6006610"/>
            <a:ext cx="3064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</a:t>
            </a:r>
            <a:r>
              <a:rPr lang="es-CO" sz="1050" dirty="0"/>
              <a:t> local</a:t>
            </a:r>
            <a:endParaRPr lang="es-ES" sz="105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-41363" y="5190538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remoto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remota</a:t>
            </a:r>
            <a:endParaRPr lang="es-CO" sz="1050" dirty="0"/>
          </a:p>
        </p:txBody>
      </p:sp>
      <p:cxnSp>
        <p:nvCxnSpPr>
          <p:cNvPr id="85" name="Conector recto 84"/>
          <p:cNvCxnSpPr/>
          <p:nvPr/>
        </p:nvCxnSpPr>
        <p:spPr>
          <a:xfrm>
            <a:off x="1249382" y="4211782"/>
            <a:ext cx="5204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-11772" y="2933495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INTERNET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3281E7-1BD3-8C4E-94BA-1F3B31331B26}"/>
              </a:ext>
            </a:extLst>
          </p:cNvPr>
          <p:cNvSpPr txBox="1"/>
          <p:nvPr/>
        </p:nvSpPr>
        <p:spPr>
          <a:xfrm>
            <a:off x="8013235" y="2568595"/>
            <a:ext cx="314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Sin embargo, </a:t>
            </a:r>
            <a:r>
              <a:rPr lang="en-US" i="1" dirty="0" err="1">
                <a:latin typeface="+mj-lt"/>
              </a:rPr>
              <a:t>existen</a:t>
            </a:r>
            <a:r>
              <a:rPr lang="en-US" i="1" dirty="0">
                <a:latin typeface="+mj-lt"/>
              </a:rPr>
              <a:t> bases de </a:t>
            </a:r>
            <a:r>
              <a:rPr lang="en-US" i="1" dirty="0" err="1">
                <a:latin typeface="+mj-lt"/>
              </a:rPr>
              <a:t>datos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remotas</a:t>
            </a:r>
            <a:r>
              <a:rPr lang="en-US" i="1" dirty="0">
                <a:latin typeface="+mj-lt"/>
              </a:rPr>
              <a:t> y </a:t>
            </a:r>
            <a:r>
              <a:rPr lang="en-US" i="1" dirty="0" err="1">
                <a:latin typeface="+mj-lt"/>
              </a:rPr>
              <a:t>servidores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aplicaciones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remotos</a:t>
            </a:r>
            <a:r>
              <a:rPr lang="en-US" i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83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local y remoto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local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de flecha 37"/>
          <p:cNvCxnSpPr>
            <a:stCxn id="37" idx="4"/>
            <a:endCxn id="19" idx="1"/>
          </p:cNvCxnSpPr>
          <p:nvPr/>
        </p:nvCxnSpPr>
        <p:spPr>
          <a:xfrm flipV="1">
            <a:off x="2451184" y="5245063"/>
            <a:ext cx="618525" cy="9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7415" y="600661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local</a:t>
            </a:r>
            <a:endParaRPr lang="es-CO" sz="1050" dirty="0"/>
          </a:p>
        </p:txBody>
      </p:sp>
      <p:sp>
        <p:nvSpPr>
          <p:cNvPr id="16" name="Rectángulo 15"/>
          <p:cNvSpPr/>
          <p:nvPr/>
        </p:nvSpPr>
        <p:spPr>
          <a:xfrm>
            <a:off x="1302327" y="4405745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 rot="16200000">
            <a:off x="304268" y="5323490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remoto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remota</a:t>
            </a:r>
            <a:endParaRPr lang="es-CO" sz="1050" dirty="0"/>
          </a:p>
        </p:txBody>
      </p:sp>
      <p:sp>
        <p:nvSpPr>
          <p:cNvPr id="82" name="Rectángulo 81"/>
          <p:cNvSpPr/>
          <p:nvPr/>
        </p:nvSpPr>
        <p:spPr>
          <a:xfrm>
            <a:off x="1273958" y="2110631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CuadroTexto 82"/>
          <p:cNvSpPr txBox="1"/>
          <p:nvPr/>
        </p:nvSpPr>
        <p:spPr>
          <a:xfrm rot="16200000">
            <a:off x="275899" y="3028376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remoto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cxnSp>
        <p:nvCxnSpPr>
          <p:cNvPr id="41" name="Conector recto 84">
            <a:extLst>
              <a:ext uri="{FF2B5EF4-FFF2-40B4-BE49-F238E27FC236}">
                <a16:creationId xmlns:a16="http://schemas.microsoft.com/office/drawing/2014/main" id="{2C8B25A0-3EB5-F543-9C84-8E1A50F7D858}"/>
              </a:ext>
            </a:extLst>
          </p:cNvPr>
          <p:cNvCxnSpPr/>
          <p:nvPr/>
        </p:nvCxnSpPr>
        <p:spPr>
          <a:xfrm>
            <a:off x="1249382" y="4211782"/>
            <a:ext cx="5204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39">
            <a:extLst>
              <a:ext uri="{FF2B5EF4-FFF2-40B4-BE49-F238E27FC236}">
                <a16:creationId xmlns:a16="http://schemas.microsoft.com/office/drawing/2014/main" id="{0F635D55-BF2F-B64F-BC95-EA65B465789A}"/>
              </a:ext>
            </a:extLst>
          </p:cNvPr>
          <p:cNvSpPr txBox="1"/>
          <p:nvPr/>
        </p:nvSpPr>
        <p:spPr>
          <a:xfrm>
            <a:off x="94853" y="5279425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LOCAL</a:t>
            </a:r>
            <a:endParaRPr lang="es-CO" sz="1050" dirty="0"/>
          </a:p>
        </p:txBody>
      </p:sp>
      <p:sp>
        <p:nvSpPr>
          <p:cNvPr id="43" name="CuadroTexto 85">
            <a:extLst>
              <a:ext uri="{FF2B5EF4-FFF2-40B4-BE49-F238E27FC236}">
                <a16:creationId xmlns:a16="http://schemas.microsoft.com/office/drawing/2014/main" id="{04F346B0-585C-C14E-A7DC-E9F2E6E612F7}"/>
              </a:ext>
            </a:extLst>
          </p:cNvPr>
          <p:cNvSpPr txBox="1"/>
          <p:nvPr/>
        </p:nvSpPr>
        <p:spPr>
          <a:xfrm>
            <a:off x="124444" y="3022382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INTERNET</a:t>
            </a:r>
            <a:endParaRPr lang="es-CO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57700F-051F-374A-8A06-9F1249C9742A}"/>
              </a:ext>
            </a:extLst>
          </p:cNvPr>
          <p:cNvSpPr txBox="1"/>
          <p:nvPr/>
        </p:nvSpPr>
        <p:spPr>
          <a:xfrm>
            <a:off x="8013235" y="2568595"/>
            <a:ext cx="314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Los </a:t>
            </a:r>
            <a:r>
              <a:rPr lang="en-US" i="1" dirty="0" err="1">
                <a:latin typeface="+mj-lt"/>
              </a:rPr>
              <a:t>ambientes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remotos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pueden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ser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pruebas</a:t>
            </a:r>
            <a:r>
              <a:rPr lang="en-US" i="1" dirty="0">
                <a:latin typeface="+mj-lt"/>
              </a:rPr>
              <a:t> y de </a:t>
            </a:r>
            <a:r>
              <a:rPr lang="en-US" i="1" dirty="0" err="1">
                <a:latin typeface="+mj-lt"/>
              </a:rPr>
              <a:t>producción</a:t>
            </a:r>
            <a:r>
              <a:rPr lang="en-US" i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65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local y remoto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local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547415" y="600661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local</a:t>
            </a:r>
            <a:endParaRPr lang="es-CO" sz="1050" dirty="0"/>
          </a:p>
        </p:txBody>
      </p:sp>
      <p:sp>
        <p:nvSpPr>
          <p:cNvPr id="16" name="Rectángulo 15"/>
          <p:cNvSpPr/>
          <p:nvPr/>
        </p:nvSpPr>
        <p:spPr>
          <a:xfrm>
            <a:off x="1302327" y="4405745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 rot="16200000">
            <a:off x="304268" y="5323490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remoto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remota</a:t>
            </a:r>
            <a:endParaRPr lang="es-CO" sz="1050" dirty="0"/>
          </a:p>
        </p:txBody>
      </p:sp>
      <p:sp>
        <p:nvSpPr>
          <p:cNvPr id="82" name="Rectángulo 81"/>
          <p:cNvSpPr/>
          <p:nvPr/>
        </p:nvSpPr>
        <p:spPr>
          <a:xfrm>
            <a:off x="1273958" y="2110631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CuadroTexto 82"/>
          <p:cNvSpPr txBox="1"/>
          <p:nvPr/>
        </p:nvSpPr>
        <p:spPr>
          <a:xfrm rot="16200000">
            <a:off x="275899" y="3028376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remoto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cxnSp>
        <p:nvCxnSpPr>
          <p:cNvPr id="41" name="Conector recto 84">
            <a:extLst>
              <a:ext uri="{FF2B5EF4-FFF2-40B4-BE49-F238E27FC236}">
                <a16:creationId xmlns:a16="http://schemas.microsoft.com/office/drawing/2014/main" id="{2C8B25A0-3EB5-F543-9C84-8E1A50F7D858}"/>
              </a:ext>
            </a:extLst>
          </p:cNvPr>
          <p:cNvCxnSpPr/>
          <p:nvPr/>
        </p:nvCxnSpPr>
        <p:spPr>
          <a:xfrm>
            <a:off x="1249382" y="4211782"/>
            <a:ext cx="5204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39">
            <a:extLst>
              <a:ext uri="{FF2B5EF4-FFF2-40B4-BE49-F238E27FC236}">
                <a16:creationId xmlns:a16="http://schemas.microsoft.com/office/drawing/2014/main" id="{0F635D55-BF2F-B64F-BC95-EA65B465789A}"/>
              </a:ext>
            </a:extLst>
          </p:cNvPr>
          <p:cNvSpPr txBox="1"/>
          <p:nvPr/>
        </p:nvSpPr>
        <p:spPr>
          <a:xfrm>
            <a:off x="94853" y="5279425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LOCAL</a:t>
            </a:r>
            <a:endParaRPr lang="es-CO" sz="1050" dirty="0"/>
          </a:p>
        </p:txBody>
      </p:sp>
      <p:sp>
        <p:nvSpPr>
          <p:cNvPr id="43" name="CuadroTexto 85">
            <a:extLst>
              <a:ext uri="{FF2B5EF4-FFF2-40B4-BE49-F238E27FC236}">
                <a16:creationId xmlns:a16="http://schemas.microsoft.com/office/drawing/2014/main" id="{04F346B0-585C-C14E-A7DC-E9F2E6E612F7}"/>
              </a:ext>
            </a:extLst>
          </p:cNvPr>
          <p:cNvSpPr txBox="1"/>
          <p:nvPr/>
        </p:nvSpPr>
        <p:spPr>
          <a:xfrm>
            <a:off x="124444" y="3022382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INTERNET</a:t>
            </a:r>
            <a:endParaRPr lang="es-CO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33944-6634-F842-8D74-6F01EC599028}"/>
              </a:ext>
            </a:extLst>
          </p:cNvPr>
          <p:cNvSpPr txBox="1"/>
          <p:nvPr/>
        </p:nvSpPr>
        <p:spPr>
          <a:xfrm>
            <a:off x="8013235" y="2568595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Una </a:t>
            </a:r>
            <a:r>
              <a:rPr lang="en-US" i="1" dirty="0" err="1">
                <a:latin typeface="+mj-lt"/>
              </a:rPr>
              <a:t>vez</a:t>
            </a:r>
            <a:r>
              <a:rPr lang="en-US" i="1" dirty="0">
                <a:latin typeface="+mj-lt"/>
              </a:rPr>
              <a:t> que </a:t>
            </a:r>
            <a:r>
              <a:rPr lang="en-US" i="1" dirty="0" err="1">
                <a:latin typeface="+mj-lt"/>
              </a:rPr>
              <a:t>hayamos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terminados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pruebas</a:t>
            </a:r>
            <a:r>
              <a:rPr lang="en-US" i="1" dirty="0">
                <a:latin typeface="+mj-lt"/>
              </a:rPr>
              <a:t> locales se </a:t>
            </a:r>
            <a:r>
              <a:rPr lang="en-US" i="1" dirty="0" err="1">
                <a:latin typeface="+mj-lt"/>
              </a:rPr>
              <a:t>puede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acudir</a:t>
            </a:r>
            <a:r>
              <a:rPr lang="en-US" i="1" dirty="0">
                <a:latin typeface="+mj-lt"/>
              </a:rPr>
              <a:t> a </a:t>
            </a:r>
            <a:r>
              <a:rPr lang="en-US" i="1" dirty="0" err="1">
                <a:latin typeface="+mj-lt"/>
              </a:rPr>
              <a:t>una</a:t>
            </a:r>
            <a:r>
              <a:rPr lang="en-US" i="1" dirty="0">
                <a:latin typeface="+mj-lt"/>
              </a:rPr>
              <a:t> base de </a:t>
            </a:r>
            <a:r>
              <a:rPr lang="en-US" i="1" dirty="0" err="1">
                <a:latin typeface="+mj-lt"/>
              </a:rPr>
              <a:t>datos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remota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16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local y remoto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local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547415" y="600661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local</a:t>
            </a:r>
            <a:endParaRPr lang="es-CO" sz="1050" dirty="0"/>
          </a:p>
        </p:txBody>
      </p:sp>
      <p:sp>
        <p:nvSpPr>
          <p:cNvPr id="16" name="Rectángulo 15"/>
          <p:cNvSpPr/>
          <p:nvPr/>
        </p:nvSpPr>
        <p:spPr>
          <a:xfrm>
            <a:off x="1302327" y="4405745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 rot="16200000">
            <a:off x="304268" y="5323490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remoto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remota</a:t>
            </a:r>
            <a:endParaRPr lang="es-CO" sz="1050" dirty="0"/>
          </a:p>
        </p:txBody>
      </p:sp>
      <p:sp>
        <p:nvSpPr>
          <p:cNvPr id="82" name="Rectángulo 81"/>
          <p:cNvSpPr/>
          <p:nvPr/>
        </p:nvSpPr>
        <p:spPr>
          <a:xfrm>
            <a:off x="1273958" y="2110631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CuadroTexto 82"/>
          <p:cNvSpPr txBox="1"/>
          <p:nvPr/>
        </p:nvSpPr>
        <p:spPr>
          <a:xfrm rot="16200000">
            <a:off x="275899" y="3028376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remoto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cxnSp>
        <p:nvCxnSpPr>
          <p:cNvPr id="41" name="Conector recto 84">
            <a:extLst>
              <a:ext uri="{FF2B5EF4-FFF2-40B4-BE49-F238E27FC236}">
                <a16:creationId xmlns:a16="http://schemas.microsoft.com/office/drawing/2014/main" id="{2C8B25A0-3EB5-F543-9C84-8E1A50F7D858}"/>
              </a:ext>
            </a:extLst>
          </p:cNvPr>
          <p:cNvCxnSpPr/>
          <p:nvPr/>
        </p:nvCxnSpPr>
        <p:spPr>
          <a:xfrm>
            <a:off x="1249382" y="4211782"/>
            <a:ext cx="5204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39">
            <a:extLst>
              <a:ext uri="{FF2B5EF4-FFF2-40B4-BE49-F238E27FC236}">
                <a16:creationId xmlns:a16="http://schemas.microsoft.com/office/drawing/2014/main" id="{0F635D55-BF2F-B64F-BC95-EA65B465789A}"/>
              </a:ext>
            </a:extLst>
          </p:cNvPr>
          <p:cNvSpPr txBox="1"/>
          <p:nvPr/>
        </p:nvSpPr>
        <p:spPr>
          <a:xfrm>
            <a:off x="94853" y="5279425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LOCAL</a:t>
            </a:r>
            <a:endParaRPr lang="es-CO" sz="1050" dirty="0"/>
          </a:p>
        </p:txBody>
      </p:sp>
      <p:sp>
        <p:nvSpPr>
          <p:cNvPr id="43" name="CuadroTexto 85">
            <a:extLst>
              <a:ext uri="{FF2B5EF4-FFF2-40B4-BE49-F238E27FC236}">
                <a16:creationId xmlns:a16="http://schemas.microsoft.com/office/drawing/2014/main" id="{04F346B0-585C-C14E-A7DC-E9F2E6E612F7}"/>
              </a:ext>
            </a:extLst>
          </p:cNvPr>
          <p:cNvSpPr txBox="1"/>
          <p:nvPr/>
        </p:nvSpPr>
        <p:spPr>
          <a:xfrm>
            <a:off x="124444" y="3022382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INTERNET</a:t>
            </a:r>
            <a:endParaRPr lang="es-CO" sz="1050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B7BFBA5-4A2E-7C40-886F-ACAB6070B3A1}"/>
              </a:ext>
            </a:extLst>
          </p:cNvPr>
          <p:cNvCxnSpPr>
            <a:stCxn id="19" idx="1"/>
            <a:endCxn id="79" idx="4"/>
          </p:cNvCxnSpPr>
          <p:nvPr/>
        </p:nvCxnSpPr>
        <p:spPr>
          <a:xfrm rot="10800000">
            <a:off x="2422815" y="2959229"/>
            <a:ext cx="646894" cy="2285834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14ED1F-7D9E-EF46-BF19-47BB28B87469}"/>
              </a:ext>
            </a:extLst>
          </p:cNvPr>
          <p:cNvSpPr txBox="1"/>
          <p:nvPr/>
        </p:nvSpPr>
        <p:spPr>
          <a:xfrm>
            <a:off x="8013235" y="2568595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Una </a:t>
            </a:r>
            <a:r>
              <a:rPr lang="en-US" i="1" dirty="0" err="1">
                <a:latin typeface="+mj-lt"/>
              </a:rPr>
              <a:t>vez</a:t>
            </a:r>
            <a:r>
              <a:rPr lang="en-US" i="1" dirty="0">
                <a:latin typeface="+mj-lt"/>
              </a:rPr>
              <a:t> que </a:t>
            </a:r>
            <a:r>
              <a:rPr lang="en-US" i="1" dirty="0" err="1">
                <a:latin typeface="+mj-lt"/>
              </a:rPr>
              <a:t>hayamos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terminados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pruebas</a:t>
            </a:r>
            <a:r>
              <a:rPr lang="en-US" i="1" dirty="0">
                <a:latin typeface="+mj-lt"/>
              </a:rPr>
              <a:t> locales se </a:t>
            </a:r>
            <a:r>
              <a:rPr lang="en-US" i="1" dirty="0" err="1">
                <a:latin typeface="+mj-lt"/>
              </a:rPr>
              <a:t>puede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acudir</a:t>
            </a:r>
            <a:r>
              <a:rPr lang="en-US" i="1" dirty="0">
                <a:latin typeface="+mj-lt"/>
              </a:rPr>
              <a:t> a </a:t>
            </a:r>
            <a:r>
              <a:rPr lang="en-US" i="1" dirty="0" err="1">
                <a:latin typeface="+mj-lt"/>
              </a:rPr>
              <a:t>una</a:t>
            </a:r>
            <a:r>
              <a:rPr lang="en-US" i="1" dirty="0">
                <a:latin typeface="+mj-lt"/>
              </a:rPr>
              <a:t> base de </a:t>
            </a:r>
            <a:r>
              <a:rPr lang="en-US" i="1" dirty="0" err="1">
                <a:latin typeface="+mj-lt"/>
              </a:rPr>
              <a:t>datos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remota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51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local y remoto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local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547415" y="600661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local</a:t>
            </a:r>
            <a:endParaRPr lang="es-CO" sz="1050" dirty="0"/>
          </a:p>
        </p:txBody>
      </p:sp>
      <p:sp>
        <p:nvSpPr>
          <p:cNvPr id="16" name="Rectángulo 15"/>
          <p:cNvSpPr/>
          <p:nvPr/>
        </p:nvSpPr>
        <p:spPr>
          <a:xfrm>
            <a:off x="1302327" y="4405745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 rot="16200000">
            <a:off x="304268" y="5323490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remoto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remota</a:t>
            </a:r>
            <a:endParaRPr lang="es-CO" sz="1050" dirty="0"/>
          </a:p>
        </p:txBody>
      </p:sp>
      <p:sp>
        <p:nvSpPr>
          <p:cNvPr id="82" name="Rectángulo 81"/>
          <p:cNvSpPr/>
          <p:nvPr/>
        </p:nvSpPr>
        <p:spPr>
          <a:xfrm>
            <a:off x="1273958" y="2110631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CuadroTexto 82"/>
          <p:cNvSpPr txBox="1"/>
          <p:nvPr/>
        </p:nvSpPr>
        <p:spPr>
          <a:xfrm rot="16200000">
            <a:off x="275899" y="3028376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remoto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cxnSp>
        <p:nvCxnSpPr>
          <p:cNvPr id="41" name="Conector recto 84">
            <a:extLst>
              <a:ext uri="{FF2B5EF4-FFF2-40B4-BE49-F238E27FC236}">
                <a16:creationId xmlns:a16="http://schemas.microsoft.com/office/drawing/2014/main" id="{2C8B25A0-3EB5-F543-9C84-8E1A50F7D858}"/>
              </a:ext>
            </a:extLst>
          </p:cNvPr>
          <p:cNvCxnSpPr/>
          <p:nvPr/>
        </p:nvCxnSpPr>
        <p:spPr>
          <a:xfrm>
            <a:off x="1249382" y="4211782"/>
            <a:ext cx="5204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39">
            <a:extLst>
              <a:ext uri="{FF2B5EF4-FFF2-40B4-BE49-F238E27FC236}">
                <a16:creationId xmlns:a16="http://schemas.microsoft.com/office/drawing/2014/main" id="{0F635D55-BF2F-B64F-BC95-EA65B465789A}"/>
              </a:ext>
            </a:extLst>
          </p:cNvPr>
          <p:cNvSpPr txBox="1"/>
          <p:nvPr/>
        </p:nvSpPr>
        <p:spPr>
          <a:xfrm>
            <a:off x="94853" y="5279425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LOCAL</a:t>
            </a:r>
            <a:endParaRPr lang="es-CO" sz="1050" dirty="0"/>
          </a:p>
        </p:txBody>
      </p:sp>
      <p:sp>
        <p:nvSpPr>
          <p:cNvPr id="43" name="CuadroTexto 85">
            <a:extLst>
              <a:ext uri="{FF2B5EF4-FFF2-40B4-BE49-F238E27FC236}">
                <a16:creationId xmlns:a16="http://schemas.microsoft.com/office/drawing/2014/main" id="{04F346B0-585C-C14E-A7DC-E9F2E6E612F7}"/>
              </a:ext>
            </a:extLst>
          </p:cNvPr>
          <p:cNvSpPr txBox="1"/>
          <p:nvPr/>
        </p:nvSpPr>
        <p:spPr>
          <a:xfrm>
            <a:off x="124444" y="3022382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INTERNET</a:t>
            </a:r>
            <a:endParaRPr lang="es-CO" sz="1050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B7BFBA5-4A2E-7C40-886F-ACAB6070B3A1}"/>
              </a:ext>
            </a:extLst>
          </p:cNvPr>
          <p:cNvCxnSpPr>
            <a:stCxn id="19" idx="1"/>
            <a:endCxn id="79" idx="4"/>
          </p:cNvCxnSpPr>
          <p:nvPr/>
        </p:nvCxnSpPr>
        <p:spPr>
          <a:xfrm rot="10800000">
            <a:off x="2422815" y="2959229"/>
            <a:ext cx="646894" cy="2285834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258A2-AEDB-F242-AE88-27FB7AAC1093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225060" y="3276298"/>
            <a:ext cx="0" cy="1657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5">
            <a:extLst>
              <a:ext uri="{FF2B5EF4-FFF2-40B4-BE49-F238E27FC236}">
                <a16:creationId xmlns:a16="http://schemas.microsoft.com/office/drawing/2014/main" id="{B35256E5-EF49-444C-9A8D-5008EBDDA1DB}"/>
              </a:ext>
            </a:extLst>
          </p:cNvPr>
          <p:cNvSpPr/>
          <p:nvPr/>
        </p:nvSpPr>
        <p:spPr>
          <a:xfrm>
            <a:off x="3815423" y="2659888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6833D5-C649-7A42-9D48-114F3B422017}"/>
              </a:ext>
            </a:extLst>
          </p:cNvPr>
          <p:cNvSpPr txBox="1"/>
          <p:nvPr/>
        </p:nvSpPr>
        <p:spPr>
          <a:xfrm>
            <a:off x="8013235" y="2568595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Adicionalmente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nuestra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aplicación</a:t>
            </a:r>
            <a:r>
              <a:rPr lang="en-US" i="1" dirty="0">
                <a:latin typeface="+mj-lt"/>
              </a:rPr>
              <a:t> web se </a:t>
            </a:r>
            <a:r>
              <a:rPr lang="en-US" i="1" dirty="0" err="1">
                <a:latin typeface="+mj-lt"/>
              </a:rPr>
              <a:t>puede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subir</a:t>
            </a:r>
            <a:r>
              <a:rPr lang="en-US" i="1" dirty="0">
                <a:latin typeface="+mj-lt"/>
              </a:rPr>
              <a:t> a un </a:t>
            </a:r>
            <a:r>
              <a:rPr lang="en-US" i="1" dirty="0" err="1">
                <a:latin typeface="+mj-lt"/>
              </a:rPr>
              <a:t>servidor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aplicaciones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remoto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79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local y remoto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local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547415" y="600661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local</a:t>
            </a:r>
            <a:endParaRPr lang="es-CO" sz="1050" dirty="0"/>
          </a:p>
        </p:txBody>
      </p:sp>
      <p:sp>
        <p:nvSpPr>
          <p:cNvPr id="16" name="Rectángulo 15"/>
          <p:cNvSpPr/>
          <p:nvPr/>
        </p:nvSpPr>
        <p:spPr>
          <a:xfrm>
            <a:off x="1302327" y="4405745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 rot="16200000">
            <a:off x="304268" y="5323490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remoto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remota</a:t>
            </a:r>
            <a:endParaRPr lang="es-CO" sz="1050" dirty="0"/>
          </a:p>
        </p:txBody>
      </p:sp>
      <p:sp>
        <p:nvSpPr>
          <p:cNvPr id="82" name="Rectángulo 81"/>
          <p:cNvSpPr/>
          <p:nvPr/>
        </p:nvSpPr>
        <p:spPr>
          <a:xfrm>
            <a:off x="1273958" y="2110631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CuadroTexto 82"/>
          <p:cNvSpPr txBox="1"/>
          <p:nvPr/>
        </p:nvSpPr>
        <p:spPr>
          <a:xfrm rot="16200000">
            <a:off x="275899" y="3028376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remoto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cxnSp>
        <p:nvCxnSpPr>
          <p:cNvPr id="41" name="Conector recto 84">
            <a:extLst>
              <a:ext uri="{FF2B5EF4-FFF2-40B4-BE49-F238E27FC236}">
                <a16:creationId xmlns:a16="http://schemas.microsoft.com/office/drawing/2014/main" id="{2C8B25A0-3EB5-F543-9C84-8E1A50F7D858}"/>
              </a:ext>
            </a:extLst>
          </p:cNvPr>
          <p:cNvCxnSpPr/>
          <p:nvPr/>
        </p:nvCxnSpPr>
        <p:spPr>
          <a:xfrm>
            <a:off x="1249382" y="4211782"/>
            <a:ext cx="5204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39">
            <a:extLst>
              <a:ext uri="{FF2B5EF4-FFF2-40B4-BE49-F238E27FC236}">
                <a16:creationId xmlns:a16="http://schemas.microsoft.com/office/drawing/2014/main" id="{0F635D55-BF2F-B64F-BC95-EA65B465789A}"/>
              </a:ext>
            </a:extLst>
          </p:cNvPr>
          <p:cNvSpPr txBox="1"/>
          <p:nvPr/>
        </p:nvSpPr>
        <p:spPr>
          <a:xfrm>
            <a:off x="94853" y="5279425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LOCAL</a:t>
            </a:r>
            <a:endParaRPr lang="es-CO" sz="1050" dirty="0"/>
          </a:p>
        </p:txBody>
      </p:sp>
      <p:sp>
        <p:nvSpPr>
          <p:cNvPr id="43" name="CuadroTexto 85">
            <a:extLst>
              <a:ext uri="{FF2B5EF4-FFF2-40B4-BE49-F238E27FC236}">
                <a16:creationId xmlns:a16="http://schemas.microsoft.com/office/drawing/2014/main" id="{04F346B0-585C-C14E-A7DC-E9F2E6E612F7}"/>
              </a:ext>
            </a:extLst>
          </p:cNvPr>
          <p:cNvSpPr txBox="1"/>
          <p:nvPr/>
        </p:nvSpPr>
        <p:spPr>
          <a:xfrm>
            <a:off x="124444" y="3022382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INTERNET</a:t>
            </a:r>
            <a:endParaRPr lang="es-CO" sz="1050" dirty="0"/>
          </a:p>
        </p:txBody>
      </p:sp>
      <p:sp>
        <p:nvSpPr>
          <p:cNvPr id="38" name="Rectángulo 35">
            <a:extLst>
              <a:ext uri="{FF2B5EF4-FFF2-40B4-BE49-F238E27FC236}">
                <a16:creationId xmlns:a16="http://schemas.microsoft.com/office/drawing/2014/main" id="{B35256E5-EF49-444C-9A8D-5008EBDDA1DB}"/>
              </a:ext>
            </a:extLst>
          </p:cNvPr>
          <p:cNvSpPr/>
          <p:nvPr/>
        </p:nvSpPr>
        <p:spPr>
          <a:xfrm>
            <a:off x="3815423" y="2659888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C22917-CD33-D24D-BAF6-2D06ED4449A5}"/>
              </a:ext>
            </a:extLst>
          </p:cNvPr>
          <p:cNvCxnSpPr>
            <a:stCxn id="79" idx="4"/>
            <a:endCxn id="70" idx="1"/>
          </p:cNvCxnSpPr>
          <p:nvPr/>
        </p:nvCxnSpPr>
        <p:spPr>
          <a:xfrm flipV="1">
            <a:off x="2422815" y="2949949"/>
            <a:ext cx="618525" cy="928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6BDC7A-8438-8D43-BFE1-02778C831F1F}"/>
              </a:ext>
            </a:extLst>
          </p:cNvPr>
          <p:cNvSpPr txBox="1"/>
          <p:nvPr/>
        </p:nvSpPr>
        <p:spPr>
          <a:xfrm>
            <a:off x="8013235" y="2568595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Con base de </a:t>
            </a:r>
            <a:r>
              <a:rPr lang="en-US" i="1" dirty="0" err="1">
                <a:latin typeface="+mj-lt"/>
              </a:rPr>
              <a:t>datos</a:t>
            </a:r>
            <a:r>
              <a:rPr lang="en-US" i="1" dirty="0">
                <a:latin typeface="+mj-lt"/>
              </a:rPr>
              <a:t> y </a:t>
            </a:r>
            <a:r>
              <a:rPr lang="en-US" i="1" dirty="0" err="1">
                <a:latin typeface="+mj-lt"/>
              </a:rPr>
              <a:t>servidor</a:t>
            </a:r>
            <a:r>
              <a:rPr lang="en-US" i="1" dirty="0">
                <a:latin typeface="+mj-lt"/>
              </a:rPr>
              <a:t> de apps </a:t>
            </a:r>
            <a:r>
              <a:rPr lang="en-US" i="1" dirty="0" err="1">
                <a:latin typeface="+mj-lt"/>
              </a:rPr>
              <a:t>remotos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tanto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código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como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datos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tendrán</a:t>
            </a:r>
            <a:r>
              <a:rPr lang="en-US" i="1" dirty="0">
                <a:latin typeface="+mj-lt"/>
              </a:rPr>
              <a:t> un </a:t>
            </a:r>
            <a:r>
              <a:rPr lang="en-US" i="1" dirty="0" err="1">
                <a:latin typeface="+mj-lt"/>
              </a:rPr>
              <a:t>alcance</a:t>
            </a:r>
            <a:r>
              <a:rPr lang="en-US" i="1" dirty="0">
                <a:latin typeface="+mj-lt"/>
              </a:rPr>
              <a:t> global.</a:t>
            </a:r>
          </a:p>
        </p:txBody>
      </p:sp>
    </p:spTree>
    <p:extLst>
      <p:ext uri="{BB962C8B-B14F-4D97-AF65-F5344CB8AC3E}">
        <p14:creationId xmlns:p14="http://schemas.microsoft.com/office/powerpoint/2010/main" val="289138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local y remoto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local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30633" y="241736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08405" y="282168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08405" y="307765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486639" y="242360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486639" y="314511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547415" y="600661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local</a:t>
            </a:r>
            <a:endParaRPr lang="es-CO" sz="1050" dirty="0"/>
          </a:p>
        </p:txBody>
      </p:sp>
      <p:sp>
        <p:nvSpPr>
          <p:cNvPr id="16" name="Rectángulo 15"/>
          <p:cNvSpPr/>
          <p:nvPr/>
        </p:nvSpPr>
        <p:spPr>
          <a:xfrm>
            <a:off x="1302327" y="4405745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 rot="16200000">
            <a:off x="304268" y="5323490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 remoto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 remota</a:t>
            </a:r>
            <a:endParaRPr lang="es-CO" sz="1050" dirty="0"/>
          </a:p>
        </p:txBody>
      </p:sp>
      <p:sp>
        <p:nvSpPr>
          <p:cNvPr id="82" name="Rectángulo 81"/>
          <p:cNvSpPr/>
          <p:nvPr/>
        </p:nvSpPr>
        <p:spPr>
          <a:xfrm>
            <a:off x="1273958" y="2110631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CuadroTexto 82"/>
          <p:cNvSpPr txBox="1"/>
          <p:nvPr/>
        </p:nvSpPr>
        <p:spPr>
          <a:xfrm rot="16200000">
            <a:off x="275899" y="3028376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Ambiente remoto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cxnSp>
        <p:nvCxnSpPr>
          <p:cNvPr id="41" name="Conector recto 84">
            <a:extLst>
              <a:ext uri="{FF2B5EF4-FFF2-40B4-BE49-F238E27FC236}">
                <a16:creationId xmlns:a16="http://schemas.microsoft.com/office/drawing/2014/main" id="{2C8B25A0-3EB5-F543-9C84-8E1A50F7D858}"/>
              </a:ext>
            </a:extLst>
          </p:cNvPr>
          <p:cNvCxnSpPr/>
          <p:nvPr/>
        </p:nvCxnSpPr>
        <p:spPr>
          <a:xfrm>
            <a:off x="1249382" y="4211782"/>
            <a:ext cx="5204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39">
            <a:extLst>
              <a:ext uri="{FF2B5EF4-FFF2-40B4-BE49-F238E27FC236}">
                <a16:creationId xmlns:a16="http://schemas.microsoft.com/office/drawing/2014/main" id="{0F635D55-BF2F-B64F-BC95-EA65B465789A}"/>
              </a:ext>
            </a:extLst>
          </p:cNvPr>
          <p:cNvSpPr txBox="1"/>
          <p:nvPr/>
        </p:nvSpPr>
        <p:spPr>
          <a:xfrm>
            <a:off x="94853" y="5279425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LOCAL</a:t>
            </a:r>
            <a:endParaRPr lang="es-CO" sz="1050" dirty="0"/>
          </a:p>
        </p:txBody>
      </p:sp>
      <p:sp>
        <p:nvSpPr>
          <p:cNvPr id="43" name="CuadroTexto 85">
            <a:extLst>
              <a:ext uri="{FF2B5EF4-FFF2-40B4-BE49-F238E27FC236}">
                <a16:creationId xmlns:a16="http://schemas.microsoft.com/office/drawing/2014/main" id="{04F346B0-585C-C14E-A7DC-E9F2E6E612F7}"/>
              </a:ext>
            </a:extLst>
          </p:cNvPr>
          <p:cNvSpPr txBox="1"/>
          <p:nvPr/>
        </p:nvSpPr>
        <p:spPr>
          <a:xfrm>
            <a:off x="124444" y="3022382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INTERNET</a:t>
            </a:r>
            <a:endParaRPr lang="es-CO" sz="1050" dirty="0"/>
          </a:p>
        </p:txBody>
      </p:sp>
      <p:sp>
        <p:nvSpPr>
          <p:cNvPr id="38" name="Rectángulo 35">
            <a:extLst>
              <a:ext uri="{FF2B5EF4-FFF2-40B4-BE49-F238E27FC236}">
                <a16:creationId xmlns:a16="http://schemas.microsoft.com/office/drawing/2014/main" id="{B35256E5-EF49-444C-9A8D-5008EBDDA1DB}"/>
              </a:ext>
            </a:extLst>
          </p:cNvPr>
          <p:cNvSpPr/>
          <p:nvPr/>
        </p:nvSpPr>
        <p:spPr>
          <a:xfrm>
            <a:off x="3815423" y="2659888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C22917-CD33-D24D-BAF6-2D06ED4449A5}"/>
              </a:ext>
            </a:extLst>
          </p:cNvPr>
          <p:cNvCxnSpPr>
            <a:stCxn id="79" idx="4"/>
            <a:endCxn id="70" idx="1"/>
          </p:cNvCxnSpPr>
          <p:nvPr/>
        </p:nvCxnSpPr>
        <p:spPr>
          <a:xfrm flipV="1">
            <a:off x="2422815" y="2949949"/>
            <a:ext cx="618525" cy="928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8DBC08-1EBB-3744-AEB4-35707ED2E11E}"/>
              </a:ext>
            </a:extLst>
          </p:cNvPr>
          <p:cNvSpPr txBox="1"/>
          <p:nvPr/>
        </p:nvSpPr>
        <p:spPr>
          <a:xfrm>
            <a:off x="7669519" y="4583526"/>
            <a:ext cx="314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ese </a:t>
            </a:r>
            <a:r>
              <a:rPr lang="en-US" i="1" dirty="0" err="1">
                <a:latin typeface="+mj-lt"/>
              </a:rPr>
              <a:t>momento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ya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podemos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hacer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nuestro</a:t>
            </a:r>
            <a:r>
              <a:rPr lang="en-US" i="1" dirty="0">
                <a:latin typeface="+mj-lt"/>
              </a:rPr>
              <a:t> testing remote.</a:t>
            </a:r>
          </a:p>
        </p:txBody>
      </p:sp>
    </p:spTree>
    <p:extLst>
      <p:ext uri="{BB962C8B-B14F-4D97-AF65-F5344CB8AC3E}">
        <p14:creationId xmlns:p14="http://schemas.microsoft.com/office/powerpoint/2010/main" val="393346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PRUEBAS UNITARIAS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116473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unitarias</a:t>
            </a:r>
            <a:endParaRPr lang="es-CO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8C69C-5442-9A4C-B325-4AE5BC5ACD60}"/>
              </a:ext>
            </a:extLst>
          </p:cNvPr>
          <p:cNvSpPr txBox="1"/>
          <p:nvPr/>
        </p:nvSpPr>
        <p:spPr>
          <a:xfrm>
            <a:off x="8348086" y="4953364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Las </a:t>
            </a:r>
            <a:r>
              <a:rPr lang="en-US" i="1" dirty="0" err="1">
                <a:latin typeface="+mj-lt"/>
              </a:rPr>
              <a:t>pruebas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unitarias</a:t>
            </a:r>
            <a:r>
              <a:rPr lang="en-US" i="1" dirty="0">
                <a:latin typeface="+mj-lt"/>
              </a:rPr>
              <a:t> a un API Rest se </a:t>
            </a:r>
            <a:r>
              <a:rPr lang="en-US" i="1" dirty="0" err="1">
                <a:latin typeface="+mj-lt"/>
              </a:rPr>
              <a:t>realizan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interactuar</a:t>
            </a:r>
            <a:r>
              <a:rPr lang="en-US" i="1" dirty="0">
                <a:latin typeface="+mj-lt"/>
              </a:rPr>
              <a:t> con el </a:t>
            </a:r>
            <a:r>
              <a:rPr lang="en-US" i="1" dirty="0" err="1">
                <a:latin typeface="+mj-lt"/>
              </a:rPr>
              <a:t>programa</a:t>
            </a:r>
            <a:r>
              <a:rPr lang="en-US" i="1" dirty="0">
                <a:latin typeface="+mj-lt"/>
              </a:rPr>
              <a:t> sin </a:t>
            </a:r>
            <a:r>
              <a:rPr lang="en-US" i="1" dirty="0" err="1">
                <a:latin typeface="+mj-lt"/>
              </a:rPr>
              <a:t>necesidad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crear</a:t>
            </a:r>
            <a:r>
              <a:rPr lang="en-US" i="1" dirty="0">
                <a:latin typeface="+mj-lt"/>
              </a:rPr>
              <a:t> un frontend</a:t>
            </a:r>
          </a:p>
        </p:txBody>
      </p:sp>
      <p:sp>
        <p:nvSpPr>
          <p:cNvPr id="19" name="Disco magnético 29">
            <a:extLst>
              <a:ext uri="{FF2B5EF4-FFF2-40B4-BE49-F238E27FC236}">
                <a16:creationId xmlns:a16="http://schemas.microsoft.com/office/drawing/2014/main" id="{B51EAE43-234F-BE41-8009-ECC8ABF11A98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30">
            <a:extLst>
              <a:ext uri="{FF2B5EF4-FFF2-40B4-BE49-F238E27FC236}">
                <a16:creationId xmlns:a16="http://schemas.microsoft.com/office/drawing/2014/main" id="{76FA25DE-2A94-AF4A-A854-29CAE248AD6B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31">
            <a:extLst>
              <a:ext uri="{FF2B5EF4-FFF2-40B4-BE49-F238E27FC236}">
                <a16:creationId xmlns:a16="http://schemas.microsoft.com/office/drawing/2014/main" id="{A7FF9290-E2B2-F34B-AE03-448867294ABA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32">
            <a:extLst>
              <a:ext uri="{FF2B5EF4-FFF2-40B4-BE49-F238E27FC236}">
                <a16:creationId xmlns:a16="http://schemas.microsoft.com/office/drawing/2014/main" id="{523D71AB-3FDB-1842-B4EA-F87818624C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33">
            <a:extLst>
              <a:ext uri="{FF2B5EF4-FFF2-40B4-BE49-F238E27FC236}">
                <a16:creationId xmlns:a16="http://schemas.microsoft.com/office/drawing/2014/main" id="{0D6380A5-CF5A-B14F-BBE5-39DA50365F3F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28" name="Rectángulo 34">
            <a:extLst>
              <a:ext uri="{FF2B5EF4-FFF2-40B4-BE49-F238E27FC236}">
                <a16:creationId xmlns:a16="http://schemas.microsoft.com/office/drawing/2014/main" id="{FA6DAE5B-F637-1C4C-ACB3-5E7E5BCF8C1E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29" name="Conector recto de flecha 35">
            <a:extLst>
              <a:ext uri="{FF2B5EF4-FFF2-40B4-BE49-F238E27FC236}">
                <a16:creationId xmlns:a16="http://schemas.microsoft.com/office/drawing/2014/main" id="{FF930E4F-D536-024E-8504-9F2815177F37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11">
            <a:extLst>
              <a:ext uri="{FF2B5EF4-FFF2-40B4-BE49-F238E27FC236}">
                <a16:creationId xmlns:a16="http://schemas.microsoft.com/office/drawing/2014/main" id="{EE172781-BEE2-DD4C-B8A2-C2015B1A1110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4">
            <a:extLst>
              <a:ext uri="{FF2B5EF4-FFF2-40B4-BE49-F238E27FC236}">
                <a16:creationId xmlns:a16="http://schemas.microsoft.com/office/drawing/2014/main" id="{B8FED468-5EA8-FF49-9D77-408A77F54278}"/>
              </a:ext>
            </a:extLst>
          </p:cNvPr>
          <p:cNvCxnSpPr>
            <a:stCxn id="30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14">
            <a:extLst>
              <a:ext uri="{FF2B5EF4-FFF2-40B4-BE49-F238E27FC236}">
                <a16:creationId xmlns:a16="http://schemas.microsoft.com/office/drawing/2014/main" id="{405297D5-3BA8-7944-BDD4-C85E1DAE6AF9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33" name="Rectángulo 11">
            <a:extLst>
              <a:ext uri="{FF2B5EF4-FFF2-40B4-BE49-F238E27FC236}">
                <a16:creationId xmlns:a16="http://schemas.microsoft.com/office/drawing/2014/main" id="{0336FA31-CCA2-374F-B2B6-3F1BC0D78DE6}"/>
              </a:ext>
            </a:extLst>
          </p:cNvPr>
          <p:cNvSpPr/>
          <p:nvPr/>
        </p:nvSpPr>
        <p:spPr>
          <a:xfrm>
            <a:off x="1097280" y="2581696"/>
            <a:ext cx="2199853" cy="2934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14">
            <a:extLst>
              <a:ext uri="{FF2B5EF4-FFF2-40B4-BE49-F238E27FC236}">
                <a16:creationId xmlns:a16="http://schemas.microsoft.com/office/drawing/2014/main" id="{F9C8BBB8-8FA5-014E-B740-BA79F6737C5F}"/>
              </a:ext>
            </a:extLst>
          </p:cNvPr>
          <p:cNvSpPr/>
          <p:nvPr/>
        </p:nvSpPr>
        <p:spPr>
          <a:xfrm>
            <a:off x="1696492" y="5553528"/>
            <a:ext cx="1001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Postman</a:t>
            </a:r>
            <a:endParaRPr lang="es-CO" dirty="0"/>
          </a:p>
        </p:txBody>
      </p:sp>
      <p:sp>
        <p:nvSpPr>
          <p:cNvPr id="35" name="Rectángulo 11">
            <a:extLst>
              <a:ext uri="{FF2B5EF4-FFF2-40B4-BE49-F238E27FC236}">
                <a16:creationId xmlns:a16="http://schemas.microsoft.com/office/drawing/2014/main" id="{0360CB19-A55F-A749-8117-AA458FD0B4D5}"/>
              </a:ext>
            </a:extLst>
          </p:cNvPr>
          <p:cNvSpPr/>
          <p:nvPr/>
        </p:nvSpPr>
        <p:spPr>
          <a:xfrm>
            <a:off x="1097280" y="2581695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1: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estudiante</a:t>
            </a:r>
          </a:p>
        </p:txBody>
      </p:sp>
      <p:sp>
        <p:nvSpPr>
          <p:cNvPr id="39" name="Rectángulo 11">
            <a:extLst>
              <a:ext uri="{FF2B5EF4-FFF2-40B4-BE49-F238E27FC236}">
                <a16:creationId xmlns:a16="http://schemas.microsoft.com/office/drawing/2014/main" id="{0A4E10C6-063F-9247-BC01-6D8D269888B1}"/>
              </a:ext>
            </a:extLst>
          </p:cNvPr>
          <p:cNvSpPr/>
          <p:nvPr/>
        </p:nvSpPr>
        <p:spPr>
          <a:xfrm>
            <a:off x="1097280" y="3028465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2: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POST a estudiantes</a:t>
            </a:r>
          </a:p>
        </p:txBody>
      </p:sp>
      <p:sp>
        <p:nvSpPr>
          <p:cNvPr id="40" name="Rectángulo 11">
            <a:extLst>
              <a:ext uri="{FF2B5EF4-FFF2-40B4-BE49-F238E27FC236}">
                <a16:creationId xmlns:a16="http://schemas.microsoft.com/office/drawing/2014/main" id="{09BE5447-959C-C744-BA5F-5F2E93B96977}"/>
              </a:ext>
            </a:extLst>
          </p:cNvPr>
          <p:cNvSpPr/>
          <p:nvPr/>
        </p:nvSpPr>
        <p:spPr>
          <a:xfrm>
            <a:off x="1097280" y="3493399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3: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lista de estudiantes</a:t>
            </a:r>
          </a:p>
        </p:txBody>
      </p:sp>
      <p:sp>
        <p:nvSpPr>
          <p:cNvPr id="41" name="Rectángulo 11">
            <a:extLst>
              <a:ext uri="{FF2B5EF4-FFF2-40B4-BE49-F238E27FC236}">
                <a16:creationId xmlns:a16="http://schemas.microsoft.com/office/drawing/2014/main" id="{EC77FDAE-85BF-1648-9F75-4290A1BD7992}"/>
              </a:ext>
            </a:extLst>
          </p:cNvPr>
          <p:cNvSpPr/>
          <p:nvPr/>
        </p:nvSpPr>
        <p:spPr>
          <a:xfrm>
            <a:off x="1097280" y="3958334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4: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lista de materias</a:t>
            </a:r>
          </a:p>
        </p:txBody>
      </p:sp>
      <p:sp>
        <p:nvSpPr>
          <p:cNvPr id="42" name="Rectángulo 11">
            <a:extLst>
              <a:ext uri="{FF2B5EF4-FFF2-40B4-BE49-F238E27FC236}">
                <a16:creationId xmlns:a16="http://schemas.microsoft.com/office/drawing/2014/main" id="{4ABA6060-7806-F24A-9686-CC5CDADED232}"/>
              </a:ext>
            </a:extLst>
          </p:cNvPr>
          <p:cNvSpPr/>
          <p:nvPr/>
        </p:nvSpPr>
        <p:spPr>
          <a:xfrm>
            <a:off x="1097280" y="4423268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5: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DELETE a usuarios</a:t>
            </a:r>
          </a:p>
        </p:txBody>
      </p:sp>
      <p:sp>
        <p:nvSpPr>
          <p:cNvPr id="43" name="Rectángulo 11">
            <a:extLst>
              <a:ext uri="{FF2B5EF4-FFF2-40B4-BE49-F238E27FC236}">
                <a16:creationId xmlns:a16="http://schemas.microsoft.com/office/drawing/2014/main" id="{D4BDEFBF-C0D9-AB49-865D-5BC4A3F526E8}"/>
              </a:ext>
            </a:extLst>
          </p:cNvPr>
          <p:cNvSpPr/>
          <p:nvPr/>
        </p:nvSpPr>
        <p:spPr>
          <a:xfrm>
            <a:off x="1097280" y="4888203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5: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POST a registrar materia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F5968E8-FA9D-4E46-9E20-A97B73B1A24C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>
            <a:off x="3297133" y="2814163"/>
            <a:ext cx="4344620" cy="3493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4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unitarias</a:t>
            </a:r>
            <a:endParaRPr lang="es-CO" dirty="0"/>
          </a:p>
        </p:txBody>
      </p:sp>
      <p:sp>
        <p:nvSpPr>
          <p:cNvPr id="19" name="Disco magnético 29">
            <a:extLst>
              <a:ext uri="{FF2B5EF4-FFF2-40B4-BE49-F238E27FC236}">
                <a16:creationId xmlns:a16="http://schemas.microsoft.com/office/drawing/2014/main" id="{B51EAE43-234F-BE41-8009-ECC8ABF11A98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30">
            <a:extLst>
              <a:ext uri="{FF2B5EF4-FFF2-40B4-BE49-F238E27FC236}">
                <a16:creationId xmlns:a16="http://schemas.microsoft.com/office/drawing/2014/main" id="{76FA25DE-2A94-AF4A-A854-29CAE248AD6B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31">
            <a:extLst>
              <a:ext uri="{FF2B5EF4-FFF2-40B4-BE49-F238E27FC236}">
                <a16:creationId xmlns:a16="http://schemas.microsoft.com/office/drawing/2014/main" id="{A7FF9290-E2B2-F34B-AE03-448867294ABA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32">
            <a:extLst>
              <a:ext uri="{FF2B5EF4-FFF2-40B4-BE49-F238E27FC236}">
                <a16:creationId xmlns:a16="http://schemas.microsoft.com/office/drawing/2014/main" id="{523D71AB-3FDB-1842-B4EA-F87818624C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33">
            <a:extLst>
              <a:ext uri="{FF2B5EF4-FFF2-40B4-BE49-F238E27FC236}">
                <a16:creationId xmlns:a16="http://schemas.microsoft.com/office/drawing/2014/main" id="{0D6380A5-CF5A-B14F-BBE5-39DA50365F3F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28" name="Rectángulo 34">
            <a:extLst>
              <a:ext uri="{FF2B5EF4-FFF2-40B4-BE49-F238E27FC236}">
                <a16:creationId xmlns:a16="http://schemas.microsoft.com/office/drawing/2014/main" id="{FA6DAE5B-F637-1C4C-ACB3-5E7E5BCF8C1E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29" name="Conector recto de flecha 35">
            <a:extLst>
              <a:ext uri="{FF2B5EF4-FFF2-40B4-BE49-F238E27FC236}">
                <a16:creationId xmlns:a16="http://schemas.microsoft.com/office/drawing/2014/main" id="{FF930E4F-D536-024E-8504-9F2815177F37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11">
            <a:extLst>
              <a:ext uri="{FF2B5EF4-FFF2-40B4-BE49-F238E27FC236}">
                <a16:creationId xmlns:a16="http://schemas.microsoft.com/office/drawing/2014/main" id="{EE172781-BEE2-DD4C-B8A2-C2015B1A1110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4">
            <a:extLst>
              <a:ext uri="{FF2B5EF4-FFF2-40B4-BE49-F238E27FC236}">
                <a16:creationId xmlns:a16="http://schemas.microsoft.com/office/drawing/2014/main" id="{B8FED468-5EA8-FF49-9D77-408A77F54278}"/>
              </a:ext>
            </a:extLst>
          </p:cNvPr>
          <p:cNvCxnSpPr>
            <a:stCxn id="30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14">
            <a:extLst>
              <a:ext uri="{FF2B5EF4-FFF2-40B4-BE49-F238E27FC236}">
                <a16:creationId xmlns:a16="http://schemas.microsoft.com/office/drawing/2014/main" id="{405297D5-3BA8-7944-BDD4-C85E1DAE6AF9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33" name="Rectángulo 11">
            <a:extLst>
              <a:ext uri="{FF2B5EF4-FFF2-40B4-BE49-F238E27FC236}">
                <a16:creationId xmlns:a16="http://schemas.microsoft.com/office/drawing/2014/main" id="{0336FA31-CCA2-374F-B2B6-3F1BC0D78DE6}"/>
              </a:ext>
            </a:extLst>
          </p:cNvPr>
          <p:cNvSpPr/>
          <p:nvPr/>
        </p:nvSpPr>
        <p:spPr>
          <a:xfrm>
            <a:off x="1097280" y="2581696"/>
            <a:ext cx="2199853" cy="2934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14">
            <a:extLst>
              <a:ext uri="{FF2B5EF4-FFF2-40B4-BE49-F238E27FC236}">
                <a16:creationId xmlns:a16="http://schemas.microsoft.com/office/drawing/2014/main" id="{F9C8BBB8-8FA5-014E-B740-BA79F6737C5F}"/>
              </a:ext>
            </a:extLst>
          </p:cNvPr>
          <p:cNvSpPr/>
          <p:nvPr/>
        </p:nvSpPr>
        <p:spPr>
          <a:xfrm>
            <a:off x="1696492" y="5553528"/>
            <a:ext cx="1001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Postman</a:t>
            </a:r>
            <a:endParaRPr lang="es-CO" dirty="0"/>
          </a:p>
        </p:txBody>
      </p:sp>
      <p:sp>
        <p:nvSpPr>
          <p:cNvPr id="35" name="Rectángulo 11">
            <a:extLst>
              <a:ext uri="{FF2B5EF4-FFF2-40B4-BE49-F238E27FC236}">
                <a16:creationId xmlns:a16="http://schemas.microsoft.com/office/drawing/2014/main" id="{0360CB19-A55F-A749-8117-AA458FD0B4D5}"/>
              </a:ext>
            </a:extLst>
          </p:cNvPr>
          <p:cNvSpPr/>
          <p:nvPr/>
        </p:nvSpPr>
        <p:spPr>
          <a:xfrm>
            <a:off x="1097280" y="2581695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1: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estudiante</a:t>
            </a:r>
          </a:p>
        </p:txBody>
      </p:sp>
      <p:sp>
        <p:nvSpPr>
          <p:cNvPr id="39" name="Rectángulo 11">
            <a:extLst>
              <a:ext uri="{FF2B5EF4-FFF2-40B4-BE49-F238E27FC236}">
                <a16:creationId xmlns:a16="http://schemas.microsoft.com/office/drawing/2014/main" id="{0A4E10C6-063F-9247-BC01-6D8D269888B1}"/>
              </a:ext>
            </a:extLst>
          </p:cNvPr>
          <p:cNvSpPr/>
          <p:nvPr/>
        </p:nvSpPr>
        <p:spPr>
          <a:xfrm>
            <a:off x="1097280" y="3028465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2: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POST a estudiantes</a:t>
            </a:r>
          </a:p>
        </p:txBody>
      </p:sp>
      <p:sp>
        <p:nvSpPr>
          <p:cNvPr id="40" name="Rectángulo 11">
            <a:extLst>
              <a:ext uri="{FF2B5EF4-FFF2-40B4-BE49-F238E27FC236}">
                <a16:creationId xmlns:a16="http://schemas.microsoft.com/office/drawing/2014/main" id="{09BE5447-959C-C744-BA5F-5F2E93B96977}"/>
              </a:ext>
            </a:extLst>
          </p:cNvPr>
          <p:cNvSpPr/>
          <p:nvPr/>
        </p:nvSpPr>
        <p:spPr>
          <a:xfrm>
            <a:off x="1097280" y="3493399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3: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lista de estudiantes</a:t>
            </a:r>
          </a:p>
        </p:txBody>
      </p:sp>
      <p:sp>
        <p:nvSpPr>
          <p:cNvPr id="41" name="Rectángulo 11">
            <a:extLst>
              <a:ext uri="{FF2B5EF4-FFF2-40B4-BE49-F238E27FC236}">
                <a16:creationId xmlns:a16="http://schemas.microsoft.com/office/drawing/2014/main" id="{EC77FDAE-85BF-1648-9F75-4290A1BD7992}"/>
              </a:ext>
            </a:extLst>
          </p:cNvPr>
          <p:cNvSpPr/>
          <p:nvPr/>
        </p:nvSpPr>
        <p:spPr>
          <a:xfrm>
            <a:off x="1097280" y="3958334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4: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lista de materias</a:t>
            </a:r>
          </a:p>
        </p:txBody>
      </p:sp>
      <p:sp>
        <p:nvSpPr>
          <p:cNvPr id="42" name="Rectángulo 11">
            <a:extLst>
              <a:ext uri="{FF2B5EF4-FFF2-40B4-BE49-F238E27FC236}">
                <a16:creationId xmlns:a16="http://schemas.microsoft.com/office/drawing/2014/main" id="{4ABA6060-7806-F24A-9686-CC5CDADED232}"/>
              </a:ext>
            </a:extLst>
          </p:cNvPr>
          <p:cNvSpPr/>
          <p:nvPr/>
        </p:nvSpPr>
        <p:spPr>
          <a:xfrm>
            <a:off x="1097280" y="4423268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5: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DELETE a usuarios</a:t>
            </a:r>
          </a:p>
        </p:txBody>
      </p:sp>
      <p:sp>
        <p:nvSpPr>
          <p:cNvPr id="43" name="Rectángulo 11">
            <a:extLst>
              <a:ext uri="{FF2B5EF4-FFF2-40B4-BE49-F238E27FC236}">
                <a16:creationId xmlns:a16="http://schemas.microsoft.com/office/drawing/2014/main" id="{D4BDEFBF-C0D9-AB49-865D-5BC4A3F526E8}"/>
              </a:ext>
            </a:extLst>
          </p:cNvPr>
          <p:cNvSpPr/>
          <p:nvPr/>
        </p:nvSpPr>
        <p:spPr>
          <a:xfrm>
            <a:off x="1097280" y="4888203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5: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POST a registrar materia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F5968E8-FA9D-4E46-9E20-A97B73B1A24C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 flipV="1">
            <a:off x="3297133" y="3163519"/>
            <a:ext cx="4344620" cy="974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8B50CD-BAD4-5B4F-930C-93619E2BE494}"/>
              </a:ext>
            </a:extLst>
          </p:cNvPr>
          <p:cNvSpPr txBox="1"/>
          <p:nvPr/>
        </p:nvSpPr>
        <p:spPr>
          <a:xfrm>
            <a:off x="8348086" y="4953364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Las </a:t>
            </a:r>
            <a:r>
              <a:rPr lang="en-US" i="1" dirty="0" err="1">
                <a:latin typeface="+mj-lt"/>
              </a:rPr>
              <a:t>pruebas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unitarias</a:t>
            </a:r>
            <a:r>
              <a:rPr lang="en-US" i="1" dirty="0">
                <a:latin typeface="+mj-lt"/>
              </a:rPr>
              <a:t> a un API Rest se </a:t>
            </a:r>
            <a:r>
              <a:rPr lang="en-US" i="1" dirty="0" err="1">
                <a:latin typeface="+mj-lt"/>
              </a:rPr>
              <a:t>realizan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interactuar</a:t>
            </a:r>
            <a:r>
              <a:rPr lang="en-US" i="1" dirty="0">
                <a:latin typeface="+mj-lt"/>
              </a:rPr>
              <a:t> con el </a:t>
            </a:r>
            <a:r>
              <a:rPr lang="en-US" i="1" dirty="0" err="1">
                <a:latin typeface="+mj-lt"/>
              </a:rPr>
              <a:t>programa</a:t>
            </a:r>
            <a:r>
              <a:rPr lang="en-US" i="1" dirty="0">
                <a:latin typeface="+mj-lt"/>
              </a:rPr>
              <a:t> sin </a:t>
            </a:r>
            <a:r>
              <a:rPr lang="en-US" i="1" dirty="0" err="1">
                <a:latin typeface="+mj-lt"/>
              </a:rPr>
              <a:t>necesidad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crear</a:t>
            </a:r>
            <a:r>
              <a:rPr lang="en-US" i="1" dirty="0">
                <a:latin typeface="+mj-lt"/>
              </a:rPr>
              <a:t> un frontend</a:t>
            </a:r>
          </a:p>
        </p:txBody>
      </p:sp>
    </p:spTree>
    <p:extLst>
      <p:ext uri="{BB962C8B-B14F-4D97-AF65-F5344CB8AC3E}">
        <p14:creationId xmlns:p14="http://schemas.microsoft.com/office/powerpoint/2010/main" val="32655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unitarias</a:t>
            </a:r>
            <a:endParaRPr lang="es-CO" dirty="0"/>
          </a:p>
        </p:txBody>
      </p:sp>
      <p:sp>
        <p:nvSpPr>
          <p:cNvPr id="19" name="Disco magnético 29">
            <a:extLst>
              <a:ext uri="{FF2B5EF4-FFF2-40B4-BE49-F238E27FC236}">
                <a16:creationId xmlns:a16="http://schemas.microsoft.com/office/drawing/2014/main" id="{B51EAE43-234F-BE41-8009-ECC8ABF11A98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30">
            <a:extLst>
              <a:ext uri="{FF2B5EF4-FFF2-40B4-BE49-F238E27FC236}">
                <a16:creationId xmlns:a16="http://schemas.microsoft.com/office/drawing/2014/main" id="{76FA25DE-2A94-AF4A-A854-29CAE248AD6B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31">
            <a:extLst>
              <a:ext uri="{FF2B5EF4-FFF2-40B4-BE49-F238E27FC236}">
                <a16:creationId xmlns:a16="http://schemas.microsoft.com/office/drawing/2014/main" id="{A7FF9290-E2B2-F34B-AE03-448867294ABA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32">
            <a:extLst>
              <a:ext uri="{FF2B5EF4-FFF2-40B4-BE49-F238E27FC236}">
                <a16:creationId xmlns:a16="http://schemas.microsoft.com/office/drawing/2014/main" id="{523D71AB-3FDB-1842-B4EA-F87818624C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33">
            <a:extLst>
              <a:ext uri="{FF2B5EF4-FFF2-40B4-BE49-F238E27FC236}">
                <a16:creationId xmlns:a16="http://schemas.microsoft.com/office/drawing/2014/main" id="{0D6380A5-CF5A-B14F-BBE5-39DA50365F3F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28" name="Rectángulo 34">
            <a:extLst>
              <a:ext uri="{FF2B5EF4-FFF2-40B4-BE49-F238E27FC236}">
                <a16:creationId xmlns:a16="http://schemas.microsoft.com/office/drawing/2014/main" id="{FA6DAE5B-F637-1C4C-ACB3-5E7E5BCF8C1E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29" name="Conector recto de flecha 35">
            <a:extLst>
              <a:ext uri="{FF2B5EF4-FFF2-40B4-BE49-F238E27FC236}">
                <a16:creationId xmlns:a16="http://schemas.microsoft.com/office/drawing/2014/main" id="{FF930E4F-D536-024E-8504-9F2815177F37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11">
            <a:extLst>
              <a:ext uri="{FF2B5EF4-FFF2-40B4-BE49-F238E27FC236}">
                <a16:creationId xmlns:a16="http://schemas.microsoft.com/office/drawing/2014/main" id="{EE172781-BEE2-DD4C-B8A2-C2015B1A1110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4">
            <a:extLst>
              <a:ext uri="{FF2B5EF4-FFF2-40B4-BE49-F238E27FC236}">
                <a16:creationId xmlns:a16="http://schemas.microsoft.com/office/drawing/2014/main" id="{B8FED468-5EA8-FF49-9D77-408A77F54278}"/>
              </a:ext>
            </a:extLst>
          </p:cNvPr>
          <p:cNvCxnSpPr>
            <a:stCxn id="30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14">
            <a:extLst>
              <a:ext uri="{FF2B5EF4-FFF2-40B4-BE49-F238E27FC236}">
                <a16:creationId xmlns:a16="http://schemas.microsoft.com/office/drawing/2014/main" id="{405297D5-3BA8-7944-BDD4-C85E1DAE6AF9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33" name="Rectángulo 11">
            <a:extLst>
              <a:ext uri="{FF2B5EF4-FFF2-40B4-BE49-F238E27FC236}">
                <a16:creationId xmlns:a16="http://schemas.microsoft.com/office/drawing/2014/main" id="{0336FA31-CCA2-374F-B2B6-3F1BC0D78DE6}"/>
              </a:ext>
            </a:extLst>
          </p:cNvPr>
          <p:cNvSpPr/>
          <p:nvPr/>
        </p:nvSpPr>
        <p:spPr>
          <a:xfrm>
            <a:off x="1097280" y="2581696"/>
            <a:ext cx="2199853" cy="2934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14">
            <a:extLst>
              <a:ext uri="{FF2B5EF4-FFF2-40B4-BE49-F238E27FC236}">
                <a16:creationId xmlns:a16="http://schemas.microsoft.com/office/drawing/2014/main" id="{F9C8BBB8-8FA5-014E-B740-BA79F6737C5F}"/>
              </a:ext>
            </a:extLst>
          </p:cNvPr>
          <p:cNvSpPr/>
          <p:nvPr/>
        </p:nvSpPr>
        <p:spPr>
          <a:xfrm>
            <a:off x="1696492" y="5553528"/>
            <a:ext cx="1001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Postman</a:t>
            </a:r>
            <a:endParaRPr lang="es-CO" dirty="0"/>
          </a:p>
        </p:txBody>
      </p:sp>
      <p:sp>
        <p:nvSpPr>
          <p:cNvPr id="35" name="Rectángulo 11">
            <a:extLst>
              <a:ext uri="{FF2B5EF4-FFF2-40B4-BE49-F238E27FC236}">
                <a16:creationId xmlns:a16="http://schemas.microsoft.com/office/drawing/2014/main" id="{0360CB19-A55F-A749-8117-AA458FD0B4D5}"/>
              </a:ext>
            </a:extLst>
          </p:cNvPr>
          <p:cNvSpPr/>
          <p:nvPr/>
        </p:nvSpPr>
        <p:spPr>
          <a:xfrm>
            <a:off x="1097280" y="2581695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1: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estudiante</a:t>
            </a:r>
          </a:p>
        </p:txBody>
      </p:sp>
      <p:sp>
        <p:nvSpPr>
          <p:cNvPr id="39" name="Rectángulo 11">
            <a:extLst>
              <a:ext uri="{FF2B5EF4-FFF2-40B4-BE49-F238E27FC236}">
                <a16:creationId xmlns:a16="http://schemas.microsoft.com/office/drawing/2014/main" id="{0A4E10C6-063F-9247-BC01-6D8D269888B1}"/>
              </a:ext>
            </a:extLst>
          </p:cNvPr>
          <p:cNvSpPr/>
          <p:nvPr/>
        </p:nvSpPr>
        <p:spPr>
          <a:xfrm>
            <a:off x="1097280" y="3028465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2: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POST a estudiantes</a:t>
            </a:r>
          </a:p>
        </p:txBody>
      </p:sp>
      <p:sp>
        <p:nvSpPr>
          <p:cNvPr id="40" name="Rectángulo 11">
            <a:extLst>
              <a:ext uri="{FF2B5EF4-FFF2-40B4-BE49-F238E27FC236}">
                <a16:creationId xmlns:a16="http://schemas.microsoft.com/office/drawing/2014/main" id="{09BE5447-959C-C744-BA5F-5F2E93B96977}"/>
              </a:ext>
            </a:extLst>
          </p:cNvPr>
          <p:cNvSpPr/>
          <p:nvPr/>
        </p:nvSpPr>
        <p:spPr>
          <a:xfrm>
            <a:off x="1097280" y="3493399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3: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lista de estudiantes</a:t>
            </a:r>
          </a:p>
        </p:txBody>
      </p:sp>
      <p:sp>
        <p:nvSpPr>
          <p:cNvPr id="41" name="Rectángulo 11">
            <a:extLst>
              <a:ext uri="{FF2B5EF4-FFF2-40B4-BE49-F238E27FC236}">
                <a16:creationId xmlns:a16="http://schemas.microsoft.com/office/drawing/2014/main" id="{EC77FDAE-85BF-1648-9F75-4290A1BD7992}"/>
              </a:ext>
            </a:extLst>
          </p:cNvPr>
          <p:cNvSpPr/>
          <p:nvPr/>
        </p:nvSpPr>
        <p:spPr>
          <a:xfrm>
            <a:off x="1097280" y="3958334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4: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lista de materias</a:t>
            </a:r>
          </a:p>
        </p:txBody>
      </p:sp>
      <p:sp>
        <p:nvSpPr>
          <p:cNvPr id="42" name="Rectángulo 11">
            <a:extLst>
              <a:ext uri="{FF2B5EF4-FFF2-40B4-BE49-F238E27FC236}">
                <a16:creationId xmlns:a16="http://schemas.microsoft.com/office/drawing/2014/main" id="{4ABA6060-7806-F24A-9686-CC5CDADED232}"/>
              </a:ext>
            </a:extLst>
          </p:cNvPr>
          <p:cNvSpPr/>
          <p:nvPr/>
        </p:nvSpPr>
        <p:spPr>
          <a:xfrm>
            <a:off x="1097280" y="4423268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5: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DELETE a usuarios</a:t>
            </a:r>
          </a:p>
        </p:txBody>
      </p:sp>
      <p:sp>
        <p:nvSpPr>
          <p:cNvPr id="43" name="Rectángulo 11">
            <a:extLst>
              <a:ext uri="{FF2B5EF4-FFF2-40B4-BE49-F238E27FC236}">
                <a16:creationId xmlns:a16="http://schemas.microsoft.com/office/drawing/2014/main" id="{D4BDEFBF-C0D9-AB49-865D-5BC4A3F526E8}"/>
              </a:ext>
            </a:extLst>
          </p:cNvPr>
          <p:cNvSpPr/>
          <p:nvPr/>
        </p:nvSpPr>
        <p:spPr>
          <a:xfrm>
            <a:off x="1097280" y="4888203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5: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POST a registrar materia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F5968E8-FA9D-4E46-9E20-A97B73B1A24C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 flipV="1">
            <a:off x="3297133" y="3163519"/>
            <a:ext cx="4344620" cy="56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1DD9C9-74AB-1F42-8F27-EC47C8F96136}"/>
              </a:ext>
            </a:extLst>
          </p:cNvPr>
          <p:cNvSpPr txBox="1"/>
          <p:nvPr/>
        </p:nvSpPr>
        <p:spPr>
          <a:xfrm>
            <a:off x="8348086" y="4953364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Las </a:t>
            </a:r>
            <a:r>
              <a:rPr lang="en-US" i="1" dirty="0" err="1">
                <a:latin typeface="+mj-lt"/>
              </a:rPr>
              <a:t>pruebas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unitarias</a:t>
            </a:r>
            <a:r>
              <a:rPr lang="en-US" i="1" dirty="0">
                <a:latin typeface="+mj-lt"/>
              </a:rPr>
              <a:t> a un API Rest se </a:t>
            </a:r>
            <a:r>
              <a:rPr lang="en-US" i="1" dirty="0" err="1">
                <a:latin typeface="+mj-lt"/>
              </a:rPr>
              <a:t>realizan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interactuar</a:t>
            </a:r>
            <a:r>
              <a:rPr lang="en-US" i="1" dirty="0">
                <a:latin typeface="+mj-lt"/>
              </a:rPr>
              <a:t> con el </a:t>
            </a:r>
            <a:r>
              <a:rPr lang="en-US" i="1" dirty="0" err="1">
                <a:latin typeface="+mj-lt"/>
              </a:rPr>
              <a:t>programa</a:t>
            </a:r>
            <a:r>
              <a:rPr lang="en-US" i="1" dirty="0">
                <a:latin typeface="+mj-lt"/>
              </a:rPr>
              <a:t> sin </a:t>
            </a:r>
            <a:r>
              <a:rPr lang="en-US" i="1" dirty="0" err="1">
                <a:latin typeface="+mj-lt"/>
              </a:rPr>
              <a:t>necesidad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crear</a:t>
            </a:r>
            <a:r>
              <a:rPr lang="en-US" i="1" dirty="0">
                <a:latin typeface="+mj-lt"/>
              </a:rPr>
              <a:t> un frontend</a:t>
            </a:r>
          </a:p>
        </p:txBody>
      </p:sp>
    </p:spTree>
    <p:extLst>
      <p:ext uri="{BB962C8B-B14F-4D97-AF65-F5344CB8AC3E}">
        <p14:creationId xmlns:p14="http://schemas.microsoft.com/office/powerpoint/2010/main" val="349606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unitarias</a:t>
            </a:r>
            <a:endParaRPr lang="es-CO" dirty="0"/>
          </a:p>
        </p:txBody>
      </p:sp>
      <p:sp>
        <p:nvSpPr>
          <p:cNvPr id="19" name="Disco magnético 29">
            <a:extLst>
              <a:ext uri="{FF2B5EF4-FFF2-40B4-BE49-F238E27FC236}">
                <a16:creationId xmlns:a16="http://schemas.microsoft.com/office/drawing/2014/main" id="{B51EAE43-234F-BE41-8009-ECC8ABF11A98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30">
            <a:extLst>
              <a:ext uri="{FF2B5EF4-FFF2-40B4-BE49-F238E27FC236}">
                <a16:creationId xmlns:a16="http://schemas.microsoft.com/office/drawing/2014/main" id="{76FA25DE-2A94-AF4A-A854-29CAE248AD6B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31">
            <a:extLst>
              <a:ext uri="{FF2B5EF4-FFF2-40B4-BE49-F238E27FC236}">
                <a16:creationId xmlns:a16="http://schemas.microsoft.com/office/drawing/2014/main" id="{A7FF9290-E2B2-F34B-AE03-448867294ABA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32">
            <a:extLst>
              <a:ext uri="{FF2B5EF4-FFF2-40B4-BE49-F238E27FC236}">
                <a16:creationId xmlns:a16="http://schemas.microsoft.com/office/drawing/2014/main" id="{523D71AB-3FDB-1842-B4EA-F87818624C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33">
            <a:extLst>
              <a:ext uri="{FF2B5EF4-FFF2-40B4-BE49-F238E27FC236}">
                <a16:creationId xmlns:a16="http://schemas.microsoft.com/office/drawing/2014/main" id="{0D6380A5-CF5A-B14F-BBE5-39DA50365F3F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28" name="Rectángulo 34">
            <a:extLst>
              <a:ext uri="{FF2B5EF4-FFF2-40B4-BE49-F238E27FC236}">
                <a16:creationId xmlns:a16="http://schemas.microsoft.com/office/drawing/2014/main" id="{FA6DAE5B-F637-1C4C-ACB3-5E7E5BCF8C1E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29" name="Conector recto de flecha 35">
            <a:extLst>
              <a:ext uri="{FF2B5EF4-FFF2-40B4-BE49-F238E27FC236}">
                <a16:creationId xmlns:a16="http://schemas.microsoft.com/office/drawing/2014/main" id="{FF930E4F-D536-024E-8504-9F2815177F37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11">
            <a:extLst>
              <a:ext uri="{FF2B5EF4-FFF2-40B4-BE49-F238E27FC236}">
                <a16:creationId xmlns:a16="http://schemas.microsoft.com/office/drawing/2014/main" id="{EE172781-BEE2-DD4C-B8A2-C2015B1A1110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24">
            <a:extLst>
              <a:ext uri="{FF2B5EF4-FFF2-40B4-BE49-F238E27FC236}">
                <a16:creationId xmlns:a16="http://schemas.microsoft.com/office/drawing/2014/main" id="{B8FED468-5EA8-FF49-9D77-408A77F54278}"/>
              </a:ext>
            </a:extLst>
          </p:cNvPr>
          <p:cNvCxnSpPr>
            <a:stCxn id="30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14">
            <a:extLst>
              <a:ext uri="{FF2B5EF4-FFF2-40B4-BE49-F238E27FC236}">
                <a16:creationId xmlns:a16="http://schemas.microsoft.com/office/drawing/2014/main" id="{405297D5-3BA8-7944-BDD4-C85E1DAE6AF9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33" name="Rectángulo 11">
            <a:extLst>
              <a:ext uri="{FF2B5EF4-FFF2-40B4-BE49-F238E27FC236}">
                <a16:creationId xmlns:a16="http://schemas.microsoft.com/office/drawing/2014/main" id="{0336FA31-CCA2-374F-B2B6-3F1BC0D78DE6}"/>
              </a:ext>
            </a:extLst>
          </p:cNvPr>
          <p:cNvSpPr/>
          <p:nvPr/>
        </p:nvSpPr>
        <p:spPr>
          <a:xfrm>
            <a:off x="1097280" y="2581696"/>
            <a:ext cx="2199853" cy="2934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14">
            <a:extLst>
              <a:ext uri="{FF2B5EF4-FFF2-40B4-BE49-F238E27FC236}">
                <a16:creationId xmlns:a16="http://schemas.microsoft.com/office/drawing/2014/main" id="{F9C8BBB8-8FA5-014E-B740-BA79F6737C5F}"/>
              </a:ext>
            </a:extLst>
          </p:cNvPr>
          <p:cNvSpPr/>
          <p:nvPr/>
        </p:nvSpPr>
        <p:spPr>
          <a:xfrm>
            <a:off x="1696492" y="5553528"/>
            <a:ext cx="1001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Postman</a:t>
            </a:r>
            <a:endParaRPr lang="es-CO" dirty="0"/>
          </a:p>
        </p:txBody>
      </p:sp>
      <p:sp>
        <p:nvSpPr>
          <p:cNvPr id="35" name="Rectángulo 11">
            <a:extLst>
              <a:ext uri="{FF2B5EF4-FFF2-40B4-BE49-F238E27FC236}">
                <a16:creationId xmlns:a16="http://schemas.microsoft.com/office/drawing/2014/main" id="{0360CB19-A55F-A749-8117-AA458FD0B4D5}"/>
              </a:ext>
            </a:extLst>
          </p:cNvPr>
          <p:cNvSpPr/>
          <p:nvPr/>
        </p:nvSpPr>
        <p:spPr>
          <a:xfrm>
            <a:off x="1097280" y="2581695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1: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estudiante</a:t>
            </a:r>
          </a:p>
        </p:txBody>
      </p:sp>
      <p:sp>
        <p:nvSpPr>
          <p:cNvPr id="39" name="Rectángulo 11">
            <a:extLst>
              <a:ext uri="{FF2B5EF4-FFF2-40B4-BE49-F238E27FC236}">
                <a16:creationId xmlns:a16="http://schemas.microsoft.com/office/drawing/2014/main" id="{0A4E10C6-063F-9247-BC01-6D8D269888B1}"/>
              </a:ext>
            </a:extLst>
          </p:cNvPr>
          <p:cNvSpPr/>
          <p:nvPr/>
        </p:nvSpPr>
        <p:spPr>
          <a:xfrm>
            <a:off x="1097280" y="3028465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2: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POST a estudiantes</a:t>
            </a:r>
          </a:p>
        </p:txBody>
      </p:sp>
      <p:sp>
        <p:nvSpPr>
          <p:cNvPr id="40" name="Rectángulo 11">
            <a:extLst>
              <a:ext uri="{FF2B5EF4-FFF2-40B4-BE49-F238E27FC236}">
                <a16:creationId xmlns:a16="http://schemas.microsoft.com/office/drawing/2014/main" id="{09BE5447-959C-C744-BA5F-5F2E93B96977}"/>
              </a:ext>
            </a:extLst>
          </p:cNvPr>
          <p:cNvSpPr/>
          <p:nvPr/>
        </p:nvSpPr>
        <p:spPr>
          <a:xfrm>
            <a:off x="1097280" y="3493399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3: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lista de estudiantes</a:t>
            </a:r>
          </a:p>
        </p:txBody>
      </p:sp>
      <p:sp>
        <p:nvSpPr>
          <p:cNvPr id="41" name="Rectángulo 11">
            <a:extLst>
              <a:ext uri="{FF2B5EF4-FFF2-40B4-BE49-F238E27FC236}">
                <a16:creationId xmlns:a16="http://schemas.microsoft.com/office/drawing/2014/main" id="{EC77FDAE-85BF-1648-9F75-4290A1BD7992}"/>
              </a:ext>
            </a:extLst>
          </p:cNvPr>
          <p:cNvSpPr/>
          <p:nvPr/>
        </p:nvSpPr>
        <p:spPr>
          <a:xfrm>
            <a:off x="1097280" y="3958334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4: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GET a lista de materias</a:t>
            </a:r>
          </a:p>
        </p:txBody>
      </p:sp>
      <p:sp>
        <p:nvSpPr>
          <p:cNvPr id="42" name="Rectángulo 11">
            <a:extLst>
              <a:ext uri="{FF2B5EF4-FFF2-40B4-BE49-F238E27FC236}">
                <a16:creationId xmlns:a16="http://schemas.microsoft.com/office/drawing/2014/main" id="{4ABA6060-7806-F24A-9686-CC5CDADED232}"/>
              </a:ext>
            </a:extLst>
          </p:cNvPr>
          <p:cNvSpPr/>
          <p:nvPr/>
        </p:nvSpPr>
        <p:spPr>
          <a:xfrm>
            <a:off x="1097280" y="4423268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5: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DELETE a usuarios</a:t>
            </a:r>
          </a:p>
        </p:txBody>
      </p:sp>
      <p:sp>
        <p:nvSpPr>
          <p:cNvPr id="43" name="Rectángulo 11">
            <a:extLst>
              <a:ext uri="{FF2B5EF4-FFF2-40B4-BE49-F238E27FC236}">
                <a16:creationId xmlns:a16="http://schemas.microsoft.com/office/drawing/2014/main" id="{D4BDEFBF-C0D9-AB49-865D-5BC4A3F526E8}"/>
              </a:ext>
            </a:extLst>
          </p:cNvPr>
          <p:cNvSpPr/>
          <p:nvPr/>
        </p:nvSpPr>
        <p:spPr>
          <a:xfrm>
            <a:off x="1097280" y="4888203"/>
            <a:ext cx="2199853" cy="46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solidFill>
                  <a:schemeClr val="tx1"/>
                </a:solidFill>
              </a:rPr>
              <a:t>Prueba 5: </a:t>
            </a:r>
          </a:p>
          <a:p>
            <a:r>
              <a:rPr lang="es-CO" sz="1400" dirty="0">
                <a:solidFill>
                  <a:schemeClr val="tx1"/>
                </a:solidFill>
              </a:rPr>
              <a:t>POST a registrar materia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F5968E8-FA9D-4E46-9E20-A97B73B1A24C}"/>
              </a:ext>
            </a:extLst>
          </p:cNvPr>
          <p:cNvCxnSpPr>
            <a:cxnSpLocks/>
            <a:stCxn id="43" idx="3"/>
            <a:endCxn id="30" idx="1"/>
          </p:cNvCxnSpPr>
          <p:nvPr/>
        </p:nvCxnSpPr>
        <p:spPr>
          <a:xfrm flipV="1">
            <a:off x="3297133" y="3163519"/>
            <a:ext cx="4344620" cy="1957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C02070-4326-3A46-A163-5144914C0B0C}"/>
              </a:ext>
            </a:extLst>
          </p:cNvPr>
          <p:cNvSpPr txBox="1"/>
          <p:nvPr/>
        </p:nvSpPr>
        <p:spPr>
          <a:xfrm>
            <a:off x="8348086" y="4953364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Las </a:t>
            </a:r>
            <a:r>
              <a:rPr lang="en-US" i="1" dirty="0" err="1">
                <a:latin typeface="+mj-lt"/>
              </a:rPr>
              <a:t>pruebas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unitarias</a:t>
            </a:r>
            <a:r>
              <a:rPr lang="en-US" i="1" dirty="0">
                <a:latin typeface="+mj-lt"/>
              </a:rPr>
              <a:t> a un API Rest se </a:t>
            </a:r>
            <a:r>
              <a:rPr lang="en-US" i="1" dirty="0" err="1">
                <a:latin typeface="+mj-lt"/>
              </a:rPr>
              <a:t>realizan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interactuar</a:t>
            </a:r>
            <a:r>
              <a:rPr lang="en-US" i="1" dirty="0">
                <a:latin typeface="+mj-lt"/>
              </a:rPr>
              <a:t> con el </a:t>
            </a:r>
            <a:r>
              <a:rPr lang="en-US" i="1" dirty="0" err="1">
                <a:latin typeface="+mj-lt"/>
              </a:rPr>
              <a:t>programa</a:t>
            </a:r>
            <a:r>
              <a:rPr lang="en-US" i="1" dirty="0">
                <a:latin typeface="+mj-lt"/>
              </a:rPr>
              <a:t> sin </a:t>
            </a:r>
            <a:r>
              <a:rPr lang="en-US" i="1" dirty="0" err="1">
                <a:latin typeface="+mj-lt"/>
              </a:rPr>
              <a:t>necesidad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crear</a:t>
            </a:r>
            <a:r>
              <a:rPr lang="en-US" i="1" dirty="0">
                <a:latin typeface="+mj-lt"/>
              </a:rPr>
              <a:t> un frontend</a:t>
            </a:r>
          </a:p>
        </p:txBody>
      </p:sp>
    </p:spTree>
    <p:extLst>
      <p:ext uri="{BB962C8B-B14F-4D97-AF65-F5344CB8AC3E}">
        <p14:creationId xmlns:p14="http://schemas.microsoft.com/office/powerpoint/2010/main" val="66703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AMBIENTES REMOTOS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111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local y remoto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36547" y="2660075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868101" y="3408418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endParaRPr lang="es-ES" dirty="0"/>
          </a:p>
          <a:p>
            <a:pPr algn="ctr"/>
            <a:r>
              <a:rPr lang="es-ES" dirty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6343067" y="3574202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6615163" y="3048226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039373" y="5358759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593070" y="3408419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24915" y="4733613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JAVA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7071200" y="3796028"/>
            <a:ext cx="352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071200" y="4051994"/>
            <a:ext cx="352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589219" y="339794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CO" dirty="0"/>
          </a:p>
        </p:txBody>
      </p:sp>
      <p:sp>
        <p:nvSpPr>
          <p:cNvPr id="22" name="Elipse 21"/>
          <p:cNvSpPr/>
          <p:nvPr/>
        </p:nvSpPr>
        <p:spPr>
          <a:xfrm>
            <a:off x="8589219" y="411945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006773" y="4605649"/>
            <a:ext cx="227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Response</a:t>
            </a:r>
            <a:endParaRPr lang="es-CO" dirty="0"/>
          </a:p>
        </p:txBody>
      </p:sp>
      <p:sp>
        <p:nvSpPr>
          <p:cNvPr id="3" name="Disco magnético 2"/>
          <p:cNvSpPr/>
          <p:nvPr/>
        </p:nvSpPr>
        <p:spPr>
          <a:xfrm>
            <a:off x="693188" y="3194740"/>
            <a:ext cx="951345" cy="1487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>
            <a:stCxn id="3" idx="4"/>
            <a:endCxn id="4" idx="1"/>
          </p:cNvCxnSpPr>
          <p:nvPr/>
        </p:nvCxnSpPr>
        <p:spPr>
          <a:xfrm>
            <a:off x="1644533" y="3938268"/>
            <a:ext cx="79201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-363607" y="5368863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Base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189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local y remoto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WebApp</a:t>
            </a:r>
            <a:r>
              <a:rPr lang="es-ES" sz="1050" dirty="0"/>
              <a:t> 1</a:t>
            </a:r>
          </a:p>
          <a:p>
            <a:pPr algn="ctr"/>
            <a:r>
              <a:rPr lang="es-ES" sz="1050" dirty="0"/>
              <a:t>URL</a:t>
            </a:r>
            <a:endParaRPr lang="es-CO" sz="1050" dirty="0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Servidor de aplicaciones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de flecha 37"/>
          <p:cNvCxnSpPr>
            <a:stCxn id="37" idx="4"/>
            <a:endCxn id="19" idx="1"/>
          </p:cNvCxnSpPr>
          <p:nvPr/>
        </p:nvCxnSpPr>
        <p:spPr>
          <a:xfrm flipV="1">
            <a:off x="2451184" y="5245063"/>
            <a:ext cx="618525" cy="9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7415" y="600661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Base de datos</a:t>
            </a:r>
            <a:endParaRPr lang="es-CO" sz="105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-41363" y="5190538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LOCAL</a:t>
            </a:r>
            <a:endParaRPr lang="es-CO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63E18-D088-7447-B1BF-D9B6E58C2516}"/>
              </a:ext>
            </a:extLst>
          </p:cNvPr>
          <p:cNvSpPr txBox="1"/>
          <p:nvPr/>
        </p:nvSpPr>
        <p:spPr>
          <a:xfrm>
            <a:off x="8013235" y="2568595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Nuestro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ambiente</a:t>
            </a:r>
            <a:r>
              <a:rPr lang="en-US" i="1" dirty="0">
                <a:latin typeface="+mj-lt"/>
              </a:rPr>
              <a:t> local se </a:t>
            </a:r>
            <a:r>
              <a:rPr lang="en-US" i="1" dirty="0" err="1">
                <a:latin typeface="+mj-lt"/>
              </a:rPr>
              <a:t>hace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durante</a:t>
            </a:r>
            <a:r>
              <a:rPr lang="en-US" i="1" dirty="0">
                <a:latin typeface="+mj-lt"/>
              </a:rPr>
              <a:t> la </a:t>
            </a:r>
            <a:r>
              <a:rPr lang="en-US" i="1" dirty="0" err="1">
                <a:latin typeface="+mj-lt"/>
              </a:rPr>
              <a:t>etapa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desarrollo</a:t>
            </a:r>
            <a:r>
              <a:rPr lang="en-US" i="1" dirty="0">
                <a:latin typeface="+mj-lt"/>
              </a:rPr>
              <a:t>.</a:t>
            </a:r>
          </a:p>
          <a:p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TODO ES LOCAL</a:t>
            </a:r>
          </a:p>
        </p:txBody>
      </p:sp>
    </p:spTree>
    <p:extLst>
      <p:ext uri="{BB962C8B-B14F-4D97-AF65-F5344CB8AC3E}">
        <p14:creationId xmlns:p14="http://schemas.microsoft.com/office/powerpoint/2010/main" val="2155292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4509</TotalTime>
  <Words>742</Words>
  <Application>Microsoft Macintosh PowerPoint</Application>
  <PresentationFormat>Widescreen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Retrospección</vt:lpstr>
      <vt:lpstr>Semana 12</vt:lpstr>
      <vt:lpstr>PRUEBAS UNITARIAS</vt:lpstr>
      <vt:lpstr>Pruebas unitarias</vt:lpstr>
      <vt:lpstr>Pruebas unitarias</vt:lpstr>
      <vt:lpstr>Pruebas unitarias</vt:lpstr>
      <vt:lpstr>Pruebas unitarias</vt:lpstr>
      <vt:lpstr>AMBIENTES REMOTOS</vt:lpstr>
      <vt:lpstr>Ambiente local y remoto</vt:lpstr>
      <vt:lpstr>Ambiente local y remoto</vt:lpstr>
      <vt:lpstr>Ambiente local y remoto</vt:lpstr>
      <vt:lpstr>Ambiente local y remoto</vt:lpstr>
      <vt:lpstr>Ambiente local y remoto</vt:lpstr>
      <vt:lpstr>Ambiente local y remoto</vt:lpstr>
      <vt:lpstr>Ambiente local y remoto</vt:lpstr>
      <vt:lpstr>Ambiente local y remoto</vt:lpstr>
      <vt:lpstr>Ambiente local y remoto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10</dc:title>
  <dc:creator>Domiciano Rﭑηcφη</dc:creator>
  <cp:lastModifiedBy>Domiciano Rﭑηcφη</cp:lastModifiedBy>
  <cp:revision>11</cp:revision>
  <dcterms:created xsi:type="dcterms:W3CDTF">2020-04-04T16:45:34Z</dcterms:created>
  <dcterms:modified xsi:type="dcterms:W3CDTF">2020-04-19T20:00:13Z</dcterms:modified>
</cp:coreProperties>
</file>