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73" r:id="rId4"/>
    <p:sldId id="258" r:id="rId5"/>
    <p:sldId id="272" r:id="rId6"/>
    <p:sldId id="259" r:id="rId7"/>
    <p:sldId id="260" r:id="rId8"/>
    <p:sldId id="261" r:id="rId9"/>
    <p:sldId id="262" r:id="rId10"/>
    <p:sldId id="274" r:id="rId11"/>
    <p:sldId id="264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24F18-2C00-4501-AF8D-BF39EDDE37F3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CCC3-CECC-49EE-B237-DFD15DB371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1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36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2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5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8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0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693BE-F398-44A1-8B11-CAA54EBA92A9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ent-networking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HTTP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97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227904" y="213197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GET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27903" y="311241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POST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2227902" y="409285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PUT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227901" y="507329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DELETE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703283" y="213197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SELECT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8703282" y="311241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INSERT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8703281" y="409285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UPDATE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8703280" y="5073298"/>
            <a:ext cx="1316207" cy="7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DELETE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5468376" y="3505416"/>
            <a:ext cx="1316207" cy="780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WebApp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3" idx="3"/>
            <a:endCxn id="15" idx="1"/>
          </p:cNvCxnSpPr>
          <p:nvPr/>
        </p:nvCxnSpPr>
        <p:spPr>
          <a:xfrm>
            <a:off x="3544111" y="2522166"/>
            <a:ext cx="1924265" cy="13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8" idx="3"/>
            <a:endCxn id="15" idx="1"/>
          </p:cNvCxnSpPr>
          <p:nvPr/>
        </p:nvCxnSpPr>
        <p:spPr>
          <a:xfrm>
            <a:off x="3544110" y="3502606"/>
            <a:ext cx="1924266" cy="3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9" idx="3"/>
            <a:endCxn id="15" idx="1"/>
          </p:cNvCxnSpPr>
          <p:nvPr/>
        </p:nvCxnSpPr>
        <p:spPr>
          <a:xfrm flipV="1">
            <a:off x="3544109" y="3895604"/>
            <a:ext cx="1924267" cy="5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0" idx="3"/>
            <a:endCxn id="15" idx="1"/>
          </p:cNvCxnSpPr>
          <p:nvPr/>
        </p:nvCxnSpPr>
        <p:spPr>
          <a:xfrm flipV="1">
            <a:off x="3544108" y="3895604"/>
            <a:ext cx="1924268" cy="156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5" idx="3"/>
            <a:endCxn id="11" idx="1"/>
          </p:cNvCxnSpPr>
          <p:nvPr/>
        </p:nvCxnSpPr>
        <p:spPr>
          <a:xfrm flipV="1">
            <a:off x="6784583" y="2522166"/>
            <a:ext cx="1918700" cy="13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5" idx="3"/>
            <a:endCxn id="12" idx="1"/>
          </p:cNvCxnSpPr>
          <p:nvPr/>
        </p:nvCxnSpPr>
        <p:spPr>
          <a:xfrm flipV="1">
            <a:off x="6784583" y="3502606"/>
            <a:ext cx="1918699" cy="3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5" idx="3"/>
            <a:endCxn id="13" idx="1"/>
          </p:cNvCxnSpPr>
          <p:nvPr/>
        </p:nvCxnSpPr>
        <p:spPr>
          <a:xfrm>
            <a:off x="6784583" y="3895604"/>
            <a:ext cx="1918698" cy="5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5" idx="3"/>
            <a:endCxn id="14" idx="1"/>
          </p:cNvCxnSpPr>
          <p:nvPr/>
        </p:nvCxnSpPr>
        <p:spPr>
          <a:xfrm>
            <a:off x="6784583" y="3895604"/>
            <a:ext cx="1918697" cy="156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3688292" y="2109790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HTTP/1.0  200 OK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616604" y="210979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Status line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688291" y="2895601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Server: Apache/1.3.12 (Unix)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Last-Modified:  (date)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Content Type: text/html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616604" y="2895601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616604" y="4267202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45979" y="3187702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88916" y="1778002"/>
            <a:ext cx="2571750" cy="85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El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estado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muestra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resultado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proceso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8916" y="2895601"/>
            <a:ext cx="2571750" cy="8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El </a:t>
            </a:r>
            <a:r>
              <a:rPr lang="en-US" dirty="0" err="1" smtClean="0">
                <a:solidFill>
                  <a:schemeClr val="tx1"/>
                </a:solidFill>
              </a:rPr>
              <a:t>servidor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especifica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estado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recurso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228" name="TextBox 17"/>
          <p:cNvSpPr txBox="1">
            <a:spLocks noChangeArrowheads="1"/>
          </p:cNvSpPr>
          <p:nvPr/>
        </p:nvSpPr>
        <p:spPr bwMode="auto">
          <a:xfrm>
            <a:off x="1616604" y="5454651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Message Body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688291" y="5454651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0"/>
          <p:cNvCxnSpPr/>
          <p:nvPr/>
        </p:nvCxnSpPr>
        <p:spPr>
          <a:xfrm>
            <a:off x="8045978" y="2291757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</a:t>
            </a:r>
            <a:r>
              <a:rPr lang="en-US" altLang="es-CO" dirty="0" smtClean="0"/>
              <a:t>Response </a:t>
            </a:r>
            <a:r>
              <a:rPr lang="en-US" altLang="es-CO" dirty="0"/>
              <a:t>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17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799924"/>
            <a:ext cx="8229600" cy="22005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O" dirty="0" smtClean="0"/>
              <a:t>1xx: Informational – Not Done Yet</a:t>
            </a:r>
          </a:p>
          <a:p>
            <a:pPr eaLnBrk="1" hangingPunct="1"/>
            <a:r>
              <a:rPr lang="en-US" altLang="es-CO" dirty="0" smtClean="0"/>
              <a:t>2xx: Success – You win</a:t>
            </a:r>
          </a:p>
          <a:p>
            <a:pPr eaLnBrk="1" hangingPunct="1"/>
            <a:r>
              <a:rPr lang="en-US" altLang="es-CO" dirty="0" smtClean="0"/>
              <a:t>3xx: Redirection-You lose but try again</a:t>
            </a:r>
          </a:p>
          <a:p>
            <a:pPr eaLnBrk="1" hangingPunct="1"/>
            <a:r>
              <a:rPr lang="en-US" altLang="es-CO" dirty="0" smtClean="0"/>
              <a:t>4xx: Client Error – You lose, your fault</a:t>
            </a:r>
          </a:p>
          <a:p>
            <a:pPr eaLnBrk="1" hangingPunct="1"/>
            <a:r>
              <a:rPr lang="en-US" altLang="es-CO" dirty="0" smtClean="0"/>
              <a:t>5xx: Server Error – You lose, my bad  </a:t>
            </a:r>
          </a:p>
          <a:p>
            <a:pPr eaLnBrk="1" hangingPunct="1"/>
            <a:endParaRPr lang="en-IN" altLang="es-CO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79748" y="1799924"/>
            <a:ext cx="4150252" cy="353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200 OK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204 No Content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300 </a:t>
            </a:r>
            <a:r>
              <a:rPr lang="en-US" sz="2000" dirty="0" err="1">
                <a:solidFill>
                  <a:schemeClr val="tx1"/>
                </a:solidFill>
              </a:rPr>
              <a:t>Mutiple</a:t>
            </a:r>
            <a:r>
              <a:rPr lang="en-US" sz="2000" dirty="0">
                <a:solidFill>
                  <a:schemeClr val="tx1"/>
                </a:solidFill>
              </a:rPr>
              <a:t> Choices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301 Moved Permanently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302 Moved Temporarily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304 Not Modified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400 Bad Request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401 Unauthorized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404 Not Found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500 Internal Server Error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Result Code and Phrase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52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485648" y="47151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5731933" y="377755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731933" y="4033520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610167" y="337947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7610167" y="410098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027721" y="4587176"/>
            <a:ext cx="227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/>
              <a:t>Request</a:t>
            </a: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Response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18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Accediendo a recursos de la Web</a:t>
            </a:r>
            <a:endParaRPr lang="es-CO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62400" y="1171876"/>
            <a:ext cx="3733800" cy="4983163"/>
          </a:xfrm>
        </p:spPr>
        <p:txBody>
          <a:bodyPr/>
          <a:lstStyle/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&lt;protocol&gt;://&lt;server&gt;/&lt;path&gt;</a:t>
            </a:r>
          </a:p>
          <a:p>
            <a:pPr eaLnBrk="1" hangingPunct="1"/>
            <a:endParaRPr lang="en-US" altLang="es-CO" dirty="0" smtClean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5974789" y="3779422"/>
            <a:ext cx="2751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smtClean="0">
                <a:latin typeface="Calibri" panose="020F0502020204030204" pitchFamily="34" charset="0"/>
              </a:rPr>
              <a:t>Define </a:t>
            </a:r>
            <a:r>
              <a:rPr lang="en-US" altLang="es-CO" dirty="0" err="1" smtClean="0">
                <a:latin typeface="Calibri" panose="020F0502020204030204" pitchFamily="34" charset="0"/>
              </a:rPr>
              <a:t>una</a:t>
            </a:r>
            <a:r>
              <a:rPr lang="en-US" altLang="es-CO" dirty="0" smtClean="0">
                <a:latin typeface="Calibri" panose="020F0502020204030204" pitchFamily="34" charset="0"/>
              </a:rPr>
              <a:t> </a:t>
            </a:r>
            <a:r>
              <a:rPr lang="en-US" altLang="es-CO" dirty="0" err="1" smtClean="0">
                <a:latin typeface="Calibri" panose="020F0502020204030204" pitchFamily="34" charset="0"/>
              </a:rPr>
              <a:t>ruta</a:t>
            </a:r>
            <a:r>
              <a:rPr lang="en-US" altLang="es-CO" dirty="0" smtClean="0">
                <a:latin typeface="Calibri" panose="020F0502020204030204" pitchFamily="34" charset="0"/>
              </a:rPr>
              <a:t> para el </a:t>
            </a:r>
            <a:r>
              <a:rPr lang="en-US" altLang="es-CO" dirty="0" err="1" smtClean="0">
                <a:latin typeface="Calibri" panose="020F0502020204030204" pitchFamily="34" charset="0"/>
              </a:rPr>
              <a:t>acceso</a:t>
            </a:r>
            <a:r>
              <a:rPr lang="en-US" altLang="es-CO" dirty="0" smtClean="0">
                <a:latin typeface="Calibri" panose="020F0502020204030204" pitchFamily="34" charset="0"/>
              </a:rPr>
              <a:t> al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r>
              <a:rPr lang="en-US" altLang="es-CO" dirty="0" smtClean="0">
                <a:latin typeface="Calibri" panose="020F0502020204030204" pitchFamily="34" charset="0"/>
              </a:rPr>
              <a:t> y un endpoint que </a:t>
            </a:r>
            <a:r>
              <a:rPr lang="en-US" altLang="es-CO" dirty="0" err="1" smtClean="0">
                <a:latin typeface="Calibri" panose="020F0502020204030204" pitchFamily="34" charset="0"/>
              </a:rPr>
              <a:t>posea</a:t>
            </a:r>
            <a:r>
              <a:rPr lang="en-US" altLang="es-CO" dirty="0" smtClean="0">
                <a:latin typeface="Calibri" panose="020F0502020204030204" pitchFamily="34" charset="0"/>
              </a:rPr>
              <a:t>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081" name="TextBox 11"/>
          <p:cNvSpPr txBox="1">
            <a:spLocks noChangeArrowheads="1"/>
          </p:cNvSpPr>
          <p:nvPr/>
        </p:nvSpPr>
        <p:spPr bwMode="auto">
          <a:xfrm>
            <a:off x="3224980" y="3779422"/>
            <a:ext cx="25121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err="1" smtClean="0">
                <a:latin typeface="Calibri" panose="020F0502020204030204" pitchFamily="34" charset="0"/>
              </a:rPr>
              <a:t>Protocolo</a:t>
            </a:r>
            <a:r>
              <a:rPr lang="en-US" altLang="es-CO" dirty="0" smtClean="0">
                <a:latin typeface="Calibri" panose="020F0502020204030204" pitchFamily="34" charset="0"/>
              </a:rPr>
              <a:t> de </a:t>
            </a:r>
            <a:r>
              <a:rPr lang="en-US" altLang="es-CO" dirty="0" err="1" smtClean="0">
                <a:latin typeface="Calibri" panose="020F0502020204030204" pitchFamily="34" charset="0"/>
              </a:rPr>
              <a:t>comunicación</a:t>
            </a:r>
            <a:r>
              <a:rPr lang="en-US" altLang="es-CO" dirty="0" smtClean="0">
                <a:latin typeface="Calibri" panose="020F0502020204030204" pitchFamily="34" charset="0"/>
              </a:rPr>
              <a:t> entre el </a:t>
            </a:r>
            <a:r>
              <a:rPr lang="en-US" altLang="es-CO" dirty="0" err="1" smtClean="0">
                <a:latin typeface="Calibri" panose="020F0502020204030204" pitchFamily="34" charset="0"/>
              </a:rPr>
              <a:t>cliente</a:t>
            </a:r>
            <a:r>
              <a:rPr lang="en-US" altLang="es-CO" dirty="0" smtClean="0">
                <a:latin typeface="Calibri" panose="020F0502020204030204" pitchFamily="34" charset="0"/>
              </a:rPr>
              <a:t> y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635909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459793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Accediendo a recursos de la Web</a:t>
            </a:r>
            <a:endParaRPr lang="es-CO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616659" y="1200501"/>
            <a:ext cx="3733800" cy="4983163"/>
          </a:xfrm>
        </p:spPr>
        <p:txBody>
          <a:bodyPr/>
          <a:lstStyle/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http://www.google.com/images</a:t>
            </a:r>
            <a:endParaRPr lang="en-US" altLang="es-CO" dirty="0" smtClean="0"/>
          </a:p>
          <a:p>
            <a:pPr eaLnBrk="1" hangingPunct="1"/>
            <a:endParaRPr lang="en-US" altLang="es-CO" dirty="0" smtClean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5974789" y="3779422"/>
            <a:ext cx="2751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smtClean="0">
                <a:latin typeface="Calibri" panose="020F0502020204030204" pitchFamily="34" charset="0"/>
              </a:rPr>
              <a:t>Define </a:t>
            </a:r>
            <a:r>
              <a:rPr lang="en-US" altLang="es-CO" dirty="0" err="1" smtClean="0">
                <a:latin typeface="Calibri" panose="020F0502020204030204" pitchFamily="34" charset="0"/>
              </a:rPr>
              <a:t>una</a:t>
            </a:r>
            <a:r>
              <a:rPr lang="en-US" altLang="es-CO" dirty="0" smtClean="0">
                <a:latin typeface="Calibri" panose="020F0502020204030204" pitchFamily="34" charset="0"/>
              </a:rPr>
              <a:t> </a:t>
            </a:r>
            <a:r>
              <a:rPr lang="en-US" altLang="es-CO" dirty="0" err="1" smtClean="0">
                <a:latin typeface="Calibri" panose="020F0502020204030204" pitchFamily="34" charset="0"/>
              </a:rPr>
              <a:t>ruta</a:t>
            </a:r>
            <a:r>
              <a:rPr lang="en-US" altLang="es-CO" dirty="0" smtClean="0">
                <a:latin typeface="Calibri" panose="020F0502020204030204" pitchFamily="34" charset="0"/>
              </a:rPr>
              <a:t> para el </a:t>
            </a:r>
            <a:r>
              <a:rPr lang="en-US" altLang="es-CO" dirty="0" err="1" smtClean="0">
                <a:latin typeface="Calibri" panose="020F0502020204030204" pitchFamily="34" charset="0"/>
              </a:rPr>
              <a:t>acceso</a:t>
            </a:r>
            <a:r>
              <a:rPr lang="en-US" altLang="es-CO" dirty="0" smtClean="0">
                <a:latin typeface="Calibri" panose="020F0502020204030204" pitchFamily="34" charset="0"/>
              </a:rPr>
              <a:t> al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r>
              <a:rPr lang="en-US" altLang="es-CO" dirty="0" smtClean="0">
                <a:latin typeface="Calibri" panose="020F0502020204030204" pitchFamily="34" charset="0"/>
              </a:rPr>
              <a:t> y un endpoint que </a:t>
            </a:r>
            <a:r>
              <a:rPr lang="en-US" altLang="es-CO" dirty="0" err="1" smtClean="0">
                <a:latin typeface="Calibri" panose="020F0502020204030204" pitchFamily="34" charset="0"/>
              </a:rPr>
              <a:t>posea</a:t>
            </a:r>
            <a:r>
              <a:rPr lang="en-US" altLang="es-CO" dirty="0" smtClean="0">
                <a:latin typeface="Calibri" panose="020F0502020204030204" pitchFamily="34" charset="0"/>
              </a:rPr>
              <a:t>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081" name="TextBox 11"/>
          <p:cNvSpPr txBox="1">
            <a:spLocks noChangeArrowheads="1"/>
          </p:cNvSpPr>
          <p:nvPr/>
        </p:nvSpPr>
        <p:spPr bwMode="auto">
          <a:xfrm>
            <a:off x="3224980" y="3779422"/>
            <a:ext cx="25121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err="1" smtClean="0">
                <a:latin typeface="Calibri" panose="020F0502020204030204" pitchFamily="34" charset="0"/>
              </a:rPr>
              <a:t>Protocolo</a:t>
            </a:r>
            <a:r>
              <a:rPr lang="en-US" altLang="es-CO" dirty="0" smtClean="0">
                <a:latin typeface="Calibri" panose="020F0502020204030204" pitchFamily="34" charset="0"/>
              </a:rPr>
              <a:t> de </a:t>
            </a:r>
            <a:r>
              <a:rPr lang="en-US" altLang="es-CO" dirty="0" err="1" smtClean="0">
                <a:latin typeface="Calibri" panose="020F0502020204030204" pitchFamily="34" charset="0"/>
              </a:rPr>
              <a:t>comunicación</a:t>
            </a:r>
            <a:r>
              <a:rPr lang="en-US" altLang="es-CO" dirty="0" smtClean="0">
                <a:latin typeface="Calibri" panose="020F0502020204030204" pitchFamily="34" charset="0"/>
              </a:rPr>
              <a:t> entre el </a:t>
            </a:r>
            <a:r>
              <a:rPr lang="en-US" altLang="es-CO" dirty="0" err="1" smtClean="0">
                <a:latin typeface="Calibri" panose="020F0502020204030204" pitchFamily="34" charset="0"/>
              </a:rPr>
              <a:t>cliente</a:t>
            </a:r>
            <a:r>
              <a:rPr lang="en-US" altLang="es-CO" dirty="0" smtClean="0">
                <a:latin typeface="Calibri" panose="020F0502020204030204" pitchFamily="34" charset="0"/>
              </a:rPr>
              <a:t> y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941642" y="2987846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459793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Transport Protocol (HTTP) characteristics</a:t>
            </a:r>
            <a:endParaRPr lang="es-CO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06129" y="2153264"/>
            <a:ext cx="6661355" cy="38352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err="1" smtClean="0"/>
              <a:t>Mecanismo</a:t>
            </a:r>
            <a:r>
              <a:rPr lang="en-US" altLang="es-CO" dirty="0" smtClean="0"/>
              <a:t> request-response:</a:t>
            </a:r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transacción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iniciado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por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cliente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enviando</a:t>
            </a:r>
            <a:r>
              <a:rPr lang="en-US" altLang="es-CO" dirty="0" smtClean="0"/>
              <a:t> un </a:t>
            </a:r>
            <a:r>
              <a:rPr lang="en-US" altLang="es-CO" i="1" dirty="0" smtClean="0"/>
              <a:t>request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genera </a:t>
            </a:r>
            <a:r>
              <a:rPr lang="en-US" altLang="es-CO" dirty="0" err="1" smtClean="0"/>
              <a:t>una</a:t>
            </a:r>
            <a:r>
              <a:rPr lang="en-US" altLang="es-CO" dirty="0" smtClean="0"/>
              <a:t> </a:t>
            </a:r>
            <a:r>
              <a:rPr lang="en-US" altLang="es-CO" i="1" dirty="0" smtClean="0"/>
              <a:t>response</a:t>
            </a:r>
            <a:r>
              <a:rPr lang="en-US" altLang="es-CO" dirty="0"/>
              <a:t> </a:t>
            </a:r>
            <a:r>
              <a:rPr lang="en-US" altLang="es-CO" dirty="0" smtClean="0"/>
              <a:t>y se la </a:t>
            </a:r>
            <a:r>
              <a:rPr lang="en-US" altLang="es-CO" dirty="0" err="1" smtClean="0"/>
              <a:t>envía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cliente</a:t>
            </a:r>
            <a:endParaRPr lang="en-US" altLang="es-CO" dirty="0" smtClean="0"/>
          </a:p>
          <a:p>
            <a:pPr eaLnBrk="1" hangingPunct="1"/>
            <a:r>
              <a:rPr lang="en-US" altLang="es-CO" dirty="0" err="1" smtClean="0"/>
              <a:t>Identificación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recusos</a:t>
            </a:r>
            <a:endParaRPr lang="en-US" altLang="es-CO" dirty="0" smtClean="0"/>
          </a:p>
          <a:p>
            <a:pPr lvl="1" eaLnBrk="1" hangingPunct="1"/>
            <a:r>
              <a:rPr lang="en-US" altLang="es-CO" sz="2000" dirty="0" err="1" smtClean="0"/>
              <a:t>Cada</a:t>
            </a:r>
            <a:r>
              <a:rPr lang="en-US" altLang="es-CO" sz="2000" dirty="0" smtClean="0"/>
              <a:t> </a:t>
            </a:r>
            <a:r>
              <a:rPr lang="en-US" altLang="es-CO" sz="2000" dirty="0"/>
              <a:t>HTTP request </a:t>
            </a:r>
            <a:r>
              <a:rPr lang="en-US" altLang="es-CO" sz="2000" dirty="0" err="1" smtClean="0"/>
              <a:t>incluye</a:t>
            </a:r>
            <a:r>
              <a:rPr lang="en-US" altLang="es-CO" sz="2000" dirty="0" smtClean="0"/>
              <a:t> a </a:t>
            </a:r>
            <a:r>
              <a:rPr lang="en-US" altLang="es-CO" sz="2000" dirty="0"/>
              <a:t>URI (Uniform Resource Identifier)</a:t>
            </a:r>
          </a:p>
          <a:p>
            <a:pPr eaLnBrk="1" hangingPunct="1"/>
            <a:r>
              <a:rPr lang="en-US" altLang="es-CO" dirty="0" smtClean="0"/>
              <a:t>Statelessness</a:t>
            </a:r>
          </a:p>
          <a:p>
            <a:pPr lvl="1" eaLnBrk="1" hangingPunct="1"/>
            <a:r>
              <a:rPr lang="en-US" altLang="es-CO" sz="2000" dirty="0" smtClean="0"/>
              <a:t>El </a:t>
            </a:r>
            <a:r>
              <a:rPr lang="en-US" altLang="es-CO" sz="2000" dirty="0" err="1" smtClean="0"/>
              <a:t>servidor</a:t>
            </a:r>
            <a:r>
              <a:rPr lang="en-US" altLang="es-CO" sz="2000" dirty="0" smtClean="0"/>
              <a:t> no </a:t>
            </a:r>
            <a:r>
              <a:rPr lang="en-US" altLang="es-CO" sz="2000" dirty="0" err="1" smtClean="0"/>
              <a:t>guarda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información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acerca</a:t>
            </a:r>
            <a:r>
              <a:rPr lang="en-US" altLang="es-CO" sz="2000" dirty="0" smtClean="0"/>
              <a:t> de la </a:t>
            </a:r>
            <a:r>
              <a:rPr lang="en-US" altLang="es-CO" sz="2000" dirty="0" err="1" smtClean="0"/>
              <a:t>transacción</a:t>
            </a:r>
            <a:r>
              <a:rPr lang="en-US" altLang="es-CO" sz="2000" dirty="0" smtClean="0"/>
              <a:t> 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Meta data support </a:t>
            </a:r>
          </a:p>
          <a:p>
            <a:pPr lvl="1" eaLnBrk="1" hangingPunct="1"/>
            <a:r>
              <a:rPr lang="en-US" altLang="es-CO" sz="2000" dirty="0"/>
              <a:t>Metadata </a:t>
            </a:r>
            <a:r>
              <a:rPr lang="en-US" altLang="es-CO" sz="2000" dirty="0" err="1" smtClean="0"/>
              <a:t>sobre</a:t>
            </a:r>
            <a:r>
              <a:rPr lang="en-US" altLang="es-CO" sz="2000" dirty="0" smtClean="0"/>
              <a:t> la </a:t>
            </a:r>
            <a:r>
              <a:rPr lang="en-US" altLang="es-CO" sz="2000" dirty="0" err="1" smtClean="0"/>
              <a:t>infromación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puede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ser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intercambiada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en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los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mensajes</a:t>
            </a:r>
            <a:r>
              <a:rPr lang="en-US" altLang="es-CO" sz="2000" dirty="0" smtClean="0"/>
              <a:t>.</a:t>
            </a:r>
            <a:endParaRPr lang="en-IN" altLang="es-CO" sz="2000" dirty="0"/>
          </a:p>
        </p:txBody>
      </p:sp>
      <p:pic>
        <p:nvPicPr>
          <p:cNvPr id="1026" name="Picture 2" descr="https://upload.wikimedia.org/wikipedia/commons/thumb/c/c3/URI_Euler_Diagram_no_lone_URIs.svg/1920px-URI_Euler_Diagram_no_lone_URI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2" y="2440323"/>
            <a:ext cx="322534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73681" y="4719172"/>
            <a:ext cx="387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http</a:t>
            </a:r>
            <a:r>
              <a:rPr lang="en-US" altLang="es-CO" dirty="0"/>
              <a:t>://</a:t>
            </a:r>
            <a:r>
              <a:rPr lang="en-US" altLang="es-CO" dirty="0" smtClean="0"/>
              <a:t>www.icesi.edu.co/moodle/my</a:t>
            </a:r>
            <a:r>
              <a:rPr lang="en-US" altLang="es-CO" dirty="0"/>
              <a:t>/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0756490" y="4383930"/>
            <a:ext cx="0" cy="108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1105535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9870460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38625" y="2019953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GET /index.html HTTP/1.0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952625" y="2019953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Request Line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238625" y="2805764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Host: </a:t>
            </a:r>
            <a:r>
              <a:rPr lang="en-US" altLang="es-CO" dirty="0">
                <a:latin typeface="Calibri" panose="020F0502020204030204" pitchFamily="34" charset="0"/>
                <a:hlinkClick r:id="rId2"/>
              </a:rPr>
              <a:t>www.content-networking.com</a:t>
            </a:r>
            <a:endParaRPr lang="en-US" altLang="es-CO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User-Agent: Mozilla/5.0 (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) (WINNT; U)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Accept-Language: 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-us  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984109" y="2805764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1984109" y="4195478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1952625" y="5448952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Message Body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33" name="TextBox 21"/>
          <p:cNvSpPr txBox="1">
            <a:spLocks noChangeArrowheads="1"/>
          </p:cNvSpPr>
          <p:nvPr/>
        </p:nvSpPr>
        <p:spPr bwMode="auto">
          <a:xfrm>
            <a:off x="4238625" y="5448952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643866" y="3497178"/>
            <a:ext cx="114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/>
              <a:t>Metadata 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643866" y="28635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URI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373979" y="3048181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323722" y="3681844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643866" y="2047587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err="1" smtClean="0"/>
              <a:t>Tipo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solicitud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373979" y="2232253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49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53427" y="1886552"/>
            <a:ext cx="5844139" cy="42396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O" dirty="0" smtClean="0"/>
              <a:t>GET </a:t>
            </a:r>
          </a:p>
          <a:p>
            <a:pPr lvl="1"/>
            <a:r>
              <a:rPr lang="es-ES" altLang="es-CO" dirty="0"/>
              <a:t>Cualquier información es identificada por la </a:t>
            </a:r>
            <a:r>
              <a:rPr lang="es-ES" altLang="es-CO" dirty="0" err="1" smtClean="0"/>
              <a:t>Request</a:t>
            </a:r>
            <a:r>
              <a:rPr lang="es-ES" altLang="es-CO" dirty="0" smtClean="0"/>
              <a:t>-URI</a:t>
            </a:r>
          </a:p>
          <a:p>
            <a:pPr lvl="1"/>
            <a:r>
              <a:rPr lang="en-US" altLang="es-CO" dirty="0" err="1" smtClean="0"/>
              <a:t>Pueden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enviarse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parámetros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usando</a:t>
            </a:r>
            <a:r>
              <a:rPr lang="en-US" altLang="es-CO" dirty="0" smtClean="0"/>
              <a:t> la URL.</a:t>
            </a:r>
          </a:p>
          <a:p>
            <a:pPr lvl="1"/>
            <a:r>
              <a:rPr lang="en-US" altLang="es-CO" dirty="0" smtClean="0"/>
              <a:t>Un GET se </a:t>
            </a:r>
            <a:r>
              <a:rPr lang="en-US" altLang="es-CO" dirty="0" err="1" smtClean="0"/>
              <a:t>hace</a:t>
            </a:r>
            <a:r>
              <a:rPr lang="en-US" altLang="es-CO" dirty="0" smtClean="0"/>
              <a:t> para </a:t>
            </a:r>
            <a:r>
              <a:rPr lang="en-US" altLang="es-CO" dirty="0" err="1" smtClean="0"/>
              <a:t>adquirir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general</a:t>
            </a:r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POST</a:t>
            </a:r>
          </a:p>
          <a:p>
            <a:pPr lvl="1"/>
            <a:r>
              <a:rPr lang="es-ES" altLang="es-CO" dirty="0"/>
              <a:t>Enviar información al servidor </a:t>
            </a:r>
            <a:r>
              <a:rPr lang="es-ES" altLang="es-CO" dirty="0" smtClean="0"/>
              <a:t>web. Ejemplo: </a:t>
            </a:r>
            <a:r>
              <a:rPr lang="en-US" altLang="es-CO" dirty="0" err="1" smtClean="0"/>
              <a:t>Envío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infromación</a:t>
            </a:r>
            <a:r>
              <a:rPr lang="en-US" altLang="es-CO" dirty="0" smtClean="0"/>
              <a:t> de un </a:t>
            </a:r>
            <a:r>
              <a:rPr lang="en-US" altLang="es-CO" dirty="0" err="1" smtClean="0"/>
              <a:t>Formulario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POST </a:t>
            </a:r>
            <a:r>
              <a:rPr lang="en-US" altLang="es-CO" dirty="0" err="1" smtClean="0"/>
              <a:t>va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cuerpo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mensaje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URI que se use </a:t>
            </a:r>
            <a:r>
              <a:rPr lang="en-US" altLang="es-CO" dirty="0" err="1" smtClean="0"/>
              <a:t>debería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ser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capaz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recibir</a:t>
            </a:r>
            <a:r>
              <a:rPr lang="en-US" altLang="es-CO" dirty="0" smtClean="0"/>
              <a:t> la </a:t>
            </a:r>
            <a:r>
              <a:rPr lang="en-US" altLang="es-CO" dirty="0" err="1" smtClean="0"/>
              <a:t>información</a:t>
            </a:r>
            <a:endParaRPr lang="en-IN" altLang="es-CO" dirty="0" smtClean="0"/>
          </a:p>
        </p:txBody>
      </p:sp>
      <p:pic>
        <p:nvPicPr>
          <p:cNvPr id="2050" name="Picture 2" descr="Resultado de imagen para post request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9963" r="7552" b="13518"/>
          <a:stretch/>
        </p:blipFill>
        <p:spPr bwMode="auto">
          <a:xfrm>
            <a:off x="7836310" y="2684206"/>
            <a:ext cx="3785420" cy="25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36310" y="5358581"/>
            <a:ext cx="35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O" dirty="0" smtClean="0"/>
              <a:t>Información enviada al </a:t>
            </a:r>
            <a:r>
              <a:rPr lang="es-ES" altLang="es-CO" dirty="0"/>
              <a:t>servidor web</a:t>
            </a:r>
            <a:endParaRPr lang="es-CO" dirty="0"/>
          </a:p>
        </p:txBody>
      </p:sp>
      <p:cxnSp>
        <p:nvCxnSpPr>
          <p:cNvPr id="5" name="Conector recto de flecha 4"/>
          <p:cNvCxnSpPr>
            <a:stCxn id="2" idx="0"/>
          </p:cNvCxnSpPr>
          <p:nvPr/>
        </p:nvCxnSpPr>
        <p:spPr>
          <a:xfrm flipV="1">
            <a:off x="9634848" y="5014452"/>
            <a:ext cx="765" cy="34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rot="16200000">
            <a:off x="7184612" y="382169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7184612" y="4559399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CO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836310" y="3368040"/>
            <a:ext cx="0" cy="112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836310" y="4658360"/>
            <a:ext cx="0" cy="42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Request Methods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27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72678" y="2098308"/>
            <a:ext cx="6853722" cy="39797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O" dirty="0" smtClean="0"/>
              <a:t>PUT</a:t>
            </a:r>
            <a:endParaRPr lang="en-US" altLang="es-CO" dirty="0" smtClean="0"/>
          </a:p>
          <a:p>
            <a:pPr lvl="1"/>
            <a:r>
              <a:rPr lang="es-ES" altLang="es-CO" dirty="0"/>
              <a:t>Solicita a un servidor almacenar los datos adjuntos en la URL de solicitud proporcionada.</a:t>
            </a:r>
          </a:p>
          <a:p>
            <a:pPr lvl="1"/>
            <a:r>
              <a:rPr lang="es-ES" altLang="es-CO" dirty="0"/>
              <a:t>Crea el recurso si </a:t>
            </a:r>
            <a:r>
              <a:rPr lang="es-ES" altLang="es-CO" dirty="0" smtClean="0"/>
              <a:t>no está creado.</a:t>
            </a:r>
          </a:p>
          <a:p>
            <a:pPr lvl="1"/>
            <a:r>
              <a:rPr lang="es-ES" altLang="es-CO" dirty="0" smtClean="0"/>
              <a:t>Si el recurso ya está creado, lo reemplaza</a:t>
            </a:r>
            <a:endParaRPr lang="es-ES" altLang="es-CO" dirty="0"/>
          </a:p>
          <a:p>
            <a:pPr lvl="1"/>
            <a:r>
              <a:rPr lang="es-ES" altLang="es-CO" dirty="0"/>
              <a:t>No es útil para la publicación web (se prefiere FTP por motivos de seguridad</a:t>
            </a:r>
            <a:r>
              <a:rPr lang="es-ES" altLang="es-CO" dirty="0" smtClean="0"/>
              <a:t>)</a:t>
            </a:r>
            <a:endParaRPr lang="en-US" altLang="es-CO" dirty="0" smtClean="0"/>
          </a:p>
          <a:p>
            <a:pPr eaLnBrk="1" hangingPunct="1"/>
            <a:r>
              <a:rPr lang="en-US" altLang="es-CO" dirty="0" smtClean="0"/>
              <a:t>DELETE</a:t>
            </a:r>
          </a:p>
          <a:p>
            <a:pPr lvl="1"/>
            <a:r>
              <a:rPr lang="es-ES" altLang="es-CO" dirty="0"/>
              <a:t>Elimina el objeto web</a:t>
            </a:r>
          </a:p>
          <a:p>
            <a:pPr lvl="1"/>
            <a:r>
              <a:rPr lang="es-ES" altLang="es-CO" dirty="0"/>
              <a:t>Necesita ser usado cuidadosamente por razones de seguridad.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08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4474</TotalTime>
  <Words>503</Words>
  <Application>Microsoft Office PowerPoint</Application>
  <PresentationFormat>Panorámica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Semana 11</vt:lpstr>
      <vt:lpstr>HTTP</vt:lpstr>
      <vt:lpstr>Servidores de apps</vt:lpstr>
      <vt:lpstr>Accediendo a recursos de la Web</vt:lpstr>
      <vt:lpstr>Accediendo a recursos de la Web</vt:lpstr>
      <vt:lpstr>Hypertext Transport Protocol (HTTP) characteristics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10</dc:title>
  <dc:creator>Domiciano Rﭑηcφη</dc:creator>
  <cp:lastModifiedBy>Domiciano Rﭑηcφη</cp:lastModifiedBy>
  <cp:revision>5</cp:revision>
  <dcterms:created xsi:type="dcterms:W3CDTF">2020-04-04T16:45:34Z</dcterms:created>
  <dcterms:modified xsi:type="dcterms:W3CDTF">2020-04-07T19:20:17Z</dcterms:modified>
</cp:coreProperties>
</file>