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22"/>
  </p:notesMasterIdLst>
  <p:sldIdLst>
    <p:sldId id="256" r:id="rId2"/>
    <p:sldId id="368" r:id="rId3"/>
    <p:sldId id="291" r:id="rId4"/>
    <p:sldId id="331" r:id="rId5"/>
    <p:sldId id="369" r:id="rId6"/>
    <p:sldId id="370" r:id="rId7"/>
    <p:sldId id="362" r:id="rId8"/>
    <p:sldId id="371" r:id="rId9"/>
    <p:sldId id="363" r:id="rId10"/>
    <p:sldId id="372" r:id="rId11"/>
    <p:sldId id="373" r:id="rId12"/>
    <p:sldId id="374" r:id="rId13"/>
    <p:sldId id="375" r:id="rId14"/>
    <p:sldId id="376" r:id="rId15"/>
    <p:sldId id="360" r:id="rId16"/>
    <p:sldId id="361" r:id="rId17"/>
    <p:sldId id="358" r:id="rId18"/>
    <p:sldId id="356" r:id="rId19"/>
    <p:sldId id="378" r:id="rId20"/>
    <p:sldId id="377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9E5ECE"/>
    <a:srgbClr val="FCF6B3"/>
    <a:srgbClr val="FFFFFF"/>
    <a:srgbClr val="000000"/>
    <a:srgbClr val="002060"/>
    <a:srgbClr val="FE9900"/>
    <a:srgbClr val="232F3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1" autoAdjust="0"/>
    <p:restoredTop sz="94559"/>
  </p:normalViewPr>
  <p:slideViewPr>
    <p:cSldViewPr>
      <p:cViewPr varScale="1">
        <p:scale>
          <a:sx n="158" d="100"/>
          <a:sy n="158" d="100"/>
        </p:scale>
        <p:origin x="208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393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339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1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2384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9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069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1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04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602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48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8/9/21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558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477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8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0" y="569214"/>
            <a:ext cx="9144000" cy="2674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PROGRAMACIÓN EN RED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/>
              <a:t>I</a:t>
            </a:r>
            <a:r>
              <a:rPr lang="es" b="1" dirty="0"/>
              <a:t>ngeniría de sistemas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DOMICIANO RINCÓN</a:t>
            </a:r>
            <a:endParaRPr sz="1400" dirty="0"/>
          </a:p>
        </p:txBody>
      </p:sp>
      <p:pic>
        <p:nvPicPr>
          <p:cNvPr id="103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37" y="1275606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115616" y="177966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2 y 3</a:t>
            </a:r>
          </a:p>
          <a:p>
            <a:r>
              <a:rPr lang="es-ES" dirty="0">
                <a:solidFill>
                  <a:schemeClr val="tx2"/>
                </a:solidFill>
              </a:rPr>
              <a:t>Protocolo TCP y UDP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539552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501BEC-C3C6-7143-BBE9-D9F6937B6CA5}"/>
              </a:ext>
            </a:extLst>
          </p:cNvPr>
          <p:cNvSpPr/>
          <p:nvPr/>
        </p:nvSpPr>
        <p:spPr>
          <a:xfrm>
            <a:off x="1216586" y="4154624"/>
            <a:ext cx="61677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Veremos qué es una comunicación síncrona y una asíncrona</a:t>
            </a:r>
          </a:p>
        </p:txBody>
      </p:sp>
      <p:pic>
        <p:nvPicPr>
          <p:cNvPr id="4098" name="Picture 2" descr="Network, Cartoon, Data, DATA TRANSMISSION, Computer Network, File Transfer,  Drawing, Sharing png | Klipartz">
            <a:extLst>
              <a:ext uri="{FF2B5EF4-FFF2-40B4-BE49-F238E27FC236}">
                <a16:creationId xmlns:a16="http://schemas.microsoft.com/office/drawing/2014/main" id="{3BEEFDC9-27DB-D046-B06D-C9850E0E0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384" y="1447037"/>
            <a:ext cx="3384376" cy="258983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069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115616" y="177966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4</a:t>
            </a:r>
          </a:p>
          <a:p>
            <a:r>
              <a:rPr lang="es-ES" dirty="0">
                <a:solidFill>
                  <a:schemeClr val="tx2"/>
                </a:solidFill>
              </a:rPr>
              <a:t>Bases de datos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539552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501BEC-C3C6-7143-BBE9-D9F6937B6CA5}"/>
              </a:ext>
            </a:extLst>
          </p:cNvPr>
          <p:cNvSpPr/>
          <p:nvPr/>
        </p:nvSpPr>
        <p:spPr>
          <a:xfrm>
            <a:off x="1259632" y="4155926"/>
            <a:ext cx="6167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Veremos el uso de bases de datos como componente de una red. También esto cómo nos permite almacenar información para soportar un servicio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6804234-80AC-BE4B-8D50-B828C6B8AC9F}"/>
              </a:ext>
            </a:extLst>
          </p:cNvPr>
          <p:cNvSpPr/>
          <p:nvPr/>
        </p:nvSpPr>
        <p:spPr>
          <a:xfrm>
            <a:off x="5364088" y="3628022"/>
            <a:ext cx="19094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</a:rPr>
              <a:t>ALMACENAMIENTO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5124" name="Picture 4" descr="Icono de Database estilo Pastel">
            <a:extLst>
              <a:ext uri="{FF2B5EF4-FFF2-40B4-BE49-F238E27FC236}">
                <a16:creationId xmlns:a16="http://schemas.microsoft.com/office/drawing/2014/main" id="{A4924C04-73D3-1E46-9A0B-04410AB9F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982" y="1431613"/>
            <a:ext cx="2211710" cy="22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210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115616" y="177966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4</a:t>
            </a:r>
          </a:p>
          <a:p>
            <a:r>
              <a:rPr lang="es-ES" dirty="0">
                <a:solidFill>
                  <a:schemeClr val="tx2"/>
                </a:solidFill>
              </a:rPr>
              <a:t>Bases de datos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539552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501BEC-C3C6-7143-BBE9-D9F6937B6CA5}"/>
              </a:ext>
            </a:extLst>
          </p:cNvPr>
          <p:cNvSpPr/>
          <p:nvPr/>
        </p:nvSpPr>
        <p:spPr>
          <a:xfrm>
            <a:off x="1259632" y="4225639"/>
            <a:ext cx="6167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En una arquitectura convencional, las bases de datos son el corazón de la información de un servicio</a:t>
            </a:r>
          </a:p>
        </p:txBody>
      </p:sp>
      <p:pic>
        <p:nvPicPr>
          <p:cNvPr id="9" name="Picture 2" descr="Diferencia entre API y Servicio Web | by BeltranC | beltranc | Medium">
            <a:extLst>
              <a:ext uri="{FF2B5EF4-FFF2-40B4-BE49-F238E27FC236}">
                <a16:creationId xmlns:a16="http://schemas.microsoft.com/office/drawing/2014/main" id="{CFAC9E0C-8EB2-AA4A-8AC6-20A20CCD4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61" y="1447037"/>
            <a:ext cx="4813487" cy="27075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021248A-EAE9-5641-917B-CC4A843AF48D}"/>
              </a:ext>
            </a:extLst>
          </p:cNvPr>
          <p:cNvCxnSpPr/>
          <p:nvPr/>
        </p:nvCxnSpPr>
        <p:spPr>
          <a:xfrm flipH="1">
            <a:off x="5759886" y="3795886"/>
            <a:ext cx="1224136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684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115616" y="1779662"/>
            <a:ext cx="4248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5</a:t>
            </a:r>
          </a:p>
          <a:p>
            <a:r>
              <a:rPr lang="es-ES" dirty="0">
                <a:solidFill>
                  <a:schemeClr val="tx2"/>
                </a:solidFill>
              </a:rPr>
              <a:t>PROTOCOLO HTTP</a:t>
            </a:r>
          </a:p>
          <a:p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539552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501BEC-C3C6-7143-BBE9-D9F6937B6CA5}"/>
              </a:ext>
            </a:extLst>
          </p:cNvPr>
          <p:cNvSpPr/>
          <p:nvPr/>
        </p:nvSpPr>
        <p:spPr>
          <a:xfrm>
            <a:off x="1259632" y="4225639"/>
            <a:ext cx="6167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Finalmente veremos cómo crear aplicaciones </a:t>
            </a:r>
            <a:r>
              <a:rPr lang="es-ES" dirty="0" err="1">
                <a:solidFill>
                  <a:schemeClr val="tx2"/>
                </a:solidFill>
              </a:rPr>
              <a:t>fullstack</a:t>
            </a:r>
            <a:r>
              <a:rPr lang="es-ES" dirty="0">
                <a:solidFill>
                  <a:schemeClr val="tx2"/>
                </a:solidFill>
              </a:rPr>
              <a:t>, programando clientes (FRONTEND) y servidores (BACKEND)</a:t>
            </a:r>
          </a:p>
        </p:txBody>
      </p:sp>
      <p:pic>
        <p:nvPicPr>
          <p:cNvPr id="7170" name="Picture 2" descr="REST API: Best Practices, Concepts, Structure, and Benefits | AltexSoft">
            <a:extLst>
              <a:ext uri="{FF2B5EF4-FFF2-40B4-BE49-F238E27FC236}">
                <a16:creationId xmlns:a16="http://schemas.microsoft.com/office/drawing/2014/main" id="{10ACCB5A-EA7D-F64B-8313-8C8464FDD7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37" b="13472"/>
          <a:stretch/>
        </p:blipFill>
        <p:spPr bwMode="auto">
          <a:xfrm>
            <a:off x="3131840" y="1447312"/>
            <a:ext cx="5688632" cy="262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689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115616" y="1779662"/>
            <a:ext cx="4248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5</a:t>
            </a:r>
          </a:p>
          <a:p>
            <a:r>
              <a:rPr lang="es-ES" dirty="0">
                <a:solidFill>
                  <a:schemeClr val="tx2"/>
                </a:solidFill>
              </a:rPr>
              <a:t>PROTOCOLO HTTP</a:t>
            </a:r>
          </a:p>
          <a:p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539552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501BEC-C3C6-7143-BBE9-D9F6937B6CA5}"/>
              </a:ext>
            </a:extLst>
          </p:cNvPr>
          <p:cNvSpPr/>
          <p:nvPr/>
        </p:nvSpPr>
        <p:spPr>
          <a:xfrm>
            <a:off x="1259632" y="4225639"/>
            <a:ext cx="61677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Sabremos cómo desplegar estas aplicaciones en plataformas de nube</a:t>
            </a:r>
          </a:p>
        </p:txBody>
      </p:sp>
      <p:pic>
        <p:nvPicPr>
          <p:cNvPr id="8194" name="Picture 2" descr="Qué es el Desarrollo Front end, Back end y Fullstack? | by Ken Ruiz Inoue |  Deuk | Medium">
            <a:extLst>
              <a:ext uri="{FF2B5EF4-FFF2-40B4-BE49-F238E27FC236}">
                <a16:creationId xmlns:a16="http://schemas.microsoft.com/office/drawing/2014/main" id="{F63B35D8-B0D2-C544-AA6B-DC6FCC7B6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255" y="1569447"/>
            <a:ext cx="4248472" cy="238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louds - Free weather icons">
            <a:extLst>
              <a:ext uri="{FF2B5EF4-FFF2-40B4-BE49-F238E27FC236}">
                <a16:creationId xmlns:a16="http://schemas.microsoft.com/office/drawing/2014/main" id="{A09421C8-E847-DF4C-A676-3F12B0FE8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014194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F39E5453-491E-EE41-9DD0-1176F12752F4}"/>
              </a:ext>
            </a:extLst>
          </p:cNvPr>
          <p:cNvSpPr/>
          <p:nvPr/>
        </p:nvSpPr>
        <p:spPr>
          <a:xfrm>
            <a:off x="6065802" y="1581887"/>
            <a:ext cx="6848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NUBE</a:t>
            </a:r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6E89B64-B163-524C-B127-9CC6F21A0A61}"/>
              </a:ext>
            </a:extLst>
          </p:cNvPr>
          <p:cNvCxnSpPr>
            <a:cxnSpLocks/>
          </p:cNvCxnSpPr>
          <p:nvPr/>
        </p:nvCxnSpPr>
        <p:spPr>
          <a:xfrm>
            <a:off x="5668333" y="2148994"/>
            <a:ext cx="1404156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3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Calificación</a:t>
            </a:r>
            <a:endParaRPr lang="es-CO" dirty="0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5DE58171-FEC6-CB45-8540-6A1AFFCF6107}"/>
              </a:ext>
            </a:extLst>
          </p:cNvPr>
          <p:cNvSpPr txBox="1"/>
          <p:nvPr/>
        </p:nvSpPr>
        <p:spPr>
          <a:xfrm>
            <a:off x="2056420" y="361586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Proyecto final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31572EC-7590-A64F-A916-1D8E0C98D405}"/>
              </a:ext>
            </a:extLst>
          </p:cNvPr>
          <p:cNvSpPr txBox="1"/>
          <p:nvPr/>
        </p:nvSpPr>
        <p:spPr>
          <a:xfrm>
            <a:off x="2056419" y="2967438"/>
            <a:ext cx="2310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Talleres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C8A2646A-C649-6F48-92A2-12F55DE715E5}"/>
              </a:ext>
            </a:extLst>
          </p:cNvPr>
          <p:cNvSpPr/>
          <p:nvPr/>
        </p:nvSpPr>
        <p:spPr>
          <a:xfrm>
            <a:off x="2278448" y="1923678"/>
            <a:ext cx="3096343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25%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B779B75-B00A-D147-8847-56B58229D111}"/>
              </a:ext>
            </a:extLst>
          </p:cNvPr>
          <p:cNvSpPr txBox="1"/>
          <p:nvPr/>
        </p:nvSpPr>
        <p:spPr>
          <a:xfrm>
            <a:off x="2051720" y="2282483"/>
            <a:ext cx="217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Parcial práctico 2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6423622-1F52-A14F-A7CD-4DE0E4B3B141}"/>
              </a:ext>
            </a:extLst>
          </p:cNvPr>
          <p:cNvSpPr txBox="1"/>
          <p:nvPr/>
        </p:nvSpPr>
        <p:spPr>
          <a:xfrm>
            <a:off x="2051720" y="1634053"/>
            <a:ext cx="2314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Parcial práctico 1</a:t>
            </a:r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2A4D41E5-88A3-DC4E-B345-B687F9B669AF}"/>
              </a:ext>
            </a:extLst>
          </p:cNvPr>
          <p:cNvSpPr/>
          <p:nvPr/>
        </p:nvSpPr>
        <p:spPr>
          <a:xfrm>
            <a:off x="2278448" y="2580950"/>
            <a:ext cx="3096343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25%</a:t>
            </a:r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90A5E62A-318E-5B40-8F44-1E62DA0FCECC}"/>
              </a:ext>
            </a:extLst>
          </p:cNvPr>
          <p:cNvSpPr/>
          <p:nvPr/>
        </p:nvSpPr>
        <p:spPr>
          <a:xfrm>
            <a:off x="2281065" y="3275215"/>
            <a:ext cx="1293528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10%</a:t>
            </a:r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94967601-8B5E-6344-8F37-E3B89EC7A040}"/>
              </a:ext>
            </a:extLst>
          </p:cNvPr>
          <p:cNvSpPr/>
          <p:nvPr/>
        </p:nvSpPr>
        <p:spPr>
          <a:xfrm>
            <a:off x="2278447" y="3959767"/>
            <a:ext cx="4752529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3683369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F6AB-7731-5240-9B32-6E7792E4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Calificación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A17402B-4A45-6246-83BB-7FC88CBDD7DC}"/>
              </a:ext>
            </a:extLst>
          </p:cNvPr>
          <p:cNvSpPr/>
          <p:nvPr/>
        </p:nvSpPr>
        <p:spPr>
          <a:xfrm rot="16200000">
            <a:off x="3956495" y="1878506"/>
            <a:ext cx="937313" cy="44917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PARCIAL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79AD009-042A-4541-9A98-EAB2EB8C5FE0}"/>
              </a:ext>
            </a:extLst>
          </p:cNvPr>
          <p:cNvSpPr/>
          <p:nvPr/>
        </p:nvSpPr>
        <p:spPr>
          <a:xfrm>
            <a:off x="611560" y="1389093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58534C4-049A-B340-83ED-2727A396A499}"/>
              </a:ext>
            </a:extLst>
          </p:cNvPr>
          <p:cNvSpPr/>
          <p:nvPr/>
        </p:nvSpPr>
        <p:spPr>
          <a:xfrm>
            <a:off x="1115616" y="1392236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5F3EBC1-F1F5-774D-9CA3-7EB2AFDC3BD9}"/>
              </a:ext>
            </a:extLst>
          </p:cNvPr>
          <p:cNvSpPr/>
          <p:nvPr/>
        </p:nvSpPr>
        <p:spPr>
          <a:xfrm>
            <a:off x="1629283" y="1393328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5B95E5C-89A7-D74B-9C80-12C11245DAF7}"/>
              </a:ext>
            </a:extLst>
          </p:cNvPr>
          <p:cNvSpPr/>
          <p:nvPr/>
        </p:nvSpPr>
        <p:spPr>
          <a:xfrm>
            <a:off x="2133339" y="1396471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C1AC4B3-BE9B-334B-8AFA-3E577F8F2FB1}"/>
              </a:ext>
            </a:extLst>
          </p:cNvPr>
          <p:cNvSpPr/>
          <p:nvPr/>
        </p:nvSpPr>
        <p:spPr>
          <a:xfrm>
            <a:off x="2672764" y="1399614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38D0F5A-1570-CF44-AB2B-E26DB31D2243}"/>
              </a:ext>
            </a:extLst>
          </p:cNvPr>
          <p:cNvSpPr/>
          <p:nvPr/>
        </p:nvSpPr>
        <p:spPr>
          <a:xfrm>
            <a:off x="3186431" y="1395379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DC44D7E-732D-1D42-B573-EC2C09E843D7}"/>
              </a:ext>
            </a:extLst>
          </p:cNvPr>
          <p:cNvSpPr/>
          <p:nvPr/>
        </p:nvSpPr>
        <p:spPr>
          <a:xfrm>
            <a:off x="3696510" y="1401647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C6F099D-07FD-094B-BFE4-EE6E53488D40}"/>
              </a:ext>
            </a:extLst>
          </p:cNvPr>
          <p:cNvSpPr/>
          <p:nvPr/>
        </p:nvSpPr>
        <p:spPr>
          <a:xfrm>
            <a:off x="4200566" y="1404790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0691B9B-25AC-E841-B0D1-86CF976FE950}"/>
              </a:ext>
            </a:extLst>
          </p:cNvPr>
          <p:cNvSpPr/>
          <p:nvPr/>
        </p:nvSpPr>
        <p:spPr>
          <a:xfrm>
            <a:off x="4704622" y="1405625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9F873BE-3872-864E-AA19-62C786FD99AC}"/>
              </a:ext>
            </a:extLst>
          </p:cNvPr>
          <p:cNvSpPr/>
          <p:nvPr/>
        </p:nvSpPr>
        <p:spPr>
          <a:xfrm>
            <a:off x="5208678" y="1408768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6AFE635-53EB-BE47-BE26-0A853804B00B}"/>
              </a:ext>
            </a:extLst>
          </p:cNvPr>
          <p:cNvSpPr/>
          <p:nvPr/>
        </p:nvSpPr>
        <p:spPr>
          <a:xfrm>
            <a:off x="5722345" y="1409860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4B19FE0-2820-5346-A79A-071DD456AB51}"/>
              </a:ext>
            </a:extLst>
          </p:cNvPr>
          <p:cNvSpPr/>
          <p:nvPr/>
        </p:nvSpPr>
        <p:spPr>
          <a:xfrm>
            <a:off x="6226401" y="1413003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D7CA54E-4FF8-E844-87CE-3E3D709BAA7F}"/>
              </a:ext>
            </a:extLst>
          </p:cNvPr>
          <p:cNvSpPr/>
          <p:nvPr/>
        </p:nvSpPr>
        <p:spPr>
          <a:xfrm>
            <a:off x="6775437" y="1408768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05243AE-D18B-0A45-B063-11A43AFEE53B}"/>
              </a:ext>
            </a:extLst>
          </p:cNvPr>
          <p:cNvSpPr/>
          <p:nvPr/>
        </p:nvSpPr>
        <p:spPr>
          <a:xfrm>
            <a:off x="7279493" y="1411911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F8DE1BA-FF66-3848-9A1E-B1890C7B43D7}"/>
              </a:ext>
            </a:extLst>
          </p:cNvPr>
          <p:cNvSpPr/>
          <p:nvPr/>
        </p:nvSpPr>
        <p:spPr>
          <a:xfrm>
            <a:off x="7793160" y="1413003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07B029D-A9D5-664E-9A58-FDADC1335B15}"/>
              </a:ext>
            </a:extLst>
          </p:cNvPr>
          <p:cNvSpPr/>
          <p:nvPr/>
        </p:nvSpPr>
        <p:spPr>
          <a:xfrm>
            <a:off x="8300804" y="1410970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34" name="Rounded Rectangle 6">
            <a:extLst>
              <a:ext uri="{FF2B5EF4-FFF2-40B4-BE49-F238E27FC236}">
                <a16:creationId xmlns:a16="http://schemas.microsoft.com/office/drawing/2014/main" id="{B8196C66-E6EB-5E41-818D-1207FA8DF0B5}"/>
              </a:ext>
            </a:extLst>
          </p:cNvPr>
          <p:cNvSpPr/>
          <p:nvPr/>
        </p:nvSpPr>
        <p:spPr>
          <a:xfrm>
            <a:off x="2672764" y="2787774"/>
            <a:ext cx="6077211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PROYECTO FINAL</a:t>
            </a:r>
          </a:p>
        </p:txBody>
      </p:sp>
      <p:sp>
        <p:nvSpPr>
          <p:cNvPr id="31" name="Rounded Rectangle 6">
            <a:extLst>
              <a:ext uri="{FF2B5EF4-FFF2-40B4-BE49-F238E27FC236}">
                <a16:creationId xmlns:a16="http://schemas.microsoft.com/office/drawing/2014/main" id="{685B1F10-A651-9E42-8457-846847DF731D}"/>
              </a:ext>
            </a:extLst>
          </p:cNvPr>
          <p:cNvSpPr/>
          <p:nvPr/>
        </p:nvSpPr>
        <p:spPr>
          <a:xfrm rot="16200000">
            <a:off x="8056733" y="1878505"/>
            <a:ext cx="937313" cy="44917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PARCIAL 2</a:t>
            </a:r>
          </a:p>
        </p:txBody>
      </p:sp>
      <p:sp>
        <p:nvSpPr>
          <p:cNvPr id="33" name="Rounded Rectangle 6">
            <a:extLst>
              <a:ext uri="{FF2B5EF4-FFF2-40B4-BE49-F238E27FC236}">
                <a16:creationId xmlns:a16="http://schemas.microsoft.com/office/drawing/2014/main" id="{A9611DA6-59C5-E14F-84F8-09B05CEB361D}"/>
              </a:ext>
            </a:extLst>
          </p:cNvPr>
          <p:cNvSpPr/>
          <p:nvPr/>
        </p:nvSpPr>
        <p:spPr>
          <a:xfrm>
            <a:off x="2133338" y="3407344"/>
            <a:ext cx="423665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T1</a:t>
            </a:r>
          </a:p>
        </p:txBody>
      </p:sp>
      <p:sp>
        <p:nvSpPr>
          <p:cNvPr id="41" name="Rounded Rectangle 6">
            <a:extLst>
              <a:ext uri="{FF2B5EF4-FFF2-40B4-BE49-F238E27FC236}">
                <a16:creationId xmlns:a16="http://schemas.microsoft.com/office/drawing/2014/main" id="{1D5B1610-D10F-3643-BC83-5D2BAE563194}"/>
              </a:ext>
            </a:extLst>
          </p:cNvPr>
          <p:cNvSpPr/>
          <p:nvPr/>
        </p:nvSpPr>
        <p:spPr>
          <a:xfrm>
            <a:off x="4704621" y="3407344"/>
            <a:ext cx="423665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T2</a:t>
            </a:r>
          </a:p>
        </p:txBody>
      </p:sp>
      <p:sp>
        <p:nvSpPr>
          <p:cNvPr id="42" name="Rounded Rectangle 6">
            <a:extLst>
              <a:ext uri="{FF2B5EF4-FFF2-40B4-BE49-F238E27FC236}">
                <a16:creationId xmlns:a16="http://schemas.microsoft.com/office/drawing/2014/main" id="{EBB1E8F3-E422-2041-B44D-0342F2CFEBEB}"/>
              </a:ext>
            </a:extLst>
          </p:cNvPr>
          <p:cNvSpPr/>
          <p:nvPr/>
        </p:nvSpPr>
        <p:spPr>
          <a:xfrm>
            <a:off x="6226400" y="3404624"/>
            <a:ext cx="423665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T3</a:t>
            </a:r>
          </a:p>
        </p:txBody>
      </p:sp>
      <p:sp>
        <p:nvSpPr>
          <p:cNvPr id="43" name="Rounded Rectangle 6">
            <a:extLst>
              <a:ext uri="{FF2B5EF4-FFF2-40B4-BE49-F238E27FC236}">
                <a16:creationId xmlns:a16="http://schemas.microsoft.com/office/drawing/2014/main" id="{1BEF1B70-9AA7-0E42-8E16-536BD836E0A7}"/>
              </a:ext>
            </a:extLst>
          </p:cNvPr>
          <p:cNvSpPr/>
          <p:nvPr/>
        </p:nvSpPr>
        <p:spPr>
          <a:xfrm>
            <a:off x="7793159" y="3415800"/>
            <a:ext cx="423665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T4</a:t>
            </a:r>
          </a:p>
        </p:txBody>
      </p:sp>
    </p:spTree>
    <p:extLst>
      <p:ext uri="{BB962C8B-B14F-4D97-AF65-F5344CB8AC3E}">
        <p14:creationId xmlns:p14="http://schemas.microsoft.com/office/powerpoint/2010/main" val="778314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>
            <a:extLst>
              <a:ext uri="{FF2B5EF4-FFF2-40B4-BE49-F238E27FC236}">
                <a16:creationId xmlns:a16="http://schemas.microsoft.com/office/drawing/2014/main" id="{6C7EA6DC-1C9B-0048-8193-64433E736626}"/>
              </a:ext>
            </a:extLst>
          </p:cNvPr>
          <p:cNvSpPr/>
          <p:nvPr/>
        </p:nvSpPr>
        <p:spPr>
          <a:xfrm>
            <a:off x="0" y="4258968"/>
            <a:ext cx="9144000" cy="473022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D4DA244D-550E-8646-A6D0-83CA5147A8F0}"/>
              </a:ext>
            </a:extLst>
          </p:cNvPr>
          <p:cNvSpPr txBox="1"/>
          <p:nvPr/>
        </p:nvSpPr>
        <p:spPr>
          <a:xfrm>
            <a:off x="1104900" y="4352205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 </a:t>
            </a:r>
            <a:r>
              <a:rPr lang="en-US" dirty="0" err="1">
                <a:solidFill>
                  <a:schemeClr val="tx1"/>
                </a:solidFill>
              </a:rPr>
              <a:t>cómo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D48832AD-6330-EA4D-A9A2-075AEDAD0641}"/>
              </a:ext>
            </a:extLst>
          </p:cNvPr>
          <p:cNvSpPr txBox="1"/>
          <p:nvPr/>
        </p:nvSpPr>
        <p:spPr>
          <a:xfrm>
            <a:off x="5829300" y="4352205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 </a:t>
            </a:r>
            <a:r>
              <a:rPr lang="en-US" dirty="0" err="1">
                <a:solidFill>
                  <a:schemeClr val="tx1"/>
                </a:solidFill>
              </a:rPr>
              <a:t>porqué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ítulo 5">
            <a:extLst>
              <a:ext uri="{FF2B5EF4-FFF2-40B4-BE49-F238E27FC236}">
                <a16:creationId xmlns:a16="http://schemas.microsoft.com/office/drawing/2014/main" id="{31D7EE7B-A19E-AB41-9742-192FDBCB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50" y="53682"/>
            <a:ext cx="8362899" cy="615553"/>
          </a:xfrm>
        </p:spPr>
        <p:txBody>
          <a:bodyPr/>
          <a:lstStyle/>
          <a:p>
            <a:pPr algn="ctr"/>
            <a:r>
              <a:rPr lang="es-CO" sz="4000" dirty="0"/>
              <a:t>C</a:t>
            </a:r>
            <a:r>
              <a:rPr lang="es-CO" dirty="0"/>
              <a:t>LASES</a:t>
            </a:r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7DE3319F-91B8-604C-AAAA-28F21DB4ED1D}"/>
              </a:ext>
            </a:extLst>
          </p:cNvPr>
          <p:cNvSpPr/>
          <p:nvPr/>
        </p:nvSpPr>
        <p:spPr>
          <a:xfrm>
            <a:off x="1065646" y="2717686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Instrucciones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E9453042-F892-994F-B81B-CD5E28845351}"/>
              </a:ext>
            </a:extLst>
          </p:cNvPr>
          <p:cNvSpPr/>
          <p:nvPr/>
        </p:nvSpPr>
        <p:spPr>
          <a:xfrm>
            <a:off x="1056786" y="3223662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Técnicas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61C0DB71-646B-E24B-9E1C-2C14E7E78E07}"/>
              </a:ext>
            </a:extLst>
          </p:cNvPr>
          <p:cNvSpPr/>
          <p:nvPr/>
        </p:nvSpPr>
        <p:spPr>
          <a:xfrm>
            <a:off x="1065646" y="2211710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Implementación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739E5BC2-B6E0-B34E-912A-C13A21CA29FA}"/>
              </a:ext>
            </a:extLst>
          </p:cNvPr>
          <p:cNvSpPr/>
          <p:nvPr/>
        </p:nvSpPr>
        <p:spPr>
          <a:xfrm>
            <a:off x="1056786" y="3729638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Videos del </a:t>
            </a:r>
            <a:r>
              <a:rPr lang="en-US" dirty="0" err="1">
                <a:solidFill>
                  <a:schemeClr val="bg1"/>
                </a:solidFill>
              </a:rPr>
              <a:t>curso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9E2BE89-4BA5-0D4B-AC3B-D59005CF2A60}"/>
              </a:ext>
            </a:extLst>
          </p:cNvPr>
          <p:cNvSpPr txBox="1"/>
          <p:nvPr/>
        </p:nvSpPr>
        <p:spPr>
          <a:xfrm>
            <a:off x="262713" y="1405381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</a:rPr>
              <a:t>La clase asíncrona se refiere a los videos que los estudiantes del curso deben ver para prepararse para la clase síncrona</a:t>
            </a: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699AA751-2276-F949-B062-673343AA7EC9}"/>
              </a:ext>
            </a:extLst>
          </p:cNvPr>
          <p:cNvSpPr txBox="1"/>
          <p:nvPr/>
        </p:nvSpPr>
        <p:spPr>
          <a:xfrm>
            <a:off x="897815" y="620563"/>
            <a:ext cx="2480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Asíncrono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88184701-9CAD-6449-AAD1-A870B19E7F50}"/>
              </a:ext>
            </a:extLst>
          </p:cNvPr>
          <p:cNvSpPr txBox="1"/>
          <p:nvPr/>
        </p:nvSpPr>
        <p:spPr>
          <a:xfrm>
            <a:off x="5220072" y="620563"/>
            <a:ext cx="3026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Síncrono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681637C-C4D3-7644-BBD2-D0EBF2B248CA}"/>
              </a:ext>
            </a:extLst>
          </p:cNvPr>
          <p:cNvSpPr txBox="1"/>
          <p:nvPr/>
        </p:nvSpPr>
        <p:spPr>
          <a:xfrm>
            <a:off x="4914900" y="1329591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</a:rPr>
              <a:t>La clase síncrona se refiere a la clase conceptual donde se responde el porqué, cuál es el contexto, qué problemas se resuelven, etc. Ocurre en el horario habitual de clase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3DB37F85-CCEB-9F44-8739-6A680D7B69AC}"/>
              </a:ext>
            </a:extLst>
          </p:cNvPr>
          <p:cNvSpPr/>
          <p:nvPr/>
        </p:nvSpPr>
        <p:spPr>
          <a:xfrm>
            <a:off x="5713715" y="2217647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Concepto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CCABEA18-E120-A04A-9148-EF314D5D1885}"/>
              </a:ext>
            </a:extLst>
          </p:cNvPr>
          <p:cNvSpPr/>
          <p:nvPr/>
        </p:nvSpPr>
        <p:spPr>
          <a:xfrm>
            <a:off x="5713715" y="2717686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Análisis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problemas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ángulo redondeado 25">
            <a:extLst>
              <a:ext uri="{FF2B5EF4-FFF2-40B4-BE49-F238E27FC236}">
                <a16:creationId xmlns:a16="http://schemas.microsoft.com/office/drawing/2014/main" id="{1BE65ECA-3DEF-A345-9227-0A7D169917CF}"/>
              </a:ext>
            </a:extLst>
          </p:cNvPr>
          <p:cNvSpPr/>
          <p:nvPr/>
        </p:nvSpPr>
        <p:spPr>
          <a:xfrm>
            <a:off x="5713715" y="3217725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Ejercicios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clase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B910FD83-8B26-184B-BA99-AB19A178A09C}"/>
              </a:ext>
            </a:extLst>
          </p:cNvPr>
          <p:cNvSpPr/>
          <p:nvPr/>
        </p:nvSpPr>
        <p:spPr>
          <a:xfrm>
            <a:off x="5713715" y="3730333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Atención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dudas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4B8AAA5C-FDA9-914E-AAFA-701865EEB511}"/>
              </a:ext>
            </a:extLst>
          </p:cNvPr>
          <p:cNvCxnSpPr>
            <a:cxnSpLocks/>
          </p:cNvCxnSpPr>
          <p:nvPr/>
        </p:nvCxnSpPr>
        <p:spPr>
          <a:xfrm>
            <a:off x="4572000" y="1295449"/>
            <a:ext cx="0" cy="3436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571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3B8EB6E-547D-2A4D-9E34-A07E028D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dirty="0" err="1"/>
              <a:t>Lenguajes</a:t>
            </a:r>
            <a:endParaRPr lang="en-US" dirty="0"/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7802AB30-8150-DB42-99C8-A0E51B915C0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0391" y="1505711"/>
            <a:ext cx="2333243" cy="2333244"/>
          </a:xfrm>
          <a:prstGeom prst="rect">
            <a:avLst/>
          </a:prstGeom>
        </p:spPr>
      </p:pic>
      <p:pic>
        <p:nvPicPr>
          <p:cNvPr id="1026" name="Picture 2" descr="Java - Iconos gratis de logo">
            <a:extLst>
              <a:ext uri="{FF2B5EF4-FFF2-40B4-BE49-F238E27FC236}">
                <a16:creationId xmlns:a16="http://schemas.microsoft.com/office/drawing/2014/main" id="{1EDEDAA1-054F-8548-9881-7329C0083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05711"/>
            <a:ext cx="2333244" cy="233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996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3B8EB6E-547D-2A4D-9E34-A07E028D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dirty="0" err="1"/>
              <a:t>Protocolos</a:t>
            </a:r>
            <a:endParaRPr lang="en-U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21DDC4A-2234-614E-835F-29DDAA3B1F59}"/>
              </a:ext>
            </a:extLst>
          </p:cNvPr>
          <p:cNvSpPr/>
          <p:nvPr/>
        </p:nvSpPr>
        <p:spPr>
          <a:xfrm>
            <a:off x="3491880" y="3840480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D8A9EA0-B147-A34E-AEFB-4C5CC39F6456}"/>
              </a:ext>
            </a:extLst>
          </p:cNvPr>
          <p:cNvSpPr/>
          <p:nvPr/>
        </p:nvSpPr>
        <p:spPr>
          <a:xfrm>
            <a:off x="3488265" y="3092986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CF05B65-2A9A-7847-8B93-D73F6FBFA111}"/>
              </a:ext>
            </a:extLst>
          </p:cNvPr>
          <p:cNvSpPr/>
          <p:nvPr/>
        </p:nvSpPr>
        <p:spPr>
          <a:xfrm>
            <a:off x="3488265" y="2326071"/>
            <a:ext cx="78847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964EC9B-B980-6C4A-B655-B86AD837C7D3}"/>
              </a:ext>
            </a:extLst>
          </p:cNvPr>
          <p:cNvSpPr/>
          <p:nvPr/>
        </p:nvSpPr>
        <p:spPr>
          <a:xfrm>
            <a:off x="4355976" y="2326071"/>
            <a:ext cx="78847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A4E2541-0236-2943-8D86-7F42C91B2371}"/>
              </a:ext>
            </a:extLst>
          </p:cNvPr>
          <p:cNvSpPr/>
          <p:nvPr/>
        </p:nvSpPr>
        <p:spPr>
          <a:xfrm>
            <a:off x="3488264" y="1564491"/>
            <a:ext cx="788473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35287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ED171-BE9A-B342-AF86-00EC246C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DOMICIANO RINCÓN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836C5B-2153-F643-BA0A-AADA7509A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384301"/>
            <a:ext cx="4685144" cy="30175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O" b="1" dirty="0"/>
              <a:t>Cursos a cargo:</a:t>
            </a:r>
            <a:r>
              <a:rPr lang="es-CO" dirty="0"/>
              <a:t> Algoritmos y programación 2, Programación en red y Aplicaciones móviles. Coordinador del club de programación competitiva. Coordinador del bloque de algoritmos de DMI.</a:t>
            </a:r>
          </a:p>
          <a:p>
            <a:pPr marL="0" indent="0">
              <a:buNone/>
            </a:pPr>
            <a:r>
              <a:rPr lang="es-CO" b="1" dirty="0"/>
              <a:t>Hobbies y curiosidades:</a:t>
            </a:r>
            <a:r>
              <a:rPr lang="es-CO" dirty="0"/>
              <a:t> Me gusta la geografía y el tema espacial. Se coser a mano, con cosedora y bordar. Me gusta dibujar y ver los diferentes estilos artísticos de los tatuajes aunque no tengo ninguno</a:t>
            </a:r>
          </a:p>
          <a:p>
            <a:pPr marL="0" indent="0">
              <a:buNone/>
            </a:pPr>
            <a:r>
              <a:rPr lang="es-CO" b="1" dirty="0"/>
              <a:t>Intereses: </a:t>
            </a:r>
            <a:r>
              <a:rPr lang="es-CO" dirty="0"/>
              <a:t>Me apasiona desarrollar desde hardware hasta software, desde </a:t>
            </a:r>
            <a:r>
              <a:rPr lang="es-CO" dirty="0" err="1"/>
              <a:t>frontend</a:t>
            </a:r>
            <a:r>
              <a:rPr lang="es-CO" dirty="0"/>
              <a:t> hasta </a:t>
            </a:r>
            <a:r>
              <a:rPr lang="es-CO" dirty="0" err="1"/>
              <a:t>backend</a:t>
            </a:r>
            <a:r>
              <a:rPr lang="es-CO" dirty="0"/>
              <a:t>. Me he especializado en programar aplicaciones móviles usando diversas tecnologías y lenguajes. También me gusta el tratamiento y análisis de señales y datos aplicador a la salud.</a:t>
            </a:r>
          </a:p>
          <a:p>
            <a:pPr marL="0" indent="0">
              <a:buNone/>
            </a:pPr>
            <a:r>
              <a:rPr lang="es-CO" b="1" dirty="0"/>
              <a:t>Intereses: </a:t>
            </a:r>
            <a:r>
              <a:rPr lang="es-CO" dirty="0"/>
              <a:t>Formar un grupo de estudiantes que se le midan a problemas algorítmicos retadores y salgan bien librados. Que desarrollen programas de calidad</a:t>
            </a:r>
          </a:p>
          <a:p>
            <a:pPr marL="0" indent="0">
              <a:buNone/>
            </a:pPr>
            <a:endParaRPr lang="es-CO" dirty="0"/>
          </a:p>
          <a:p>
            <a:endParaRPr lang="es-CO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BCEB87D-A7E0-5940-B2EA-1443C1B0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579230"/>
            <a:ext cx="3088062" cy="278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441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3B8EB6E-547D-2A4D-9E34-A07E028D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dirty="0" err="1"/>
              <a:t>Comunicación</a:t>
            </a:r>
            <a:endParaRPr lang="en-US" dirty="0"/>
          </a:p>
        </p:txBody>
      </p:sp>
      <p:pic>
        <p:nvPicPr>
          <p:cNvPr id="6" name="Picture 2" descr="GitHub logo and symbol, meaning, history, PNG">
            <a:extLst>
              <a:ext uri="{FF2B5EF4-FFF2-40B4-BE49-F238E27FC236}">
                <a16:creationId xmlns:a16="http://schemas.microsoft.com/office/drawing/2014/main" id="{E8C00636-DE31-FE43-B6B3-C04CEAA2A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66" y="1915541"/>
            <a:ext cx="208851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nterprise 2020">
            <a:extLst>
              <a:ext uri="{FF2B5EF4-FFF2-40B4-BE49-F238E27FC236}">
                <a16:creationId xmlns:a16="http://schemas.microsoft.com/office/drawing/2014/main" id="{F982293F-C5D5-9644-9389-0CE07962F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30" b="33704"/>
          <a:stretch/>
        </p:blipFill>
        <p:spPr bwMode="auto">
          <a:xfrm>
            <a:off x="4692314" y="3186899"/>
            <a:ext cx="3465820" cy="127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Enterprise 2020">
            <a:extLst>
              <a:ext uri="{FF2B5EF4-FFF2-40B4-BE49-F238E27FC236}">
                <a16:creationId xmlns:a16="http://schemas.microsoft.com/office/drawing/2014/main" id="{B9DA7527-9487-5C42-8972-B3A3BE46F9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4" t="29630" b="33704"/>
          <a:stretch/>
        </p:blipFill>
        <p:spPr bwMode="auto">
          <a:xfrm>
            <a:off x="5983818" y="3197409"/>
            <a:ext cx="2174316" cy="127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C291A67-BA46-6C4C-9F9B-4F888FFCB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820" y="1419622"/>
            <a:ext cx="1137727" cy="115212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211E011-2722-3842-8168-CBBCBD4652C4}"/>
              </a:ext>
            </a:extLst>
          </p:cNvPr>
          <p:cNvSpPr txBox="1"/>
          <p:nvPr/>
        </p:nvSpPr>
        <p:spPr>
          <a:xfrm>
            <a:off x="5945973" y="2582260"/>
            <a:ext cx="1013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tx1"/>
                </a:solidFill>
              </a:rPr>
              <a:t>DISCORD</a:t>
            </a:r>
          </a:p>
        </p:txBody>
      </p:sp>
    </p:spTree>
    <p:extLst>
      <p:ext uri="{BB962C8B-B14F-4D97-AF65-F5344CB8AC3E}">
        <p14:creationId xmlns:p14="http://schemas.microsoft.com/office/powerpoint/2010/main" val="45220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115616" y="1779662"/>
            <a:ext cx="30243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1</a:t>
            </a:r>
          </a:p>
          <a:p>
            <a:r>
              <a:rPr lang="es-ES" dirty="0">
                <a:solidFill>
                  <a:schemeClr val="tx2"/>
                </a:solidFill>
              </a:rPr>
              <a:t>Fundamentos de redes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2</a:t>
            </a:r>
            <a:endParaRPr lang="es-ES" dirty="0">
              <a:solidFill>
                <a:schemeClr val="tx2"/>
              </a:solidFill>
            </a:endParaRPr>
          </a:p>
          <a:p>
            <a:pPr lvl="1"/>
            <a:r>
              <a:rPr lang="es-ES" dirty="0">
                <a:solidFill>
                  <a:schemeClr val="tx2"/>
                </a:solidFill>
              </a:rPr>
              <a:t>Protocolo TCP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3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Protocolo UDP</a:t>
            </a: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539552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539552" y="2508331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539552" y="3155119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0277358-24C8-BF44-895C-A7903CEDE574}"/>
              </a:ext>
            </a:extLst>
          </p:cNvPr>
          <p:cNvSpPr txBox="1"/>
          <p:nvPr/>
        </p:nvSpPr>
        <p:spPr>
          <a:xfrm>
            <a:off x="5170324" y="1779662"/>
            <a:ext cx="42484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4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Bases de datos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5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Protocolo HTTP y servicios</a:t>
            </a:r>
          </a:p>
          <a:p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803282D-7DA6-E94C-9421-E7B09E65C2E5}"/>
              </a:ext>
            </a:extLst>
          </p:cNvPr>
          <p:cNvSpPr/>
          <p:nvPr/>
        </p:nvSpPr>
        <p:spPr>
          <a:xfrm>
            <a:off x="4594260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9C7A6D1-8FF2-F94D-B1A6-B5509B7FD64D}"/>
              </a:ext>
            </a:extLst>
          </p:cNvPr>
          <p:cNvSpPr/>
          <p:nvPr/>
        </p:nvSpPr>
        <p:spPr>
          <a:xfrm>
            <a:off x="4594260" y="2508331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5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5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F6AB-7731-5240-9B32-6E7792E4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Composición</a:t>
            </a:r>
            <a:r>
              <a:rPr lang="en-US" dirty="0"/>
              <a:t> del </a:t>
            </a:r>
            <a:r>
              <a:rPr lang="en-US" dirty="0" err="1"/>
              <a:t>curso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A17402B-4A45-6246-83BB-7FC88CBDD7DC}"/>
              </a:ext>
            </a:extLst>
          </p:cNvPr>
          <p:cNvSpPr/>
          <p:nvPr/>
        </p:nvSpPr>
        <p:spPr>
          <a:xfrm>
            <a:off x="598806" y="1648996"/>
            <a:ext cx="3521368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FUNDAMENTOS DE REDES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79AD009-042A-4541-9A98-EAB2EB8C5FE0}"/>
              </a:ext>
            </a:extLst>
          </p:cNvPr>
          <p:cNvSpPr/>
          <p:nvPr/>
        </p:nvSpPr>
        <p:spPr>
          <a:xfrm>
            <a:off x="611560" y="1389093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58534C4-049A-B340-83ED-2727A396A499}"/>
              </a:ext>
            </a:extLst>
          </p:cNvPr>
          <p:cNvSpPr/>
          <p:nvPr/>
        </p:nvSpPr>
        <p:spPr>
          <a:xfrm>
            <a:off x="1115616" y="1392236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5F3EBC1-F1F5-774D-9CA3-7EB2AFDC3BD9}"/>
              </a:ext>
            </a:extLst>
          </p:cNvPr>
          <p:cNvSpPr/>
          <p:nvPr/>
        </p:nvSpPr>
        <p:spPr>
          <a:xfrm>
            <a:off x="1629283" y="1393328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5B95E5C-89A7-D74B-9C80-12C11245DAF7}"/>
              </a:ext>
            </a:extLst>
          </p:cNvPr>
          <p:cNvSpPr/>
          <p:nvPr/>
        </p:nvSpPr>
        <p:spPr>
          <a:xfrm>
            <a:off x="2133339" y="1396471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C1AC4B3-BE9B-334B-8AFA-3E577F8F2FB1}"/>
              </a:ext>
            </a:extLst>
          </p:cNvPr>
          <p:cNvSpPr/>
          <p:nvPr/>
        </p:nvSpPr>
        <p:spPr>
          <a:xfrm>
            <a:off x="2672764" y="1399614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38D0F5A-1570-CF44-AB2B-E26DB31D2243}"/>
              </a:ext>
            </a:extLst>
          </p:cNvPr>
          <p:cNvSpPr/>
          <p:nvPr/>
        </p:nvSpPr>
        <p:spPr>
          <a:xfrm>
            <a:off x="3186431" y="1395379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DC44D7E-732D-1D42-B573-EC2C09E843D7}"/>
              </a:ext>
            </a:extLst>
          </p:cNvPr>
          <p:cNvSpPr/>
          <p:nvPr/>
        </p:nvSpPr>
        <p:spPr>
          <a:xfrm>
            <a:off x="3696510" y="1401647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C6F099D-07FD-094B-BFE4-EE6E53488D40}"/>
              </a:ext>
            </a:extLst>
          </p:cNvPr>
          <p:cNvSpPr/>
          <p:nvPr/>
        </p:nvSpPr>
        <p:spPr>
          <a:xfrm>
            <a:off x="4200566" y="1404790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0691B9B-25AC-E841-B0D1-86CF976FE950}"/>
              </a:ext>
            </a:extLst>
          </p:cNvPr>
          <p:cNvSpPr/>
          <p:nvPr/>
        </p:nvSpPr>
        <p:spPr>
          <a:xfrm>
            <a:off x="4704622" y="1405625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9F873BE-3872-864E-AA19-62C786FD99AC}"/>
              </a:ext>
            </a:extLst>
          </p:cNvPr>
          <p:cNvSpPr/>
          <p:nvPr/>
        </p:nvSpPr>
        <p:spPr>
          <a:xfrm>
            <a:off x="5208678" y="1408768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6AFE635-53EB-BE47-BE26-0A853804B00B}"/>
              </a:ext>
            </a:extLst>
          </p:cNvPr>
          <p:cNvSpPr/>
          <p:nvPr/>
        </p:nvSpPr>
        <p:spPr>
          <a:xfrm>
            <a:off x="5722345" y="1409860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4B19FE0-2820-5346-A79A-071DD456AB51}"/>
              </a:ext>
            </a:extLst>
          </p:cNvPr>
          <p:cNvSpPr/>
          <p:nvPr/>
        </p:nvSpPr>
        <p:spPr>
          <a:xfrm>
            <a:off x="6226401" y="1413003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D7CA54E-4FF8-E844-87CE-3E3D709BAA7F}"/>
              </a:ext>
            </a:extLst>
          </p:cNvPr>
          <p:cNvSpPr/>
          <p:nvPr/>
        </p:nvSpPr>
        <p:spPr>
          <a:xfrm>
            <a:off x="6775437" y="1408768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05243AE-D18B-0A45-B063-11A43AFEE53B}"/>
              </a:ext>
            </a:extLst>
          </p:cNvPr>
          <p:cNvSpPr/>
          <p:nvPr/>
        </p:nvSpPr>
        <p:spPr>
          <a:xfrm>
            <a:off x="7279493" y="1411911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F8DE1BA-FF66-3848-9A1E-B1890C7B43D7}"/>
              </a:ext>
            </a:extLst>
          </p:cNvPr>
          <p:cNvSpPr/>
          <p:nvPr/>
        </p:nvSpPr>
        <p:spPr>
          <a:xfrm>
            <a:off x="7793160" y="1413003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07B029D-A9D5-664E-9A58-FDADC1335B15}"/>
              </a:ext>
            </a:extLst>
          </p:cNvPr>
          <p:cNvSpPr/>
          <p:nvPr/>
        </p:nvSpPr>
        <p:spPr>
          <a:xfrm>
            <a:off x="8300804" y="1410970"/>
            <a:ext cx="423664" cy="135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30" name="Rounded Rectangle 6">
            <a:extLst>
              <a:ext uri="{FF2B5EF4-FFF2-40B4-BE49-F238E27FC236}">
                <a16:creationId xmlns:a16="http://schemas.microsoft.com/office/drawing/2014/main" id="{A78FB1ED-94C2-3B4E-8319-C0C2CBC13691}"/>
              </a:ext>
            </a:extLst>
          </p:cNvPr>
          <p:cNvSpPr/>
          <p:nvPr/>
        </p:nvSpPr>
        <p:spPr>
          <a:xfrm>
            <a:off x="1062723" y="2091021"/>
            <a:ext cx="2285141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35" name="Rounded Rectangle 6">
            <a:extLst>
              <a:ext uri="{FF2B5EF4-FFF2-40B4-BE49-F238E27FC236}">
                <a16:creationId xmlns:a16="http://schemas.microsoft.com/office/drawing/2014/main" id="{806D9373-536A-FE48-AADD-C38A5399E990}"/>
              </a:ext>
            </a:extLst>
          </p:cNvPr>
          <p:cNvSpPr/>
          <p:nvPr/>
        </p:nvSpPr>
        <p:spPr>
          <a:xfrm>
            <a:off x="4727632" y="2715766"/>
            <a:ext cx="3505851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Bases de </a:t>
            </a:r>
            <a:r>
              <a:rPr lang="en-US" sz="1000" dirty="0" err="1">
                <a:solidFill>
                  <a:schemeClr val="bg1"/>
                </a:solidFill>
              </a:rPr>
              <a:t>datos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1" name="Rounded Rectangle 6">
            <a:extLst>
              <a:ext uri="{FF2B5EF4-FFF2-40B4-BE49-F238E27FC236}">
                <a16:creationId xmlns:a16="http://schemas.microsoft.com/office/drawing/2014/main" id="{A898665B-CA02-EF4A-96FB-71B96F001134}"/>
              </a:ext>
            </a:extLst>
          </p:cNvPr>
          <p:cNvSpPr/>
          <p:nvPr/>
        </p:nvSpPr>
        <p:spPr>
          <a:xfrm>
            <a:off x="5745357" y="3194209"/>
            <a:ext cx="2488126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Protocolo</a:t>
            </a:r>
            <a:r>
              <a:rPr lang="en-US" sz="1000" dirty="0">
                <a:solidFill>
                  <a:schemeClr val="bg1"/>
                </a:solidFill>
              </a:rPr>
              <a:t> HTTP y </a:t>
            </a:r>
            <a:r>
              <a:rPr lang="en-US" sz="1000" dirty="0" err="1">
                <a:solidFill>
                  <a:schemeClr val="bg1"/>
                </a:solidFill>
              </a:rPr>
              <a:t>servicios</a:t>
            </a:r>
            <a:r>
              <a:rPr lang="en-US" sz="1000" dirty="0">
                <a:solidFill>
                  <a:schemeClr val="bg1"/>
                </a:solidFill>
              </a:rPr>
              <a:t> REST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7B6679CF-571F-EF45-87DF-666BD43CFEAA}"/>
              </a:ext>
            </a:extLst>
          </p:cNvPr>
          <p:cNvSpPr/>
          <p:nvPr/>
        </p:nvSpPr>
        <p:spPr>
          <a:xfrm>
            <a:off x="462920" y="1763067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D5C46C6F-4F3C-0345-8301-85C464A5D132}"/>
              </a:ext>
            </a:extLst>
          </p:cNvPr>
          <p:cNvSpPr/>
          <p:nvPr/>
        </p:nvSpPr>
        <p:spPr>
          <a:xfrm>
            <a:off x="882704" y="2257691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B905898A-8EE2-134F-8846-71DDD2DF3287}"/>
              </a:ext>
            </a:extLst>
          </p:cNvPr>
          <p:cNvSpPr/>
          <p:nvPr/>
        </p:nvSpPr>
        <p:spPr>
          <a:xfrm>
            <a:off x="3404528" y="2254179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6" name="Rounded Rectangle 6">
            <a:extLst>
              <a:ext uri="{FF2B5EF4-FFF2-40B4-BE49-F238E27FC236}">
                <a16:creationId xmlns:a16="http://schemas.microsoft.com/office/drawing/2014/main" id="{3E595EDD-B396-A94F-B3D9-DFB89F0C3B84}"/>
              </a:ext>
            </a:extLst>
          </p:cNvPr>
          <p:cNvSpPr/>
          <p:nvPr/>
        </p:nvSpPr>
        <p:spPr>
          <a:xfrm>
            <a:off x="3584548" y="2092141"/>
            <a:ext cx="535626" cy="3466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3C1C007B-EF48-EB46-8607-5E663FF9F1D2}"/>
              </a:ext>
            </a:extLst>
          </p:cNvPr>
          <p:cNvSpPr/>
          <p:nvPr/>
        </p:nvSpPr>
        <p:spPr>
          <a:xfrm>
            <a:off x="4547613" y="2879021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C557013A-626D-8340-8785-B6785E5F46EE}"/>
              </a:ext>
            </a:extLst>
          </p:cNvPr>
          <p:cNvSpPr/>
          <p:nvPr/>
        </p:nvSpPr>
        <p:spPr>
          <a:xfrm>
            <a:off x="5565336" y="3367554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5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0377914-2701-3048-B9D9-88EF61AA3B68}"/>
              </a:ext>
            </a:extLst>
          </p:cNvPr>
          <p:cNvSpPr/>
          <p:nvPr/>
        </p:nvSpPr>
        <p:spPr>
          <a:xfrm>
            <a:off x="3442522" y="2276017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9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0" y="569214"/>
            <a:ext cx="9144000" cy="2674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Previamente…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463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Previamente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bject 7">
            <a:extLst>
              <a:ext uri="{FF2B5EF4-FFF2-40B4-BE49-F238E27FC236}">
                <a16:creationId xmlns:a16="http://schemas.microsoft.com/office/drawing/2014/main" id="{01E55833-6F5C-D945-8385-AC09C0821FDA}"/>
              </a:ext>
            </a:extLst>
          </p:cNvPr>
          <p:cNvSpPr txBox="1"/>
          <p:nvPr/>
        </p:nvSpPr>
        <p:spPr>
          <a:xfrm>
            <a:off x="1256164" y="4227823"/>
            <a:ext cx="667739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Hasta ahora sus competencias en</a:t>
            </a:r>
            <a:r>
              <a:rPr sz="1400" spc="-18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chemeClr val="tx1"/>
                </a:solidFill>
                <a:latin typeface="Arial"/>
                <a:cs typeface="Arial"/>
              </a:rPr>
              <a:t>software </a:t>
            </a:r>
            <a:r>
              <a:rPr sz="1400" dirty="0" err="1">
                <a:solidFill>
                  <a:schemeClr val="tx1"/>
                </a:solidFill>
                <a:latin typeface="Arial"/>
                <a:cs typeface="Arial"/>
              </a:rPr>
              <a:t>consisten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 en usar los recursos de un </a:t>
            </a:r>
            <a:r>
              <a:rPr sz="1400" spc="-5" dirty="0" err="1">
                <a:solidFill>
                  <a:schemeClr val="tx1"/>
                </a:solidFill>
                <a:latin typeface="Arial"/>
                <a:cs typeface="Arial"/>
              </a:rPr>
              <a:t>computador</a:t>
            </a:r>
            <a:r>
              <a:rPr lang="es-ES" sz="1400" spc="-5" dirty="0">
                <a:solidFill>
                  <a:schemeClr val="tx1"/>
                </a:solidFill>
                <a:latin typeface="Arial"/>
                <a:cs typeface="Arial"/>
              </a:rPr>
              <a:t>. Estructurar programas, crear utilidades a nivel local</a:t>
            </a:r>
            <a:endParaRPr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026" name="Picture 2" descr="Implementation concept icon. Software coding. Computer programming and  deployment idea thin line illustration. Information technology. Vector  isolated outline drawing Stock Vector | Adobe Stock">
            <a:extLst>
              <a:ext uri="{FF2B5EF4-FFF2-40B4-BE49-F238E27FC236}">
                <a16:creationId xmlns:a16="http://schemas.microsoft.com/office/drawing/2014/main" id="{2E27552E-1AF2-9B4D-909C-561EA89613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6" b="4052"/>
          <a:stretch/>
        </p:blipFill>
        <p:spPr bwMode="auto">
          <a:xfrm>
            <a:off x="4432608" y="1425180"/>
            <a:ext cx="2919199" cy="268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grammer And Process Coding And Programming Concept Vector.. Royalty Free  Cliparts, Vectors, And Stock Illustration. Image 36655744.">
            <a:extLst>
              <a:ext uri="{FF2B5EF4-FFF2-40B4-BE49-F238E27FC236}">
                <a16:creationId xmlns:a16="http://schemas.microsoft.com/office/drawing/2014/main" id="{41DCBE54-3AA7-BA44-8A0C-5225A2114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25180"/>
            <a:ext cx="2680484" cy="268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354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115616" y="177966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1</a:t>
            </a:r>
          </a:p>
          <a:p>
            <a:r>
              <a:rPr lang="es-ES" dirty="0">
                <a:solidFill>
                  <a:schemeClr val="tx2"/>
                </a:solidFill>
              </a:rPr>
              <a:t>Fundamentos de redes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539552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501BEC-C3C6-7143-BBE9-D9F6937B6CA5}"/>
              </a:ext>
            </a:extLst>
          </p:cNvPr>
          <p:cNvSpPr/>
          <p:nvPr/>
        </p:nvSpPr>
        <p:spPr>
          <a:xfrm>
            <a:off x="128856" y="4164517"/>
            <a:ext cx="8547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Vamos a estudiar cómo se componen las redes de computadores. Qué elementos de la infraestructuras nos sirven para comunicar dos programas de computador</a:t>
            </a:r>
          </a:p>
        </p:txBody>
      </p:sp>
      <p:pic>
        <p:nvPicPr>
          <p:cNvPr id="11" name="Picture 6" descr="Network Diagram Templates &amp;amp; Network Diagram Examples at Creately">
            <a:extLst>
              <a:ext uri="{FF2B5EF4-FFF2-40B4-BE49-F238E27FC236}">
                <a16:creationId xmlns:a16="http://schemas.microsoft.com/office/drawing/2014/main" id="{D775AA84-7165-2440-9E50-882A49412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7" y="1427649"/>
            <a:ext cx="4722256" cy="265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028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115616" y="177966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1</a:t>
            </a:r>
          </a:p>
          <a:p>
            <a:r>
              <a:rPr lang="es-ES" dirty="0">
                <a:solidFill>
                  <a:schemeClr val="tx2"/>
                </a:solidFill>
              </a:rPr>
              <a:t>Fundamentos de redes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539552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501BEC-C3C6-7143-BBE9-D9F6937B6CA5}"/>
              </a:ext>
            </a:extLst>
          </p:cNvPr>
          <p:cNvSpPr/>
          <p:nvPr/>
        </p:nvSpPr>
        <p:spPr>
          <a:xfrm>
            <a:off x="128856" y="4164517"/>
            <a:ext cx="8547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En qué consiste el modelo OSI y cómo conocer a fondo esto nos permite ubicarnos en la red e identificarnos</a:t>
            </a:r>
          </a:p>
        </p:txBody>
      </p:sp>
      <p:pic>
        <p:nvPicPr>
          <p:cNvPr id="2050" name="Picture 2" descr="tic guillot y gomez">
            <a:extLst>
              <a:ext uri="{FF2B5EF4-FFF2-40B4-BE49-F238E27FC236}">
                <a16:creationId xmlns:a16="http://schemas.microsoft.com/office/drawing/2014/main" id="{67C8D0C4-4A90-104E-8597-D3C6A27FE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427649"/>
            <a:ext cx="4730864" cy="27158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52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115616" y="177966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2 y 3</a:t>
            </a:r>
          </a:p>
          <a:p>
            <a:r>
              <a:rPr lang="es-ES" dirty="0">
                <a:solidFill>
                  <a:schemeClr val="tx2"/>
                </a:solidFill>
              </a:rPr>
              <a:t>Protocolo TCP y UDP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539552" y="1861543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C501BEC-C3C6-7143-BBE9-D9F6937B6CA5}"/>
              </a:ext>
            </a:extLst>
          </p:cNvPr>
          <p:cNvSpPr/>
          <p:nvPr/>
        </p:nvSpPr>
        <p:spPr>
          <a:xfrm>
            <a:off x="1166101" y="4161314"/>
            <a:ext cx="68117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Veremos qué protocolos se usan al transferir datos, objetos, archivos, etc. Cómo usar la infraestructura a nuestro favor, para programar software interconectado</a:t>
            </a:r>
          </a:p>
        </p:txBody>
      </p:sp>
      <p:pic>
        <p:nvPicPr>
          <p:cNvPr id="10" name="Picture 4" descr="Qué es TCP/IP? | Cómo funcionan el modelo y los protocolos | Avast">
            <a:extLst>
              <a:ext uri="{FF2B5EF4-FFF2-40B4-BE49-F238E27FC236}">
                <a16:creationId xmlns:a16="http://schemas.microsoft.com/office/drawing/2014/main" id="{A00B4587-3859-D740-88F2-2F6063295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537" y="1635646"/>
            <a:ext cx="5264911" cy="240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7302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7192</TotalTime>
  <Words>603</Words>
  <Application>Microsoft Macintosh PowerPoint</Application>
  <PresentationFormat>Presentación en pantalla (16:9)</PresentationFormat>
  <Paragraphs>156</Paragraphs>
  <Slides>20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Retrospección</vt:lpstr>
      <vt:lpstr>PROGRAMACIÓN EN RED</vt:lpstr>
      <vt:lpstr>DOMICIANO RINCÓN</vt:lpstr>
      <vt:lpstr>Composición del curso</vt:lpstr>
      <vt:lpstr>Composición del curso</vt:lpstr>
      <vt:lpstr>Previamente…</vt:lpstr>
      <vt:lpstr>Previamente</vt:lpstr>
      <vt:lpstr>Composición del curso</vt:lpstr>
      <vt:lpstr>Composición del curso</vt:lpstr>
      <vt:lpstr>Composición del curso</vt:lpstr>
      <vt:lpstr>Composición del curso</vt:lpstr>
      <vt:lpstr>Composición del curso</vt:lpstr>
      <vt:lpstr>Composición del curso</vt:lpstr>
      <vt:lpstr>Composición del curso</vt:lpstr>
      <vt:lpstr>Composición del curso</vt:lpstr>
      <vt:lpstr>Calificación</vt:lpstr>
      <vt:lpstr>Calificación</vt:lpstr>
      <vt:lpstr>CLASES</vt:lpstr>
      <vt:lpstr>Lenguajes</vt:lpstr>
      <vt:lpstr>Protocolos</vt:lpstr>
      <vt:lpstr>Comunicación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Niño</cp:lastModifiedBy>
  <cp:revision>142</cp:revision>
  <dcterms:modified xsi:type="dcterms:W3CDTF">2021-08-10T02:14:30Z</dcterms:modified>
</cp:coreProperties>
</file>