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368" r:id="rId3"/>
    <p:sldId id="291" r:id="rId4"/>
    <p:sldId id="331" r:id="rId5"/>
    <p:sldId id="369" r:id="rId6"/>
    <p:sldId id="370" r:id="rId7"/>
    <p:sldId id="362" r:id="rId8"/>
    <p:sldId id="371" r:id="rId9"/>
    <p:sldId id="363" r:id="rId10"/>
    <p:sldId id="372" r:id="rId11"/>
    <p:sldId id="373" r:id="rId12"/>
    <p:sldId id="374" r:id="rId13"/>
    <p:sldId id="375" r:id="rId14"/>
    <p:sldId id="376" r:id="rId15"/>
    <p:sldId id="360" r:id="rId16"/>
    <p:sldId id="361" r:id="rId17"/>
    <p:sldId id="358" r:id="rId18"/>
    <p:sldId id="356" r:id="rId19"/>
    <p:sldId id="378" r:id="rId20"/>
    <p:sldId id="3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4569"/>
  </p:normalViewPr>
  <p:slideViewPr>
    <p:cSldViewPr>
      <p:cViewPr varScale="1">
        <p:scale>
          <a:sx n="136" d="100"/>
          <a:sy n="136" d="100"/>
        </p:scale>
        <p:origin x="2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9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PROGRAMACIÓN EN RED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/>
              <a:t>ngeniría TELEMÁTICA</a:t>
            </a:r>
            <a:endParaRPr lang="e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 y 3</a:t>
            </a:r>
          </a:p>
          <a:p>
            <a:r>
              <a:rPr lang="es-ES" dirty="0">
                <a:solidFill>
                  <a:schemeClr val="tx2"/>
                </a:solidFill>
              </a:rPr>
              <a:t>Protocolo TCP y UDP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qué es una comunicación síncrona y una asíncrona</a:t>
            </a:r>
          </a:p>
        </p:txBody>
      </p:sp>
      <p:pic>
        <p:nvPicPr>
          <p:cNvPr id="4098" name="Picture 2" descr="Network, Cartoon, Data, DATA TRANSMISSION, Computer Network, File Transfer,  Drawing, Sharing png | Klipartz">
            <a:extLst>
              <a:ext uri="{FF2B5EF4-FFF2-40B4-BE49-F238E27FC236}">
                <a16:creationId xmlns:a16="http://schemas.microsoft.com/office/drawing/2014/main" id="{3BEEFDC9-27DB-D046-B06D-C9850E0E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84" y="1447037"/>
            <a:ext cx="3384376" cy="2589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6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155926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el uso de bases de datos como componente de una red. También esto cómo nos permite almacenar información para soportar un servicio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804234-80AC-BE4B-8D50-B828C6B8AC9F}"/>
              </a:ext>
            </a:extLst>
          </p:cNvPr>
          <p:cNvSpPr/>
          <p:nvPr/>
        </p:nvSpPr>
        <p:spPr>
          <a:xfrm>
            <a:off x="5364088" y="3628022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124" name="Picture 4" descr="Icono de Database estilo Pastel">
            <a:extLst>
              <a:ext uri="{FF2B5EF4-FFF2-40B4-BE49-F238E27FC236}">
                <a16:creationId xmlns:a16="http://schemas.microsoft.com/office/drawing/2014/main" id="{A4924C04-73D3-1E46-9A0B-04410AB9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2" y="1431613"/>
            <a:ext cx="221171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1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En una arquitectura convencional, las bases de datos son el corazón de la información de un servicio</a:t>
            </a:r>
          </a:p>
        </p:txBody>
      </p:sp>
      <p:pic>
        <p:nvPicPr>
          <p:cNvPr id="9" name="Picture 2" descr="Diferencia entre API y Servicio Web | by BeltranC | beltranc | Medium">
            <a:extLst>
              <a:ext uri="{FF2B5EF4-FFF2-40B4-BE49-F238E27FC236}">
                <a16:creationId xmlns:a16="http://schemas.microsoft.com/office/drawing/2014/main" id="{CFAC9E0C-8EB2-AA4A-8AC6-20A20CCD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1" y="1447037"/>
            <a:ext cx="4813487" cy="27075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021248A-EAE9-5641-917B-CC4A843AF48D}"/>
              </a:ext>
            </a:extLst>
          </p:cNvPr>
          <p:cNvCxnSpPr/>
          <p:nvPr/>
        </p:nvCxnSpPr>
        <p:spPr>
          <a:xfrm flipH="1">
            <a:off x="5759886" y="3795886"/>
            <a:ext cx="122413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PROTOCOLO HTTP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Finalmente veremos cómo crear aplicaciones </a:t>
            </a:r>
            <a:r>
              <a:rPr lang="es-ES" dirty="0" err="1">
                <a:solidFill>
                  <a:schemeClr val="tx2"/>
                </a:solidFill>
              </a:rPr>
              <a:t>fullstack</a:t>
            </a:r>
            <a:r>
              <a:rPr lang="es-ES" dirty="0">
                <a:solidFill>
                  <a:schemeClr val="tx2"/>
                </a:solidFill>
              </a:rPr>
              <a:t>, programando clientes (FRONTEND) y servidores (BACKEND)</a:t>
            </a:r>
          </a:p>
        </p:txBody>
      </p:sp>
      <p:pic>
        <p:nvPicPr>
          <p:cNvPr id="7170" name="Picture 2" descr="REST API: Best Practices, Concepts, Structure, and Benefits | AltexSoft">
            <a:extLst>
              <a:ext uri="{FF2B5EF4-FFF2-40B4-BE49-F238E27FC236}">
                <a16:creationId xmlns:a16="http://schemas.microsoft.com/office/drawing/2014/main" id="{10ACCB5A-EA7D-F64B-8313-8C8464FDD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 b="13472"/>
          <a:stretch/>
        </p:blipFill>
        <p:spPr bwMode="auto">
          <a:xfrm>
            <a:off x="3131840" y="1447312"/>
            <a:ext cx="5688632" cy="262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6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PROTOCOLO HTTP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Sabremos cómo desplegar estas aplicaciones en plataformas de nube</a:t>
            </a:r>
          </a:p>
        </p:txBody>
      </p:sp>
      <p:pic>
        <p:nvPicPr>
          <p:cNvPr id="8194" name="Picture 2" descr="Qué es el Desarrollo Front end, Back end y Fullstack? | by Ken Ruiz Inoue |  Deuk | Medium">
            <a:extLst>
              <a:ext uri="{FF2B5EF4-FFF2-40B4-BE49-F238E27FC236}">
                <a16:creationId xmlns:a16="http://schemas.microsoft.com/office/drawing/2014/main" id="{F63B35D8-B0D2-C544-AA6B-DC6FCC7B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55" y="1569447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ouds - Free weather icons">
            <a:extLst>
              <a:ext uri="{FF2B5EF4-FFF2-40B4-BE49-F238E27FC236}">
                <a16:creationId xmlns:a16="http://schemas.microsoft.com/office/drawing/2014/main" id="{A09421C8-E847-DF4C-A676-3F12B0FE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1419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39E5453-491E-EE41-9DD0-1176F12752F4}"/>
              </a:ext>
            </a:extLst>
          </p:cNvPr>
          <p:cNvSpPr/>
          <p:nvPr/>
        </p:nvSpPr>
        <p:spPr>
          <a:xfrm>
            <a:off x="6065802" y="1581887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NUBE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6E89B64-B163-524C-B127-9CC6F21A0A61}"/>
              </a:ext>
            </a:extLst>
          </p:cNvPr>
          <p:cNvCxnSpPr>
            <a:cxnSpLocks/>
          </p:cNvCxnSpPr>
          <p:nvPr/>
        </p:nvCxnSpPr>
        <p:spPr>
          <a:xfrm>
            <a:off x="5668333" y="2148994"/>
            <a:ext cx="140415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05642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05641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Talleres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27844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05172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práctico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05172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práctico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27844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281065" y="3275215"/>
            <a:ext cx="129352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278447" y="3959767"/>
            <a:ext cx="4752529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 rot="16200000">
            <a:off x="3956495" y="1878506"/>
            <a:ext cx="937313" cy="449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PARCIAL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2672764" y="2787774"/>
            <a:ext cx="607721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PROYECTO FINAL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685B1F10-A651-9E42-8457-846847DF731D}"/>
              </a:ext>
            </a:extLst>
          </p:cNvPr>
          <p:cNvSpPr/>
          <p:nvPr/>
        </p:nvSpPr>
        <p:spPr>
          <a:xfrm rot="16200000">
            <a:off x="8056733" y="1878505"/>
            <a:ext cx="937313" cy="449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PARCIAL 2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A9611DA6-59C5-E14F-84F8-09B05CEB361D}"/>
              </a:ext>
            </a:extLst>
          </p:cNvPr>
          <p:cNvSpPr/>
          <p:nvPr/>
        </p:nvSpPr>
        <p:spPr>
          <a:xfrm>
            <a:off x="2133338" y="340734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D5B1610-D10F-3643-BC83-5D2BAE563194}"/>
              </a:ext>
            </a:extLst>
          </p:cNvPr>
          <p:cNvSpPr/>
          <p:nvPr/>
        </p:nvSpPr>
        <p:spPr>
          <a:xfrm>
            <a:off x="4704621" y="340734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EBB1E8F3-E422-2041-B44D-0342F2CFEBEB}"/>
              </a:ext>
            </a:extLst>
          </p:cNvPr>
          <p:cNvSpPr/>
          <p:nvPr/>
        </p:nvSpPr>
        <p:spPr>
          <a:xfrm>
            <a:off x="6226400" y="340462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1BEF1B70-9AA7-0E42-8E16-536BD836E0A7}"/>
              </a:ext>
            </a:extLst>
          </p:cNvPr>
          <p:cNvSpPr/>
          <p:nvPr/>
        </p:nvSpPr>
        <p:spPr>
          <a:xfrm>
            <a:off x="7793159" y="3415800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Lenguajes</a:t>
            </a:r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7802AB30-8150-DB42-99C8-A0E51B915C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391" y="1505711"/>
            <a:ext cx="2333243" cy="2333244"/>
          </a:xfrm>
          <a:prstGeom prst="rect">
            <a:avLst/>
          </a:prstGeom>
        </p:spPr>
      </p:pic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EDEDAA1-054F-8548-9881-7329C008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5711"/>
            <a:ext cx="2333244" cy="233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Protocolos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1DDC4A-2234-614E-835F-29DDAA3B1F59}"/>
              </a:ext>
            </a:extLst>
          </p:cNvPr>
          <p:cNvSpPr/>
          <p:nvPr/>
        </p:nvSpPr>
        <p:spPr>
          <a:xfrm>
            <a:off x="3491880" y="384048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8A9EA0-B147-A34E-AEFB-4C5CC39F6456}"/>
              </a:ext>
            </a:extLst>
          </p:cNvPr>
          <p:cNvSpPr/>
          <p:nvPr/>
        </p:nvSpPr>
        <p:spPr>
          <a:xfrm>
            <a:off x="3488265" y="309298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F05B65-2A9A-7847-8B93-D73F6FBFA111}"/>
              </a:ext>
            </a:extLst>
          </p:cNvPr>
          <p:cNvSpPr/>
          <p:nvPr/>
        </p:nvSpPr>
        <p:spPr>
          <a:xfrm>
            <a:off x="3488265" y="232607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64EC9B-B980-6C4A-B655-B86AD837C7D3}"/>
              </a:ext>
            </a:extLst>
          </p:cNvPr>
          <p:cNvSpPr/>
          <p:nvPr/>
        </p:nvSpPr>
        <p:spPr>
          <a:xfrm>
            <a:off x="4355976" y="232607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4E2541-0236-2943-8D86-7F42C91B2371}"/>
              </a:ext>
            </a:extLst>
          </p:cNvPr>
          <p:cNvSpPr/>
          <p:nvPr/>
        </p:nvSpPr>
        <p:spPr>
          <a:xfrm>
            <a:off x="3488264" y="156449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5287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Formar un grupo de estudiantes que se le midan a problemas algorítmicos retadores y salgan bien librados. Que desarrollen programas de calidad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291A67-BA46-6C4C-9F9B-4F888FFC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20" y="1419622"/>
            <a:ext cx="1137727" cy="11521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45973" y="258226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/>
                </a:solidFill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45220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pPr lvl="1"/>
            <a:r>
              <a:rPr lang="es-ES" dirty="0">
                <a:solidFill>
                  <a:schemeClr val="tx2"/>
                </a:solidFill>
              </a:rPr>
              <a:t>Protocolo TCP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Protocolo UDP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39552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39552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277358-24C8-BF44-895C-A7903CEDE574}"/>
              </a:ext>
            </a:extLst>
          </p:cNvPr>
          <p:cNvSpPr txBox="1"/>
          <p:nvPr/>
        </p:nvSpPr>
        <p:spPr>
          <a:xfrm>
            <a:off x="5170324" y="1779662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Protocolo HTTP y servicios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03282D-7DA6-E94C-9421-E7B09E65C2E5}"/>
              </a:ext>
            </a:extLst>
          </p:cNvPr>
          <p:cNvSpPr/>
          <p:nvPr/>
        </p:nvSpPr>
        <p:spPr>
          <a:xfrm>
            <a:off x="4594260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C7A6D1-8FF2-F94D-B1A6-B5509B7FD64D}"/>
              </a:ext>
            </a:extLst>
          </p:cNvPr>
          <p:cNvSpPr/>
          <p:nvPr/>
        </p:nvSpPr>
        <p:spPr>
          <a:xfrm>
            <a:off x="4594260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598806" y="1648996"/>
            <a:ext cx="352136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FUNDAMENTOS DE REDES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1062723" y="2091021"/>
            <a:ext cx="228514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4727632" y="2715766"/>
            <a:ext cx="35058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Bases de </a:t>
            </a:r>
            <a:r>
              <a:rPr lang="en-US" sz="1000" dirty="0" err="1">
                <a:solidFill>
                  <a:schemeClr val="bg1"/>
                </a:solidFill>
              </a:rPr>
              <a:t>datos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5745357" y="3194209"/>
            <a:ext cx="248812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Protocolo</a:t>
            </a:r>
            <a:r>
              <a:rPr lang="en-US" sz="1000" dirty="0">
                <a:solidFill>
                  <a:schemeClr val="bg1"/>
                </a:solidFill>
              </a:rPr>
              <a:t> HTTP y </a:t>
            </a:r>
            <a:r>
              <a:rPr lang="en-US" sz="1000" dirty="0" err="1">
                <a:solidFill>
                  <a:schemeClr val="bg1"/>
                </a:solidFill>
              </a:rPr>
              <a:t>servicios</a:t>
            </a:r>
            <a:r>
              <a:rPr lang="en-US" sz="1000" dirty="0">
                <a:solidFill>
                  <a:schemeClr val="bg1"/>
                </a:solidFill>
              </a:rPr>
              <a:t> REST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62920" y="176306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882704" y="225769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404528" y="225417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584548" y="2092141"/>
            <a:ext cx="53562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47613" y="287902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5565336" y="336755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442522" y="22760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Previamente…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6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Previamente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01E55833-6F5C-D945-8385-AC09C0821FDA}"/>
              </a:ext>
            </a:extLst>
          </p:cNvPr>
          <p:cNvSpPr txBox="1"/>
          <p:nvPr/>
        </p:nvSpPr>
        <p:spPr>
          <a:xfrm>
            <a:off x="1256164" y="4227823"/>
            <a:ext cx="66773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Hasta ahora sus competencias en</a:t>
            </a:r>
            <a:r>
              <a:rPr sz="1400" spc="-1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software </a:t>
            </a:r>
            <a:r>
              <a:rPr sz="1400" dirty="0" err="1">
                <a:solidFill>
                  <a:schemeClr val="tx1"/>
                </a:solidFill>
                <a:latin typeface="Arial"/>
                <a:cs typeface="Arial"/>
              </a:rPr>
              <a:t>consisten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 en usar los recursos de un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computador</a:t>
            </a:r>
            <a:r>
              <a:rPr lang="es-ES" sz="1400" spc="-5" dirty="0">
                <a:solidFill>
                  <a:schemeClr val="tx1"/>
                </a:solidFill>
                <a:latin typeface="Arial"/>
                <a:cs typeface="Arial"/>
              </a:rPr>
              <a:t>. Estructurar programas, crear utilidades a nivel local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Implementation concept icon. Software coding. Computer programming and  deployment idea thin line illustration. Information technology. Vector  isolated outline drawing Stock Vector | Adobe Stock">
            <a:extLst>
              <a:ext uri="{FF2B5EF4-FFF2-40B4-BE49-F238E27FC236}">
                <a16:creationId xmlns:a16="http://schemas.microsoft.com/office/drawing/2014/main" id="{2E27552E-1AF2-9B4D-909C-561EA8961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4052"/>
          <a:stretch/>
        </p:blipFill>
        <p:spPr bwMode="auto">
          <a:xfrm>
            <a:off x="4432608" y="1425180"/>
            <a:ext cx="2919199" cy="2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er And Process Coding And Programming Concept Vector.. Royalty Free  Cliparts, Vectors, And Stock Illustration. Image 36655744.">
            <a:extLst>
              <a:ext uri="{FF2B5EF4-FFF2-40B4-BE49-F238E27FC236}">
                <a16:creationId xmlns:a16="http://schemas.microsoft.com/office/drawing/2014/main" id="{41DCBE54-3AA7-BA44-8A0C-5225A211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5180"/>
            <a:ext cx="2680484" cy="2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8856" y="4164517"/>
            <a:ext cx="854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Vamos a estudiar cómo se componen las redes de computadores. Qué elementos de la infraestructuras nos sirven para comunicar dos programas de computador</a:t>
            </a:r>
          </a:p>
        </p:txBody>
      </p:sp>
      <p:pic>
        <p:nvPicPr>
          <p:cNvPr id="11" name="Picture 6" descr="Network Diagram Templates &amp;amp; Network Diagram Examples at Creately">
            <a:extLst>
              <a:ext uri="{FF2B5EF4-FFF2-40B4-BE49-F238E27FC236}">
                <a16:creationId xmlns:a16="http://schemas.microsoft.com/office/drawing/2014/main" id="{D775AA84-7165-2440-9E50-882A4941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427649"/>
            <a:ext cx="4722256" cy="2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8856" y="4164517"/>
            <a:ext cx="854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En qué consiste el modelo OSI y cómo conocer a fondo esto nos permite ubicarnos en la red e identificarnos</a:t>
            </a:r>
          </a:p>
        </p:txBody>
      </p:sp>
      <p:pic>
        <p:nvPicPr>
          <p:cNvPr id="2050" name="Picture 2" descr="tic guillot y gomez">
            <a:extLst>
              <a:ext uri="{FF2B5EF4-FFF2-40B4-BE49-F238E27FC236}">
                <a16:creationId xmlns:a16="http://schemas.microsoft.com/office/drawing/2014/main" id="{67C8D0C4-4A90-104E-8597-D3C6A27F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27649"/>
            <a:ext cx="4730864" cy="27158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5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 y 3</a:t>
            </a:r>
          </a:p>
          <a:p>
            <a:r>
              <a:rPr lang="es-ES" dirty="0">
                <a:solidFill>
                  <a:schemeClr val="tx2"/>
                </a:solidFill>
              </a:rPr>
              <a:t>Protocolo TCP y UDP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66101" y="4161314"/>
            <a:ext cx="6811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qué protocolos se usan al transferir datos, objetos, archivos, etc. Cómo usar la infraestructura a nuestro favor, para programar software interconectado</a:t>
            </a:r>
          </a:p>
        </p:txBody>
      </p:sp>
      <p:pic>
        <p:nvPicPr>
          <p:cNvPr id="10" name="Picture 4" descr="Qué es TCP/IP? | Cómo funcionan el modelo y los protocolos | Avast">
            <a:extLst>
              <a:ext uri="{FF2B5EF4-FFF2-40B4-BE49-F238E27FC236}">
                <a16:creationId xmlns:a16="http://schemas.microsoft.com/office/drawing/2014/main" id="{A00B4587-3859-D740-88F2-2F606329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37" y="1635646"/>
            <a:ext cx="5264911" cy="24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7192</TotalTime>
  <Words>602</Words>
  <Application>Microsoft Macintosh PowerPoint</Application>
  <PresentationFormat>Presentación en pantalla (16:9)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PROGRAMACIÓN EN RED</vt:lpstr>
      <vt:lpstr>DOMICIANO RINCÓN</vt:lpstr>
      <vt:lpstr>Composición del curso</vt:lpstr>
      <vt:lpstr>Composición del curso</vt:lpstr>
      <vt:lpstr>Previamente…</vt:lpstr>
      <vt:lpstr>Previamente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Lenguajes</vt:lpstr>
      <vt:lpstr>Protocolos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143</cp:revision>
  <dcterms:modified xsi:type="dcterms:W3CDTF">2022-01-25T14:10:41Z</dcterms:modified>
</cp:coreProperties>
</file>