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256" r:id="rId2"/>
    <p:sldId id="313" r:id="rId3"/>
    <p:sldId id="319" r:id="rId4"/>
    <p:sldId id="322" r:id="rId5"/>
    <p:sldId id="320" r:id="rId6"/>
    <p:sldId id="325" r:id="rId7"/>
    <p:sldId id="326" r:id="rId8"/>
    <p:sldId id="327" r:id="rId9"/>
    <p:sldId id="328" r:id="rId10"/>
    <p:sldId id="321" r:id="rId11"/>
    <p:sldId id="324" r:id="rId12"/>
    <p:sldId id="323" r:id="rId13"/>
    <p:sldId id="329" r:id="rId14"/>
    <p:sldId id="334" r:id="rId15"/>
    <p:sldId id="335" r:id="rId16"/>
    <p:sldId id="336" r:id="rId17"/>
    <p:sldId id="337" r:id="rId18"/>
    <p:sldId id="338" r:id="rId19"/>
    <p:sldId id="330" r:id="rId20"/>
    <p:sldId id="342" r:id="rId21"/>
    <p:sldId id="343" r:id="rId22"/>
    <p:sldId id="341" r:id="rId23"/>
    <p:sldId id="333" r:id="rId24"/>
    <p:sldId id="339" r:id="rId25"/>
    <p:sldId id="346" r:id="rId26"/>
    <p:sldId id="340" r:id="rId27"/>
    <p:sldId id="344" r:id="rId28"/>
    <p:sldId id="345" r:id="rId29"/>
    <p:sldId id="331" r:id="rId30"/>
    <p:sldId id="347" r:id="rId31"/>
    <p:sldId id="332" r:id="rId3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000000"/>
    <a:srgbClr val="002060"/>
    <a:srgbClr val="7F7F7F"/>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82" autoAdjust="0"/>
    <p:restoredTop sz="94660"/>
  </p:normalViewPr>
  <p:slideViewPr>
    <p:cSldViewPr snapToGrid="0">
      <p:cViewPr varScale="1">
        <p:scale>
          <a:sx n="65" d="100"/>
          <a:sy n="65" d="100"/>
        </p:scale>
        <p:origin x="46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0AAACB-714D-4ED6-9BCD-E10DE1E326CF}" type="datetimeFigureOut">
              <a:rPr lang="es-CO" smtClean="0"/>
              <a:t>24/09/2019</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1D652A-642D-4AF5-99C3-EB7445F78768}" type="slidenum">
              <a:rPr lang="es-CO" smtClean="0"/>
              <a:t>‹Nº›</a:t>
            </a:fld>
            <a:endParaRPr lang="es-CO"/>
          </a:p>
        </p:txBody>
      </p:sp>
    </p:spTree>
    <p:extLst>
      <p:ext uri="{BB962C8B-B14F-4D97-AF65-F5344CB8AC3E}">
        <p14:creationId xmlns:p14="http://schemas.microsoft.com/office/powerpoint/2010/main" val="2142996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smtClean="0"/>
          </a:p>
        </p:txBody>
      </p:sp>
      <p:sp>
        <p:nvSpPr>
          <p:cNvPr id="4" name="Marcador de número de diapositiva 3"/>
          <p:cNvSpPr>
            <a:spLocks noGrp="1"/>
          </p:cNvSpPr>
          <p:nvPr>
            <p:ph type="sldNum" sz="quarter" idx="10"/>
          </p:nvPr>
        </p:nvSpPr>
        <p:spPr/>
        <p:txBody>
          <a:bodyPr/>
          <a:lstStyle/>
          <a:p>
            <a:fld id="{B81D652A-642D-4AF5-99C3-EB7445F78768}" type="slidenum">
              <a:rPr lang="es-CO" smtClean="0"/>
              <a:t>31</a:t>
            </a:fld>
            <a:endParaRPr lang="es-CO"/>
          </a:p>
        </p:txBody>
      </p:sp>
    </p:spTree>
    <p:extLst>
      <p:ext uri="{BB962C8B-B14F-4D97-AF65-F5344CB8AC3E}">
        <p14:creationId xmlns:p14="http://schemas.microsoft.com/office/powerpoint/2010/main" val="3637574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C214C790-AC43-4046-BAB7-879940BCF0AB}" type="datetimeFigureOut">
              <a:rPr lang="es-CO" smtClean="0"/>
              <a:t>24/09/2019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375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214C790-AC43-4046-BAB7-879940BCF0AB}" type="datetimeFigureOut">
              <a:rPr lang="es-CO" smtClean="0"/>
              <a:t>24/09/2019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377377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214C790-AC43-4046-BAB7-879940BCF0AB}" type="datetimeFigureOut">
              <a:rPr lang="es-CO" smtClean="0"/>
              <a:t>24/09/2019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3267419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214C790-AC43-4046-BAB7-879940BCF0AB}" type="datetimeFigureOut">
              <a:rPr lang="es-CO" smtClean="0"/>
              <a:t>24/09/2019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3125337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214C790-AC43-4046-BAB7-879940BCF0AB}" type="datetimeFigureOut">
              <a:rPr lang="es-CO" smtClean="0"/>
              <a:t>24/09/2019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677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214C790-AC43-4046-BAB7-879940BCF0AB}" type="datetimeFigureOut">
              <a:rPr lang="es-CO" smtClean="0"/>
              <a:t>24/09/2019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257676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214C790-AC43-4046-BAB7-879940BCF0AB}" type="datetimeFigureOut">
              <a:rPr lang="es-CO" smtClean="0"/>
              <a:t>24/09/2019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10472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214C790-AC43-4046-BAB7-879940BCF0AB}" type="datetimeFigureOut">
              <a:rPr lang="es-CO" smtClean="0"/>
              <a:t>24/09/2019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1928544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214C790-AC43-4046-BAB7-879940BCF0AB}" type="datetimeFigureOut">
              <a:rPr lang="es-CO" smtClean="0"/>
              <a:t>24/09/2019</a:t>
            </a:fld>
            <a:endParaRPr lang="es-CO"/>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O"/>
          </a:p>
        </p:txBody>
      </p:sp>
      <p:sp>
        <p:nvSpPr>
          <p:cNvPr id="9" name="Slide Number Placeholder 8"/>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3604174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214C790-AC43-4046-BAB7-879940BCF0AB}" type="datetimeFigureOut">
              <a:rPr lang="es-CO" smtClean="0"/>
              <a:t>24/09/2019</a:t>
            </a:fld>
            <a:endParaRPr lang="es-CO"/>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O"/>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66F944B-B6B4-43C3-BE7E-AF6D8C6774D1}" type="slidenum">
              <a:rPr lang="es-CO" smtClean="0"/>
              <a:t>‹Nº›</a:t>
            </a:fld>
            <a:endParaRPr lang="es-CO"/>
          </a:p>
        </p:txBody>
      </p:sp>
    </p:spTree>
    <p:extLst>
      <p:ext uri="{BB962C8B-B14F-4D97-AF65-F5344CB8AC3E}">
        <p14:creationId xmlns:p14="http://schemas.microsoft.com/office/powerpoint/2010/main" val="1733082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214C790-AC43-4046-BAB7-879940BCF0AB}" type="datetimeFigureOut">
              <a:rPr lang="es-CO" smtClean="0"/>
              <a:t>24/09/2019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1016695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14C790-AC43-4046-BAB7-879940BCF0AB}" type="datetimeFigureOut">
              <a:rPr lang="es-CO" smtClean="0"/>
              <a:t>24/09/2019</a:t>
            </a:fld>
            <a:endParaRPr lang="es-CO"/>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O"/>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66F944B-B6B4-43C3-BE7E-AF6D8C6774D1}" type="slidenum">
              <a:rPr lang="es-CO" smtClean="0"/>
              <a:t>‹Nº›</a:t>
            </a:fld>
            <a:endParaRPr lang="es-CO"/>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1537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icesi.edu.c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Semana </a:t>
            </a:r>
            <a:r>
              <a:rPr lang="es-ES" dirty="0"/>
              <a:t>9</a:t>
            </a:r>
            <a:endParaRPr lang="es-CO" dirty="0"/>
          </a:p>
        </p:txBody>
      </p:sp>
      <p:sp>
        <p:nvSpPr>
          <p:cNvPr id="3" name="Subtítulo 2"/>
          <p:cNvSpPr>
            <a:spLocks noGrp="1"/>
          </p:cNvSpPr>
          <p:nvPr>
            <p:ph type="subTitle" idx="1"/>
          </p:nvPr>
        </p:nvSpPr>
        <p:spPr/>
        <p:txBody>
          <a:bodyPr/>
          <a:lstStyle/>
          <a:p>
            <a:r>
              <a:rPr lang="es-ES" dirty="0" err="1" smtClean="0"/>
              <a:t>Multicast</a:t>
            </a:r>
            <a:r>
              <a:rPr lang="es-ES" dirty="0" smtClean="0"/>
              <a:t> sockets</a:t>
            </a:r>
          </a:p>
        </p:txBody>
      </p:sp>
    </p:spTree>
    <p:extLst>
      <p:ext uri="{BB962C8B-B14F-4D97-AF65-F5344CB8AC3E}">
        <p14:creationId xmlns:p14="http://schemas.microsoft.com/office/powerpoint/2010/main" val="12527908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Taller: Computación </a:t>
            </a:r>
            <a:r>
              <a:rPr lang="es-ES" dirty="0" err="1" smtClean="0"/>
              <a:t>Distribuída</a:t>
            </a:r>
            <a:endParaRPr lang="es-CO" dirty="0"/>
          </a:p>
        </p:txBody>
      </p:sp>
      <p:sp>
        <p:nvSpPr>
          <p:cNvPr id="3" name="Marcador de contenido 2"/>
          <p:cNvSpPr>
            <a:spLocks noGrp="1"/>
          </p:cNvSpPr>
          <p:nvPr>
            <p:ph idx="1"/>
          </p:nvPr>
        </p:nvSpPr>
        <p:spPr/>
        <p:txBody>
          <a:bodyPr/>
          <a:lstStyle/>
          <a:p>
            <a:r>
              <a:rPr lang="es-ES" dirty="0" smtClean="0"/>
              <a:t>La operación de un DNS es un ejemplo de computación distribuida, que trata de partir un problema en partes para ser procesado por varios computadores, de modo que pueda ser terminado en un tiempo mucho menor que si se hace con un sólo computador.</a:t>
            </a:r>
            <a:endParaRPr lang="es-CO" dirty="0"/>
          </a:p>
        </p:txBody>
      </p:sp>
      <p:sp>
        <p:nvSpPr>
          <p:cNvPr id="15" name="Rectángulo 14"/>
          <p:cNvSpPr/>
          <p:nvPr/>
        </p:nvSpPr>
        <p:spPr>
          <a:xfrm>
            <a:off x="9020784" y="383641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C</a:t>
            </a:r>
            <a:endParaRPr lang="es-CO" dirty="0"/>
          </a:p>
        </p:txBody>
      </p:sp>
      <p:sp>
        <p:nvSpPr>
          <p:cNvPr id="17" name="Rectángulo 16"/>
          <p:cNvSpPr/>
          <p:nvPr/>
        </p:nvSpPr>
        <p:spPr>
          <a:xfrm>
            <a:off x="9020783" y="538932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D</a:t>
            </a:r>
            <a:endParaRPr lang="es-CO" dirty="0"/>
          </a:p>
        </p:txBody>
      </p:sp>
      <p:sp>
        <p:nvSpPr>
          <p:cNvPr id="18" name="Rectángulo 17"/>
          <p:cNvSpPr/>
          <p:nvPr/>
        </p:nvSpPr>
        <p:spPr>
          <a:xfrm>
            <a:off x="6779187" y="538932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B</a:t>
            </a:r>
            <a:endParaRPr lang="es-CO" dirty="0"/>
          </a:p>
        </p:txBody>
      </p:sp>
      <p:sp>
        <p:nvSpPr>
          <p:cNvPr id="20" name="Rectángulo 19"/>
          <p:cNvSpPr/>
          <p:nvPr/>
        </p:nvSpPr>
        <p:spPr>
          <a:xfrm>
            <a:off x="6779187" y="383641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A</a:t>
            </a:r>
            <a:endParaRPr lang="es-CO" dirty="0"/>
          </a:p>
        </p:txBody>
      </p:sp>
      <p:sp>
        <p:nvSpPr>
          <p:cNvPr id="21" name="Rectángulo 20"/>
          <p:cNvSpPr/>
          <p:nvPr/>
        </p:nvSpPr>
        <p:spPr>
          <a:xfrm>
            <a:off x="3310056" y="462433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Router</a:t>
            </a:r>
            <a:endParaRPr lang="es-CO" dirty="0"/>
          </a:p>
        </p:txBody>
      </p:sp>
      <p:cxnSp>
        <p:nvCxnSpPr>
          <p:cNvPr id="23" name="Conector recto 22"/>
          <p:cNvCxnSpPr>
            <a:stCxn id="21" idx="1"/>
          </p:cNvCxnSpPr>
          <p:nvPr/>
        </p:nvCxnSpPr>
        <p:spPr>
          <a:xfrm flipH="1" flipV="1">
            <a:off x="2035277" y="4945627"/>
            <a:ext cx="1274779" cy="7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ángulo 23"/>
          <p:cNvSpPr/>
          <p:nvPr/>
        </p:nvSpPr>
        <p:spPr>
          <a:xfrm>
            <a:off x="1547650" y="4911834"/>
            <a:ext cx="1762406" cy="369332"/>
          </a:xfrm>
          <a:prstGeom prst="rect">
            <a:avLst/>
          </a:prstGeom>
        </p:spPr>
        <p:txBody>
          <a:bodyPr wrap="none">
            <a:spAutoFit/>
          </a:bodyPr>
          <a:lstStyle/>
          <a:p>
            <a:r>
              <a:rPr lang="es-CO" dirty="0" smtClean="0"/>
              <a:t>Puerta de enlace</a:t>
            </a:r>
            <a:endParaRPr lang="es-CO" dirty="0"/>
          </a:p>
        </p:txBody>
      </p:sp>
      <p:cxnSp>
        <p:nvCxnSpPr>
          <p:cNvPr id="25" name="Conector angular 24"/>
          <p:cNvCxnSpPr>
            <a:stCxn id="21" idx="3"/>
            <a:endCxn id="18" idx="0"/>
          </p:cNvCxnSpPr>
          <p:nvPr/>
        </p:nvCxnSpPr>
        <p:spPr>
          <a:xfrm>
            <a:off x="4686469" y="4952749"/>
            <a:ext cx="2780925"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angular 25"/>
          <p:cNvCxnSpPr>
            <a:stCxn id="21" idx="3"/>
            <a:endCxn id="17" idx="0"/>
          </p:cNvCxnSpPr>
          <p:nvPr/>
        </p:nvCxnSpPr>
        <p:spPr>
          <a:xfrm>
            <a:off x="4686469" y="4952749"/>
            <a:ext cx="5022521"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ector angular 26"/>
          <p:cNvCxnSpPr>
            <a:stCxn id="21" idx="3"/>
            <a:endCxn id="20" idx="2"/>
          </p:cNvCxnSpPr>
          <p:nvPr/>
        </p:nvCxnSpPr>
        <p:spPr>
          <a:xfrm flipV="1">
            <a:off x="4686469" y="4493246"/>
            <a:ext cx="2780925"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ector angular 28"/>
          <p:cNvCxnSpPr>
            <a:stCxn id="21" idx="3"/>
            <a:endCxn id="15" idx="2"/>
          </p:cNvCxnSpPr>
          <p:nvPr/>
        </p:nvCxnSpPr>
        <p:spPr>
          <a:xfrm flipV="1">
            <a:off x="4686469" y="4493246"/>
            <a:ext cx="5022522"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83092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Taller: Computación Distribuida</a:t>
            </a:r>
            <a:endParaRPr lang="es-CO" dirty="0"/>
          </a:p>
        </p:txBody>
      </p:sp>
      <p:sp>
        <p:nvSpPr>
          <p:cNvPr id="3" name="Marcador de contenido 2"/>
          <p:cNvSpPr>
            <a:spLocks noGrp="1"/>
          </p:cNvSpPr>
          <p:nvPr>
            <p:ph idx="1"/>
          </p:nvPr>
        </p:nvSpPr>
        <p:spPr/>
        <p:txBody>
          <a:bodyPr/>
          <a:lstStyle/>
          <a:p>
            <a:r>
              <a:rPr lang="es-ES" dirty="0" smtClean="0"/>
              <a:t>Descargue el repositorio y observe cuál problema distribuido está siendo resuelto.</a:t>
            </a:r>
          </a:p>
          <a:p>
            <a:pPr marL="201168" lvl="1" indent="0">
              <a:buNone/>
            </a:pPr>
            <a:r>
              <a:rPr lang="es-ES" dirty="0" smtClean="0"/>
              <a:t>Luego de verificar el funcionamiento, use tres nodos</a:t>
            </a:r>
            <a:r>
              <a:rPr lang="es-ES" dirty="0"/>
              <a:t> </a:t>
            </a:r>
            <a:r>
              <a:rPr lang="es-ES" dirty="0" smtClean="0"/>
              <a:t>para resolver el problema usando </a:t>
            </a:r>
            <a:r>
              <a:rPr lang="es-ES" dirty="0" err="1" smtClean="0"/>
              <a:t>localhost</a:t>
            </a:r>
            <a:endParaRPr lang="es-ES" dirty="0" smtClean="0"/>
          </a:p>
          <a:p>
            <a:pPr marL="201168" lvl="1" indent="0">
              <a:buNone/>
            </a:pPr>
            <a:r>
              <a:rPr lang="es-ES" dirty="0" smtClean="0"/>
              <a:t>Use dos nodos en dos computadores distintos. Agrúpese con sus compañeros</a:t>
            </a:r>
            <a:endParaRPr lang="es-CO" dirty="0"/>
          </a:p>
        </p:txBody>
      </p:sp>
      <p:sp>
        <p:nvSpPr>
          <p:cNvPr id="15" name="Rectángulo 14"/>
          <p:cNvSpPr/>
          <p:nvPr/>
        </p:nvSpPr>
        <p:spPr>
          <a:xfrm>
            <a:off x="9020784" y="383641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C</a:t>
            </a:r>
            <a:endParaRPr lang="es-CO" dirty="0"/>
          </a:p>
        </p:txBody>
      </p:sp>
      <p:sp>
        <p:nvSpPr>
          <p:cNvPr id="17" name="Rectángulo 16"/>
          <p:cNvSpPr/>
          <p:nvPr/>
        </p:nvSpPr>
        <p:spPr>
          <a:xfrm>
            <a:off x="9020783" y="538932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D</a:t>
            </a:r>
            <a:endParaRPr lang="es-CO" dirty="0"/>
          </a:p>
        </p:txBody>
      </p:sp>
      <p:sp>
        <p:nvSpPr>
          <p:cNvPr id="18" name="Rectángulo 17"/>
          <p:cNvSpPr/>
          <p:nvPr/>
        </p:nvSpPr>
        <p:spPr>
          <a:xfrm>
            <a:off x="6779187" y="538932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B</a:t>
            </a:r>
            <a:endParaRPr lang="es-CO" dirty="0"/>
          </a:p>
        </p:txBody>
      </p:sp>
      <p:sp>
        <p:nvSpPr>
          <p:cNvPr id="20" name="Rectángulo 19"/>
          <p:cNvSpPr/>
          <p:nvPr/>
        </p:nvSpPr>
        <p:spPr>
          <a:xfrm>
            <a:off x="6779187" y="383641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A</a:t>
            </a:r>
            <a:endParaRPr lang="es-CO" dirty="0"/>
          </a:p>
        </p:txBody>
      </p:sp>
      <p:sp>
        <p:nvSpPr>
          <p:cNvPr id="21" name="Rectángulo 20"/>
          <p:cNvSpPr/>
          <p:nvPr/>
        </p:nvSpPr>
        <p:spPr>
          <a:xfrm>
            <a:off x="3310056" y="462433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Router</a:t>
            </a:r>
            <a:endParaRPr lang="es-CO" dirty="0"/>
          </a:p>
        </p:txBody>
      </p:sp>
      <p:cxnSp>
        <p:nvCxnSpPr>
          <p:cNvPr id="23" name="Conector recto 22"/>
          <p:cNvCxnSpPr>
            <a:stCxn id="21" idx="1"/>
          </p:cNvCxnSpPr>
          <p:nvPr/>
        </p:nvCxnSpPr>
        <p:spPr>
          <a:xfrm flipH="1" flipV="1">
            <a:off x="2035277" y="4945627"/>
            <a:ext cx="1274779" cy="7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ángulo 23"/>
          <p:cNvSpPr/>
          <p:nvPr/>
        </p:nvSpPr>
        <p:spPr>
          <a:xfrm>
            <a:off x="1547650" y="4911834"/>
            <a:ext cx="1762406" cy="369332"/>
          </a:xfrm>
          <a:prstGeom prst="rect">
            <a:avLst/>
          </a:prstGeom>
        </p:spPr>
        <p:txBody>
          <a:bodyPr wrap="none">
            <a:spAutoFit/>
          </a:bodyPr>
          <a:lstStyle/>
          <a:p>
            <a:r>
              <a:rPr lang="es-CO" dirty="0" smtClean="0"/>
              <a:t>Puerta de enlace</a:t>
            </a:r>
            <a:endParaRPr lang="es-CO" dirty="0"/>
          </a:p>
        </p:txBody>
      </p:sp>
      <p:cxnSp>
        <p:nvCxnSpPr>
          <p:cNvPr id="25" name="Conector angular 24"/>
          <p:cNvCxnSpPr>
            <a:stCxn id="21" idx="3"/>
            <a:endCxn id="18" idx="0"/>
          </p:cNvCxnSpPr>
          <p:nvPr/>
        </p:nvCxnSpPr>
        <p:spPr>
          <a:xfrm>
            <a:off x="4686469" y="4952749"/>
            <a:ext cx="2780925"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angular 25"/>
          <p:cNvCxnSpPr>
            <a:stCxn id="21" idx="3"/>
            <a:endCxn id="17" idx="0"/>
          </p:cNvCxnSpPr>
          <p:nvPr/>
        </p:nvCxnSpPr>
        <p:spPr>
          <a:xfrm>
            <a:off x="4686469" y="4952749"/>
            <a:ext cx="5022521"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ector angular 26"/>
          <p:cNvCxnSpPr>
            <a:stCxn id="21" idx="3"/>
            <a:endCxn id="20" idx="2"/>
          </p:cNvCxnSpPr>
          <p:nvPr/>
        </p:nvCxnSpPr>
        <p:spPr>
          <a:xfrm flipV="1">
            <a:off x="4686469" y="4493246"/>
            <a:ext cx="2780925"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ector angular 28"/>
          <p:cNvCxnSpPr>
            <a:stCxn id="21" idx="3"/>
            <a:endCxn id="15" idx="2"/>
          </p:cNvCxnSpPr>
          <p:nvPr/>
        </p:nvCxnSpPr>
        <p:spPr>
          <a:xfrm flipV="1">
            <a:off x="4686469" y="4493246"/>
            <a:ext cx="5022522"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1626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INSTALACIÓN!</a:t>
            </a:r>
            <a:endParaRPr lang="es-CO" dirty="0"/>
          </a:p>
        </p:txBody>
      </p:sp>
      <p:sp>
        <p:nvSpPr>
          <p:cNvPr id="3" name="Marcador de contenido 2"/>
          <p:cNvSpPr>
            <a:spLocks noGrp="1"/>
          </p:cNvSpPr>
          <p:nvPr>
            <p:ph idx="1"/>
          </p:nvPr>
        </p:nvSpPr>
        <p:spPr/>
        <p:txBody>
          <a:bodyPr/>
          <a:lstStyle/>
          <a:p>
            <a:endParaRPr lang="es-ES" dirty="0"/>
          </a:p>
          <a:p>
            <a:r>
              <a:rPr lang="es-ES" dirty="0" smtClean="0"/>
              <a:t>Para la próxima clase, Instalar XAMPP</a:t>
            </a:r>
          </a:p>
          <a:p>
            <a:endParaRPr lang="es-CO" dirty="0"/>
          </a:p>
        </p:txBody>
      </p:sp>
    </p:spTree>
    <p:extLst>
      <p:ext uri="{BB962C8B-B14F-4D97-AF65-F5344CB8AC3E}">
        <p14:creationId xmlns:p14="http://schemas.microsoft.com/office/powerpoint/2010/main" val="23019826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Bases de datos relacionales</a:t>
            </a:r>
            <a:endParaRPr lang="es-CO" dirty="0"/>
          </a:p>
        </p:txBody>
      </p:sp>
      <p:sp>
        <p:nvSpPr>
          <p:cNvPr id="3" name="Marcador de contenido 2"/>
          <p:cNvSpPr>
            <a:spLocks noGrp="1"/>
          </p:cNvSpPr>
          <p:nvPr>
            <p:ph idx="1"/>
          </p:nvPr>
        </p:nvSpPr>
        <p:spPr>
          <a:xfrm>
            <a:off x="1097280" y="1845734"/>
            <a:ext cx="5932785" cy="4023360"/>
          </a:xfrm>
        </p:spPr>
        <p:txBody>
          <a:bodyPr/>
          <a:lstStyle/>
          <a:p>
            <a:r>
              <a:rPr lang="es-ES" dirty="0" smtClean="0"/>
              <a:t>Las bases de datos relacionales permiten almacenar información en </a:t>
            </a:r>
            <a:r>
              <a:rPr lang="es-ES" b="1" dirty="0" smtClean="0"/>
              <a:t>tablas</a:t>
            </a:r>
            <a:r>
              <a:rPr lang="es-ES" dirty="0" smtClean="0"/>
              <a:t> cuya información está relacionada.</a:t>
            </a:r>
          </a:p>
          <a:p>
            <a:endParaRPr lang="es-ES" dirty="0"/>
          </a:p>
          <a:p>
            <a:r>
              <a:rPr lang="es-ES" dirty="0" smtClean="0"/>
              <a:t>Para crear tablas, registros, consultar, eliminar y actualizar</a:t>
            </a:r>
          </a:p>
          <a:p>
            <a:endParaRPr lang="es-ES" dirty="0"/>
          </a:p>
          <a:p>
            <a:r>
              <a:rPr lang="es-ES" dirty="0" smtClean="0"/>
              <a:t>Las bases de datos en SQL se componen de un conjunto de tablas, que a su vez están compuestas por un conjunto de registros y cada registro está dividido por los campos de la tabla en la que se encuentra</a:t>
            </a:r>
            <a:endParaRPr lang="es-CO" dirty="0"/>
          </a:p>
        </p:txBody>
      </p:sp>
      <p:sp>
        <p:nvSpPr>
          <p:cNvPr id="4" name="Redondear rectángulo de esquina sencilla 3"/>
          <p:cNvSpPr/>
          <p:nvPr/>
        </p:nvSpPr>
        <p:spPr>
          <a:xfrm>
            <a:off x="8740877" y="2163097"/>
            <a:ext cx="1671484" cy="8862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Base de datos</a:t>
            </a:r>
            <a:endParaRPr lang="es-CO" dirty="0"/>
          </a:p>
        </p:txBody>
      </p:sp>
      <p:sp>
        <p:nvSpPr>
          <p:cNvPr id="5" name="Redondear rectángulo de esquina sencilla 4"/>
          <p:cNvSpPr/>
          <p:nvPr/>
        </p:nvSpPr>
        <p:spPr>
          <a:xfrm>
            <a:off x="8740877" y="3574027"/>
            <a:ext cx="1671484" cy="8862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Tabla</a:t>
            </a:r>
            <a:endParaRPr lang="es-CO" dirty="0"/>
          </a:p>
        </p:txBody>
      </p:sp>
      <p:cxnSp>
        <p:nvCxnSpPr>
          <p:cNvPr id="7" name="Conector recto de flecha 6"/>
          <p:cNvCxnSpPr>
            <a:stCxn id="4" idx="2"/>
            <a:endCxn id="5" idx="0"/>
          </p:cNvCxnSpPr>
          <p:nvPr/>
        </p:nvCxnSpPr>
        <p:spPr>
          <a:xfrm>
            <a:off x="9576619" y="3049372"/>
            <a:ext cx="0" cy="5246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9552653" y="2971055"/>
            <a:ext cx="270797" cy="369332"/>
          </a:xfrm>
          <a:prstGeom prst="rect">
            <a:avLst/>
          </a:prstGeom>
          <a:noFill/>
        </p:spPr>
        <p:txBody>
          <a:bodyPr wrap="square" rtlCol="0">
            <a:spAutoFit/>
          </a:bodyPr>
          <a:lstStyle/>
          <a:p>
            <a:pPr algn="ctr"/>
            <a:r>
              <a:rPr lang="es-ES" dirty="0" smtClean="0"/>
              <a:t>1</a:t>
            </a:r>
            <a:endParaRPr lang="es-CO" dirty="0"/>
          </a:p>
        </p:txBody>
      </p:sp>
      <p:sp>
        <p:nvSpPr>
          <p:cNvPr id="9" name="CuadroTexto 8"/>
          <p:cNvSpPr txBox="1"/>
          <p:nvPr/>
        </p:nvSpPr>
        <p:spPr>
          <a:xfrm>
            <a:off x="9552653" y="3340387"/>
            <a:ext cx="270797" cy="369332"/>
          </a:xfrm>
          <a:prstGeom prst="rect">
            <a:avLst/>
          </a:prstGeom>
          <a:noFill/>
        </p:spPr>
        <p:txBody>
          <a:bodyPr wrap="square" rtlCol="0">
            <a:spAutoFit/>
          </a:bodyPr>
          <a:lstStyle/>
          <a:p>
            <a:pPr algn="ctr"/>
            <a:r>
              <a:rPr lang="es-ES" dirty="0" smtClean="0"/>
              <a:t>*</a:t>
            </a:r>
            <a:endParaRPr lang="es-CO" dirty="0"/>
          </a:p>
        </p:txBody>
      </p:sp>
      <p:sp>
        <p:nvSpPr>
          <p:cNvPr id="10" name="Redondear rectángulo de esquina sencilla 9"/>
          <p:cNvSpPr/>
          <p:nvPr/>
        </p:nvSpPr>
        <p:spPr>
          <a:xfrm>
            <a:off x="8740877" y="4982819"/>
            <a:ext cx="1671484" cy="8862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Registro</a:t>
            </a:r>
            <a:endParaRPr lang="es-CO" dirty="0"/>
          </a:p>
        </p:txBody>
      </p:sp>
      <p:cxnSp>
        <p:nvCxnSpPr>
          <p:cNvPr id="11" name="Conector recto de flecha 10"/>
          <p:cNvCxnSpPr>
            <a:stCxn id="5" idx="2"/>
            <a:endCxn id="10" idx="0"/>
          </p:cNvCxnSpPr>
          <p:nvPr/>
        </p:nvCxnSpPr>
        <p:spPr>
          <a:xfrm>
            <a:off x="9576619" y="4460302"/>
            <a:ext cx="0" cy="522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9552653" y="4749179"/>
            <a:ext cx="270797" cy="369332"/>
          </a:xfrm>
          <a:prstGeom prst="rect">
            <a:avLst/>
          </a:prstGeom>
          <a:noFill/>
        </p:spPr>
        <p:txBody>
          <a:bodyPr wrap="square" rtlCol="0">
            <a:spAutoFit/>
          </a:bodyPr>
          <a:lstStyle/>
          <a:p>
            <a:pPr algn="ctr"/>
            <a:r>
              <a:rPr lang="es-ES" dirty="0" smtClean="0"/>
              <a:t>*</a:t>
            </a:r>
            <a:endParaRPr lang="es-CO" dirty="0"/>
          </a:p>
        </p:txBody>
      </p:sp>
    </p:spTree>
    <p:extLst>
      <p:ext uri="{BB962C8B-B14F-4D97-AF65-F5344CB8AC3E}">
        <p14:creationId xmlns:p14="http://schemas.microsoft.com/office/powerpoint/2010/main" val="17240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Bases de datos relacionales</a:t>
            </a:r>
            <a:endParaRPr lang="es-CO" dirty="0"/>
          </a:p>
        </p:txBody>
      </p:sp>
      <p:sp>
        <p:nvSpPr>
          <p:cNvPr id="3" name="Marcador de contenido 2"/>
          <p:cNvSpPr>
            <a:spLocks noGrp="1"/>
          </p:cNvSpPr>
          <p:nvPr>
            <p:ph idx="1"/>
          </p:nvPr>
        </p:nvSpPr>
        <p:spPr>
          <a:xfrm>
            <a:off x="1097280" y="1845734"/>
            <a:ext cx="5932785" cy="4023360"/>
          </a:xfrm>
        </p:spPr>
        <p:txBody>
          <a:bodyPr/>
          <a:lstStyle/>
          <a:p>
            <a:r>
              <a:rPr lang="es-ES" dirty="0" smtClean="0"/>
              <a:t>Las bases de datos relacionales permiten almacenar información en </a:t>
            </a:r>
            <a:r>
              <a:rPr lang="es-ES" b="1" dirty="0" smtClean="0"/>
              <a:t>tablas</a:t>
            </a:r>
            <a:r>
              <a:rPr lang="es-ES" dirty="0" smtClean="0"/>
              <a:t> cuya información está relacionada.</a:t>
            </a:r>
          </a:p>
          <a:p>
            <a:endParaRPr lang="es-ES" dirty="0"/>
          </a:p>
          <a:p>
            <a:r>
              <a:rPr lang="es-ES" dirty="0" smtClean="0"/>
              <a:t>Para crear tablas, registros, consultar, eliminar y actualizar</a:t>
            </a:r>
          </a:p>
          <a:p>
            <a:endParaRPr lang="es-ES" dirty="0"/>
          </a:p>
          <a:p>
            <a:r>
              <a:rPr lang="es-ES" dirty="0" smtClean="0"/>
              <a:t>Las bases de datos en SQL se componen de un conjunto de tablas, que a su vez están compuestas por un conjunto de registros y cada registro está dividido por los campos de la tabla en la que se encuentra</a:t>
            </a:r>
            <a:endParaRPr lang="es-CO" dirty="0"/>
          </a:p>
        </p:txBody>
      </p:sp>
      <p:sp>
        <p:nvSpPr>
          <p:cNvPr id="6" name="Rectángulo 5"/>
          <p:cNvSpPr/>
          <p:nvPr/>
        </p:nvSpPr>
        <p:spPr>
          <a:xfrm>
            <a:off x="7459133" y="1845733"/>
            <a:ext cx="4521200" cy="436033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7645399" y="2675467"/>
            <a:ext cx="4148667" cy="302894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p:cNvSpPr/>
          <p:nvPr/>
        </p:nvSpPr>
        <p:spPr>
          <a:xfrm>
            <a:off x="7520262" y="1891268"/>
            <a:ext cx="865943" cy="369332"/>
          </a:xfrm>
          <a:prstGeom prst="rect">
            <a:avLst/>
          </a:prstGeom>
        </p:spPr>
        <p:txBody>
          <a:bodyPr wrap="none">
            <a:spAutoFit/>
          </a:bodyPr>
          <a:lstStyle/>
          <a:p>
            <a:r>
              <a:rPr lang="es-ES" dirty="0" err="1" smtClean="0"/>
              <a:t>IcesiDB</a:t>
            </a:r>
            <a:endParaRPr lang="es-CO" dirty="0"/>
          </a:p>
        </p:txBody>
      </p:sp>
      <p:sp>
        <p:nvSpPr>
          <p:cNvPr id="15" name="Rectángulo 14"/>
          <p:cNvSpPr/>
          <p:nvPr/>
        </p:nvSpPr>
        <p:spPr>
          <a:xfrm>
            <a:off x="7645399" y="2675467"/>
            <a:ext cx="4148667" cy="5080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Estudiantes</a:t>
            </a:r>
            <a:endParaRPr lang="es-CO" dirty="0">
              <a:solidFill>
                <a:schemeClr val="tx1"/>
              </a:solidFill>
            </a:endParaRPr>
          </a:p>
        </p:txBody>
      </p:sp>
      <p:sp>
        <p:nvSpPr>
          <p:cNvPr id="16" name="Rectángulo 15"/>
          <p:cNvSpPr/>
          <p:nvPr/>
        </p:nvSpPr>
        <p:spPr>
          <a:xfrm>
            <a:off x="7645398"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ID</a:t>
            </a:r>
            <a:endParaRPr lang="es-CO" dirty="0">
              <a:solidFill>
                <a:schemeClr val="tx1"/>
              </a:solidFill>
            </a:endParaRPr>
          </a:p>
        </p:txBody>
      </p:sp>
      <p:sp>
        <p:nvSpPr>
          <p:cNvPr id="17" name="Rectángulo 16"/>
          <p:cNvSpPr/>
          <p:nvPr/>
        </p:nvSpPr>
        <p:spPr>
          <a:xfrm>
            <a:off x="8669867"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Nombre</a:t>
            </a:r>
            <a:endParaRPr lang="es-CO" dirty="0">
              <a:solidFill>
                <a:schemeClr val="tx1"/>
              </a:solidFill>
            </a:endParaRPr>
          </a:p>
        </p:txBody>
      </p:sp>
      <p:sp>
        <p:nvSpPr>
          <p:cNvPr id="18" name="Rectángulo 17"/>
          <p:cNvSpPr/>
          <p:nvPr/>
        </p:nvSpPr>
        <p:spPr>
          <a:xfrm>
            <a:off x="9694335"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Código</a:t>
            </a:r>
            <a:endParaRPr lang="es-CO" dirty="0">
              <a:solidFill>
                <a:schemeClr val="tx1"/>
              </a:solidFill>
            </a:endParaRPr>
          </a:p>
        </p:txBody>
      </p:sp>
      <p:sp>
        <p:nvSpPr>
          <p:cNvPr id="19" name="Rectángulo 18"/>
          <p:cNvSpPr/>
          <p:nvPr/>
        </p:nvSpPr>
        <p:spPr>
          <a:xfrm>
            <a:off x="10718804" y="3183467"/>
            <a:ext cx="1075262"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Plan</a:t>
            </a:r>
            <a:endParaRPr lang="es-CO" dirty="0">
              <a:solidFill>
                <a:schemeClr val="tx1"/>
              </a:solidFill>
            </a:endParaRPr>
          </a:p>
        </p:txBody>
      </p:sp>
      <p:sp>
        <p:nvSpPr>
          <p:cNvPr id="21" name="Rectángulo 20"/>
          <p:cNvSpPr/>
          <p:nvPr/>
        </p:nvSpPr>
        <p:spPr>
          <a:xfrm>
            <a:off x="7645398"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1</a:t>
            </a:r>
            <a:endParaRPr lang="es-CO" dirty="0">
              <a:solidFill>
                <a:schemeClr val="tx1"/>
              </a:solidFill>
            </a:endParaRPr>
          </a:p>
        </p:txBody>
      </p:sp>
      <p:sp>
        <p:nvSpPr>
          <p:cNvPr id="22" name="Rectángulo 21"/>
          <p:cNvSpPr/>
          <p:nvPr/>
        </p:nvSpPr>
        <p:spPr>
          <a:xfrm>
            <a:off x="8669867"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Juan</a:t>
            </a:r>
            <a:endParaRPr lang="es-CO" dirty="0">
              <a:solidFill>
                <a:schemeClr val="tx1"/>
              </a:solidFill>
            </a:endParaRPr>
          </a:p>
        </p:txBody>
      </p:sp>
      <p:sp>
        <p:nvSpPr>
          <p:cNvPr id="23" name="Rectángulo 22"/>
          <p:cNvSpPr/>
          <p:nvPr/>
        </p:nvSpPr>
        <p:spPr>
          <a:xfrm>
            <a:off x="9694335"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A00123</a:t>
            </a:r>
            <a:endParaRPr lang="es-CO" dirty="0">
              <a:solidFill>
                <a:schemeClr val="tx1"/>
              </a:solidFill>
            </a:endParaRPr>
          </a:p>
        </p:txBody>
      </p:sp>
      <p:sp>
        <p:nvSpPr>
          <p:cNvPr id="24" name="Rectángulo 23"/>
          <p:cNvSpPr/>
          <p:nvPr/>
        </p:nvSpPr>
        <p:spPr>
          <a:xfrm>
            <a:off x="10718804" y="3691467"/>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solidFill>
                  <a:schemeClr val="tx1"/>
                </a:solidFill>
              </a:rPr>
              <a:t>Telemát</a:t>
            </a:r>
            <a:r>
              <a:rPr lang="es-ES" dirty="0" smtClean="0">
                <a:solidFill>
                  <a:schemeClr val="tx1"/>
                </a:solidFill>
              </a:rPr>
              <a:t>..</a:t>
            </a:r>
            <a:endParaRPr lang="es-CO" dirty="0">
              <a:solidFill>
                <a:schemeClr val="tx1"/>
              </a:solidFill>
            </a:endParaRPr>
          </a:p>
        </p:txBody>
      </p:sp>
      <p:sp>
        <p:nvSpPr>
          <p:cNvPr id="25" name="Rectángulo 24"/>
          <p:cNvSpPr/>
          <p:nvPr/>
        </p:nvSpPr>
        <p:spPr>
          <a:xfrm>
            <a:off x="7645398"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2</a:t>
            </a:r>
            <a:endParaRPr lang="es-CO" dirty="0">
              <a:solidFill>
                <a:schemeClr val="tx1"/>
              </a:solidFill>
            </a:endParaRPr>
          </a:p>
        </p:txBody>
      </p:sp>
      <p:sp>
        <p:nvSpPr>
          <p:cNvPr id="26" name="Rectángulo 25"/>
          <p:cNvSpPr/>
          <p:nvPr/>
        </p:nvSpPr>
        <p:spPr>
          <a:xfrm>
            <a:off x="8669867"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Camilo</a:t>
            </a:r>
            <a:endParaRPr lang="es-CO" dirty="0">
              <a:solidFill>
                <a:schemeClr val="tx1"/>
              </a:solidFill>
            </a:endParaRPr>
          </a:p>
        </p:txBody>
      </p:sp>
      <p:sp>
        <p:nvSpPr>
          <p:cNvPr id="27" name="Rectángulo 26"/>
          <p:cNvSpPr/>
          <p:nvPr/>
        </p:nvSpPr>
        <p:spPr>
          <a:xfrm>
            <a:off x="9694335"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A00124</a:t>
            </a:r>
            <a:endParaRPr lang="es-CO" dirty="0">
              <a:solidFill>
                <a:schemeClr val="tx1"/>
              </a:solidFill>
            </a:endParaRPr>
          </a:p>
        </p:txBody>
      </p:sp>
      <p:sp>
        <p:nvSpPr>
          <p:cNvPr id="28" name="Rectángulo 27"/>
          <p:cNvSpPr/>
          <p:nvPr/>
        </p:nvSpPr>
        <p:spPr>
          <a:xfrm>
            <a:off x="10718804" y="418676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sp>
        <p:nvSpPr>
          <p:cNvPr id="29" name="Rectángulo 28"/>
          <p:cNvSpPr/>
          <p:nvPr/>
        </p:nvSpPr>
        <p:spPr>
          <a:xfrm>
            <a:off x="7645398"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3</a:t>
            </a:r>
            <a:endParaRPr lang="es-CO" dirty="0">
              <a:solidFill>
                <a:schemeClr val="tx1"/>
              </a:solidFill>
            </a:endParaRPr>
          </a:p>
        </p:txBody>
      </p:sp>
      <p:sp>
        <p:nvSpPr>
          <p:cNvPr id="30" name="Rectángulo 29"/>
          <p:cNvSpPr/>
          <p:nvPr/>
        </p:nvSpPr>
        <p:spPr>
          <a:xfrm>
            <a:off x="8669867"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Jair</a:t>
            </a:r>
            <a:endParaRPr lang="es-CO" dirty="0">
              <a:solidFill>
                <a:schemeClr val="tx1"/>
              </a:solidFill>
            </a:endParaRPr>
          </a:p>
        </p:txBody>
      </p:sp>
      <p:sp>
        <p:nvSpPr>
          <p:cNvPr id="31" name="Rectángulo 30"/>
          <p:cNvSpPr/>
          <p:nvPr/>
        </p:nvSpPr>
        <p:spPr>
          <a:xfrm>
            <a:off x="9694335"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A00125</a:t>
            </a:r>
            <a:endParaRPr lang="es-CO" dirty="0">
              <a:solidFill>
                <a:schemeClr val="tx1"/>
              </a:solidFill>
            </a:endParaRPr>
          </a:p>
        </p:txBody>
      </p:sp>
      <p:sp>
        <p:nvSpPr>
          <p:cNvPr id="32" name="Rectángulo 31"/>
          <p:cNvSpPr/>
          <p:nvPr/>
        </p:nvSpPr>
        <p:spPr>
          <a:xfrm>
            <a:off x="10718804" y="468841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sp>
        <p:nvSpPr>
          <p:cNvPr id="33" name="Rectángulo 32"/>
          <p:cNvSpPr/>
          <p:nvPr/>
        </p:nvSpPr>
        <p:spPr>
          <a:xfrm>
            <a:off x="7645398"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4</a:t>
            </a:r>
            <a:endParaRPr lang="es-CO" dirty="0">
              <a:solidFill>
                <a:schemeClr val="tx1"/>
              </a:solidFill>
            </a:endParaRPr>
          </a:p>
        </p:txBody>
      </p:sp>
      <p:sp>
        <p:nvSpPr>
          <p:cNvPr id="34" name="Rectángulo 33"/>
          <p:cNvSpPr/>
          <p:nvPr/>
        </p:nvSpPr>
        <p:spPr>
          <a:xfrm>
            <a:off x="8669867"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Carlos</a:t>
            </a:r>
            <a:endParaRPr lang="es-CO" dirty="0">
              <a:solidFill>
                <a:schemeClr val="tx1"/>
              </a:solidFill>
            </a:endParaRPr>
          </a:p>
        </p:txBody>
      </p:sp>
      <p:sp>
        <p:nvSpPr>
          <p:cNvPr id="35" name="Rectángulo 34"/>
          <p:cNvSpPr/>
          <p:nvPr/>
        </p:nvSpPr>
        <p:spPr>
          <a:xfrm>
            <a:off x="9694335"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A00126</a:t>
            </a:r>
            <a:endParaRPr lang="es-CO" dirty="0">
              <a:solidFill>
                <a:schemeClr val="tx1"/>
              </a:solidFill>
            </a:endParaRPr>
          </a:p>
        </p:txBody>
      </p:sp>
      <p:sp>
        <p:nvSpPr>
          <p:cNvPr id="36" name="Rectángulo 35"/>
          <p:cNvSpPr/>
          <p:nvPr/>
        </p:nvSpPr>
        <p:spPr>
          <a:xfrm>
            <a:off x="10718804" y="519641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spTree>
    <p:extLst>
      <p:ext uri="{BB962C8B-B14F-4D97-AF65-F5344CB8AC3E}">
        <p14:creationId xmlns:p14="http://schemas.microsoft.com/office/powerpoint/2010/main" val="40921457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Bases de datos relacionales</a:t>
            </a:r>
            <a:endParaRPr lang="es-CO" dirty="0"/>
          </a:p>
        </p:txBody>
      </p:sp>
      <p:sp>
        <p:nvSpPr>
          <p:cNvPr id="3" name="Marcador de contenido 2"/>
          <p:cNvSpPr>
            <a:spLocks noGrp="1"/>
          </p:cNvSpPr>
          <p:nvPr>
            <p:ph idx="1"/>
          </p:nvPr>
        </p:nvSpPr>
        <p:spPr>
          <a:xfrm>
            <a:off x="1097280" y="1845734"/>
            <a:ext cx="5932785" cy="4023360"/>
          </a:xfrm>
        </p:spPr>
        <p:txBody>
          <a:bodyPr/>
          <a:lstStyle/>
          <a:p>
            <a:r>
              <a:rPr lang="es-ES" dirty="0" smtClean="0"/>
              <a:t>Las bases de datos relacionales permiten almacenar información en </a:t>
            </a:r>
            <a:r>
              <a:rPr lang="es-ES" b="1" dirty="0" smtClean="0"/>
              <a:t>tablas</a:t>
            </a:r>
            <a:r>
              <a:rPr lang="es-ES" dirty="0" smtClean="0"/>
              <a:t> cuya información está relacionada.</a:t>
            </a:r>
          </a:p>
          <a:p>
            <a:endParaRPr lang="es-ES" dirty="0"/>
          </a:p>
          <a:p>
            <a:r>
              <a:rPr lang="es-ES" dirty="0" smtClean="0"/>
              <a:t>Para crear tablas, registros, consultar, eliminar y actualizar</a:t>
            </a:r>
          </a:p>
          <a:p>
            <a:endParaRPr lang="es-ES" dirty="0"/>
          </a:p>
          <a:p>
            <a:r>
              <a:rPr lang="es-ES" dirty="0" smtClean="0"/>
              <a:t>Las </a:t>
            </a:r>
            <a:r>
              <a:rPr lang="es-ES" b="1" dirty="0" smtClean="0"/>
              <a:t>bases de datos </a:t>
            </a:r>
            <a:r>
              <a:rPr lang="es-ES" dirty="0" smtClean="0"/>
              <a:t>en SQL se componen de un conjunto de tablas, que a su vez están compuestas por un conjunto de registros y cada registro está dividido por los campos de la tabla en la que se encuentra</a:t>
            </a:r>
            <a:endParaRPr lang="es-CO" dirty="0"/>
          </a:p>
        </p:txBody>
      </p:sp>
      <p:sp>
        <p:nvSpPr>
          <p:cNvPr id="6" name="Rectángulo 5"/>
          <p:cNvSpPr/>
          <p:nvPr/>
        </p:nvSpPr>
        <p:spPr>
          <a:xfrm>
            <a:off x="7459133" y="1845733"/>
            <a:ext cx="4521200" cy="436033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7645399" y="2675467"/>
            <a:ext cx="4148667" cy="302894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p:cNvSpPr/>
          <p:nvPr/>
        </p:nvSpPr>
        <p:spPr>
          <a:xfrm>
            <a:off x="7520262" y="1891268"/>
            <a:ext cx="865943" cy="369332"/>
          </a:xfrm>
          <a:prstGeom prst="rect">
            <a:avLst/>
          </a:prstGeom>
        </p:spPr>
        <p:txBody>
          <a:bodyPr wrap="none">
            <a:spAutoFit/>
          </a:bodyPr>
          <a:lstStyle/>
          <a:p>
            <a:r>
              <a:rPr lang="es-ES" dirty="0" err="1" smtClean="0"/>
              <a:t>IcesiDB</a:t>
            </a:r>
            <a:endParaRPr lang="es-CO" dirty="0"/>
          </a:p>
        </p:txBody>
      </p:sp>
      <p:sp>
        <p:nvSpPr>
          <p:cNvPr id="15" name="Rectángulo 14"/>
          <p:cNvSpPr/>
          <p:nvPr/>
        </p:nvSpPr>
        <p:spPr>
          <a:xfrm>
            <a:off x="7645399" y="2675467"/>
            <a:ext cx="4148667" cy="5080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Estudiantes</a:t>
            </a:r>
            <a:endParaRPr lang="es-CO" dirty="0">
              <a:solidFill>
                <a:schemeClr val="tx1"/>
              </a:solidFill>
            </a:endParaRPr>
          </a:p>
        </p:txBody>
      </p:sp>
      <p:sp>
        <p:nvSpPr>
          <p:cNvPr id="16" name="Rectángulo 15"/>
          <p:cNvSpPr/>
          <p:nvPr/>
        </p:nvSpPr>
        <p:spPr>
          <a:xfrm>
            <a:off x="7645398"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ID</a:t>
            </a:r>
            <a:endParaRPr lang="es-CO" dirty="0">
              <a:solidFill>
                <a:schemeClr val="tx1"/>
              </a:solidFill>
            </a:endParaRPr>
          </a:p>
        </p:txBody>
      </p:sp>
      <p:sp>
        <p:nvSpPr>
          <p:cNvPr id="17" name="Rectángulo 16"/>
          <p:cNvSpPr/>
          <p:nvPr/>
        </p:nvSpPr>
        <p:spPr>
          <a:xfrm>
            <a:off x="8669867"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Nombre</a:t>
            </a:r>
            <a:endParaRPr lang="es-CO" dirty="0">
              <a:solidFill>
                <a:schemeClr val="tx1"/>
              </a:solidFill>
            </a:endParaRPr>
          </a:p>
        </p:txBody>
      </p:sp>
      <p:sp>
        <p:nvSpPr>
          <p:cNvPr id="18" name="Rectángulo 17"/>
          <p:cNvSpPr/>
          <p:nvPr/>
        </p:nvSpPr>
        <p:spPr>
          <a:xfrm>
            <a:off x="9694335"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Código</a:t>
            </a:r>
            <a:endParaRPr lang="es-CO" dirty="0">
              <a:solidFill>
                <a:schemeClr val="tx1"/>
              </a:solidFill>
            </a:endParaRPr>
          </a:p>
        </p:txBody>
      </p:sp>
      <p:sp>
        <p:nvSpPr>
          <p:cNvPr id="19" name="Rectángulo 18"/>
          <p:cNvSpPr/>
          <p:nvPr/>
        </p:nvSpPr>
        <p:spPr>
          <a:xfrm>
            <a:off x="10718804" y="3183467"/>
            <a:ext cx="1075262"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Plan</a:t>
            </a:r>
            <a:endParaRPr lang="es-CO" dirty="0">
              <a:solidFill>
                <a:schemeClr val="tx1"/>
              </a:solidFill>
            </a:endParaRPr>
          </a:p>
        </p:txBody>
      </p:sp>
      <p:sp>
        <p:nvSpPr>
          <p:cNvPr id="21" name="Rectángulo 20"/>
          <p:cNvSpPr/>
          <p:nvPr/>
        </p:nvSpPr>
        <p:spPr>
          <a:xfrm>
            <a:off x="7645398"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1</a:t>
            </a:r>
            <a:endParaRPr lang="es-CO" dirty="0">
              <a:solidFill>
                <a:schemeClr val="tx1"/>
              </a:solidFill>
            </a:endParaRPr>
          </a:p>
        </p:txBody>
      </p:sp>
      <p:sp>
        <p:nvSpPr>
          <p:cNvPr id="22" name="Rectángulo 21"/>
          <p:cNvSpPr/>
          <p:nvPr/>
        </p:nvSpPr>
        <p:spPr>
          <a:xfrm>
            <a:off x="8669867"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Juan</a:t>
            </a:r>
            <a:endParaRPr lang="es-CO" dirty="0">
              <a:solidFill>
                <a:schemeClr val="tx1"/>
              </a:solidFill>
            </a:endParaRPr>
          </a:p>
        </p:txBody>
      </p:sp>
      <p:sp>
        <p:nvSpPr>
          <p:cNvPr id="23" name="Rectángulo 22"/>
          <p:cNvSpPr/>
          <p:nvPr/>
        </p:nvSpPr>
        <p:spPr>
          <a:xfrm>
            <a:off x="9694335"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A00123</a:t>
            </a:r>
            <a:endParaRPr lang="es-CO" dirty="0">
              <a:solidFill>
                <a:schemeClr val="tx1"/>
              </a:solidFill>
            </a:endParaRPr>
          </a:p>
        </p:txBody>
      </p:sp>
      <p:sp>
        <p:nvSpPr>
          <p:cNvPr id="24" name="Rectángulo 23"/>
          <p:cNvSpPr/>
          <p:nvPr/>
        </p:nvSpPr>
        <p:spPr>
          <a:xfrm>
            <a:off x="10718804" y="3691467"/>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solidFill>
                  <a:schemeClr val="tx1"/>
                </a:solidFill>
              </a:rPr>
              <a:t>Telemát</a:t>
            </a:r>
            <a:r>
              <a:rPr lang="es-ES" dirty="0" smtClean="0">
                <a:solidFill>
                  <a:schemeClr val="tx1"/>
                </a:solidFill>
              </a:rPr>
              <a:t>..</a:t>
            </a:r>
            <a:endParaRPr lang="es-CO" dirty="0">
              <a:solidFill>
                <a:schemeClr val="tx1"/>
              </a:solidFill>
            </a:endParaRPr>
          </a:p>
        </p:txBody>
      </p:sp>
      <p:sp>
        <p:nvSpPr>
          <p:cNvPr id="25" name="Rectángulo 24"/>
          <p:cNvSpPr/>
          <p:nvPr/>
        </p:nvSpPr>
        <p:spPr>
          <a:xfrm>
            <a:off x="7645398"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2</a:t>
            </a:r>
            <a:endParaRPr lang="es-CO" dirty="0">
              <a:solidFill>
                <a:schemeClr val="tx1"/>
              </a:solidFill>
            </a:endParaRPr>
          </a:p>
        </p:txBody>
      </p:sp>
      <p:sp>
        <p:nvSpPr>
          <p:cNvPr id="26" name="Rectángulo 25"/>
          <p:cNvSpPr/>
          <p:nvPr/>
        </p:nvSpPr>
        <p:spPr>
          <a:xfrm>
            <a:off x="8669867"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Camilo</a:t>
            </a:r>
            <a:endParaRPr lang="es-CO" dirty="0">
              <a:solidFill>
                <a:schemeClr val="tx1"/>
              </a:solidFill>
            </a:endParaRPr>
          </a:p>
        </p:txBody>
      </p:sp>
      <p:sp>
        <p:nvSpPr>
          <p:cNvPr id="27" name="Rectángulo 26"/>
          <p:cNvSpPr/>
          <p:nvPr/>
        </p:nvSpPr>
        <p:spPr>
          <a:xfrm>
            <a:off x="9694335"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A00124</a:t>
            </a:r>
            <a:endParaRPr lang="es-CO" dirty="0">
              <a:solidFill>
                <a:schemeClr val="tx1"/>
              </a:solidFill>
            </a:endParaRPr>
          </a:p>
        </p:txBody>
      </p:sp>
      <p:sp>
        <p:nvSpPr>
          <p:cNvPr id="28" name="Rectángulo 27"/>
          <p:cNvSpPr/>
          <p:nvPr/>
        </p:nvSpPr>
        <p:spPr>
          <a:xfrm>
            <a:off x="10718804" y="418676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sp>
        <p:nvSpPr>
          <p:cNvPr id="29" name="Rectángulo 28"/>
          <p:cNvSpPr/>
          <p:nvPr/>
        </p:nvSpPr>
        <p:spPr>
          <a:xfrm>
            <a:off x="7645398"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3</a:t>
            </a:r>
            <a:endParaRPr lang="es-CO" dirty="0">
              <a:solidFill>
                <a:schemeClr val="tx1"/>
              </a:solidFill>
            </a:endParaRPr>
          </a:p>
        </p:txBody>
      </p:sp>
      <p:sp>
        <p:nvSpPr>
          <p:cNvPr id="30" name="Rectángulo 29"/>
          <p:cNvSpPr/>
          <p:nvPr/>
        </p:nvSpPr>
        <p:spPr>
          <a:xfrm>
            <a:off x="8669867"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Jair</a:t>
            </a:r>
            <a:endParaRPr lang="es-CO" dirty="0">
              <a:solidFill>
                <a:schemeClr val="tx1"/>
              </a:solidFill>
            </a:endParaRPr>
          </a:p>
        </p:txBody>
      </p:sp>
      <p:sp>
        <p:nvSpPr>
          <p:cNvPr id="31" name="Rectángulo 30"/>
          <p:cNvSpPr/>
          <p:nvPr/>
        </p:nvSpPr>
        <p:spPr>
          <a:xfrm>
            <a:off x="9694335"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A00125</a:t>
            </a:r>
            <a:endParaRPr lang="es-CO" dirty="0">
              <a:solidFill>
                <a:schemeClr val="tx1"/>
              </a:solidFill>
            </a:endParaRPr>
          </a:p>
        </p:txBody>
      </p:sp>
      <p:sp>
        <p:nvSpPr>
          <p:cNvPr id="32" name="Rectángulo 31"/>
          <p:cNvSpPr/>
          <p:nvPr/>
        </p:nvSpPr>
        <p:spPr>
          <a:xfrm>
            <a:off x="10718804" y="468841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sp>
        <p:nvSpPr>
          <p:cNvPr id="33" name="Rectángulo 32"/>
          <p:cNvSpPr/>
          <p:nvPr/>
        </p:nvSpPr>
        <p:spPr>
          <a:xfrm>
            <a:off x="7645398"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4</a:t>
            </a:r>
            <a:endParaRPr lang="es-CO" dirty="0">
              <a:solidFill>
                <a:schemeClr val="tx1"/>
              </a:solidFill>
            </a:endParaRPr>
          </a:p>
        </p:txBody>
      </p:sp>
      <p:sp>
        <p:nvSpPr>
          <p:cNvPr id="34" name="Rectángulo 33"/>
          <p:cNvSpPr/>
          <p:nvPr/>
        </p:nvSpPr>
        <p:spPr>
          <a:xfrm>
            <a:off x="8669867"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Carlos</a:t>
            </a:r>
            <a:endParaRPr lang="es-CO" dirty="0">
              <a:solidFill>
                <a:schemeClr val="tx1"/>
              </a:solidFill>
            </a:endParaRPr>
          </a:p>
        </p:txBody>
      </p:sp>
      <p:sp>
        <p:nvSpPr>
          <p:cNvPr id="35" name="Rectángulo 34"/>
          <p:cNvSpPr/>
          <p:nvPr/>
        </p:nvSpPr>
        <p:spPr>
          <a:xfrm>
            <a:off x="9694335"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A00126</a:t>
            </a:r>
            <a:endParaRPr lang="es-CO" dirty="0">
              <a:solidFill>
                <a:schemeClr val="tx1"/>
              </a:solidFill>
            </a:endParaRPr>
          </a:p>
        </p:txBody>
      </p:sp>
      <p:sp>
        <p:nvSpPr>
          <p:cNvPr id="36" name="Rectángulo 35"/>
          <p:cNvSpPr/>
          <p:nvPr/>
        </p:nvSpPr>
        <p:spPr>
          <a:xfrm>
            <a:off x="10718804" y="519641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cxnSp>
        <p:nvCxnSpPr>
          <p:cNvPr id="5" name="Conector recto de flecha 4"/>
          <p:cNvCxnSpPr/>
          <p:nvPr/>
        </p:nvCxnSpPr>
        <p:spPr>
          <a:xfrm flipV="1">
            <a:off x="3141133" y="3361267"/>
            <a:ext cx="4318000" cy="1227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ángulo 36"/>
          <p:cNvSpPr/>
          <p:nvPr/>
        </p:nvSpPr>
        <p:spPr>
          <a:xfrm>
            <a:off x="7467600" y="1845733"/>
            <a:ext cx="4521200" cy="4360333"/>
          </a:xfrm>
          <a:prstGeom prst="rect">
            <a:avLst/>
          </a:prstGeom>
          <a:solidFill>
            <a:srgbClr val="00336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9150161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Bases de datos relacionales</a:t>
            </a:r>
            <a:endParaRPr lang="es-CO" dirty="0"/>
          </a:p>
        </p:txBody>
      </p:sp>
      <p:sp>
        <p:nvSpPr>
          <p:cNvPr id="3" name="Marcador de contenido 2"/>
          <p:cNvSpPr>
            <a:spLocks noGrp="1"/>
          </p:cNvSpPr>
          <p:nvPr>
            <p:ph idx="1"/>
          </p:nvPr>
        </p:nvSpPr>
        <p:spPr>
          <a:xfrm>
            <a:off x="1097280" y="1845734"/>
            <a:ext cx="5932785" cy="4023360"/>
          </a:xfrm>
        </p:spPr>
        <p:txBody>
          <a:bodyPr/>
          <a:lstStyle/>
          <a:p>
            <a:r>
              <a:rPr lang="es-ES" dirty="0" smtClean="0"/>
              <a:t>Las bases de datos relacionales permiten almacenar información en </a:t>
            </a:r>
            <a:r>
              <a:rPr lang="es-ES" b="1" dirty="0" smtClean="0"/>
              <a:t>tablas</a:t>
            </a:r>
            <a:r>
              <a:rPr lang="es-ES" dirty="0" smtClean="0"/>
              <a:t> cuya información está relacionada.</a:t>
            </a:r>
          </a:p>
          <a:p>
            <a:endParaRPr lang="es-ES" dirty="0"/>
          </a:p>
          <a:p>
            <a:r>
              <a:rPr lang="es-ES" dirty="0" smtClean="0"/>
              <a:t>Para crear tablas, registros, consultar, eliminar y actualizar</a:t>
            </a:r>
          </a:p>
          <a:p>
            <a:endParaRPr lang="es-ES" dirty="0"/>
          </a:p>
          <a:p>
            <a:r>
              <a:rPr lang="es-ES" dirty="0" smtClean="0"/>
              <a:t>Las </a:t>
            </a:r>
            <a:r>
              <a:rPr lang="es-ES" b="1" dirty="0" smtClean="0"/>
              <a:t>bases de datos </a:t>
            </a:r>
            <a:r>
              <a:rPr lang="es-ES" dirty="0" smtClean="0"/>
              <a:t>en SQL se componen de un conjunto de </a:t>
            </a:r>
            <a:r>
              <a:rPr lang="es-ES" b="1" dirty="0" smtClean="0"/>
              <a:t>tablas</a:t>
            </a:r>
            <a:r>
              <a:rPr lang="es-ES" dirty="0" smtClean="0"/>
              <a:t>, que a su vez están compuestas por un conjunto de registros y cada registro está dividido por los campos de la tabla en la que se encuentra</a:t>
            </a:r>
            <a:endParaRPr lang="es-CO" dirty="0"/>
          </a:p>
        </p:txBody>
      </p:sp>
      <p:sp>
        <p:nvSpPr>
          <p:cNvPr id="6" name="Rectángulo 5"/>
          <p:cNvSpPr/>
          <p:nvPr/>
        </p:nvSpPr>
        <p:spPr>
          <a:xfrm>
            <a:off x="7459133" y="1845733"/>
            <a:ext cx="4521200" cy="436033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7645399" y="2675467"/>
            <a:ext cx="4148667" cy="302894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p:cNvSpPr/>
          <p:nvPr/>
        </p:nvSpPr>
        <p:spPr>
          <a:xfrm>
            <a:off x="7520262" y="1891268"/>
            <a:ext cx="865943" cy="369332"/>
          </a:xfrm>
          <a:prstGeom prst="rect">
            <a:avLst/>
          </a:prstGeom>
        </p:spPr>
        <p:txBody>
          <a:bodyPr wrap="none">
            <a:spAutoFit/>
          </a:bodyPr>
          <a:lstStyle/>
          <a:p>
            <a:r>
              <a:rPr lang="es-ES" dirty="0" err="1" smtClean="0"/>
              <a:t>IcesiDB</a:t>
            </a:r>
            <a:endParaRPr lang="es-CO" dirty="0"/>
          </a:p>
        </p:txBody>
      </p:sp>
      <p:sp>
        <p:nvSpPr>
          <p:cNvPr id="15" name="Rectángulo 14"/>
          <p:cNvSpPr/>
          <p:nvPr/>
        </p:nvSpPr>
        <p:spPr>
          <a:xfrm>
            <a:off x="7645399" y="2675467"/>
            <a:ext cx="4148667" cy="5080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Estudiantes</a:t>
            </a:r>
            <a:endParaRPr lang="es-CO" dirty="0">
              <a:solidFill>
                <a:schemeClr val="tx1"/>
              </a:solidFill>
            </a:endParaRPr>
          </a:p>
        </p:txBody>
      </p:sp>
      <p:sp>
        <p:nvSpPr>
          <p:cNvPr id="16" name="Rectángulo 15"/>
          <p:cNvSpPr/>
          <p:nvPr/>
        </p:nvSpPr>
        <p:spPr>
          <a:xfrm>
            <a:off x="7645398"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ID</a:t>
            </a:r>
            <a:endParaRPr lang="es-CO" dirty="0">
              <a:solidFill>
                <a:schemeClr val="tx1"/>
              </a:solidFill>
            </a:endParaRPr>
          </a:p>
        </p:txBody>
      </p:sp>
      <p:sp>
        <p:nvSpPr>
          <p:cNvPr id="17" name="Rectángulo 16"/>
          <p:cNvSpPr/>
          <p:nvPr/>
        </p:nvSpPr>
        <p:spPr>
          <a:xfrm>
            <a:off x="8669867"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Nombre</a:t>
            </a:r>
            <a:endParaRPr lang="es-CO" dirty="0">
              <a:solidFill>
                <a:schemeClr val="tx1"/>
              </a:solidFill>
            </a:endParaRPr>
          </a:p>
        </p:txBody>
      </p:sp>
      <p:sp>
        <p:nvSpPr>
          <p:cNvPr id="18" name="Rectángulo 17"/>
          <p:cNvSpPr/>
          <p:nvPr/>
        </p:nvSpPr>
        <p:spPr>
          <a:xfrm>
            <a:off x="9694335"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Código</a:t>
            </a:r>
            <a:endParaRPr lang="es-CO" dirty="0">
              <a:solidFill>
                <a:schemeClr val="tx1"/>
              </a:solidFill>
            </a:endParaRPr>
          </a:p>
        </p:txBody>
      </p:sp>
      <p:sp>
        <p:nvSpPr>
          <p:cNvPr id="19" name="Rectángulo 18"/>
          <p:cNvSpPr/>
          <p:nvPr/>
        </p:nvSpPr>
        <p:spPr>
          <a:xfrm>
            <a:off x="10718804" y="3183467"/>
            <a:ext cx="1075262"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Plan</a:t>
            </a:r>
            <a:endParaRPr lang="es-CO" dirty="0">
              <a:solidFill>
                <a:schemeClr val="tx1"/>
              </a:solidFill>
            </a:endParaRPr>
          </a:p>
        </p:txBody>
      </p:sp>
      <p:sp>
        <p:nvSpPr>
          <p:cNvPr id="21" name="Rectángulo 20"/>
          <p:cNvSpPr/>
          <p:nvPr/>
        </p:nvSpPr>
        <p:spPr>
          <a:xfrm>
            <a:off x="7645398"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1</a:t>
            </a:r>
            <a:endParaRPr lang="es-CO" dirty="0">
              <a:solidFill>
                <a:schemeClr val="tx1"/>
              </a:solidFill>
            </a:endParaRPr>
          </a:p>
        </p:txBody>
      </p:sp>
      <p:sp>
        <p:nvSpPr>
          <p:cNvPr id="22" name="Rectángulo 21"/>
          <p:cNvSpPr/>
          <p:nvPr/>
        </p:nvSpPr>
        <p:spPr>
          <a:xfrm>
            <a:off x="8669867"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Juan</a:t>
            </a:r>
            <a:endParaRPr lang="es-CO" dirty="0">
              <a:solidFill>
                <a:schemeClr val="tx1"/>
              </a:solidFill>
            </a:endParaRPr>
          </a:p>
        </p:txBody>
      </p:sp>
      <p:sp>
        <p:nvSpPr>
          <p:cNvPr id="23" name="Rectángulo 22"/>
          <p:cNvSpPr/>
          <p:nvPr/>
        </p:nvSpPr>
        <p:spPr>
          <a:xfrm>
            <a:off x="9694335"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A00123</a:t>
            </a:r>
            <a:endParaRPr lang="es-CO" dirty="0">
              <a:solidFill>
                <a:schemeClr val="tx1"/>
              </a:solidFill>
            </a:endParaRPr>
          </a:p>
        </p:txBody>
      </p:sp>
      <p:sp>
        <p:nvSpPr>
          <p:cNvPr id="24" name="Rectángulo 23"/>
          <p:cNvSpPr/>
          <p:nvPr/>
        </p:nvSpPr>
        <p:spPr>
          <a:xfrm>
            <a:off x="10718804" y="3691467"/>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solidFill>
                  <a:schemeClr val="tx1"/>
                </a:solidFill>
              </a:rPr>
              <a:t>Telemát</a:t>
            </a:r>
            <a:r>
              <a:rPr lang="es-ES" dirty="0" smtClean="0">
                <a:solidFill>
                  <a:schemeClr val="tx1"/>
                </a:solidFill>
              </a:rPr>
              <a:t>..</a:t>
            </a:r>
            <a:endParaRPr lang="es-CO" dirty="0">
              <a:solidFill>
                <a:schemeClr val="tx1"/>
              </a:solidFill>
            </a:endParaRPr>
          </a:p>
        </p:txBody>
      </p:sp>
      <p:sp>
        <p:nvSpPr>
          <p:cNvPr id="25" name="Rectángulo 24"/>
          <p:cNvSpPr/>
          <p:nvPr/>
        </p:nvSpPr>
        <p:spPr>
          <a:xfrm>
            <a:off x="7645398"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2</a:t>
            </a:r>
            <a:endParaRPr lang="es-CO" dirty="0">
              <a:solidFill>
                <a:schemeClr val="tx1"/>
              </a:solidFill>
            </a:endParaRPr>
          </a:p>
        </p:txBody>
      </p:sp>
      <p:sp>
        <p:nvSpPr>
          <p:cNvPr id="26" name="Rectángulo 25"/>
          <p:cNvSpPr/>
          <p:nvPr/>
        </p:nvSpPr>
        <p:spPr>
          <a:xfrm>
            <a:off x="8669867"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Camilo</a:t>
            </a:r>
            <a:endParaRPr lang="es-CO" dirty="0">
              <a:solidFill>
                <a:schemeClr val="tx1"/>
              </a:solidFill>
            </a:endParaRPr>
          </a:p>
        </p:txBody>
      </p:sp>
      <p:sp>
        <p:nvSpPr>
          <p:cNvPr id="27" name="Rectángulo 26"/>
          <p:cNvSpPr/>
          <p:nvPr/>
        </p:nvSpPr>
        <p:spPr>
          <a:xfrm>
            <a:off x="9694335"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A00124</a:t>
            </a:r>
            <a:endParaRPr lang="es-CO" dirty="0">
              <a:solidFill>
                <a:schemeClr val="tx1"/>
              </a:solidFill>
            </a:endParaRPr>
          </a:p>
        </p:txBody>
      </p:sp>
      <p:sp>
        <p:nvSpPr>
          <p:cNvPr id="28" name="Rectángulo 27"/>
          <p:cNvSpPr/>
          <p:nvPr/>
        </p:nvSpPr>
        <p:spPr>
          <a:xfrm>
            <a:off x="10718804" y="418676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sp>
        <p:nvSpPr>
          <p:cNvPr id="29" name="Rectángulo 28"/>
          <p:cNvSpPr/>
          <p:nvPr/>
        </p:nvSpPr>
        <p:spPr>
          <a:xfrm>
            <a:off x="7645398"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3</a:t>
            </a:r>
            <a:endParaRPr lang="es-CO" dirty="0">
              <a:solidFill>
                <a:schemeClr val="tx1"/>
              </a:solidFill>
            </a:endParaRPr>
          </a:p>
        </p:txBody>
      </p:sp>
      <p:sp>
        <p:nvSpPr>
          <p:cNvPr id="30" name="Rectángulo 29"/>
          <p:cNvSpPr/>
          <p:nvPr/>
        </p:nvSpPr>
        <p:spPr>
          <a:xfrm>
            <a:off x="8669867"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Jair</a:t>
            </a:r>
            <a:endParaRPr lang="es-CO" dirty="0">
              <a:solidFill>
                <a:schemeClr val="tx1"/>
              </a:solidFill>
            </a:endParaRPr>
          </a:p>
        </p:txBody>
      </p:sp>
      <p:sp>
        <p:nvSpPr>
          <p:cNvPr id="31" name="Rectángulo 30"/>
          <p:cNvSpPr/>
          <p:nvPr/>
        </p:nvSpPr>
        <p:spPr>
          <a:xfrm>
            <a:off x="9694335"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A00125</a:t>
            </a:r>
            <a:endParaRPr lang="es-CO" dirty="0">
              <a:solidFill>
                <a:schemeClr val="tx1"/>
              </a:solidFill>
            </a:endParaRPr>
          </a:p>
        </p:txBody>
      </p:sp>
      <p:sp>
        <p:nvSpPr>
          <p:cNvPr id="32" name="Rectángulo 31"/>
          <p:cNvSpPr/>
          <p:nvPr/>
        </p:nvSpPr>
        <p:spPr>
          <a:xfrm>
            <a:off x="10718804" y="468841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sp>
        <p:nvSpPr>
          <p:cNvPr id="33" name="Rectángulo 32"/>
          <p:cNvSpPr/>
          <p:nvPr/>
        </p:nvSpPr>
        <p:spPr>
          <a:xfrm>
            <a:off x="7645398"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4</a:t>
            </a:r>
            <a:endParaRPr lang="es-CO" dirty="0">
              <a:solidFill>
                <a:schemeClr val="tx1"/>
              </a:solidFill>
            </a:endParaRPr>
          </a:p>
        </p:txBody>
      </p:sp>
      <p:sp>
        <p:nvSpPr>
          <p:cNvPr id="34" name="Rectángulo 33"/>
          <p:cNvSpPr/>
          <p:nvPr/>
        </p:nvSpPr>
        <p:spPr>
          <a:xfrm>
            <a:off x="8669867"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Carlos</a:t>
            </a:r>
            <a:endParaRPr lang="es-CO" dirty="0">
              <a:solidFill>
                <a:schemeClr val="tx1"/>
              </a:solidFill>
            </a:endParaRPr>
          </a:p>
        </p:txBody>
      </p:sp>
      <p:sp>
        <p:nvSpPr>
          <p:cNvPr id="35" name="Rectángulo 34"/>
          <p:cNvSpPr/>
          <p:nvPr/>
        </p:nvSpPr>
        <p:spPr>
          <a:xfrm>
            <a:off x="9694335"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A00126</a:t>
            </a:r>
            <a:endParaRPr lang="es-CO" dirty="0">
              <a:solidFill>
                <a:schemeClr val="tx1"/>
              </a:solidFill>
            </a:endParaRPr>
          </a:p>
        </p:txBody>
      </p:sp>
      <p:sp>
        <p:nvSpPr>
          <p:cNvPr id="36" name="Rectángulo 35"/>
          <p:cNvSpPr/>
          <p:nvPr/>
        </p:nvSpPr>
        <p:spPr>
          <a:xfrm>
            <a:off x="10718804" y="519641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cxnSp>
        <p:nvCxnSpPr>
          <p:cNvPr id="5" name="Conector recto de flecha 4"/>
          <p:cNvCxnSpPr/>
          <p:nvPr/>
        </p:nvCxnSpPr>
        <p:spPr>
          <a:xfrm flipV="1">
            <a:off x="2133600" y="3043766"/>
            <a:ext cx="5511797" cy="1898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ángulo 36"/>
          <p:cNvSpPr/>
          <p:nvPr/>
        </p:nvSpPr>
        <p:spPr>
          <a:xfrm>
            <a:off x="7645398" y="2675467"/>
            <a:ext cx="4148668" cy="3028949"/>
          </a:xfrm>
          <a:prstGeom prst="rect">
            <a:avLst/>
          </a:prstGeom>
          <a:solidFill>
            <a:srgbClr val="00336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0855515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Bases de datos relacionales</a:t>
            </a:r>
            <a:endParaRPr lang="es-CO" dirty="0"/>
          </a:p>
        </p:txBody>
      </p:sp>
      <p:sp>
        <p:nvSpPr>
          <p:cNvPr id="3" name="Marcador de contenido 2"/>
          <p:cNvSpPr>
            <a:spLocks noGrp="1"/>
          </p:cNvSpPr>
          <p:nvPr>
            <p:ph idx="1"/>
          </p:nvPr>
        </p:nvSpPr>
        <p:spPr>
          <a:xfrm>
            <a:off x="1097280" y="1845734"/>
            <a:ext cx="5932785" cy="4023360"/>
          </a:xfrm>
        </p:spPr>
        <p:txBody>
          <a:bodyPr/>
          <a:lstStyle/>
          <a:p>
            <a:r>
              <a:rPr lang="es-ES" dirty="0" smtClean="0"/>
              <a:t>Las bases de datos relacionales permiten almacenar información en </a:t>
            </a:r>
            <a:r>
              <a:rPr lang="es-ES" b="1" dirty="0" smtClean="0"/>
              <a:t>tablas</a:t>
            </a:r>
            <a:r>
              <a:rPr lang="es-ES" dirty="0" smtClean="0"/>
              <a:t> cuya información está relacionada.</a:t>
            </a:r>
          </a:p>
          <a:p>
            <a:endParaRPr lang="es-ES" dirty="0"/>
          </a:p>
          <a:p>
            <a:r>
              <a:rPr lang="es-ES" dirty="0" smtClean="0"/>
              <a:t>Para crear tablas, registros, consultar, eliminar y actualizar</a:t>
            </a:r>
          </a:p>
          <a:p>
            <a:endParaRPr lang="es-ES" dirty="0"/>
          </a:p>
          <a:p>
            <a:r>
              <a:rPr lang="es-ES" dirty="0" smtClean="0"/>
              <a:t>Las </a:t>
            </a:r>
            <a:r>
              <a:rPr lang="es-ES" b="1" dirty="0" smtClean="0"/>
              <a:t>bases de datos </a:t>
            </a:r>
            <a:r>
              <a:rPr lang="es-ES" dirty="0" smtClean="0"/>
              <a:t>en SQL se componen de un conjunto de </a:t>
            </a:r>
            <a:r>
              <a:rPr lang="es-ES" b="1" dirty="0" smtClean="0"/>
              <a:t>tablas</a:t>
            </a:r>
            <a:r>
              <a:rPr lang="es-ES" dirty="0" smtClean="0"/>
              <a:t>, que a su vez están compuestas por un conjunto de </a:t>
            </a:r>
            <a:r>
              <a:rPr lang="es-ES" b="1" dirty="0" smtClean="0"/>
              <a:t>registros</a:t>
            </a:r>
            <a:r>
              <a:rPr lang="es-ES" dirty="0" smtClean="0"/>
              <a:t> y cada registro está dividido por los campos de la tabla en la que se encuentra</a:t>
            </a:r>
            <a:endParaRPr lang="es-CO" dirty="0"/>
          </a:p>
        </p:txBody>
      </p:sp>
      <p:sp>
        <p:nvSpPr>
          <p:cNvPr id="6" name="Rectángulo 5"/>
          <p:cNvSpPr/>
          <p:nvPr/>
        </p:nvSpPr>
        <p:spPr>
          <a:xfrm>
            <a:off x="7459133" y="1845733"/>
            <a:ext cx="4521200" cy="436033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7645399" y="2675467"/>
            <a:ext cx="4148667" cy="302894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p:cNvSpPr/>
          <p:nvPr/>
        </p:nvSpPr>
        <p:spPr>
          <a:xfrm>
            <a:off x="7520262" y="1891268"/>
            <a:ext cx="865943" cy="369332"/>
          </a:xfrm>
          <a:prstGeom prst="rect">
            <a:avLst/>
          </a:prstGeom>
        </p:spPr>
        <p:txBody>
          <a:bodyPr wrap="none">
            <a:spAutoFit/>
          </a:bodyPr>
          <a:lstStyle/>
          <a:p>
            <a:r>
              <a:rPr lang="es-ES" dirty="0" err="1" smtClean="0"/>
              <a:t>IcesiDB</a:t>
            </a:r>
            <a:endParaRPr lang="es-CO" dirty="0"/>
          </a:p>
        </p:txBody>
      </p:sp>
      <p:sp>
        <p:nvSpPr>
          <p:cNvPr id="15" name="Rectángulo 14"/>
          <p:cNvSpPr/>
          <p:nvPr/>
        </p:nvSpPr>
        <p:spPr>
          <a:xfrm>
            <a:off x="7645399" y="2675467"/>
            <a:ext cx="4148667" cy="5080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Estudiantes</a:t>
            </a:r>
            <a:endParaRPr lang="es-CO" dirty="0">
              <a:solidFill>
                <a:schemeClr val="tx1"/>
              </a:solidFill>
            </a:endParaRPr>
          </a:p>
        </p:txBody>
      </p:sp>
      <p:sp>
        <p:nvSpPr>
          <p:cNvPr id="16" name="Rectángulo 15"/>
          <p:cNvSpPr/>
          <p:nvPr/>
        </p:nvSpPr>
        <p:spPr>
          <a:xfrm>
            <a:off x="7645398"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ID</a:t>
            </a:r>
            <a:endParaRPr lang="es-CO" dirty="0">
              <a:solidFill>
                <a:schemeClr val="tx1"/>
              </a:solidFill>
            </a:endParaRPr>
          </a:p>
        </p:txBody>
      </p:sp>
      <p:sp>
        <p:nvSpPr>
          <p:cNvPr id="17" name="Rectángulo 16"/>
          <p:cNvSpPr/>
          <p:nvPr/>
        </p:nvSpPr>
        <p:spPr>
          <a:xfrm>
            <a:off x="8669867"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Nombre</a:t>
            </a:r>
            <a:endParaRPr lang="es-CO" dirty="0">
              <a:solidFill>
                <a:schemeClr val="tx1"/>
              </a:solidFill>
            </a:endParaRPr>
          </a:p>
        </p:txBody>
      </p:sp>
      <p:sp>
        <p:nvSpPr>
          <p:cNvPr id="18" name="Rectángulo 17"/>
          <p:cNvSpPr/>
          <p:nvPr/>
        </p:nvSpPr>
        <p:spPr>
          <a:xfrm>
            <a:off x="9694335"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Código</a:t>
            </a:r>
            <a:endParaRPr lang="es-CO" dirty="0">
              <a:solidFill>
                <a:schemeClr val="tx1"/>
              </a:solidFill>
            </a:endParaRPr>
          </a:p>
        </p:txBody>
      </p:sp>
      <p:sp>
        <p:nvSpPr>
          <p:cNvPr id="19" name="Rectángulo 18"/>
          <p:cNvSpPr/>
          <p:nvPr/>
        </p:nvSpPr>
        <p:spPr>
          <a:xfrm>
            <a:off x="10718804" y="3183467"/>
            <a:ext cx="1075262"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Plan</a:t>
            </a:r>
            <a:endParaRPr lang="es-CO" dirty="0">
              <a:solidFill>
                <a:schemeClr val="tx1"/>
              </a:solidFill>
            </a:endParaRPr>
          </a:p>
        </p:txBody>
      </p:sp>
      <p:sp>
        <p:nvSpPr>
          <p:cNvPr id="21" name="Rectángulo 20"/>
          <p:cNvSpPr/>
          <p:nvPr/>
        </p:nvSpPr>
        <p:spPr>
          <a:xfrm>
            <a:off x="7645398"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1</a:t>
            </a:r>
            <a:endParaRPr lang="es-CO" dirty="0">
              <a:solidFill>
                <a:schemeClr val="tx1"/>
              </a:solidFill>
            </a:endParaRPr>
          </a:p>
        </p:txBody>
      </p:sp>
      <p:sp>
        <p:nvSpPr>
          <p:cNvPr id="22" name="Rectángulo 21"/>
          <p:cNvSpPr/>
          <p:nvPr/>
        </p:nvSpPr>
        <p:spPr>
          <a:xfrm>
            <a:off x="8669867"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Juan</a:t>
            </a:r>
            <a:endParaRPr lang="es-CO" dirty="0">
              <a:solidFill>
                <a:schemeClr val="tx1"/>
              </a:solidFill>
            </a:endParaRPr>
          </a:p>
        </p:txBody>
      </p:sp>
      <p:sp>
        <p:nvSpPr>
          <p:cNvPr id="23" name="Rectángulo 22"/>
          <p:cNvSpPr/>
          <p:nvPr/>
        </p:nvSpPr>
        <p:spPr>
          <a:xfrm>
            <a:off x="9694335"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A00123</a:t>
            </a:r>
            <a:endParaRPr lang="es-CO" dirty="0">
              <a:solidFill>
                <a:schemeClr val="tx1"/>
              </a:solidFill>
            </a:endParaRPr>
          </a:p>
        </p:txBody>
      </p:sp>
      <p:sp>
        <p:nvSpPr>
          <p:cNvPr id="24" name="Rectángulo 23"/>
          <p:cNvSpPr/>
          <p:nvPr/>
        </p:nvSpPr>
        <p:spPr>
          <a:xfrm>
            <a:off x="10718804" y="3691467"/>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solidFill>
                  <a:schemeClr val="tx1"/>
                </a:solidFill>
              </a:rPr>
              <a:t>Telemát</a:t>
            </a:r>
            <a:r>
              <a:rPr lang="es-ES" dirty="0" smtClean="0">
                <a:solidFill>
                  <a:schemeClr val="tx1"/>
                </a:solidFill>
              </a:rPr>
              <a:t>..</a:t>
            </a:r>
            <a:endParaRPr lang="es-CO" dirty="0">
              <a:solidFill>
                <a:schemeClr val="tx1"/>
              </a:solidFill>
            </a:endParaRPr>
          </a:p>
        </p:txBody>
      </p:sp>
      <p:sp>
        <p:nvSpPr>
          <p:cNvPr id="25" name="Rectángulo 24"/>
          <p:cNvSpPr/>
          <p:nvPr/>
        </p:nvSpPr>
        <p:spPr>
          <a:xfrm>
            <a:off x="7645398"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2</a:t>
            </a:r>
            <a:endParaRPr lang="es-CO" dirty="0">
              <a:solidFill>
                <a:schemeClr val="tx1"/>
              </a:solidFill>
            </a:endParaRPr>
          </a:p>
        </p:txBody>
      </p:sp>
      <p:sp>
        <p:nvSpPr>
          <p:cNvPr id="26" name="Rectángulo 25"/>
          <p:cNvSpPr/>
          <p:nvPr/>
        </p:nvSpPr>
        <p:spPr>
          <a:xfrm>
            <a:off x="8669867"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Camilo</a:t>
            </a:r>
            <a:endParaRPr lang="es-CO" dirty="0">
              <a:solidFill>
                <a:schemeClr val="tx1"/>
              </a:solidFill>
            </a:endParaRPr>
          </a:p>
        </p:txBody>
      </p:sp>
      <p:sp>
        <p:nvSpPr>
          <p:cNvPr id="27" name="Rectángulo 26"/>
          <p:cNvSpPr/>
          <p:nvPr/>
        </p:nvSpPr>
        <p:spPr>
          <a:xfrm>
            <a:off x="9694335"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A00124</a:t>
            </a:r>
            <a:endParaRPr lang="es-CO" dirty="0">
              <a:solidFill>
                <a:schemeClr val="tx1"/>
              </a:solidFill>
            </a:endParaRPr>
          </a:p>
        </p:txBody>
      </p:sp>
      <p:sp>
        <p:nvSpPr>
          <p:cNvPr id="28" name="Rectángulo 27"/>
          <p:cNvSpPr/>
          <p:nvPr/>
        </p:nvSpPr>
        <p:spPr>
          <a:xfrm>
            <a:off x="10718804" y="418676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sp>
        <p:nvSpPr>
          <p:cNvPr id="29" name="Rectángulo 28"/>
          <p:cNvSpPr/>
          <p:nvPr/>
        </p:nvSpPr>
        <p:spPr>
          <a:xfrm>
            <a:off x="7645398"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3</a:t>
            </a:r>
            <a:endParaRPr lang="es-CO" dirty="0">
              <a:solidFill>
                <a:schemeClr val="tx1"/>
              </a:solidFill>
            </a:endParaRPr>
          </a:p>
        </p:txBody>
      </p:sp>
      <p:sp>
        <p:nvSpPr>
          <p:cNvPr id="30" name="Rectángulo 29"/>
          <p:cNvSpPr/>
          <p:nvPr/>
        </p:nvSpPr>
        <p:spPr>
          <a:xfrm>
            <a:off x="8669867"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Jair</a:t>
            </a:r>
            <a:endParaRPr lang="es-CO" dirty="0">
              <a:solidFill>
                <a:schemeClr val="tx1"/>
              </a:solidFill>
            </a:endParaRPr>
          </a:p>
        </p:txBody>
      </p:sp>
      <p:sp>
        <p:nvSpPr>
          <p:cNvPr id="31" name="Rectángulo 30"/>
          <p:cNvSpPr/>
          <p:nvPr/>
        </p:nvSpPr>
        <p:spPr>
          <a:xfrm>
            <a:off x="9694335"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A00125</a:t>
            </a:r>
            <a:endParaRPr lang="es-CO" dirty="0">
              <a:solidFill>
                <a:schemeClr val="tx1"/>
              </a:solidFill>
            </a:endParaRPr>
          </a:p>
        </p:txBody>
      </p:sp>
      <p:sp>
        <p:nvSpPr>
          <p:cNvPr id="32" name="Rectángulo 31"/>
          <p:cNvSpPr/>
          <p:nvPr/>
        </p:nvSpPr>
        <p:spPr>
          <a:xfrm>
            <a:off x="10718804" y="468841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sp>
        <p:nvSpPr>
          <p:cNvPr id="33" name="Rectángulo 32"/>
          <p:cNvSpPr/>
          <p:nvPr/>
        </p:nvSpPr>
        <p:spPr>
          <a:xfrm>
            <a:off x="7645398"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4</a:t>
            </a:r>
            <a:endParaRPr lang="es-CO" dirty="0">
              <a:solidFill>
                <a:schemeClr val="tx1"/>
              </a:solidFill>
            </a:endParaRPr>
          </a:p>
        </p:txBody>
      </p:sp>
      <p:sp>
        <p:nvSpPr>
          <p:cNvPr id="34" name="Rectángulo 33"/>
          <p:cNvSpPr/>
          <p:nvPr/>
        </p:nvSpPr>
        <p:spPr>
          <a:xfrm>
            <a:off x="8669867"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Carlos</a:t>
            </a:r>
            <a:endParaRPr lang="es-CO" dirty="0">
              <a:solidFill>
                <a:schemeClr val="tx1"/>
              </a:solidFill>
            </a:endParaRPr>
          </a:p>
        </p:txBody>
      </p:sp>
      <p:sp>
        <p:nvSpPr>
          <p:cNvPr id="35" name="Rectángulo 34"/>
          <p:cNvSpPr/>
          <p:nvPr/>
        </p:nvSpPr>
        <p:spPr>
          <a:xfrm>
            <a:off x="9694335"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A00126</a:t>
            </a:r>
            <a:endParaRPr lang="es-CO" dirty="0">
              <a:solidFill>
                <a:schemeClr val="tx1"/>
              </a:solidFill>
            </a:endParaRPr>
          </a:p>
        </p:txBody>
      </p:sp>
      <p:sp>
        <p:nvSpPr>
          <p:cNvPr id="36" name="Rectángulo 35"/>
          <p:cNvSpPr/>
          <p:nvPr/>
        </p:nvSpPr>
        <p:spPr>
          <a:xfrm>
            <a:off x="10718804" y="519641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cxnSp>
        <p:nvCxnSpPr>
          <p:cNvPr id="5" name="Conector recto de flecha 4"/>
          <p:cNvCxnSpPr/>
          <p:nvPr/>
        </p:nvCxnSpPr>
        <p:spPr>
          <a:xfrm flipV="1">
            <a:off x="3386667" y="4440767"/>
            <a:ext cx="4258730" cy="7277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ángulo 36"/>
          <p:cNvSpPr/>
          <p:nvPr/>
        </p:nvSpPr>
        <p:spPr>
          <a:xfrm>
            <a:off x="7645398" y="4186766"/>
            <a:ext cx="4148668" cy="486410"/>
          </a:xfrm>
          <a:prstGeom prst="rect">
            <a:avLst/>
          </a:prstGeom>
          <a:solidFill>
            <a:srgbClr val="00336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439727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Bases de datos relacionales</a:t>
            </a:r>
            <a:endParaRPr lang="es-CO" dirty="0"/>
          </a:p>
        </p:txBody>
      </p:sp>
      <p:sp>
        <p:nvSpPr>
          <p:cNvPr id="3" name="Marcador de contenido 2"/>
          <p:cNvSpPr>
            <a:spLocks noGrp="1"/>
          </p:cNvSpPr>
          <p:nvPr>
            <p:ph idx="1"/>
          </p:nvPr>
        </p:nvSpPr>
        <p:spPr>
          <a:xfrm>
            <a:off x="1097280" y="1845734"/>
            <a:ext cx="5932785" cy="4023360"/>
          </a:xfrm>
        </p:spPr>
        <p:txBody>
          <a:bodyPr/>
          <a:lstStyle/>
          <a:p>
            <a:r>
              <a:rPr lang="es-ES" dirty="0" smtClean="0"/>
              <a:t>Las bases de datos relacionales permiten almacenar información en </a:t>
            </a:r>
            <a:r>
              <a:rPr lang="es-ES" b="1" dirty="0" smtClean="0"/>
              <a:t>tablas</a:t>
            </a:r>
            <a:r>
              <a:rPr lang="es-ES" dirty="0" smtClean="0"/>
              <a:t> cuya información está relacionada.</a:t>
            </a:r>
          </a:p>
          <a:p>
            <a:endParaRPr lang="es-ES" dirty="0"/>
          </a:p>
          <a:p>
            <a:r>
              <a:rPr lang="es-ES" dirty="0" smtClean="0"/>
              <a:t>Para crear tablas, registros, consultar, eliminar y actualizar</a:t>
            </a:r>
          </a:p>
          <a:p>
            <a:endParaRPr lang="es-ES" dirty="0"/>
          </a:p>
          <a:p>
            <a:r>
              <a:rPr lang="es-ES" dirty="0" smtClean="0"/>
              <a:t>Las </a:t>
            </a:r>
            <a:r>
              <a:rPr lang="es-ES" b="1" dirty="0" smtClean="0"/>
              <a:t>bases de datos </a:t>
            </a:r>
            <a:r>
              <a:rPr lang="es-ES" dirty="0" smtClean="0"/>
              <a:t>en SQL se componen de un conjunto de </a:t>
            </a:r>
            <a:r>
              <a:rPr lang="es-ES" b="1" dirty="0" smtClean="0"/>
              <a:t>tablas</a:t>
            </a:r>
            <a:r>
              <a:rPr lang="es-ES" dirty="0" smtClean="0"/>
              <a:t>, que a su vez están compuestas por un conjunto de </a:t>
            </a:r>
            <a:r>
              <a:rPr lang="es-ES" b="1" dirty="0" smtClean="0"/>
              <a:t>registros</a:t>
            </a:r>
            <a:r>
              <a:rPr lang="es-ES" dirty="0" smtClean="0"/>
              <a:t> y cada registro está dividido por los </a:t>
            </a:r>
            <a:r>
              <a:rPr lang="es-ES" b="1" dirty="0" smtClean="0"/>
              <a:t>campos </a:t>
            </a:r>
            <a:r>
              <a:rPr lang="es-ES" dirty="0" smtClean="0"/>
              <a:t>de la tabla en la que se encuentra</a:t>
            </a:r>
            <a:endParaRPr lang="es-CO" dirty="0"/>
          </a:p>
        </p:txBody>
      </p:sp>
      <p:sp>
        <p:nvSpPr>
          <p:cNvPr id="6" name="Rectángulo 5"/>
          <p:cNvSpPr/>
          <p:nvPr/>
        </p:nvSpPr>
        <p:spPr>
          <a:xfrm>
            <a:off x="7459133" y="1845733"/>
            <a:ext cx="4521200" cy="436033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7645399" y="2675467"/>
            <a:ext cx="4148667" cy="302894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p:cNvSpPr/>
          <p:nvPr/>
        </p:nvSpPr>
        <p:spPr>
          <a:xfrm>
            <a:off x="7520262" y="1891268"/>
            <a:ext cx="865943" cy="369332"/>
          </a:xfrm>
          <a:prstGeom prst="rect">
            <a:avLst/>
          </a:prstGeom>
        </p:spPr>
        <p:txBody>
          <a:bodyPr wrap="none">
            <a:spAutoFit/>
          </a:bodyPr>
          <a:lstStyle/>
          <a:p>
            <a:r>
              <a:rPr lang="es-ES" dirty="0" err="1" smtClean="0"/>
              <a:t>IcesiDB</a:t>
            </a:r>
            <a:endParaRPr lang="es-CO" dirty="0"/>
          </a:p>
        </p:txBody>
      </p:sp>
      <p:sp>
        <p:nvSpPr>
          <p:cNvPr id="15" name="Rectángulo 14"/>
          <p:cNvSpPr/>
          <p:nvPr/>
        </p:nvSpPr>
        <p:spPr>
          <a:xfrm>
            <a:off x="7645399" y="2675467"/>
            <a:ext cx="4148667" cy="5080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Estudiantes</a:t>
            </a:r>
            <a:endParaRPr lang="es-CO" dirty="0">
              <a:solidFill>
                <a:schemeClr val="tx1"/>
              </a:solidFill>
            </a:endParaRPr>
          </a:p>
        </p:txBody>
      </p:sp>
      <p:sp>
        <p:nvSpPr>
          <p:cNvPr id="16" name="Rectángulo 15"/>
          <p:cNvSpPr/>
          <p:nvPr/>
        </p:nvSpPr>
        <p:spPr>
          <a:xfrm>
            <a:off x="7645398"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ID</a:t>
            </a:r>
            <a:endParaRPr lang="es-CO" dirty="0">
              <a:solidFill>
                <a:schemeClr val="tx1"/>
              </a:solidFill>
            </a:endParaRPr>
          </a:p>
        </p:txBody>
      </p:sp>
      <p:sp>
        <p:nvSpPr>
          <p:cNvPr id="17" name="Rectángulo 16"/>
          <p:cNvSpPr/>
          <p:nvPr/>
        </p:nvSpPr>
        <p:spPr>
          <a:xfrm>
            <a:off x="8669867"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Nombre</a:t>
            </a:r>
            <a:endParaRPr lang="es-CO" dirty="0">
              <a:solidFill>
                <a:schemeClr val="tx1"/>
              </a:solidFill>
            </a:endParaRPr>
          </a:p>
        </p:txBody>
      </p:sp>
      <p:sp>
        <p:nvSpPr>
          <p:cNvPr id="18" name="Rectángulo 17"/>
          <p:cNvSpPr/>
          <p:nvPr/>
        </p:nvSpPr>
        <p:spPr>
          <a:xfrm>
            <a:off x="9694335"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Código</a:t>
            </a:r>
            <a:endParaRPr lang="es-CO" dirty="0">
              <a:solidFill>
                <a:schemeClr val="tx1"/>
              </a:solidFill>
            </a:endParaRPr>
          </a:p>
        </p:txBody>
      </p:sp>
      <p:sp>
        <p:nvSpPr>
          <p:cNvPr id="19" name="Rectángulo 18"/>
          <p:cNvSpPr/>
          <p:nvPr/>
        </p:nvSpPr>
        <p:spPr>
          <a:xfrm>
            <a:off x="10718804" y="3183467"/>
            <a:ext cx="1075262"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Plan</a:t>
            </a:r>
            <a:endParaRPr lang="es-CO" dirty="0">
              <a:solidFill>
                <a:schemeClr val="tx1"/>
              </a:solidFill>
            </a:endParaRPr>
          </a:p>
        </p:txBody>
      </p:sp>
      <p:sp>
        <p:nvSpPr>
          <p:cNvPr id="21" name="Rectángulo 20"/>
          <p:cNvSpPr/>
          <p:nvPr/>
        </p:nvSpPr>
        <p:spPr>
          <a:xfrm>
            <a:off x="7645398"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1</a:t>
            </a:r>
            <a:endParaRPr lang="es-CO" dirty="0">
              <a:solidFill>
                <a:schemeClr val="tx1"/>
              </a:solidFill>
            </a:endParaRPr>
          </a:p>
        </p:txBody>
      </p:sp>
      <p:sp>
        <p:nvSpPr>
          <p:cNvPr id="22" name="Rectángulo 21"/>
          <p:cNvSpPr/>
          <p:nvPr/>
        </p:nvSpPr>
        <p:spPr>
          <a:xfrm>
            <a:off x="8669867"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Juan</a:t>
            </a:r>
            <a:endParaRPr lang="es-CO" dirty="0">
              <a:solidFill>
                <a:schemeClr val="tx1"/>
              </a:solidFill>
            </a:endParaRPr>
          </a:p>
        </p:txBody>
      </p:sp>
      <p:sp>
        <p:nvSpPr>
          <p:cNvPr id="23" name="Rectángulo 22"/>
          <p:cNvSpPr/>
          <p:nvPr/>
        </p:nvSpPr>
        <p:spPr>
          <a:xfrm>
            <a:off x="9694335"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A00123</a:t>
            </a:r>
            <a:endParaRPr lang="es-CO" dirty="0">
              <a:solidFill>
                <a:schemeClr val="tx1"/>
              </a:solidFill>
            </a:endParaRPr>
          </a:p>
        </p:txBody>
      </p:sp>
      <p:sp>
        <p:nvSpPr>
          <p:cNvPr id="24" name="Rectángulo 23"/>
          <p:cNvSpPr/>
          <p:nvPr/>
        </p:nvSpPr>
        <p:spPr>
          <a:xfrm>
            <a:off x="10718804" y="3691467"/>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solidFill>
                  <a:schemeClr val="tx1"/>
                </a:solidFill>
              </a:rPr>
              <a:t>Telemát</a:t>
            </a:r>
            <a:r>
              <a:rPr lang="es-ES" dirty="0" smtClean="0">
                <a:solidFill>
                  <a:schemeClr val="tx1"/>
                </a:solidFill>
              </a:rPr>
              <a:t>..</a:t>
            </a:r>
            <a:endParaRPr lang="es-CO" dirty="0">
              <a:solidFill>
                <a:schemeClr val="tx1"/>
              </a:solidFill>
            </a:endParaRPr>
          </a:p>
        </p:txBody>
      </p:sp>
      <p:sp>
        <p:nvSpPr>
          <p:cNvPr id="25" name="Rectángulo 24"/>
          <p:cNvSpPr/>
          <p:nvPr/>
        </p:nvSpPr>
        <p:spPr>
          <a:xfrm>
            <a:off x="7645398"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2</a:t>
            </a:r>
            <a:endParaRPr lang="es-CO" dirty="0">
              <a:solidFill>
                <a:schemeClr val="tx1"/>
              </a:solidFill>
            </a:endParaRPr>
          </a:p>
        </p:txBody>
      </p:sp>
      <p:sp>
        <p:nvSpPr>
          <p:cNvPr id="26" name="Rectángulo 25"/>
          <p:cNvSpPr/>
          <p:nvPr/>
        </p:nvSpPr>
        <p:spPr>
          <a:xfrm>
            <a:off x="8669867"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Camilo</a:t>
            </a:r>
            <a:endParaRPr lang="es-CO" dirty="0">
              <a:solidFill>
                <a:schemeClr val="tx1"/>
              </a:solidFill>
            </a:endParaRPr>
          </a:p>
        </p:txBody>
      </p:sp>
      <p:sp>
        <p:nvSpPr>
          <p:cNvPr id="27" name="Rectángulo 26"/>
          <p:cNvSpPr/>
          <p:nvPr/>
        </p:nvSpPr>
        <p:spPr>
          <a:xfrm>
            <a:off x="9694335"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A00124</a:t>
            </a:r>
            <a:endParaRPr lang="es-CO" dirty="0">
              <a:solidFill>
                <a:schemeClr val="tx1"/>
              </a:solidFill>
            </a:endParaRPr>
          </a:p>
        </p:txBody>
      </p:sp>
      <p:sp>
        <p:nvSpPr>
          <p:cNvPr id="28" name="Rectángulo 27"/>
          <p:cNvSpPr/>
          <p:nvPr/>
        </p:nvSpPr>
        <p:spPr>
          <a:xfrm>
            <a:off x="10718804" y="418676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sp>
        <p:nvSpPr>
          <p:cNvPr id="29" name="Rectángulo 28"/>
          <p:cNvSpPr/>
          <p:nvPr/>
        </p:nvSpPr>
        <p:spPr>
          <a:xfrm>
            <a:off x="7645398"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3</a:t>
            </a:r>
            <a:endParaRPr lang="es-CO" dirty="0">
              <a:solidFill>
                <a:schemeClr val="tx1"/>
              </a:solidFill>
            </a:endParaRPr>
          </a:p>
        </p:txBody>
      </p:sp>
      <p:sp>
        <p:nvSpPr>
          <p:cNvPr id="30" name="Rectángulo 29"/>
          <p:cNvSpPr/>
          <p:nvPr/>
        </p:nvSpPr>
        <p:spPr>
          <a:xfrm>
            <a:off x="8669867"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Jair</a:t>
            </a:r>
            <a:endParaRPr lang="es-CO" dirty="0">
              <a:solidFill>
                <a:schemeClr val="tx1"/>
              </a:solidFill>
            </a:endParaRPr>
          </a:p>
        </p:txBody>
      </p:sp>
      <p:sp>
        <p:nvSpPr>
          <p:cNvPr id="31" name="Rectángulo 30"/>
          <p:cNvSpPr/>
          <p:nvPr/>
        </p:nvSpPr>
        <p:spPr>
          <a:xfrm>
            <a:off x="9694335"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A00125</a:t>
            </a:r>
            <a:endParaRPr lang="es-CO" dirty="0">
              <a:solidFill>
                <a:schemeClr val="tx1"/>
              </a:solidFill>
            </a:endParaRPr>
          </a:p>
        </p:txBody>
      </p:sp>
      <p:sp>
        <p:nvSpPr>
          <p:cNvPr id="32" name="Rectángulo 31"/>
          <p:cNvSpPr/>
          <p:nvPr/>
        </p:nvSpPr>
        <p:spPr>
          <a:xfrm>
            <a:off x="10718804" y="468841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sp>
        <p:nvSpPr>
          <p:cNvPr id="33" name="Rectángulo 32"/>
          <p:cNvSpPr/>
          <p:nvPr/>
        </p:nvSpPr>
        <p:spPr>
          <a:xfrm>
            <a:off x="7645398"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4</a:t>
            </a:r>
            <a:endParaRPr lang="es-CO" dirty="0">
              <a:solidFill>
                <a:schemeClr val="tx1"/>
              </a:solidFill>
            </a:endParaRPr>
          </a:p>
        </p:txBody>
      </p:sp>
      <p:sp>
        <p:nvSpPr>
          <p:cNvPr id="34" name="Rectángulo 33"/>
          <p:cNvSpPr/>
          <p:nvPr/>
        </p:nvSpPr>
        <p:spPr>
          <a:xfrm>
            <a:off x="8669867"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Carlos</a:t>
            </a:r>
            <a:endParaRPr lang="es-CO" dirty="0">
              <a:solidFill>
                <a:schemeClr val="tx1"/>
              </a:solidFill>
            </a:endParaRPr>
          </a:p>
        </p:txBody>
      </p:sp>
      <p:sp>
        <p:nvSpPr>
          <p:cNvPr id="35" name="Rectángulo 34"/>
          <p:cNvSpPr/>
          <p:nvPr/>
        </p:nvSpPr>
        <p:spPr>
          <a:xfrm>
            <a:off x="9694335"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A00126</a:t>
            </a:r>
            <a:endParaRPr lang="es-CO" dirty="0">
              <a:solidFill>
                <a:schemeClr val="tx1"/>
              </a:solidFill>
            </a:endParaRPr>
          </a:p>
        </p:txBody>
      </p:sp>
      <p:sp>
        <p:nvSpPr>
          <p:cNvPr id="36" name="Rectángulo 35"/>
          <p:cNvSpPr/>
          <p:nvPr/>
        </p:nvSpPr>
        <p:spPr>
          <a:xfrm>
            <a:off x="10718804" y="519641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cxnSp>
        <p:nvCxnSpPr>
          <p:cNvPr id="5" name="Conector recto de flecha 4"/>
          <p:cNvCxnSpPr>
            <a:endCxn id="16" idx="1"/>
          </p:cNvCxnSpPr>
          <p:nvPr/>
        </p:nvCxnSpPr>
        <p:spPr>
          <a:xfrm flipV="1">
            <a:off x="2396067" y="3437467"/>
            <a:ext cx="5249331" cy="1998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ángulo 36"/>
          <p:cNvSpPr/>
          <p:nvPr/>
        </p:nvSpPr>
        <p:spPr>
          <a:xfrm>
            <a:off x="7645398" y="3188122"/>
            <a:ext cx="4148668" cy="486410"/>
          </a:xfrm>
          <a:prstGeom prst="rect">
            <a:avLst/>
          </a:prstGeom>
          <a:solidFill>
            <a:srgbClr val="00336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0436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SQL (</a:t>
            </a:r>
            <a:r>
              <a:rPr lang="es-ES" dirty="0" err="1" smtClean="0"/>
              <a:t>Structured</a:t>
            </a:r>
            <a:r>
              <a:rPr lang="es-ES" dirty="0" smtClean="0"/>
              <a:t> </a:t>
            </a:r>
            <a:r>
              <a:rPr lang="es-ES" dirty="0" err="1" smtClean="0"/>
              <a:t>Query</a:t>
            </a:r>
            <a:r>
              <a:rPr lang="es-ES" dirty="0" smtClean="0"/>
              <a:t> </a:t>
            </a:r>
            <a:r>
              <a:rPr lang="es-ES" dirty="0" err="1" smtClean="0"/>
              <a:t>Language</a:t>
            </a:r>
            <a:r>
              <a:rPr lang="es-ES" dirty="0" smtClean="0"/>
              <a:t>)</a:t>
            </a:r>
            <a:endParaRPr lang="es-CO" dirty="0"/>
          </a:p>
        </p:txBody>
      </p:sp>
      <p:sp>
        <p:nvSpPr>
          <p:cNvPr id="3" name="Marcador de contenido 2"/>
          <p:cNvSpPr>
            <a:spLocks noGrp="1"/>
          </p:cNvSpPr>
          <p:nvPr>
            <p:ph idx="1"/>
          </p:nvPr>
        </p:nvSpPr>
        <p:spPr/>
        <p:txBody>
          <a:bodyPr>
            <a:normAutofit/>
          </a:bodyPr>
          <a:lstStyle/>
          <a:p>
            <a:r>
              <a:rPr lang="es-ES" dirty="0" smtClean="0"/>
              <a:t>Las bases de datos tipo SQL permiten usar el lenguaje SQL para CREAR, MODIFICAR, ELIMINAR Y CONSULTAR registros.</a:t>
            </a:r>
          </a:p>
          <a:p>
            <a:endParaRPr lang="es-ES" dirty="0" smtClean="0"/>
          </a:p>
          <a:p>
            <a:r>
              <a:rPr lang="es-ES" b="1" dirty="0" smtClean="0"/>
              <a:t>CREAR UNA TABLA</a:t>
            </a:r>
          </a:p>
          <a:p>
            <a:r>
              <a:rPr lang="es-ES" b="1" dirty="0">
                <a:solidFill>
                  <a:srgbClr val="7030A0"/>
                </a:solidFill>
              </a:rPr>
              <a:t>CREATE TABLE</a:t>
            </a:r>
            <a:r>
              <a:rPr lang="es-ES" dirty="0"/>
              <a:t> </a:t>
            </a:r>
            <a:r>
              <a:rPr lang="es-ES" dirty="0" smtClean="0"/>
              <a:t>estudiante </a:t>
            </a:r>
            <a:r>
              <a:rPr lang="es-ES" dirty="0"/>
              <a:t>( id </a:t>
            </a:r>
            <a:r>
              <a:rPr lang="es-ES" b="1" dirty="0">
                <a:solidFill>
                  <a:srgbClr val="7030A0"/>
                </a:solidFill>
              </a:rPr>
              <a:t>INT PRIMARY </a:t>
            </a:r>
            <a:r>
              <a:rPr lang="es-ES" b="1" dirty="0" smtClean="0">
                <a:solidFill>
                  <a:srgbClr val="7030A0"/>
                </a:solidFill>
              </a:rPr>
              <a:t>KEY AUTO_INCREMENT</a:t>
            </a:r>
            <a:r>
              <a:rPr lang="es-ES" dirty="0" smtClean="0"/>
              <a:t>, </a:t>
            </a:r>
            <a:r>
              <a:rPr lang="es-ES" dirty="0"/>
              <a:t>nombre </a:t>
            </a:r>
            <a:r>
              <a:rPr lang="es-ES" b="1" dirty="0">
                <a:solidFill>
                  <a:srgbClr val="7030A0"/>
                </a:solidFill>
              </a:rPr>
              <a:t>VARCHAR</a:t>
            </a:r>
            <a:r>
              <a:rPr lang="es-ES" dirty="0"/>
              <a:t>(500), apellido </a:t>
            </a:r>
            <a:r>
              <a:rPr lang="es-ES" b="1" dirty="0">
                <a:solidFill>
                  <a:srgbClr val="7030A0"/>
                </a:solidFill>
              </a:rPr>
              <a:t>VARCHAR</a:t>
            </a:r>
            <a:r>
              <a:rPr lang="es-ES" dirty="0"/>
              <a:t>(500), </a:t>
            </a:r>
            <a:r>
              <a:rPr lang="es-ES" dirty="0" err="1"/>
              <a:t>codigo</a:t>
            </a:r>
            <a:r>
              <a:rPr lang="es-ES" dirty="0"/>
              <a:t> </a:t>
            </a:r>
            <a:r>
              <a:rPr lang="es-ES" b="1" dirty="0">
                <a:solidFill>
                  <a:srgbClr val="7030A0"/>
                </a:solidFill>
              </a:rPr>
              <a:t>VARCHAR</a:t>
            </a:r>
            <a:r>
              <a:rPr lang="es-ES" dirty="0"/>
              <a:t>(500) );</a:t>
            </a:r>
          </a:p>
          <a:p>
            <a:endParaRPr lang="es-ES" dirty="0" smtClean="0"/>
          </a:p>
          <a:p>
            <a:r>
              <a:rPr lang="es-ES" b="1" dirty="0" smtClean="0"/>
              <a:t>ELIMINAR UNA TABLA</a:t>
            </a:r>
          </a:p>
          <a:p>
            <a:r>
              <a:rPr lang="es-ES" b="1" dirty="0" smtClean="0">
                <a:solidFill>
                  <a:srgbClr val="7030A0"/>
                </a:solidFill>
              </a:rPr>
              <a:t>DROP TABLE </a:t>
            </a:r>
            <a:r>
              <a:rPr lang="es-ES" dirty="0"/>
              <a:t>estudiante</a:t>
            </a:r>
            <a:endParaRPr lang="es-CO" dirty="0"/>
          </a:p>
        </p:txBody>
      </p:sp>
    </p:spTree>
    <p:extLst>
      <p:ext uri="{BB962C8B-B14F-4D97-AF65-F5344CB8AC3E}">
        <p14:creationId xmlns:p14="http://schemas.microsoft.com/office/powerpoint/2010/main" val="1471954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err="1" smtClean="0"/>
              <a:t>Multicast</a:t>
            </a:r>
            <a:r>
              <a:rPr lang="es-ES" dirty="0" smtClean="0"/>
              <a:t> Sockets</a:t>
            </a:r>
            <a:endParaRPr lang="es-CO" dirty="0"/>
          </a:p>
        </p:txBody>
      </p:sp>
      <p:sp>
        <p:nvSpPr>
          <p:cNvPr id="3" name="Subtítulo 2"/>
          <p:cNvSpPr>
            <a:spLocks noGrp="1"/>
          </p:cNvSpPr>
          <p:nvPr>
            <p:ph type="subTitle" idx="1"/>
          </p:nvPr>
        </p:nvSpPr>
        <p:spPr/>
        <p:txBody>
          <a:bodyPr/>
          <a:lstStyle/>
          <a:p>
            <a:r>
              <a:rPr lang="es-ES" dirty="0" err="1" smtClean="0"/>
              <a:t>User</a:t>
            </a:r>
            <a:r>
              <a:rPr lang="es-ES" dirty="0" smtClean="0"/>
              <a:t> </a:t>
            </a:r>
            <a:r>
              <a:rPr lang="es-ES" dirty="0" err="1" smtClean="0"/>
              <a:t>Datagram</a:t>
            </a:r>
            <a:r>
              <a:rPr lang="es-ES" dirty="0" smtClean="0"/>
              <a:t> </a:t>
            </a:r>
            <a:r>
              <a:rPr lang="es-ES" dirty="0" err="1" smtClean="0"/>
              <a:t>Protocol</a:t>
            </a:r>
            <a:endParaRPr lang="es-ES" dirty="0" smtClean="0"/>
          </a:p>
        </p:txBody>
      </p:sp>
    </p:spTree>
    <p:extLst>
      <p:ext uri="{BB962C8B-B14F-4D97-AF65-F5344CB8AC3E}">
        <p14:creationId xmlns:p14="http://schemas.microsoft.com/office/powerpoint/2010/main" val="39564894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SQL (</a:t>
            </a:r>
            <a:r>
              <a:rPr lang="es-ES" dirty="0" err="1" smtClean="0"/>
              <a:t>Structured</a:t>
            </a:r>
            <a:r>
              <a:rPr lang="es-ES" dirty="0" smtClean="0"/>
              <a:t> </a:t>
            </a:r>
            <a:r>
              <a:rPr lang="es-ES" dirty="0" err="1" smtClean="0"/>
              <a:t>Query</a:t>
            </a:r>
            <a:r>
              <a:rPr lang="es-ES" dirty="0" smtClean="0"/>
              <a:t> </a:t>
            </a:r>
            <a:r>
              <a:rPr lang="es-ES" dirty="0" err="1" smtClean="0"/>
              <a:t>Language</a:t>
            </a:r>
            <a:r>
              <a:rPr lang="es-ES" dirty="0" smtClean="0"/>
              <a:t>)</a:t>
            </a:r>
            <a:endParaRPr lang="es-CO" dirty="0"/>
          </a:p>
        </p:txBody>
      </p:sp>
      <p:sp>
        <p:nvSpPr>
          <p:cNvPr id="3" name="Marcador de contenido 2"/>
          <p:cNvSpPr>
            <a:spLocks noGrp="1"/>
          </p:cNvSpPr>
          <p:nvPr>
            <p:ph idx="1"/>
          </p:nvPr>
        </p:nvSpPr>
        <p:spPr/>
        <p:txBody>
          <a:bodyPr>
            <a:normAutofit/>
          </a:bodyPr>
          <a:lstStyle/>
          <a:p>
            <a:r>
              <a:rPr lang="es-ES" dirty="0" smtClean="0"/>
              <a:t>Las bases de datos tipo SQL permiten usar el lenguaje SQL para CREAR, MODIFICAR, ELIMINAR Y CONSULTAR registros.</a:t>
            </a:r>
          </a:p>
          <a:p>
            <a:endParaRPr lang="es-ES" dirty="0" smtClean="0"/>
          </a:p>
          <a:p>
            <a:r>
              <a:rPr lang="es-ES" b="1" dirty="0" smtClean="0"/>
              <a:t>INSERTAR DATO</a:t>
            </a:r>
          </a:p>
          <a:p>
            <a:r>
              <a:rPr lang="es-ES" b="1" dirty="0">
                <a:solidFill>
                  <a:srgbClr val="7030A0"/>
                </a:solidFill>
              </a:rPr>
              <a:t>INSERT INTO </a:t>
            </a:r>
            <a:r>
              <a:rPr lang="es-ES" dirty="0"/>
              <a:t>estudiante</a:t>
            </a:r>
            <a:r>
              <a:rPr lang="es-ES" dirty="0" smtClean="0"/>
              <a:t> </a:t>
            </a:r>
            <a:r>
              <a:rPr lang="es-ES" dirty="0"/>
              <a:t>(nombre, apellido, </a:t>
            </a:r>
            <a:r>
              <a:rPr lang="es-ES" dirty="0" err="1"/>
              <a:t>codigo</a:t>
            </a:r>
            <a:r>
              <a:rPr lang="es-ES" dirty="0"/>
              <a:t>) </a:t>
            </a:r>
            <a:r>
              <a:rPr lang="es-ES" b="1" dirty="0">
                <a:solidFill>
                  <a:srgbClr val="7030A0"/>
                </a:solidFill>
              </a:rPr>
              <a:t>VALUES </a:t>
            </a:r>
            <a:r>
              <a:rPr lang="es-ES" dirty="0"/>
              <a:t>('Juan','Castaño','A092349</a:t>
            </a:r>
            <a:r>
              <a:rPr lang="es-ES" dirty="0" smtClean="0"/>
              <a:t>')</a:t>
            </a:r>
          </a:p>
          <a:p>
            <a:r>
              <a:rPr lang="es-ES" dirty="0" smtClean="0"/>
              <a:t>OJO! Aquí no se usa el ID porque la base de datos asigna automáticamente el dato de forma incremental.</a:t>
            </a:r>
          </a:p>
          <a:p>
            <a:r>
              <a:rPr lang="es-ES" b="1" dirty="0" smtClean="0"/>
              <a:t>CONSULTAR TODA LA TABLA</a:t>
            </a:r>
          </a:p>
          <a:p>
            <a:r>
              <a:rPr lang="es-CO" b="1" dirty="0" smtClean="0">
                <a:solidFill>
                  <a:srgbClr val="7030A0"/>
                </a:solidFill>
              </a:rPr>
              <a:t>SELECT</a:t>
            </a:r>
            <a:r>
              <a:rPr lang="es-CO" dirty="0"/>
              <a:t> * </a:t>
            </a:r>
            <a:r>
              <a:rPr lang="es-CO" b="1" dirty="0">
                <a:solidFill>
                  <a:srgbClr val="7030A0"/>
                </a:solidFill>
              </a:rPr>
              <a:t>FROM</a:t>
            </a:r>
            <a:r>
              <a:rPr lang="es-CO" dirty="0"/>
              <a:t> </a:t>
            </a:r>
            <a:r>
              <a:rPr lang="es-ES" dirty="0"/>
              <a:t> estudiante</a:t>
            </a:r>
            <a:endParaRPr lang="es-ES" dirty="0" smtClean="0"/>
          </a:p>
        </p:txBody>
      </p:sp>
    </p:spTree>
    <p:extLst>
      <p:ext uri="{BB962C8B-B14F-4D97-AF65-F5344CB8AC3E}">
        <p14:creationId xmlns:p14="http://schemas.microsoft.com/office/powerpoint/2010/main" val="4175327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SQL (</a:t>
            </a:r>
            <a:r>
              <a:rPr lang="es-ES" dirty="0" err="1" smtClean="0"/>
              <a:t>Structured</a:t>
            </a:r>
            <a:r>
              <a:rPr lang="es-ES" dirty="0" smtClean="0"/>
              <a:t> </a:t>
            </a:r>
            <a:r>
              <a:rPr lang="es-ES" dirty="0" err="1" smtClean="0"/>
              <a:t>Query</a:t>
            </a:r>
            <a:r>
              <a:rPr lang="es-ES" dirty="0" smtClean="0"/>
              <a:t> </a:t>
            </a:r>
            <a:r>
              <a:rPr lang="es-ES" dirty="0" err="1" smtClean="0"/>
              <a:t>Language</a:t>
            </a:r>
            <a:r>
              <a:rPr lang="es-ES" dirty="0" smtClean="0"/>
              <a:t>)</a:t>
            </a:r>
            <a:endParaRPr lang="es-CO" dirty="0"/>
          </a:p>
        </p:txBody>
      </p:sp>
      <p:sp>
        <p:nvSpPr>
          <p:cNvPr id="3" name="Marcador de contenido 2"/>
          <p:cNvSpPr>
            <a:spLocks noGrp="1"/>
          </p:cNvSpPr>
          <p:nvPr>
            <p:ph idx="1"/>
          </p:nvPr>
        </p:nvSpPr>
        <p:spPr/>
        <p:txBody>
          <a:bodyPr>
            <a:normAutofit/>
          </a:bodyPr>
          <a:lstStyle/>
          <a:p>
            <a:r>
              <a:rPr lang="es-ES" dirty="0" smtClean="0"/>
              <a:t>Las bases de datos tipo SQL permiten usar el lenguaje SQL para CREAR, MODIFICAR, ELIMINAR Y CONSULTAR registros.</a:t>
            </a:r>
          </a:p>
          <a:p>
            <a:endParaRPr lang="es-ES" dirty="0" smtClean="0"/>
          </a:p>
          <a:p>
            <a:r>
              <a:rPr lang="es-ES" b="1" dirty="0" smtClean="0"/>
              <a:t>ACTUALIZAR DATO</a:t>
            </a:r>
          </a:p>
          <a:p>
            <a:r>
              <a:rPr lang="es-ES" b="1" dirty="0">
                <a:solidFill>
                  <a:srgbClr val="7030A0"/>
                </a:solidFill>
              </a:rPr>
              <a:t>UPDATE</a:t>
            </a:r>
            <a:r>
              <a:rPr lang="es-ES" dirty="0"/>
              <a:t> estudiante</a:t>
            </a:r>
            <a:r>
              <a:rPr lang="es-ES" dirty="0" smtClean="0"/>
              <a:t> </a:t>
            </a:r>
            <a:r>
              <a:rPr lang="es-ES" b="1" dirty="0">
                <a:solidFill>
                  <a:srgbClr val="7030A0"/>
                </a:solidFill>
              </a:rPr>
              <a:t>SET </a:t>
            </a:r>
            <a:r>
              <a:rPr lang="es-ES" dirty="0"/>
              <a:t>nombre = </a:t>
            </a:r>
            <a:r>
              <a:rPr lang="es-ES" dirty="0" smtClean="0"/>
              <a:t>'Luis', apellido = '</a:t>
            </a:r>
            <a:r>
              <a:rPr lang="es-ES" dirty="0" err="1" smtClean="0"/>
              <a:t>Gonzalez</a:t>
            </a:r>
            <a:r>
              <a:rPr lang="es-ES" dirty="0" smtClean="0"/>
              <a:t>' </a:t>
            </a:r>
            <a:r>
              <a:rPr lang="es-ES" b="1" dirty="0">
                <a:solidFill>
                  <a:srgbClr val="7030A0"/>
                </a:solidFill>
              </a:rPr>
              <a:t>WHERE</a:t>
            </a:r>
            <a:r>
              <a:rPr lang="es-ES" dirty="0"/>
              <a:t> nombre = 'Juan'</a:t>
            </a:r>
          </a:p>
          <a:p>
            <a:endParaRPr lang="es-ES" b="1" dirty="0" smtClean="0"/>
          </a:p>
          <a:p>
            <a:r>
              <a:rPr lang="es-ES" b="1" dirty="0" smtClean="0"/>
              <a:t>ELIMINAR DATO</a:t>
            </a:r>
          </a:p>
          <a:p>
            <a:r>
              <a:rPr lang="en-US" b="1" dirty="0">
                <a:solidFill>
                  <a:srgbClr val="7030A0"/>
                </a:solidFill>
              </a:rPr>
              <a:t>DELETE FROM </a:t>
            </a:r>
            <a:r>
              <a:rPr lang="es-ES" dirty="0"/>
              <a:t>estudiante</a:t>
            </a:r>
            <a:r>
              <a:rPr lang="en-US" dirty="0" smtClean="0">
                <a:solidFill>
                  <a:schemeClr val="tx1"/>
                </a:solidFill>
              </a:rPr>
              <a:t> </a:t>
            </a:r>
            <a:r>
              <a:rPr lang="en-US" b="1" dirty="0">
                <a:solidFill>
                  <a:srgbClr val="7030A0"/>
                </a:solidFill>
              </a:rPr>
              <a:t>WHERE </a:t>
            </a:r>
            <a:r>
              <a:rPr lang="en-US" dirty="0">
                <a:solidFill>
                  <a:schemeClr val="tx1"/>
                </a:solidFill>
              </a:rPr>
              <a:t>id = 1</a:t>
            </a:r>
            <a:endParaRPr lang="es-ES" dirty="0" smtClean="0">
              <a:solidFill>
                <a:schemeClr val="tx1"/>
              </a:solidFill>
            </a:endParaRPr>
          </a:p>
        </p:txBody>
      </p:sp>
    </p:spTree>
    <p:extLst>
      <p:ext uri="{BB962C8B-B14F-4D97-AF65-F5344CB8AC3E}">
        <p14:creationId xmlns:p14="http://schemas.microsoft.com/office/powerpoint/2010/main" val="4027030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TIPOS DE DATOS</a:t>
            </a:r>
            <a:endParaRPr lang="es-CO" dirty="0"/>
          </a:p>
        </p:txBody>
      </p:sp>
      <p:sp>
        <p:nvSpPr>
          <p:cNvPr id="3" name="Marcador de contenido 2"/>
          <p:cNvSpPr>
            <a:spLocks noGrp="1"/>
          </p:cNvSpPr>
          <p:nvPr>
            <p:ph idx="1"/>
          </p:nvPr>
        </p:nvSpPr>
        <p:spPr/>
        <p:txBody>
          <a:bodyPr>
            <a:normAutofit lnSpcReduction="10000"/>
          </a:bodyPr>
          <a:lstStyle/>
          <a:p>
            <a:r>
              <a:rPr lang="es-ES" dirty="0" smtClean="0"/>
              <a:t>Uso más común:</a:t>
            </a:r>
          </a:p>
          <a:p>
            <a:pPr lvl="1"/>
            <a:r>
              <a:rPr lang="es-ES" b="1" dirty="0" smtClean="0">
                <a:solidFill>
                  <a:srgbClr val="7030A0"/>
                </a:solidFill>
              </a:rPr>
              <a:t>INT </a:t>
            </a:r>
          </a:p>
          <a:p>
            <a:pPr marL="201168" lvl="1" indent="0">
              <a:buNone/>
            </a:pPr>
            <a:r>
              <a:rPr lang="es-ES" dirty="0" smtClean="0"/>
              <a:t>Valor entero</a:t>
            </a:r>
          </a:p>
          <a:p>
            <a:pPr marL="201168" lvl="1" indent="0">
              <a:buNone/>
            </a:pPr>
            <a:endParaRPr lang="es-ES" dirty="0" smtClean="0"/>
          </a:p>
          <a:p>
            <a:pPr lvl="1"/>
            <a:r>
              <a:rPr lang="es-ES" b="1" dirty="0" smtClean="0">
                <a:solidFill>
                  <a:srgbClr val="7030A0"/>
                </a:solidFill>
              </a:rPr>
              <a:t>FLOAT</a:t>
            </a:r>
          </a:p>
          <a:p>
            <a:pPr marL="201168" lvl="1" indent="0">
              <a:buNone/>
            </a:pPr>
            <a:r>
              <a:rPr lang="es-ES" dirty="0" smtClean="0"/>
              <a:t>Valor decimal</a:t>
            </a:r>
            <a:endParaRPr lang="es-ES" dirty="0"/>
          </a:p>
          <a:p>
            <a:pPr marL="201168" lvl="1" indent="0">
              <a:buNone/>
            </a:pPr>
            <a:endParaRPr lang="es-ES" dirty="0" smtClean="0"/>
          </a:p>
          <a:p>
            <a:pPr lvl="1"/>
            <a:r>
              <a:rPr lang="es-ES" b="1" dirty="0" smtClean="0">
                <a:solidFill>
                  <a:srgbClr val="7030A0"/>
                </a:solidFill>
              </a:rPr>
              <a:t>VARCHAR</a:t>
            </a:r>
            <a:r>
              <a:rPr lang="es-ES" dirty="0" smtClean="0"/>
              <a:t> </a:t>
            </a:r>
          </a:p>
          <a:p>
            <a:pPr marL="201168" lvl="1" indent="0">
              <a:buNone/>
            </a:pPr>
            <a:r>
              <a:rPr lang="es-ES" dirty="0" smtClean="0"/>
              <a:t>Representa un texto de longitud variable, para definirlo se debe declarar su longitud. La longitud puede ser entre 0 y </a:t>
            </a:r>
            <a:r>
              <a:rPr lang="es-CO" dirty="0" smtClean="0"/>
              <a:t>65,535</a:t>
            </a:r>
            <a:r>
              <a:rPr lang="es-CO" dirty="0"/>
              <a:t> </a:t>
            </a:r>
            <a:r>
              <a:rPr lang="es-CO" dirty="0" err="1"/>
              <a:t>MySQL</a:t>
            </a:r>
            <a:r>
              <a:rPr lang="es-CO" dirty="0"/>
              <a:t> 5.0.3 en </a:t>
            </a:r>
            <a:r>
              <a:rPr lang="es-CO" dirty="0" smtClean="0"/>
              <a:t>adelante. Antes de esa versión es hasta 255.</a:t>
            </a:r>
            <a:endParaRPr lang="es-ES" dirty="0" smtClean="0"/>
          </a:p>
          <a:p>
            <a:pPr marL="201168" lvl="1" indent="0">
              <a:buNone/>
            </a:pPr>
            <a:endParaRPr lang="es-ES" dirty="0" smtClean="0"/>
          </a:p>
          <a:p>
            <a:pPr lvl="1"/>
            <a:r>
              <a:rPr lang="es-ES" b="1" dirty="0" smtClean="0">
                <a:solidFill>
                  <a:srgbClr val="7030A0"/>
                </a:solidFill>
              </a:rPr>
              <a:t>TEXT</a:t>
            </a:r>
          </a:p>
          <a:p>
            <a:pPr marL="201168" lvl="1" indent="0">
              <a:buNone/>
            </a:pPr>
            <a:r>
              <a:rPr lang="es-ES" dirty="0"/>
              <a:t>Representa un </a:t>
            </a:r>
            <a:r>
              <a:rPr lang="es-ES" dirty="0" smtClean="0"/>
              <a:t>texto de longitud fija, </a:t>
            </a:r>
            <a:r>
              <a:rPr lang="es-ES" dirty="0"/>
              <a:t>para definirlo se debe declarar su longitud</a:t>
            </a:r>
          </a:p>
          <a:p>
            <a:pPr marL="201168" lvl="1" indent="0">
              <a:buNone/>
            </a:pPr>
            <a:endParaRPr lang="es-ES" dirty="0" smtClean="0"/>
          </a:p>
        </p:txBody>
      </p:sp>
    </p:spTree>
    <p:extLst>
      <p:ext uri="{BB962C8B-B14F-4D97-AF65-F5344CB8AC3E}">
        <p14:creationId xmlns:p14="http://schemas.microsoft.com/office/powerpoint/2010/main" val="4099650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 1. Introducción</a:t>
            </a:r>
            <a:endParaRPr lang="es-CO" dirty="0"/>
          </a:p>
        </p:txBody>
      </p:sp>
      <p:sp>
        <p:nvSpPr>
          <p:cNvPr id="3" name="Marcador de contenido 2"/>
          <p:cNvSpPr>
            <a:spLocks noGrp="1"/>
          </p:cNvSpPr>
          <p:nvPr>
            <p:ph idx="1"/>
          </p:nvPr>
        </p:nvSpPr>
        <p:spPr/>
        <p:txBody>
          <a:bodyPr>
            <a:normAutofit/>
          </a:bodyPr>
          <a:lstStyle/>
          <a:p>
            <a:r>
              <a:rPr lang="es-ES" dirty="0" smtClean="0"/>
              <a:t>Vamos a construir un objeto estudiante.</a:t>
            </a:r>
          </a:p>
          <a:p>
            <a:r>
              <a:rPr lang="es-ES" b="1" dirty="0" smtClean="0"/>
              <a:t>CREACIONES</a:t>
            </a:r>
            <a:r>
              <a:rPr lang="es-ES" dirty="0" smtClean="0"/>
              <a:t/>
            </a:r>
            <a:br>
              <a:rPr lang="es-ES" dirty="0" smtClean="0"/>
            </a:br>
            <a:r>
              <a:rPr lang="es-ES" dirty="0" smtClean="0"/>
              <a:t>Cree cada uno de los registros de los estudiantes presentes en el salón.</a:t>
            </a:r>
          </a:p>
          <a:p>
            <a:endParaRPr lang="es-ES" dirty="0" smtClean="0"/>
          </a:p>
          <a:p>
            <a:r>
              <a:rPr lang="es-ES" b="1" dirty="0" smtClean="0"/>
              <a:t>CONSULTAS</a:t>
            </a:r>
          </a:p>
          <a:p>
            <a:r>
              <a:rPr lang="es-ES" dirty="0" smtClean="0"/>
              <a:t>1. Consultar cuáles estudiantes tienen menos de 19 años.</a:t>
            </a:r>
          </a:p>
          <a:p>
            <a:r>
              <a:rPr lang="es-ES" dirty="0" smtClean="0"/>
              <a:t>2. Consultar los estudiantes que sean de Ingeniería de sistemas.</a:t>
            </a:r>
          </a:p>
          <a:p>
            <a:r>
              <a:rPr lang="es-ES" dirty="0" smtClean="0"/>
              <a:t>3. Consultar los estudiantes que sean sólo de ingeniería telemática.</a:t>
            </a:r>
          </a:p>
          <a:p>
            <a:r>
              <a:rPr lang="es-ES" dirty="0" smtClean="0"/>
              <a:t>4. Consultar personas cuyo nombre empiece por 'C</a:t>
            </a:r>
            <a:r>
              <a:rPr lang="es-ES" dirty="0"/>
              <a:t>'</a:t>
            </a:r>
            <a:r>
              <a:rPr lang="es-ES" dirty="0" smtClean="0"/>
              <a:t>.</a:t>
            </a:r>
          </a:p>
        </p:txBody>
      </p:sp>
    </p:spTree>
    <p:extLst>
      <p:ext uri="{BB962C8B-B14F-4D97-AF65-F5344CB8AC3E}">
        <p14:creationId xmlns:p14="http://schemas.microsoft.com/office/powerpoint/2010/main" val="3830126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1. Introducción</a:t>
            </a:r>
            <a:endParaRPr lang="es-CO" dirty="0"/>
          </a:p>
        </p:txBody>
      </p:sp>
      <p:sp>
        <p:nvSpPr>
          <p:cNvPr id="3" name="Marcador de contenido 2"/>
          <p:cNvSpPr>
            <a:spLocks noGrp="1"/>
          </p:cNvSpPr>
          <p:nvPr>
            <p:ph idx="1"/>
          </p:nvPr>
        </p:nvSpPr>
        <p:spPr/>
        <p:txBody>
          <a:bodyPr/>
          <a:lstStyle/>
          <a:p>
            <a:r>
              <a:rPr lang="es-ES" dirty="0" smtClean="0"/>
              <a:t>Vamos a construir un objeto estudiante para generar cada registro de estudiantes.</a:t>
            </a:r>
          </a:p>
          <a:p>
            <a:r>
              <a:rPr lang="es-ES" b="1" dirty="0" smtClean="0"/>
              <a:t>ACTUALIZACIONES</a:t>
            </a:r>
            <a:endParaRPr lang="es-ES" b="1" dirty="0"/>
          </a:p>
          <a:p>
            <a:r>
              <a:rPr lang="es-ES" dirty="0"/>
              <a:t>1. Actualice las edades de cuatro estudiantes del curso</a:t>
            </a:r>
          </a:p>
          <a:p>
            <a:r>
              <a:rPr lang="es-ES" dirty="0"/>
              <a:t>2. Actualice el programa académico de dos estudiantes del curso</a:t>
            </a:r>
          </a:p>
          <a:p>
            <a:r>
              <a:rPr lang="es-ES" dirty="0"/>
              <a:t>3. Actualice el documento de identidad del estudiante que sea menor</a:t>
            </a:r>
            <a:endParaRPr lang="es-CO" dirty="0"/>
          </a:p>
          <a:p>
            <a:endParaRPr lang="es-ES" dirty="0" smtClean="0"/>
          </a:p>
          <a:p>
            <a:r>
              <a:rPr lang="es-ES" b="1" dirty="0" smtClean="0"/>
              <a:t>ELIMINACIONES</a:t>
            </a:r>
          </a:p>
          <a:p>
            <a:r>
              <a:rPr lang="es-ES" dirty="0" smtClean="0"/>
              <a:t>1. Elimine a todos los estudiantes cuyo apellido contenga una letra A</a:t>
            </a:r>
          </a:p>
          <a:p>
            <a:r>
              <a:rPr lang="es-ES" dirty="0" smtClean="0"/>
              <a:t>2. Elimine a todos los estudiantes cuyo código finalice en 4.</a:t>
            </a:r>
          </a:p>
        </p:txBody>
      </p:sp>
    </p:spTree>
    <p:extLst>
      <p:ext uri="{BB962C8B-B14F-4D97-AF65-F5344CB8AC3E}">
        <p14:creationId xmlns:p14="http://schemas.microsoft.com/office/powerpoint/2010/main" val="2542138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RELACIÓN ENTRE TABLAS</a:t>
            </a:r>
            <a:endParaRPr lang="es-CO" dirty="0"/>
          </a:p>
        </p:txBody>
      </p:sp>
      <p:sp>
        <p:nvSpPr>
          <p:cNvPr id="3" name="Subtítulo 2"/>
          <p:cNvSpPr>
            <a:spLocks noGrp="1"/>
          </p:cNvSpPr>
          <p:nvPr>
            <p:ph type="subTitle" idx="1"/>
          </p:nvPr>
        </p:nvSpPr>
        <p:spPr/>
        <p:txBody>
          <a:bodyPr/>
          <a:lstStyle/>
          <a:p>
            <a:endParaRPr lang="es-CO"/>
          </a:p>
        </p:txBody>
      </p:sp>
    </p:spTree>
    <p:extLst>
      <p:ext uri="{BB962C8B-B14F-4D97-AF65-F5344CB8AC3E}">
        <p14:creationId xmlns:p14="http://schemas.microsoft.com/office/powerpoint/2010/main" val="3555615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Relaciones entre tablas</a:t>
            </a:r>
            <a:endParaRPr lang="es-CO" dirty="0"/>
          </a:p>
        </p:txBody>
      </p:sp>
      <p:sp>
        <p:nvSpPr>
          <p:cNvPr id="4" name="Marcador de contenido 3"/>
          <p:cNvSpPr>
            <a:spLocks noGrp="1"/>
          </p:cNvSpPr>
          <p:nvPr>
            <p:ph idx="1"/>
          </p:nvPr>
        </p:nvSpPr>
        <p:spPr/>
        <p:txBody>
          <a:bodyPr/>
          <a:lstStyle/>
          <a:p>
            <a:r>
              <a:rPr lang="es-ES" dirty="0" smtClean="0"/>
              <a:t>Así como a menudo se crean relaciones de composición. Es posible también en SQL relacionar tablas para hacer relaciones 1 a 1, 1 a muchos y muchos a muchos</a:t>
            </a:r>
          </a:p>
          <a:p>
            <a:endParaRPr lang="es-ES" dirty="0"/>
          </a:p>
        </p:txBody>
      </p:sp>
      <p:sp>
        <p:nvSpPr>
          <p:cNvPr id="6" name="Rectángulo 5"/>
          <p:cNvSpPr/>
          <p:nvPr/>
        </p:nvSpPr>
        <p:spPr>
          <a:xfrm>
            <a:off x="4788656" y="2826261"/>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p:cNvSpPr/>
          <p:nvPr/>
        </p:nvSpPr>
        <p:spPr>
          <a:xfrm>
            <a:off x="7835831" y="2826259"/>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CuadroTexto 11"/>
          <p:cNvSpPr txBox="1"/>
          <p:nvPr/>
        </p:nvSpPr>
        <p:spPr>
          <a:xfrm>
            <a:off x="6771445" y="3794660"/>
            <a:ext cx="1507067" cy="369332"/>
          </a:xfrm>
          <a:prstGeom prst="rect">
            <a:avLst/>
          </a:prstGeom>
          <a:noFill/>
        </p:spPr>
        <p:txBody>
          <a:bodyPr wrap="square" rtlCol="0">
            <a:spAutoFit/>
          </a:bodyPr>
          <a:lstStyle/>
          <a:p>
            <a:r>
              <a:rPr lang="es-ES" dirty="0" smtClean="0"/>
              <a:t>1            *</a:t>
            </a:r>
            <a:endParaRPr lang="es-CO" dirty="0"/>
          </a:p>
        </p:txBody>
      </p:sp>
      <p:sp>
        <p:nvSpPr>
          <p:cNvPr id="13" name="CuadroTexto 12"/>
          <p:cNvSpPr txBox="1"/>
          <p:nvPr/>
        </p:nvSpPr>
        <p:spPr>
          <a:xfrm>
            <a:off x="3758969" y="3820502"/>
            <a:ext cx="1507067" cy="369332"/>
          </a:xfrm>
          <a:prstGeom prst="rect">
            <a:avLst/>
          </a:prstGeom>
          <a:noFill/>
        </p:spPr>
        <p:txBody>
          <a:bodyPr wrap="square" rtlCol="0">
            <a:spAutoFit/>
          </a:bodyPr>
          <a:lstStyle/>
          <a:p>
            <a:r>
              <a:rPr lang="es-ES" dirty="0" smtClean="0"/>
              <a:t>*           *</a:t>
            </a:r>
            <a:endParaRPr lang="es-CO" dirty="0"/>
          </a:p>
        </p:txBody>
      </p:sp>
      <p:sp>
        <p:nvSpPr>
          <p:cNvPr id="14" name="Rectángulo 13"/>
          <p:cNvSpPr/>
          <p:nvPr/>
        </p:nvSpPr>
        <p:spPr>
          <a:xfrm>
            <a:off x="4788656" y="2826259"/>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Club</a:t>
            </a:r>
            <a:endParaRPr lang="es-CO" dirty="0">
              <a:solidFill>
                <a:schemeClr val="tx1"/>
              </a:solidFill>
            </a:endParaRPr>
          </a:p>
        </p:txBody>
      </p:sp>
      <p:sp>
        <p:nvSpPr>
          <p:cNvPr id="15" name="Rectángulo 14"/>
          <p:cNvSpPr/>
          <p:nvPr/>
        </p:nvSpPr>
        <p:spPr>
          <a:xfrm>
            <a:off x="7835831" y="2826258"/>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Jugadores</a:t>
            </a:r>
            <a:endParaRPr lang="es-CO" dirty="0">
              <a:solidFill>
                <a:schemeClr val="tx1"/>
              </a:solidFill>
            </a:endParaRPr>
          </a:p>
        </p:txBody>
      </p:sp>
      <p:sp>
        <p:nvSpPr>
          <p:cNvPr id="17" name="Rectángulo 16"/>
          <p:cNvSpPr/>
          <p:nvPr/>
        </p:nvSpPr>
        <p:spPr>
          <a:xfrm>
            <a:off x="1745492" y="2826261"/>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ángulo 17"/>
          <p:cNvSpPr/>
          <p:nvPr/>
        </p:nvSpPr>
        <p:spPr>
          <a:xfrm>
            <a:off x="1745491" y="2826261"/>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Patrocinador</a:t>
            </a:r>
            <a:endParaRPr lang="es-CO" dirty="0">
              <a:solidFill>
                <a:schemeClr val="tx1"/>
              </a:solidFill>
            </a:endParaRPr>
          </a:p>
        </p:txBody>
      </p:sp>
      <p:cxnSp>
        <p:nvCxnSpPr>
          <p:cNvPr id="20" name="Conector recto 19"/>
          <p:cNvCxnSpPr>
            <a:stCxn id="17" idx="3"/>
          </p:cNvCxnSpPr>
          <p:nvPr/>
        </p:nvCxnSpPr>
        <p:spPr>
          <a:xfrm flipV="1">
            <a:off x="3743625" y="4163992"/>
            <a:ext cx="1045031" cy="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a:xfrm flipV="1">
            <a:off x="6771445" y="4182525"/>
            <a:ext cx="1045031" cy="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956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Relaciones entre tablas</a:t>
            </a:r>
            <a:endParaRPr lang="es-CO" dirty="0"/>
          </a:p>
        </p:txBody>
      </p:sp>
      <p:sp>
        <p:nvSpPr>
          <p:cNvPr id="4" name="Marcador de contenido 3"/>
          <p:cNvSpPr>
            <a:spLocks noGrp="1"/>
          </p:cNvSpPr>
          <p:nvPr>
            <p:ph idx="1"/>
          </p:nvPr>
        </p:nvSpPr>
        <p:spPr/>
        <p:txBody>
          <a:bodyPr/>
          <a:lstStyle/>
          <a:p>
            <a:r>
              <a:rPr lang="es-ES" dirty="0" smtClean="0"/>
              <a:t>Por ejemplo si queremos añadir a nuestra entidad estudiante y relacionarla con una entidad Carro para hacer un sistema de registro vehicular. Podemos hacer:</a:t>
            </a:r>
          </a:p>
          <a:p>
            <a:endParaRPr lang="es-ES" dirty="0" smtClean="0"/>
          </a:p>
          <a:p>
            <a:r>
              <a:rPr lang="es-ES" dirty="0"/>
              <a:t>%</a:t>
            </a:r>
            <a:r>
              <a:rPr lang="es-ES" dirty="0" err="1"/>
              <a:t>Foreing</a:t>
            </a:r>
            <a:r>
              <a:rPr lang="es-ES" dirty="0"/>
              <a:t> </a:t>
            </a:r>
            <a:r>
              <a:rPr lang="es-ES" dirty="0" err="1"/>
              <a:t>key</a:t>
            </a:r>
            <a:r>
              <a:rPr lang="es-ES" dirty="0"/>
              <a:t>%</a:t>
            </a:r>
          </a:p>
          <a:p>
            <a:endParaRPr lang="es-ES" dirty="0"/>
          </a:p>
        </p:txBody>
      </p:sp>
      <p:sp>
        <p:nvSpPr>
          <p:cNvPr id="5" name="Rectángulo 4"/>
          <p:cNvSpPr/>
          <p:nvPr/>
        </p:nvSpPr>
        <p:spPr>
          <a:xfrm>
            <a:off x="1097280" y="2826261"/>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p:cNvSpPr/>
          <p:nvPr/>
        </p:nvSpPr>
        <p:spPr>
          <a:xfrm>
            <a:off x="4144455" y="2826259"/>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p:cNvSpPr txBox="1"/>
          <p:nvPr/>
        </p:nvSpPr>
        <p:spPr>
          <a:xfrm>
            <a:off x="3080069" y="3794660"/>
            <a:ext cx="1507067" cy="369332"/>
          </a:xfrm>
          <a:prstGeom prst="rect">
            <a:avLst/>
          </a:prstGeom>
          <a:noFill/>
        </p:spPr>
        <p:txBody>
          <a:bodyPr wrap="square" rtlCol="0">
            <a:spAutoFit/>
          </a:bodyPr>
          <a:lstStyle/>
          <a:p>
            <a:r>
              <a:rPr lang="es-ES" dirty="0" smtClean="0"/>
              <a:t>1            *</a:t>
            </a:r>
            <a:endParaRPr lang="es-CO" dirty="0"/>
          </a:p>
        </p:txBody>
      </p:sp>
      <p:sp>
        <p:nvSpPr>
          <p:cNvPr id="8" name="Rectángulo 7"/>
          <p:cNvSpPr/>
          <p:nvPr/>
        </p:nvSpPr>
        <p:spPr>
          <a:xfrm>
            <a:off x="1097280" y="2826259"/>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Estudiante</a:t>
            </a:r>
            <a:endParaRPr lang="es-CO" dirty="0">
              <a:solidFill>
                <a:schemeClr val="tx1"/>
              </a:solidFill>
            </a:endParaRPr>
          </a:p>
        </p:txBody>
      </p:sp>
      <p:sp>
        <p:nvSpPr>
          <p:cNvPr id="9" name="Rectángulo 8"/>
          <p:cNvSpPr/>
          <p:nvPr/>
        </p:nvSpPr>
        <p:spPr>
          <a:xfrm>
            <a:off x="4144455" y="2826258"/>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Carro</a:t>
            </a:r>
            <a:endParaRPr lang="es-CO" dirty="0">
              <a:solidFill>
                <a:schemeClr val="tx1"/>
              </a:solidFill>
            </a:endParaRPr>
          </a:p>
        </p:txBody>
      </p:sp>
      <p:cxnSp>
        <p:nvCxnSpPr>
          <p:cNvPr id="10" name="Conector recto 9"/>
          <p:cNvCxnSpPr/>
          <p:nvPr/>
        </p:nvCxnSpPr>
        <p:spPr>
          <a:xfrm flipV="1">
            <a:off x="3080069" y="4182525"/>
            <a:ext cx="1045031" cy="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ángulo 2"/>
          <p:cNvSpPr/>
          <p:nvPr/>
        </p:nvSpPr>
        <p:spPr>
          <a:xfrm>
            <a:off x="6257265" y="3080259"/>
            <a:ext cx="5668435" cy="1200329"/>
          </a:xfrm>
          <a:prstGeom prst="rect">
            <a:avLst/>
          </a:prstGeom>
        </p:spPr>
        <p:txBody>
          <a:bodyPr wrap="square">
            <a:spAutoFit/>
          </a:bodyPr>
          <a:lstStyle/>
          <a:p>
            <a:r>
              <a:rPr lang="es-CO" b="1" dirty="0">
                <a:solidFill>
                  <a:srgbClr val="7030A0"/>
                </a:solidFill>
              </a:rPr>
              <a:t>CREATE TABLE </a:t>
            </a:r>
            <a:r>
              <a:rPr lang="es-CO" dirty="0"/>
              <a:t>Carros (id </a:t>
            </a:r>
            <a:r>
              <a:rPr lang="es-CO" b="1" dirty="0">
                <a:solidFill>
                  <a:srgbClr val="7030A0"/>
                </a:solidFill>
              </a:rPr>
              <a:t>INT PRIMARY KEY AUTO_INCREMENT</a:t>
            </a:r>
            <a:r>
              <a:rPr lang="es-CO" dirty="0"/>
              <a:t>, </a:t>
            </a:r>
            <a:r>
              <a:rPr lang="es-CO" dirty="0" err="1"/>
              <a:t>estudianteID</a:t>
            </a:r>
            <a:r>
              <a:rPr lang="es-CO" dirty="0"/>
              <a:t> </a:t>
            </a:r>
            <a:r>
              <a:rPr lang="es-CO" b="1" dirty="0">
                <a:solidFill>
                  <a:srgbClr val="7030A0"/>
                </a:solidFill>
              </a:rPr>
              <a:t>INT</a:t>
            </a:r>
            <a:r>
              <a:rPr lang="es-CO" dirty="0"/>
              <a:t>, modelo </a:t>
            </a:r>
            <a:r>
              <a:rPr lang="es-CO" b="1" dirty="0">
                <a:solidFill>
                  <a:srgbClr val="7030A0"/>
                </a:solidFill>
              </a:rPr>
              <a:t>VARCHAR</a:t>
            </a:r>
            <a:r>
              <a:rPr lang="es-CO" dirty="0"/>
              <a:t>(100), marca </a:t>
            </a:r>
            <a:r>
              <a:rPr lang="es-CO" b="1" dirty="0">
                <a:solidFill>
                  <a:srgbClr val="7030A0"/>
                </a:solidFill>
              </a:rPr>
              <a:t>VARCHAR</a:t>
            </a:r>
            <a:r>
              <a:rPr lang="es-CO" dirty="0"/>
              <a:t>(100), </a:t>
            </a:r>
            <a:r>
              <a:rPr lang="es-CO" b="1" dirty="0">
                <a:solidFill>
                  <a:srgbClr val="7030A0"/>
                </a:solidFill>
              </a:rPr>
              <a:t>FOREIGN KEY </a:t>
            </a:r>
            <a:r>
              <a:rPr lang="es-CO" dirty="0"/>
              <a:t>(</a:t>
            </a:r>
            <a:r>
              <a:rPr lang="es-CO" dirty="0" err="1"/>
              <a:t>estudianteID</a:t>
            </a:r>
            <a:r>
              <a:rPr lang="es-CO" dirty="0"/>
              <a:t>) </a:t>
            </a:r>
            <a:r>
              <a:rPr lang="es-CO" b="1" dirty="0">
                <a:solidFill>
                  <a:srgbClr val="7030A0"/>
                </a:solidFill>
              </a:rPr>
              <a:t>REFERENCES</a:t>
            </a:r>
            <a:r>
              <a:rPr lang="es-CO" dirty="0"/>
              <a:t> </a:t>
            </a:r>
            <a:r>
              <a:rPr lang="es-CO" dirty="0" err="1"/>
              <a:t>mitabla</a:t>
            </a:r>
            <a:r>
              <a:rPr lang="es-CO" dirty="0"/>
              <a:t>(id</a:t>
            </a:r>
            <a:r>
              <a:rPr lang="es-CO" dirty="0" smtClean="0"/>
              <a:t>))</a:t>
            </a:r>
            <a:endParaRPr lang="es-CO" dirty="0"/>
          </a:p>
        </p:txBody>
      </p:sp>
    </p:spTree>
    <p:extLst>
      <p:ext uri="{BB962C8B-B14F-4D97-AF65-F5344CB8AC3E}">
        <p14:creationId xmlns:p14="http://schemas.microsoft.com/office/powerpoint/2010/main" val="1747646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Relaciones entre tablas</a:t>
            </a:r>
            <a:endParaRPr lang="es-CO" dirty="0"/>
          </a:p>
        </p:txBody>
      </p:sp>
      <p:sp>
        <p:nvSpPr>
          <p:cNvPr id="4" name="Marcador de contenido 3"/>
          <p:cNvSpPr>
            <a:spLocks noGrp="1"/>
          </p:cNvSpPr>
          <p:nvPr>
            <p:ph idx="1"/>
          </p:nvPr>
        </p:nvSpPr>
        <p:spPr/>
        <p:txBody>
          <a:bodyPr/>
          <a:lstStyle/>
          <a:p>
            <a:r>
              <a:rPr lang="es-ES" dirty="0" smtClean="0"/>
              <a:t>Si queremos consultar información para que nos genere un reporte completo, se hace de la siguiente forma</a:t>
            </a:r>
          </a:p>
          <a:p>
            <a:endParaRPr lang="es-ES" dirty="0" smtClean="0"/>
          </a:p>
          <a:p>
            <a:r>
              <a:rPr lang="es-ES" dirty="0"/>
              <a:t>%</a:t>
            </a:r>
            <a:r>
              <a:rPr lang="es-ES" dirty="0" err="1"/>
              <a:t>Foreing</a:t>
            </a:r>
            <a:r>
              <a:rPr lang="es-ES" dirty="0"/>
              <a:t> </a:t>
            </a:r>
            <a:r>
              <a:rPr lang="es-ES" dirty="0" err="1"/>
              <a:t>key</a:t>
            </a:r>
            <a:r>
              <a:rPr lang="es-ES" dirty="0"/>
              <a:t>%</a:t>
            </a:r>
          </a:p>
          <a:p>
            <a:endParaRPr lang="es-ES" dirty="0"/>
          </a:p>
        </p:txBody>
      </p:sp>
      <p:sp>
        <p:nvSpPr>
          <p:cNvPr id="5" name="Rectángulo 4"/>
          <p:cNvSpPr/>
          <p:nvPr/>
        </p:nvSpPr>
        <p:spPr>
          <a:xfrm>
            <a:off x="1097280" y="2826261"/>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p:cNvSpPr/>
          <p:nvPr/>
        </p:nvSpPr>
        <p:spPr>
          <a:xfrm>
            <a:off x="4144455" y="2826259"/>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p:cNvSpPr txBox="1"/>
          <p:nvPr/>
        </p:nvSpPr>
        <p:spPr>
          <a:xfrm>
            <a:off x="3080069" y="3794660"/>
            <a:ext cx="1507067" cy="369332"/>
          </a:xfrm>
          <a:prstGeom prst="rect">
            <a:avLst/>
          </a:prstGeom>
          <a:noFill/>
        </p:spPr>
        <p:txBody>
          <a:bodyPr wrap="square" rtlCol="0">
            <a:spAutoFit/>
          </a:bodyPr>
          <a:lstStyle/>
          <a:p>
            <a:r>
              <a:rPr lang="es-ES" dirty="0" smtClean="0"/>
              <a:t>1            *</a:t>
            </a:r>
            <a:endParaRPr lang="es-CO" dirty="0"/>
          </a:p>
        </p:txBody>
      </p:sp>
      <p:sp>
        <p:nvSpPr>
          <p:cNvPr id="8" name="Rectángulo 7"/>
          <p:cNvSpPr/>
          <p:nvPr/>
        </p:nvSpPr>
        <p:spPr>
          <a:xfrm>
            <a:off x="1097280" y="2826259"/>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Estudiante</a:t>
            </a:r>
            <a:endParaRPr lang="es-CO" dirty="0">
              <a:solidFill>
                <a:schemeClr val="tx1"/>
              </a:solidFill>
            </a:endParaRPr>
          </a:p>
        </p:txBody>
      </p:sp>
      <p:sp>
        <p:nvSpPr>
          <p:cNvPr id="9" name="Rectángulo 8"/>
          <p:cNvSpPr/>
          <p:nvPr/>
        </p:nvSpPr>
        <p:spPr>
          <a:xfrm>
            <a:off x="4144455" y="2826258"/>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Jugadores</a:t>
            </a:r>
            <a:endParaRPr lang="es-CO" dirty="0">
              <a:solidFill>
                <a:schemeClr val="tx1"/>
              </a:solidFill>
            </a:endParaRPr>
          </a:p>
        </p:txBody>
      </p:sp>
      <p:cxnSp>
        <p:nvCxnSpPr>
          <p:cNvPr id="10" name="Conector recto 9"/>
          <p:cNvCxnSpPr/>
          <p:nvPr/>
        </p:nvCxnSpPr>
        <p:spPr>
          <a:xfrm flipV="1">
            <a:off x="3080069" y="4182525"/>
            <a:ext cx="1045031" cy="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ángulo 2"/>
          <p:cNvSpPr/>
          <p:nvPr/>
        </p:nvSpPr>
        <p:spPr>
          <a:xfrm>
            <a:off x="6266891" y="2703252"/>
            <a:ext cx="5216048" cy="646331"/>
          </a:xfrm>
          <a:prstGeom prst="rect">
            <a:avLst/>
          </a:prstGeom>
        </p:spPr>
        <p:txBody>
          <a:bodyPr wrap="square">
            <a:spAutoFit/>
          </a:bodyPr>
          <a:lstStyle/>
          <a:p>
            <a:r>
              <a:rPr lang="en-US" b="1" dirty="0" smtClean="0">
                <a:solidFill>
                  <a:srgbClr val="7030A0"/>
                </a:solidFill>
              </a:rPr>
              <a:t>SELECT</a:t>
            </a:r>
            <a:r>
              <a:rPr lang="en-US" dirty="0" smtClean="0"/>
              <a:t> </a:t>
            </a:r>
            <a:r>
              <a:rPr lang="en-US" dirty="0"/>
              <a:t>* </a:t>
            </a:r>
            <a:r>
              <a:rPr lang="en-US" b="1" dirty="0">
                <a:solidFill>
                  <a:srgbClr val="7030A0"/>
                </a:solidFill>
              </a:rPr>
              <a:t>FROM</a:t>
            </a:r>
            <a:r>
              <a:rPr lang="en-US" dirty="0"/>
              <a:t> </a:t>
            </a:r>
            <a:r>
              <a:rPr lang="en-US" dirty="0" err="1"/>
              <a:t>mitabla</a:t>
            </a:r>
            <a:r>
              <a:rPr lang="en-US" dirty="0"/>
              <a:t> </a:t>
            </a:r>
            <a:r>
              <a:rPr lang="en-US" b="1" dirty="0">
                <a:solidFill>
                  <a:srgbClr val="7030A0"/>
                </a:solidFill>
              </a:rPr>
              <a:t>INNER JOIN </a:t>
            </a:r>
            <a:r>
              <a:rPr lang="en-US" dirty="0" err="1"/>
              <a:t>carros</a:t>
            </a:r>
            <a:r>
              <a:rPr lang="en-US" dirty="0"/>
              <a:t> </a:t>
            </a:r>
            <a:r>
              <a:rPr lang="en-US" b="1" dirty="0">
                <a:solidFill>
                  <a:srgbClr val="7030A0"/>
                </a:solidFill>
              </a:rPr>
              <a:t>ON</a:t>
            </a:r>
            <a:r>
              <a:rPr lang="en-US" dirty="0"/>
              <a:t> </a:t>
            </a:r>
            <a:r>
              <a:rPr lang="en-US" dirty="0" err="1"/>
              <a:t>carros.estudianteID</a:t>
            </a:r>
            <a:r>
              <a:rPr lang="en-US" dirty="0"/>
              <a:t> = mitabla.id</a:t>
            </a:r>
            <a:endParaRPr lang="es-ES" dirty="0"/>
          </a:p>
        </p:txBody>
      </p:sp>
    </p:spTree>
    <p:extLst>
      <p:ext uri="{BB962C8B-B14F-4D97-AF65-F5344CB8AC3E}">
        <p14:creationId xmlns:p14="http://schemas.microsoft.com/office/powerpoint/2010/main" val="578993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a:t>
            </a:r>
            <a:endParaRPr lang="es-CO" dirty="0"/>
          </a:p>
        </p:txBody>
      </p:sp>
      <p:sp>
        <p:nvSpPr>
          <p:cNvPr id="3" name="Marcador de contenido 2"/>
          <p:cNvSpPr>
            <a:spLocks noGrp="1"/>
          </p:cNvSpPr>
          <p:nvPr>
            <p:ph idx="1"/>
          </p:nvPr>
        </p:nvSpPr>
        <p:spPr>
          <a:xfrm>
            <a:off x="1097281" y="1845734"/>
            <a:ext cx="4177476" cy="4023360"/>
          </a:xfrm>
        </p:spPr>
        <p:txBody>
          <a:bodyPr/>
          <a:lstStyle/>
          <a:p>
            <a:r>
              <a:rPr lang="es-ES" dirty="0" smtClean="0"/>
              <a:t>Cree una base de datos usando SQL que le permita almacenar objetos de la entidad </a:t>
            </a:r>
            <a:r>
              <a:rPr lang="es-ES" dirty="0" err="1" smtClean="0"/>
              <a:t>PersonaNatural</a:t>
            </a:r>
            <a:endParaRPr lang="es-ES" dirty="0" smtClean="0"/>
          </a:p>
          <a:p>
            <a:endParaRPr lang="es-CO" dirty="0"/>
          </a:p>
        </p:txBody>
      </p:sp>
      <p:sp>
        <p:nvSpPr>
          <p:cNvPr id="4" name="Rectángulo 3"/>
          <p:cNvSpPr/>
          <p:nvPr/>
        </p:nvSpPr>
        <p:spPr>
          <a:xfrm>
            <a:off x="5515275" y="1845738"/>
            <a:ext cx="1998133" cy="1859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Rectángulo 4"/>
          <p:cNvSpPr/>
          <p:nvPr/>
        </p:nvSpPr>
        <p:spPr>
          <a:xfrm>
            <a:off x="7753927" y="1845737"/>
            <a:ext cx="1998133" cy="1859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CuadroTexto 5"/>
          <p:cNvSpPr txBox="1"/>
          <p:nvPr/>
        </p:nvSpPr>
        <p:spPr>
          <a:xfrm>
            <a:off x="7434228" y="2845066"/>
            <a:ext cx="1507067" cy="646331"/>
          </a:xfrm>
          <a:prstGeom prst="rect">
            <a:avLst/>
          </a:prstGeom>
          <a:noFill/>
        </p:spPr>
        <p:txBody>
          <a:bodyPr wrap="square" rtlCol="0">
            <a:spAutoFit/>
          </a:bodyPr>
          <a:lstStyle/>
          <a:p>
            <a:r>
              <a:rPr lang="es-ES" dirty="0" smtClean="0"/>
              <a:t>1</a:t>
            </a:r>
          </a:p>
          <a:p>
            <a:r>
              <a:rPr lang="es-ES" dirty="0"/>
              <a:t> </a:t>
            </a:r>
            <a:r>
              <a:rPr lang="es-ES" dirty="0" smtClean="0"/>
              <a:t> *</a:t>
            </a:r>
            <a:endParaRPr lang="es-CO" dirty="0"/>
          </a:p>
        </p:txBody>
      </p:sp>
      <p:sp>
        <p:nvSpPr>
          <p:cNvPr id="7" name="Rectángulo 6"/>
          <p:cNvSpPr/>
          <p:nvPr/>
        </p:nvSpPr>
        <p:spPr>
          <a:xfrm>
            <a:off x="5515275" y="1845736"/>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smtClean="0">
                <a:solidFill>
                  <a:schemeClr val="tx1"/>
                </a:solidFill>
              </a:rPr>
              <a:t>PersonaNatural</a:t>
            </a:r>
            <a:endParaRPr lang="es-CO" dirty="0">
              <a:solidFill>
                <a:schemeClr val="tx1"/>
              </a:solidFill>
            </a:endParaRPr>
          </a:p>
        </p:txBody>
      </p:sp>
      <p:sp>
        <p:nvSpPr>
          <p:cNvPr id="8" name="Rectángulo 7"/>
          <p:cNvSpPr/>
          <p:nvPr/>
        </p:nvSpPr>
        <p:spPr>
          <a:xfrm>
            <a:off x="7753927" y="1845735"/>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smtClean="0">
                <a:solidFill>
                  <a:schemeClr val="tx1"/>
                </a:solidFill>
              </a:rPr>
              <a:t>ProductoBancario</a:t>
            </a:r>
            <a:endParaRPr lang="es-CO" dirty="0">
              <a:solidFill>
                <a:schemeClr val="tx1"/>
              </a:solidFill>
            </a:endParaRPr>
          </a:p>
        </p:txBody>
      </p:sp>
      <p:cxnSp>
        <p:nvCxnSpPr>
          <p:cNvPr id="9" name="Conector recto 8"/>
          <p:cNvCxnSpPr/>
          <p:nvPr/>
        </p:nvCxnSpPr>
        <p:spPr>
          <a:xfrm>
            <a:off x="7513408" y="3202005"/>
            <a:ext cx="24043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10027176" y="1845736"/>
            <a:ext cx="1998133" cy="18599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CuadroTexto 11"/>
          <p:cNvSpPr txBox="1"/>
          <p:nvPr/>
        </p:nvSpPr>
        <p:spPr>
          <a:xfrm>
            <a:off x="9696450" y="2872688"/>
            <a:ext cx="1176289" cy="646331"/>
          </a:xfrm>
          <a:prstGeom prst="rect">
            <a:avLst/>
          </a:prstGeom>
          <a:noFill/>
        </p:spPr>
        <p:txBody>
          <a:bodyPr wrap="square" rtlCol="0">
            <a:spAutoFit/>
          </a:bodyPr>
          <a:lstStyle/>
          <a:p>
            <a:r>
              <a:rPr lang="es-ES" dirty="0" smtClean="0"/>
              <a:t>*</a:t>
            </a:r>
          </a:p>
          <a:p>
            <a:r>
              <a:rPr lang="es-ES" dirty="0"/>
              <a:t> </a:t>
            </a:r>
            <a:r>
              <a:rPr lang="es-ES" dirty="0" smtClean="0"/>
              <a:t> 1</a:t>
            </a:r>
            <a:endParaRPr lang="es-CO" dirty="0"/>
          </a:p>
        </p:txBody>
      </p:sp>
      <p:sp>
        <p:nvSpPr>
          <p:cNvPr id="13" name="Rectángulo 12"/>
          <p:cNvSpPr/>
          <p:nvPr/>
        </p:nvSpPr>
        <p:spPr>
          <a:xfrm>
            <a:off x="10027176" y="1845734"/>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Banco</a:t>
            </a:r>
            <a:endParaRPr lang="es-CO" dirty="0">
              <a:solidFill>
                <a:schemeClr val="tx1"/>
              </a:solidFill>
            </a:endParaRPr>
          </a:p>
        </p:txBody>
      </p:sp>
      <p:cxnSp>
        <p:nvCxnSpPr>
          <p:cNvPr id="14" name="Conector recto 13"/>
          <p:cNvCxnSpPr/>
          <p:nvPr/>
        </p:nvCxnSpPr>
        <p:spPr>
          <a:xfrm>
            <a:off x="9752060" y="3214705"/>
            <a:ext cx="2825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ángulo 23"/>
          <p:cNvSpPr/>
          <p:nvPr/>
        </p:nvSpPr>
        <p:spPr>
          <a:xfrm>
            <a:off x="7753927" y="4190486"/>
            <a:ext cx="1998133" cy="1859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Rectángulo 24"/>
          <p:cNvSpPr/>
          <p:nvPr/>
        </p:nvSpPr>
        <p:spPr>
          <a:xfrm>
            <a:off x="7753927" y="4190484"/>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Tipo</a:t>
            </a:r>
            <a:endParaRPr lang="es-CO" dirty="0">
              <a:solidFill>
                <a:schemeClr val="tx1"/>
              </a:solidFill>
            </a:endParaRPr>
          </a:p>
        </p:txBody>
      </p:sp>
      <p:cxnSp>
        <p:nvCxnSpPr>
          <p:cNvPr id="27" name="Conector recto 26"/>
          <p:cNvCxnSpPr>
            <a:stCxn id="5" idx="2"/>
            <a:endCxn id="25" idx="0"/>
          </p:cNvCxnSpPr>
          <p:nvPr/>
        </p:nvCxnSpPr>
        <p:spPr>
          <a:xfrm>
            <a:off x="8752994" y="3705727"/>
            <a:ext cx="0" cy="4847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uadroTexto 27"/>
          <p:cNvSpPr txBox="1"/>
          <p:nvPr/>
        </p:nvSpPr>
        <p:spPr>
          <a:xfrm>
            <a:off x="8749079" y="3619120"/>
            <a:ext cx="1176289" cy="646331"/>
          </a:xfrm>
          <a:prstGeom prst="rect">
            <a:avLst/>
          </a:prstGeom>
          <a:noFill/>
        </p:spPr>
        <p:txBody>
          <a:bodyPr wrap="square" rtlCol="0">
            <a:spAutoFit/>
          </a:bodyPr>
          <a:lstStyle/>
          <a:p>
            <a:r>
              <a:rPr lang="es-ES" dirty="0"/>
              <a:t>*</a:t>
            </a:r>
            <a:endParaRPr lang="es-ES" dirty="0" smtClean="0"/>
          </a:p>
          <a:p>
            <a:r>
              <a:rPr lang="es-ES" dirty="0" smtClean="0"/>
              <a:t>1</a:t>
            </a:r>
            <a:endParaRPr lang="es-CO" dirty="0"/>
          </a:p>
        </p:txBody>
      </p:sp>
    </p:spTree>
    <p:extLst>
      <p:ext uri="{BB962C8B-B14F-4D97-AF65-F5344CB8AC3E}">
        <p14:creationId xmlns:p14="http://schemas.microsoft.com/office/powerpoint/2010/main" val="2255729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Grupos</a:t>
            </a:r>
            <a:endParaRPr lang="es-CO" dirty="0"/>
          </a:p>
        </p:txBody>
      </p:sp>
      <p:sp>
        <p:nvSpPr>
          <p:cNvPr id="3" name="Marcador de contenido 2"/>
          <p:cNvSpPr>
            <a:spLocks noGrp="1"/>
          </p:cNvSpPr>
          <p:nvPr>
            <p:ph idx="1"/>
          </p:nvPr>
        </p:nvSpPr>
        <p:spPr/>
        <p:txBody>
          <a:bodyPr/>
          <a:lstStyle/>
          <a:p>
            <a:r>
              <a:rPr lang="es-ES" dirty="0" smtClean="0"/>
              <a:t>Los grupos </a:t>
            </a:r>
            <a:r>
              <a:rPr lang="es-ES" dirty="0" err="1" smtClean="0"/>
              <a:t>multicast</a:t>
            </a:r>
            <a:r>
              <a:rPr lang="es-ES" dirty="0" smtClean="0"/>
              <a:t> UDP corresponden a direcciones de la 224.0.0.0 a la 239.255.255.255.</a:t>
            </a:r>
          </a:p>
          <a:p>
            <a:r>
              <a:rPr lang="es-ES" dirty="0" smtClean="0"/>
              <a:t>Si cualquiera de los PC se suscribe a un grupo, se pueden recibir los mensajes que se envíen a dicho grupo.</a:t>
            </a:r>
          </a:p>
          <a:p>
            <a:r>
              <a:rPr lang="es-ES" dirty="0" smtClean="0"/>
              <a:t>Para enviar mensajes a un grupo, no es necesario estar suscrito</a:t>
            </a:r>
          </a:p>
          <a:p>
            <a:endParaRPr lang="es-CO" dirty="0"/>
          </a:p>
        </p:txBody>
      </p:sp>
      <p:sp>
        <p:nvSpPr>
          <p:cNvPr id="4" name="Rectángulo 3"/>
          <p:cNvSpPr/>
          <p:nvPr/>
        </p:nvSpPr>
        <p:spPr>
          <a:xfrm>
            <a:off x="9020784" y="383641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C</a:t>
            </a:r>
            <a:endParaRPr lang="es-CO" dirty="0"/>
          </a:p>
        </p:txBody>
      </p:sp>
      <p:sp>
        <p:nvSpPr>
          <p:cNvPr id="6" name="Rectángulo 5"/>
          <p:cNvSpPr/>
          <p:nvPr/>
        </p:nvSpPr>
        <p:spPr>
          <a:xfrm>
            <a:off x="9020783" y="538932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D</a:t>
            </a:r>
            <a:endParaRPr lang="es-CO" dirty="0"/>
          </a:p>
        </p:txBody>
      </p:sp>
      <p:sp>
        <p:nvSpPr>
          <p:cNvPr id="8" name="Rectángulo 7"/>
          <p:cNvSpPr/>
          <p:nvPr/>
        </p:nvSpPr>
        <p:spPr>
          <a:xfrm>
            <a:off x="6779187" y="538932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B</a:t>
            </a:r>
            <a:endParaRPr lang="es-CO" dirty="0"/>
          </a:p>
        </p:txBody>
      </p:sp>
      <p:sp>
        <p:nvSpPr>
          <p:cNvPr id="28" name="Rectángulo 27"/>
          <p:cNvSpPr/>
          <p:nvPr/>
        </p:nvSpPr>
        <p:spPr>
          <a:xfrm>
            <a:off x="6779187" y="383641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A</a:t>
            </a:r>
            <a:endParaRPr lang="es-CO" dirty="0"/>
          </a:p>
        </p:txBody>
      </p:sp>
      <p:sp>
        <p:nvSpPr>
          <p:cNvPr id="31" name="Rectángulo 30"/>
          <p:cNvSpPr/>
          <p:nvPr/>
        </p:nvSpPr>
        <p:spPr>
          <a:xfrm>
            <a:off x="3310056" y="462433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Router</a:t>
            </a:r>
            <a:endParaRPr lang="es-CO" dirty="0"/>
          </a:p>
        </p:txBody>
      </p:sp>
      <p:cxnSp>
        <p:nvCxnSpPr>
          <p:cNvPr id="10" name="Conector recto 9"/>
          <p:cNvCxnSpPr>
            <a:stCxn id="31" idx="1"/>
          </p:cNvCxnSpPr>
          <p:nvPr/>
        </p:nvCxnSpPr>
        <p:spPr>
          <a:xfrm flipH="1" flipV="1">
            <a:off x="2035277" y="4945627"/>
            <a:ext cx="1274779" cy="7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1547650" y="4911834"/>
            <a:ext cx="1762406" cy="369332"/>
          </a:xfrm>
          <a:prstGeom prst="rect">
            <a:avLst/>
          </a:prstGeom>
        </p:spPr>
        <p:txBody>
          <a:bodyPr wrap="none">
            <a:spAutoFit/>
          </a:bodyPr>
          <a:lstStyle/>
          <a:p>
            <a:r>
              <a:rPr lang="es-CO" dirty="0" smtClean="0"/>
              <a:t>Puerta de enlace</a:t>
            </a:r>
            <a:endParaRPr lang="es-CO" dirty="0"/>
          </a:p>
        </p:txBody>
      </p:sp>
      <p:cxnSp>
        <p:nvCxnSpPr>
          <p:cNvPr id="18" name="Conector angular 17"/>
          <p:cNvCxnSpPr>
            <a:stCxn id="31" idx="3"/>
            <a:endCxn id="8" idx="0"/>
          </p:cNvCxnSpPr>
          <p:nvPr/>
        </p:nvCxnSpPr>
        <p:spPr>
          <a:xfrm>
            <a:off x="4686469" y="4952749"/>
            <a:ext cx="2780925"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ector angular 23"/>
          <p:cNvCxnSpPr>
            <a:stCxn id="31" idx="3"/>
            <a:endCxn id="6" idx="0"/>
          </p:cNvCxnSpPr>
          <p:nvPr/>
        </p:nvCxnSpPr>
        <p:spPr>
          <a:xfrm>
            <a:off x="4686469" y="4952749"/>
            <a:ext cx="5022521"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ector angular 26"/>
          <p:cNvCxnSpPr>
            <a:stCxn id="31" idx="3"/>
            <a:endCxn id="28" idx="2"/>
          </p:cNvCxnSpPr>
          <p:nvPr/>
        </p:nvCxnSpPr>
        <p:spPr>
          <a:xfrm flipV="1">
            <a:off x="4686469" y="4493246"/>
            <a:ext cx="2780925"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ector angular 29"/>
          <p:cNvCxnSpPr>
            <a:stCxn id="31" idx="3"/>
            <a:endCxn id="4" idx="2"/>
          </p:cNvCxnSpPr>
          <p:nvPr/>
        </p:nvCxnSpPr>
        <p:spPr>
          <a:xfrm flipV="1">
            <a:off x="4686469" y="4493246"/>
            <a:ext cx="5022522"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10211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a:t>
            </a:r>
            <a:endParaRPr lang="es-CO" dirty="0"/>
          </a:p>
        </p:txBody>
      </p:sp>
      <p:sp>
        <p:nvSpPr>
          <p:cNvPr id="3" name="Marcador de contenido 2"/>
          <p:cNvSpPr>
            <a:spLocks noGrp="1"/>
          </p:cNvSpPr>
          <p:nvPr>
            <p:ph idx="1"/>
          </p:nvPr>
        </p:nvSpPr>
        <p:spPr>
          <a:xfrm>
            <a:off x="1097280" y="1845734"/>
            <a:ext cx="4142879" cy="4023360"/>
          </a:xfrm>
        </p:spPr>
        <p:txBody>
          <a:bodyPr/>
          <a:lstStyle/>
          <a:p>
            <a:r>
              <a:rPr lang="es-ES" dirty="0" smtClean="0"/>
              <a:t>La base de datos debe poder guardar una persona por su nombre. </a:t>
            </a:r>
          </a:p>
          <a:p>
            <a:r>
              <a:rPr lang="es-ES" dirty="0" smtClean="0"/>
              <a:t>La entidad producto bancario almacena el tipo de tarjeta (Debito o crédito), el saldo (Que adeuda si es tarjeta de crédito o que tiene guardado si es débito), el banco a la que pertenece la tarjeta y la persona a la que pertenece</a:t>
            </a:r>
          </a:p>
          <a:p>
            <a:endParaRPr lang="es-CO" dirty="0"/>
          </a:p>
        </p:txBody>
      </p:sp>
      <p:sp>
        <p:nvSpPr>
          <p:cNvPr id="15" name="Rectángulo 14"/>
          <p:cNvSpPr/>
          <p:nvPr/>
        </p:nvSpPr>
        <p:spPr>
          <a:xfrm>
            <a:off x="5515275" y="1845738"/>
            <a:ext cx="1998133" cy="1859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p:cNvSpPr/>
          <p:nvPr/>
        </p:nvSpPr>
        <p:spPr>
          <a:xfrm>
            <a:off x="7753927" y="1845737"/>
            <a:ext cx="1998133" cy="1859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CuadroTexto 16"/>
          <p:cNvSpPr txBox="1"/>
          <p:nvPr/>
        </p:nvSpPr>
        <p:spPr>
          <a:xfrm>
            <a:off x="7434228" y="2845066"/>
            <a:ext cx="1507067" cy="646331"/>
          </a:xfrm>
          <a:prstGeom prst="rect">
            <a:avLst/>
          </a:prstGeom>
          <a:noFill/>
        </p:spPr>
        <p:txBody>
          <a:bodyPr wrap="square" rtlCol="0">
            <a:spAutoFit/>
          </a:bodyPr>
          <a:lstStyle/>
          <a:p>
            <a:r>
              <a:rPr lang="es-ES" dirty="0" smtClean="0"/>
              <a:t>1</a:t>
            </a:r>
          </a:p>
          <a:p>
            <a:r>
              <a:rPr lang="es-ES" dirty="0"/>
              <a:t> </a:t>
            </a:r>
            <a:r>
              <a:rPr lang="es-ES" dirty="0" smtClean="0"/>
              <a:t> *</a:t>
            </a:r>
            <a:endParaRPr lang="es-CO" dirty="0"/>
          </a:p>
        </p:txBody>
      </p:sp>
      <p:sp>
        <p:nvSpPr>
          <p:cNvPr id="18" name="Rectángulo 17"/>
          <p:cNvSpPr/>
          <p:nvPr/>
        </p:nvSpPr>
        <p:spPr>
          <a:xfrm>
            <a:off x="5515275" y="1845736"/>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smtClean="0">
                <a:solidFill>
                  <a:schemeClr val="tx1"/>
                </a:solidFill>
              </a:rPr>
              <a:t>PersonaNatural</a:t>
            </a:r>
            <a:endParaRPr lang="es-CO" dirty="0">
              <a:solidFill>
                <a:schemeClr val="tx1"/>
              </a:solidFill>
            </a:endParaRPr>
          </a:p>
        </p:txBody>
      </p:sp>
      <p:sp>
        <p:nvSpPr>
          <p:cNvPr id="19" name="Rectángulo 18"/>
          <p:cNvSpPr/>
          <p:nvPr/>
        </p:nvSpPr>
        <p:spPr>
          <a:xfrm>
            <a:off x="7753927" y="1845735"/>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smtClean="0">
                <a:solidFill>
                  <a:schemeClr val="tx1"/>
                </a:solidFill>
              </a:rPr>
              <a:t>ProductoBancario</a:t>
            </a:r>
            <a:endParaRPr lang="es-CO" dirty="0">
              <a:solidFill>
                <a:schemeClr val="tx1"/>
              </a:solidFill>
            </a:endParaRPr>
          </a:p>
        </p:txBody>
      </p:sp>
      <p:cxnSp>
        <p:nvCxnSpPr>
          <p:cNvPr id="20" name="Conector recto 19"/>
          <p:cNvCxnSpPr/>
          <p:nvPr/>
        </p:nvCxnSpPr>
        <p:spPr>
          <a:xfrm>
            <a:off x="7513408" y="3202005"/>
            <a:ext cx="24043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ángulo 20"/>
          <p:cNvSpPr/>
          <p:nvPr/>
        </p:nvSpPr>
        <p:spPr>
          <a:xfrm>
            <a:off x="10027176" y="1845736"/>
            <a:ext cx="1998133" cy="18599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CuadroTexto 21"/>
          <p:cNvSpPr txBox="1"/>
          <p:nvPr/>
        </p:nvSpPr>
        <p:spPr>
          <a:xfrm>
            <a:off x="9696450" y="2872688"/>
            <a:ext cx="1176289" cy="646331"/>
          </a:xfrm>
          <a:prstGeom prst="rect">
            <a:avLst/>
          </a:prstGeom>
          <a:noFill/>
        </p:spPr>
        <p:txBody>
          <a:bodyPr wrap="square" rtlCol="0">
            <a:spAutoFit/>
          </a:bodyPr>
          <a:lstStyle/>
          <a:p>
            <a:r>
              <a:rPr lang="es-ES" dirty="0" smtClean="0"/>
              <a:t>*</a:t>
            </a:r>
          </a:p>
          <a:p>
            <a:r>
              <a:rPr lang="es-ES" dirty="0"/>
              <a:t> </a:t>
            </a:r>
            <a:r>
              <a:rPr lang="es-ES" dirty="0" smtClean="0"/>
              <a:t> 1</a:t>
            </a:r>
            <a:endParaRPr lang="es-CO" dirty="0"/>
          </a:p>
        </p:txBody>
      </p:sp>
      <p:sp>
        <p:nvSpPr>
          <p:cNvPr id="23" name="Rectángulo 22"/>
          <p:cNvSpPr/>
          <p:nvPr/>
        </p:nvSpPr>
        <p:spPr>
          <a:xfrm>
            <a:off x="10027176" y="1845734"/>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Banco</a:t>
            </a:r>
            <a:endParaRPr lang="es-CO" dirty="0">
              <a:solidFill>
                <a:schemeClr val="tx1"/>
              </a:solidFill>
            </a:endParaRPr>
          </a:p>
        </p:txBody>
      </p:sp>
      <p:cxnSp>
        <p:nvCxnSpPr>
          <p:cNvPr id="24" name="Conector recto 23"/>
          <p:cNvCxnSpPr/>
          <p:nvPr/>
        </p:nvCxnSpPr>
        <p:spPr>
          <a:xfrm>
            <a:off x="9752060" y="3214705"/>
            <a:ext cx="2825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ángulo 24"/>
          <p:cNvSpPr/>
          <p:nvPr/>
        </p:nvSpPr>
        <p:spPr>
          <a:xfrm>
            <a:off x="7753927" y="4190486"/>
            <a:ext cx="1998133" cy="1859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Rectángulo 25"/>
          <p:cNvSpPr/>
          <p:nvPr/>
        </p:nvSpPr>
        <p:spPr>
          <a:xfrm>
            <a:off x="7753927" y="4190484"/>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Tipo</a:t>
            </a:r>
            <a:endParaRPr lang="es-CO" dirty="0">
              <a:solidFill>
                <a:schemeClr val="tx1"/>
              </a:solidFill>
            </a:endParaRPr>
          </a:p>
        </p:txBody>
      </p:sp>
      <p:cxnSp>
        <p:nvCxnSpPr>
          <p:cNvPr id="27" name="Conector recto 26"/>
          <p:cNvCxnSpPr>
            <a:stCxn id="16" idx="2"/>
            <a:endCxn id="26" idx="0"/>
          </p:cNvCxnSpPr>
          <p:nvPr/>
        </p:nvCxnSpPr>
        <p:spPr>
          <a:xfrm>
            <a:off x="8752994" y="3705727"/>
            <a:ext cx="0" cy="4847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uadroTexto 27"/>
          <p:cNvSpPr txBox="1"/>
          <p:nvPr/>
        </p:nvSpPr>
        <p:spPr>
          <a:xfrm>
            <a:off x="8749079" y="3619120"/>
            <a:ext cx="1176289" cy="646331"/>
          </a:xfrm>
          <a:prstGeom prst="rect">
            <a:avLst/>
          </a:prstGeom>
          <a:noFill/>
        </p:spPr>
        <p:txBody>
          <a:bodyPr wrap="square" rtlCol="0">
            <a:spAutoFit/>
          </a:bodyPr>
          <a:lstStyle/>
          <a:p>
            <a:r>
              <a:rPr lang="es-ES" dirty="0"/>
              <a:t>*</a:t>
            </a:r>
            <a:endParaRPr lang="es-ES" dirty="0" smtClean="0"/>
          </a:p>
          <a:p>
            <a:r>
              <a:rPr lang="es-ES" dirty="0" smtClean="0"/>
              <a:t>1</a:t>
            </a:r>
            <a:endParaRPr lang="es-CO" dirty="0"/>
          </a:p>
        </p:txBody>
      </p:sp>
    </p:spTree>
    <p:extLst>
      <p:ext uri="{BB962C8B-B14F-4D97-AF65-F5344CB8AC3E}">
        <p14:creationId xmlns:p14="http://schemas.microsoft.com/office/powerpoint/2010/main" val="4042018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a:t>
            </a:r>
            <a:endParaRPr lang="es-CO" dirty="0"/>
          </a:p>
        </p:txBody>
      </p:sp>
      <p:sp>
        <p:nvSpPr>
          <p:cNvPr id="3" name="Marcador de contenido 2"/>
          <p:cNvSpPr>
            <a:spLocks noGrp="1"/>
          </p:cNvSpPr>
          <p:nvPr>
            <p:ph idx="1"/>
          </p:nvPr>
        </p:nvSpPr>
        <p:spPr/>
        <p:txBody>
          <a:bodyPr/>
          <a:lstStyle/>
          <a:p>
            <a:r>
              <a:rPr lang="es-ES" dirty="0" smtClean="0"/>
              <a:t>1. Inserte al menos 15 registros de </a:t>
            </a:r>
            <a:r>
              <a:rPr lang="es-ES" dirty="0" err="1" smtClean="0"/>
              <a:t>ProductoBancario</a:t>
            </a:r>
            <a:r>
              <a:rPr lang="es-ES" dirty="0" smtClean="0"/>
              <a:t> que sean variados, para eso cree los registros de tipo, personas y </a:t>
            </a:r>
            <a:r>
              <a:rPr lang="es-ES" smtClean="0"/>
              <a:t>banco necesarias</a:t>
            </a:r>
            <a:endParaRPr lang="es-ES" dirty="0" smtClean="0"/>
          </a:p>
          <a:p>
            <a:r>
              <a:rPr lang="es-ES" dirty="0" smtClean="0"/>
              <a:t>2. CONSULTAS:</a:t>
            </a:r>
          </a:p>
          <a:p>
            <a:pPr lvl="1"/>
            <a:r>
              <a:rPr lang="es-ES" dirty="0" smtClean="0"/>
              <a:t>A. Haga un reporte completo de todos los productor bancarios incluyendo el tipo de tarjeta, el saldo y el banco para todas las personas.</a:t>
            </a:r>
          </a:p>
          <a:p>
            <a:pPr lvl="1"/>
            <a:r>
              <a:rPr lang="es-ES" dirty="0" smtClean="0"/>
              <a:t>B. Haga un reporte de todas las personas que tienen en cuentas tipo débito superiores a 5’000.000</a:t>
            </a:r>
          </a:p>
          <a:p>
            <a:pPr lvl="1"/>
            <a:r>
              <a:rPr lang="es-ES" dirty="0" smtClean="0"/>
              <a:t>C. Haga un reporte final con todas las personas que adeudan menos de 500.000.</a:t>
            </a:r>
          </a:p>
          <a:p>
            <a:pPr marL="201168" lvl="1" indent="0">
              <a:buNone/>
            </a:pPr>
            <a:r>
              <a:rPr lang="es-ES" dirty="0" smtClean="0"/>
              <a:t>3. ELIMINACIONES:</a:t>
            </a:r>
          </a:p>
          <a:p>
            <a:pPr lvl="1"/>
            <a:r>
              <a:rPr lang="es-ES" dirty="0" smtClean="0"/>
              <a:t>Elimine los registros de tarjetas con banco registrado “COLPATRIA”</a:t>
            </a:r>
          </a:p>
          <a:p>
            <a:pPr marL="201168" lvl="1" indent="0">
              <a:buNone/>
            </a:pPr>
            <a:r>
              <a:rPr lang="es-ES" dirty="0" smtClean="0"/>
              <a:t>4. ACTUALIZACIONES</a:t>
            </a:r>
          </a:p>
          <a:p>
            <a:pPr lvl="1"/>
            <a:r>
              <a:rPr lang="es-ES" dirty="0" smtClean="0"/>
              <a:t>Actualice el saldo de uno de los usuarios</a:t>
            </a:r>
            <a:endParaRPr lang="es-ES" dirty="0"/>
          </a:p>
          <a:p>
            <a:pPr lvl="1"/>
            <a:endParaRPr lang="es-ES" dirty="0" smtClean="0"/>
          </a:p>
          <a:p>
            <a:endParaRPr lang="es-CO" dirty="0"/>
          </a:p>
        </p:txBody>
      </p:sp>
    </p:spTree>
    <p:extLst>
      <p:ext uri="{BB962C8B-B14F-4D97-AF65-F5344CB8AC3E}">
        <p14:creationId xmlns:p14="http://schemas.microsoft.com/office/powerpoint/2010/main" val="1377510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Grupos</a:t>
            </a:r>
            <a:endParaRPr lang="es-CO" dirty="0"/>
          </a:p>
        </p:txBody>
      </p:sp>
      <p:sp>
        <p:nvSpPr>
          <p:cNvPr id="3" name="Marcador de contenido 2"/>
          <p:cNvSpPr>
            <a:spLocks noGrp="1"/>
          </p:cNvSpPr>
          <p:nvPr>
            <p:ph idx="1"/>
          </p:nvPr>
        </p:nvSpPr>
        <p:spPr/>
        <p:txBody>
          <a:bodyPr/>
          <a:lstStyle/>
          <a:p>
            <a:r>
              <a:rPr lang="es-ES" dirty="0" smtClean="0"/>
              <a:t>Virtualmente se puede ver como una dirección IP común a todos en la que el mensaje que se envía llega todos los integrantes del grupo</a:t>
            </a:r>
          </a:p>
          <a:p>
            <a:endParaRPr lang="es-CO" dirty="0"/>
          </a:p>
        </p:txBody>
      </p:sp>
      <p:sp>
        <p:nvSpPr>
          <p:cNvPr id="4" name="Rectángulo 3"/>
          <p:cNvSpPr/>
          <p:nvPr/>
        </p:nvSpPr>
        <p:spPr>
          <a:xfrm>
            <a:off x="9020784" y="383641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C</a:t>
            </a:r>
            <a:endParaRPr lang="es-CO" dirty="0"/>
          </a:p>
        </p:txBody>
      </p:sp>
      <p:sp>
        <p:nvSpPr>
          <p:cNvPr id="6" name="Rectángulo 5"/>
          <p:cNvSpPr/>
          <p:nvPr/>
        </p:nvSpPr>
        <p:spPr>
          <a:xfrm>
            <a:off x="9020783" y="538932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D</a:t>
            </a:r>
            <a:endParaRPr lang="es-CO" dirty="0"/>
          </a:p>
        </p:txBody>
      </p:sp>
      <p:sp>
        <p:nvSpPr>
          <p:cNvPr id="8" name="Rectángulo 7"/>
          <p:cNvSpPr/>
          <p:nvPr/>
        </p:nvSpPr>
        <p:spPr>
          <a:xfrm>
            <a:off x="6779187" y="538932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B</a:t>
            </a:r>
            <a:endParaRPr lang="es-CO" dirty="0"/>
          </a:p>
        </p:txBody>
      </p:sp>
      <p:sp>
        <p:nvSpPr>
          <p:cNvPr id="28" name="Rectángulo 27"/>
          <p:cNvSpPr/>
          <p:nvPr/>
        </p:nvSpPr>
        <p:spPr>
          <a:xfrm>
            <a:off x="6779187" y="383641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A</a:t>
            </a:r>
            <a:endParaRPr lang="es-CO" dirty="0"/>
          </a:p>
        </p:txBody>
      </p:sp>
      <p:sp>
        <p:nvSpPr>
          <p:cNvPr id="31" name="Rectángulo 30"/>
          <p:cNvSpPr/>
          <p:nvPr/>
        </p:nvSpPr>
        <p:spPr>
          <a:xfrm>
            <a:off x="7899985" y="4601620"/>
            <a:ext cx="1376413" cy="6568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GRUPO</a:t>
            </a:r>
            <a:endParaRPr lang="es-CO" dirty="0">
              <a:solidFill>
                <a:schemeClr val="tx1"/>
              </a:solidFill>
            </a:endParaRPr>
          </a:p>
        </p:txBody>
      </p:sp>
      <p:cxnSp>
        <p:nvCxnSpPr>
          <p:cNvPr id="18" name="Conector angular 17"/>
          <p:cNvCxnSpPr>
            <a:stCxn id="31" idx="1"/>
            <a:endCxn id="8" idx="0"/>
          </p:cNvCxnSpPr>
          <p:nvPr/>
        </p:nvCxnSpPr>
        <p:spPr>
          <a:xfrm rot="10800000" flipV="1">
            <a:off x="7467395" y="4930036"/>
            <a:ext cx="432591" cy="45928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angular 15"/>
          <p:cNvCxnSpPr>
            <a:stCxn id="28" idx="2"/>
            <a:endCxn id="31" idx="1"/>
          </p:cNvCxnSpPr>
          <p:nvPr/>
        </p:nvCxnSpPr>
        <p:spPr>
          <a:xfrm rot="16200000" flipH="1">
            <a:off x="7465294" y="4495345"/>
            <a:ext cx="436791" cy="43259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ector angular 18"/>
          <p:cNvCxnSpPr>
            <a:stCxn id="4" idx="2"/>
            <a:endCxn id="31" idx="3"/>
          </p:cNvCxnSpPr>
          <p:nvPr/>
        </p:nvCxnSpPr>
        <p:spPr>
          <a:xfrm rot="5400000">
            <a:off x="9274300" y="4495345"/>
            <a:ext cx="436791" cy="43259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ector angular 21"/>
          <p:cNvCxnSpPr>
            <a:stCxn id="6" idx="0"/>
            <a:endCxn id="31" idx="3"/>
          </p:cNvCxnSpPr>
          <p:nvPr/>
        </p:nvCxnSpPr>
        <p:spPr>
          <a:xfrm rot="16200000" flipV="1">
            <a:off x="9263053" y="4943383"/>
            <a:ext cx="459283" cy="432592"/>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ángulo 28"/>
          <p:cNvSpPr/>
          <p:nvPr/>
        </p:nvSpPr>
        <p:spPr>
          <a:xfrm>
            <a:off x="3929437" y="4396606"/>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E</a:t>
            </a:r>
            <a:endParaRPr lang="es-CO" dirty="0"/>
          </a:p>
        </p:txBody>
      </p:sp>
      <p:cxnSp>
        <p:nvCxnSpPr>
          <p:cNvPr id="26" name="Conector recto de flecha 25"/>
          <p:cNvCxnSpPr>
            <a:stCxn id="29" idx="3"/>
          </p:cNvCxnSpPr>
          <p:nvPr/>
        </p:nvCxnSpPr>
        <p:spPr>
          <a:xfrm>
            <a:off x="5305850" y="4725023"/>
            <a:ext cx="2780926" cy="182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71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DNS</a:t>
            </a:r>
            <a:endParaRPr lang="es-CO" dirty="0"/>
          </a:p>
        </p:txBody>
      </p:sp>
      <p:sp>
        <p:nvSpPr>
          <p:cNvPr id="3" name="Marcador de contenido 2"/>
          <p:cNvSpPr>
            <a:spLocks noGrp="1"/>
          </p:cNvSpPr>
          <p:nvPr>
            <p:ph idx="1"/>
          </p:nvPr>
        </p:nvSpPr>
        <p:spPr/>
        <p:txBody>
          <a:bodyPr/>
          <a:lstStyle/>
          <a:p>
            <a:r>
              <a:rPr lang="es-ES" dirty="0" smtClean="0"/>
              <a:t>La operación </a:t>
            </a:r>
            <a:r>
              <a:rPr lang="es-ES" dirty="0" err="1" smtClean="0"/>
              <a:t>multicast</a:t>
            </a:r>
            <a:r>
              <a:rPr lang="es-ES" dirty="0" smtClean="0"/>
              <a:t> está presente en los servidores DNS. Cada computador que compone un nodo DNS tiene una lista de nombres, que están conectados entre si y pueden dar respuesta. A solicitudes de resolución de nombre.</a:t>
            </a:r>
          </a:p>
          <a:p>
            <a:endParaRPr lang="es-CO" dirty="0"/>
          </a:p>
        </p:txBody>
      </p:sp>
      <p:sp>
        <p:nvSpPr>
          <p:cNvPr id="15" name="Rectángulo 14"/>
          <p:cNvSpPr/>
          <p:nvPr/>
        </p:nvSpPr>
        <p:spPr>
          <a:xfrm>
            <a:off x="9020784" y="383641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C</a:t>
            </a:r>
            <a:endParaRPr lang="es-CO" dirty="0"/>
          </a:p>
        </p:txBody>
      </p:sp>
      <p:sp>
        <p:nvSpPr>
          <p:cNvPr id="17" name="Rectángulo 16"/>
          <p:cNvSpPr/>
          <p:nvPr/>
        </p:nvSpPr>
        <p:spPr>
          <a:xfrm>
            <a:off x="9020783" y="538932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D</a:t>
            </a:r>
            <a:endParaRPr lang="es-CO" dirty="0"/>
          </a:p>
        </p:txBody>
      </p:sp>
      <p:sp>
        <p:nvSpPr>
          <p:cNvPr id="18" name="Rectángulo 17"/>
          <p:cNvSpPr/>
          <p:nvPr/>
        </p:nvSpPr>
        <p:spPr>
          <a:xfrm>
            <a:off x="6779187" y="538932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B</a:t>
            </a:r>
            <a:endParaRPr lang="es-CO" dirty="0"/>
          </a:p>
        </p:txBody>
      </p:sp>
      <p:sp>
        <p:nvSpPr>
          <p:cNvPr id="20" name="Rectángulo 19"/>
          <p:cNvSpPr/>
          <p:nvPr/>
        </p:nvSpPr>
        <p:spPr>
          <a:xfrm>
            <a:off x="6779187" y="383641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A</a:t>
            </a:r>
            <a:endParaRPr lang="es-CO" dirty="0"/>
          </a:p>
        </p:txBody>
      </p:sp>
      <p:sp>
        <p:nvSpPr>
          <p:cNvPr id="21" name="Rectángulo 20"/>
          <p:cNvSpPr/>
          <p:nvPr/>
        </p:nvSpPr>
        <p:spPr>
          <a:xfrm>
            <a:off x="3310056" y="462433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Router</a:t>
            </a:r>
            <a:endParaRPr lang="es-CO" dirty="0"/>
          </a:p>
        </p:txBody>
      </p:sp>
      <p:cxnSp>
        <p:nvCxnSpPr>
          <p:cNvPr id="23" name="Conector recto 22"/>
          <p:cNvCxnSpPr>
            <a:stCxn id="21" idx="1"/>
          </p:cNvCxnSpPr>
          <p:nvPr/>
        </p:nvCxnSpPr>
        <p:spPr>
          <a:xfrm flipH="1" flipV="1">
            <a:off x="2035277" y="4945627"/>
            <a:ext cx="1274779" cy="7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ector angular 24"/>
          <p:cNvCxnSpPr>
            <a:stCxn id="21" idx="3"/>
            <a:endCxn id="18" idx="0"/>
          </p:cNvCxnSpPr>
          <p:nvPr/>
        </p:nvCxnSpPr>
        <p:spPr>
          <a:xfrm>
            <a:off x="4686469" y="4952749"/>
            <a:ext cx="2780925"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angular 25"/>
          <p:cNvCxnSpPr>
            <a:stCxn id="21" idx="3"/>
            <a:endCxn id="17" idx="0"/>
          </p:cNvCxnSpPr>
          <p:nvPr/>
        </p:nvCxnSpPr>
        <p:spPr>
          <a:xfrm>
            <a:off x="4686469" y="4952749"/>
            <a:ext cx="5022521"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ector angular 26"/>
          <p:cNvCxnSpPr>
            <a:stCxn id="21" idx="3"/>
            <a:endCxn id="20" idx="2"/>
          </p:cNvCxnSpPr>
          <p:nvPr/>
        </p:nvCxnSpPr>
        <p:spPr>
          <a:xfrm flipV="1">
            <a:off x="4686469" y="4493246"/>
            <a:ext cx="2780925"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ector angular 28"/>
          <p:cNvCxnSpPr>
            <a:stCxn id="21" idx="3"/>
            <a:endCxn id="15" idx="2"/>
          </p:cNvCxnSpPr>
          <p:nvPr/>
        </p:nvCxnSpPr>
        <p:spPr>
          <a:xfrm flipV="1">
            <a:off x="4686469" y="4493246"/>
            <a:ext cx="5022522"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ángulo 29"/>
          <p:cNvSpPr/>
          <p:nvPr/>
        </p:nvSpPr>
        <p:spPr>
          <a:xfrm>
            <a:off x="668696" y="461721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X</a:t>
            </a:r>
            <a:endParaRPr lang="es-CO" dirty="0"/>
          </a:p>
        </p:txBody>
      </p:sp>
    </p:spTree>
    <p:extLst>
      <p:ext uri="{BB962C8B-B14F-4D97-AF65-F5344CB8AC3E}">
        <p14:creationId xmlns:p14="http://schemas.microsoft.com/office/powerpoint/2010/main" val="36941064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DNS</a:t>
            </a:r>
            <a:endParaRPr lang="es-CO" dirty="0"/>
          </a:p>
        </p:txBody>
      </p:sp>
      <p:sp>
        <p:nvSpPr>
          <p:cNvPr id="15" name="Rectángulo 14"/>
          <p:cNvSpPr/>
          <p:nvPr/>
        </p:nvSpPr>
        <p:spPr>
          <a:xfrm>
            <a:off x="9020784" y="383641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C</a:t>
            </a:r>
            <a:endParaRPr lang="es-CO" dirty="0"/>
          </a:p>
        </p:txBody>
      </p:sp>
      <p:sp>
        <p:nvSpPr>
          <p:cNvPr id="17" name="Rectángulo 16"/>
          <p:cNvSpPr/>
          <p:nvPr/>
        </p:nvSpPr>
        <p:spPr>
          <a:xfrm>
            <a:off x="9020783" y="538932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D</a:t>
            </a:r>
            <a:endParaRPr lang="es-CO" dirty="0"/>
          </a:p>
        </p:txBody>
      </p:sp>
      <p:sp>
        <p:nvSpPr>
          <p:cNvPr id="18" name="Rectángulo 17"/>
          <p:cNvSpPr/>
          <p:nvPr/>
        </p:nvSpPr>
        <p:spPr>
          <a:xfrm>
            <a:off x="6779187" y="538932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B</a:t>
            </a:r>
            <a:endParaRPr lang="es-CO" dirty="0"/>
          </a:p>
        </p:txBody>
      </p:sp>
      <p:sp>
        <p:nvSpPr>
          <p:cNvPr id="20" name="Rectángulo 19"/>
          <p:cNvSpPr/>
          <p:nvPr/>
        </p:nvSpPr>
        <p:spPr>
          <a:xfrm>
            <a:off x="6779187" y="3836412"/>
            <a:ext cx="1376413" cy="65683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A</a:t>
            </a:r>
            <a:endParaRPr lang="es-CO" dirty="0"/>
          </a:p>
        </p:txBody>
      </p:sp>
      <p:sp>
        <p:nvSpPr>
          <p:cNvPr id="21" name="Rectángulo 20"/>
          <p:cNvSpPr/>
          <p:nvPr/>
        </p:nvSpPr>
        <p:spPr>
          <a:xfrm>
            <a:off x="3310056" y="4624332"/>
            <a:ext cx="1376413" cy="65683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Router</a:t>
            </a:r>
            <a:endParaRPr lang="es-CO" dirty="0"/>
          </a:p>
        </p:txBody>
      </p:sp>
      <p:cxnSp>
        <p:nvCxnSpPr>
          <p:cNvPr id="23" name="Conector recto 22"/>
          <p:cNvCxnSpPr>
            <a:stCxn id="21" idx="1"/>
          </p:cNvCxnSpPr>
          <p:nvPr/>
        </p:nvCxnSpPr>
        <p:spPr>
          <a:xfrm flipH="1" flipV="1">
            <a:off x="2035277" y="4945627"/>
            <a:ext cx="1274779" cy="7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ector angular 24"/>
          <p:cNvCxnSpPr>
            <a:stCxn id="21" idx="3"/>
            <a:endCxn id="18" idx="0"/>
          </p:cNvCxnSpPr>
          <p:nvPr/>
        </p:nvCxnSpPr>
        <p:spPr>
          <a:xfrm>
            <a:off x="4686469" y="4952749"/>
            <a:ext cx="2780925"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angular 25"/>
          <p:cNvCxnSpPr>
            <a:stCxn id="21" idx="3"/>
            <a:endCxn id="17" idx="0"/>
          </p:cNvCxnSpPr>
          <p:nvPr/>
        </p:nvCxnSpPr>
        <p:spPr>
          <a:xfrm>
            <a:off x="4686469" y="4952749"/>
            <a:ext cx="5022521"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ector angular 26"/>
          <p:cNvCxnSpPr>
            <a:stCxn id="21" idx="3"/>
            <a:endCxn id="20" idx="2"/>
          </p:cNvCxnSpPr>
          <p:nvPr/>
        </p:nvCxnSpPr>
        <p:spPr>
          <a:xfrm flipV="1">
            <a:off x="4686469" y="4493246"/>
            <a:ext cx="2780925"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ector angular 28"/>
          <p:cNvCxnSpPr>
            <a:stCxn id="21" idx="3"/>
            <a:endCxn id="15" idx="2"/>
          </p:cNvCxnSpPr>
          <p:nvPr/>
        </p:nvCxnSpPr>
        <p:spPr>
          <a:xfrm flipV="1">
            <a:off x="4686469" y="4493246"/>
            <a:ext cx="5022522"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ángulo 29"/>
          <p:cNvSpPr/>
          <p:nvPr/>
        </p:nvSpPr>
        <p:spPr>
          <a:xfrm>
            <a:off x="668696" y="4617210"/>
            <a:ext cx="1376413" cy="65683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X</a:t>
            </a:r>
            <a:endParaRPr lang="es-CO" dirty="0"/>
          </a:p>
        </p:txBody>
      </p:sp>
      <p:sp>
        <p:nvSpPr>
          <p:cNvPr id="19" name="Marcador de contenido 2"/>
          <p:cNvSpPr>
            <a:spLocks noGrp="1"/>
          </p:cNvSpPr>
          <p:nvPr>
            <p:ph idx="1"/>
          </p:nvPr>
        </p:nvSpPr>
        <p:spPr>
          <a:xfrm>
            <a:off x="1097280" y="1845734"/>
            <a:ext cx="10058400" cy="4023360"/>
          </a:xfrm>
        </p:spPr>
        <p:txBody>
          <a:bodyPr/>
          <a:lstStyle/>
          <a:p>
            <a:r>
              <a:rPr lang="es-ES" dirty="0" smtClean="0"/>
              <a:t>La operación </a:t>
            </a:r>
            <a:r>
              <a:rPr lang="es-ES" dirty="0" err="1" smtClean="0"/>
              <a:t>multicast</a:t>
            </a:r>
            <a:r>
              <a:rPr lang="es-ES" dirty="0" smtClean="0"/>
              <a:t> está presente en los servidores DNS. Cada computador que compone un nodo DNS tiene una lista de nombres, que están conectados entre si y pueden dar respuesta. A solicitudes de resolución de nombre.</a:t>
            </a:r>
          </a:p>
          <a:p>
            <a:r>
              <a:rPr lang="es-ES" dirty="0" smtClean="0"/>
              <a:t>Por ejemplo el PC X pregunta por </a:t>
            </a:r>
            <a:r>
              <a:rPr lang="es-ES" dirty="0" smtClean="0">
                <a:hlinkClick r:id="rId2"/>
              </a:rPr>
              <a:t>www.icesi.edu.co</a:t>
            </a:r>
            <a:r>
              <a:rPr lang="es-ES" dirty="0" smtClean="0"/>
              <a:t> y la solicitud llega al PC A</a:t>
            </a:r>
            <a:endParaRPr lang="es-CO" dirty="0"/>
          </a:p>
        </p:txBody>
      </p:sp>
    </p:spTree>
    <p:extLst>
      <p:ext uri="{BB962C8B-B14F-4D97-AF65-F5344CB8AC3E}">
        <p14:creationId xmlns:p14="http://schemas.microsoft.com/office/powerpoint/2010/main" val="484387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DNS</a:t>
            </a:r>
            <a:endParaRPr lang="es-CO" dirty="0"/>
          </a:p>
        </p:txBody>
      </p:sp>
      <p:sp>
        <p:nvSpPr>
          <p:cNvPr id="19" name="Marcador de contenido 2"/>
          <p:cNvSpPr>
            <a:spLocks noGrp="1"/>
          </p:cNvSpPr>
          <p:nvPr>
            <p:ph idx="1"/>
          </p:nvPr>
        </p:nvSpPr>
        <p:spPr>
          <a:xfrm>
            <a:off x="1097280" y="1845734"/>
            <a:ext cx="10058400" cy="4023360"/>
          </a:xfrm>
        </p:spPr>
        <p:txBody>
          <a:bodyPr/>
          <a:lstStyle/>
          <a:p>
            <a:r>
              <a:rPr lang="es-ES" dirty="0" smtClean="0"/>
              <a:t>La operación </a:t>
            </a:r>
            <a:r>
              <a:rPr lang="es-ES" dirty="0" err="1" smtClean="0"/>
              <a:t>multicast</a:t>
            </a:r>
            <a:r>
              <a:rPr lang="es-ES" dirty="0" smtClean="0"/>
              <a:t> está presente en los servidores DNS. Cada computador que compone un nodo DNS tiene una lista de nombres, que están conectados entre si y pueden dar respuesta. A solicitudes de resolución de nombre.</a:t>
            </a:r>
          </a:p>
          <a:p>
            <a:r>
              <a:rPr lang="es-ES" dirty="0" smtClean="0"/>
              <a:t>Como el PC A no tiene en su </a:t>
            </a:r>
            <a:r>
              <a:rPr lang="es-ES" dirty="0" err="1" smtClean="0"/>
              <a:t>lookup</a:t>
            </a:r>
            <a:r>
              <a:rPr lang="es-ES" dirty="0" smtClean="0"/>
              <a:t> </a:t>
            </a:r>
            <a:r>
              <a:rPr lang="es-ES" dirty="0" err="1" smtClean="0"/>
              <a:t>table</a:t>
            </a:r>
            <a:r>
              <a:rPr lang="es-ES" dirty="0" smtClean="0"/>
              <a:t> ninguna coincidencia, pregunta al grupo</a:t>
            </a:r>
            <a:endParaRPr lang="es-CO" dirty="0"/>
          </a:p>
        </p:txBody>
      </p:sp>
      <p:sp>
        <p:nvSpPr>
          <p:cNvPr id="16" name="Rectángulo 15"/>
          <p:cNvSpPr/>
          <p:nvPr/>
        </p:nvSpPr>
        <p:spPr>
          <a:xfrm>
            <a:off x="9020784" y="3836412"/>
            <a:ext cx="1376413" cy="65683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C</a:t>
            </a:r>
            <a:endParaRPr lang="es-CO" dirty="0"/>
          </a:p>
        </p:txBody>
      </p:sp>
      <p:sp>
        <p:nvSpPr>
          <p:cNvPr id="22" name="Rectángulo 21"/>
          <p:cNvSpPr/>
          <p:nvPr/>
        </p:nvSpPr>
        <p:spPr>
          <a:xfrm>
            <a:off x="9020783" y="5389320"/>
            <a:ext cx="1376413" cy="65683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D</a:t>
            </a:r>
            <a:endParaRPr lang="es-CO" dirty="0"/>
          </a:p>
        </p:txBody>
      </p:sp>
      <p:sp>
        <p:nvSpPr>
          <p:cNvPr id="24" name="Rectángulo 23"/>
          <p:cNvSpPr/>
          <p:nvPr/>
        </p:nvSpPr>
        <p:spPr>
          <a:xfrm>
            <a:off x="6779187" y="5389320"/>
            <a:ext cx="1376413" cy="65683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B</a:t>
            </a:r>
            <a:endParaRPr lang="es-CO" dirty="0"/>
          </a:p>
        </p:txBody>
      </p:sp>
      <p:sp>
        <p:nvSpPr>
          <p:cNvPr id="28" name="Rectángulo 27"/>
          <p:cNvSpPr/>
          <p:nvPr/>
        </p:nvSpPr>
        <p:spPr>
          <a:xfrm>
            <a:off x="6779187" y="383641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A</a:t>
            </a:r>
            <a:endParaRPr lang="es-CO" dirty="0"/>
          </a:p>
        </p:txBody>
      </p:sp>
      <p:sp>
        <p:nvSpPr>
          <p:cNvPr id="31" name="Rectángulo 30"/>
          <p:cNvSpPr/>
          <p:nvPr/>
        </p:nvSpPr>
        <p:spPr>
          <a:xfrm>
            <a:off x="3310056" y="462433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Router</a:t>
            </a:r>
            <a:endParaRPr lang="es-CO" dirty="0"/>
          </a:p>
        </p:txBody>
      </p:sp>
      <p:cxnSp>
        <p:nvCxnSpPr>
          <p:cNvPr id="32" name="Conector recto 31"/>
          <p:cNvCxnSpPr>
            <a:stCxn id="31" idx="1"/>
          </p:cNvCxnSpPr>
          <p:nvPr/>
        </p:nvCxnSpPr>
        <p:spPr>
          <a:xfrm flipH="1" flipV="1">
            <a:off x="2035277" y="4945627"/>
            <a:ext cx="1274779" cy="7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ector angular 32"/>
          <p:cNvCxnSpPr>
            <a:stCxn id="31" idx="3"/>
            <a:endCxn id="24" idx="0"/>
          </p:cNvCxnSpPr>
          <p:nvPr/>
        </p:nvCxnSpPr>
        <p:spPr>
          <a:xfrm>
            <a:off x="4686469" y="4952749"/>
            <a:ext cx="2780925"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ector angular 33"/>
          <p:cNvCxnSpPr>
            <a:stCxn id="31" idx="3"/>
            <a:endCxn id="22" idx="0"/>
          </p:cNvCxnSpPr>
          <p:nvPr/>
        </p:nvCxnSpPr>
        <p:spPr>
          <a:xfrm>
            <a:off x="4686469" y="4952749"/>
            <a:ext cx="5022521"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Conector angular 34"/>
          <p:cNvCxnSpPr>
            <a:stCxn id="31" idx="3"/>
            <a:endCxn id="28" idx="2"/>
          </p:cNvCxnSpPr>
          <p:nvPr/>
        </p:nvCxnSpPr>
        <p:spPr>
          <a:xfrm flipV="1">
            <a:off x="4686469" y="4493246"/>
            <a:ext cx="2780925"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ector angular 35"/>
          <p:cNvCxnSpPr>
            <a:stCxn id="31" idx="3"/>
            <a:endCxn id="16" idx="2"/>
          </p:cNvCxnSpPr>
          <p:nvPr/>
        </p:nvCxnSpPr>
        <p:spPr>
          <a:xfrm flipV="1">
            <a:off x="4686469" y="4493246"/>
            <a:ext cx="5022522"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ángulo 36"/>
          <p:cNvSpPr/>
          <p:nvPr/>
        </p:nvSpPr>
        <p:spPr>
          <a:xfrm>
            <a:off x="668696" y="461721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X</a:t>
            </a:r>
            <a:endParaRPr lang="es-CO" dirty="0"/>
          </a:p>
        </p:txBody>
      </p:sp>
    </p:spTree>
    <p:extLst>
      <p:ext uri="{BB962C8B-B14F-4D97-AF65-F5344CB8AC3E}">
        <p14:creationId xmlns:p14="http://schemas.microsoft.com/office/powerpoint/2010/main" val="33965754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DNS</a:t>
            </a:r>
            <a:endParaRPr lang="es-CO" dirty="0"/>
          </a:p>
        </p:txBody>
      </p:sp>
      <p:sp>
        <p:nvSpPr>
          <p:cNvPr id="19" name="Marcador de contenido 2"/>
          <p:cNvSpPr>
            <a:spLocks noGrp="1"/>
          </p:cNvSpPr>
          <p:nvPr>
            <p:ph idx="1"/>
          </p:nvPr>
        </p:nvSpPr>
        <p:spPr>
          <a:xfrm>
            <a:off x="1097280" y="1845734"/>
            <a:ext cx="10058400" cy="4023360"/>
          </a:xfrm>
        </p:spPr>
        <p:txBody>
          <a:bodyPr/>
          <a:lstStyle/>
          <a:p>
            <a:r>
              <a:rPr lang="es-ES" dirty="0" smtClean="0"/>
              <a:t>La operación </a:t>
            </a:r>
            <a:r>
              <a:rPr lang="es-ES" dirty="0" err="1" smtClean="0"/>
              <a:t>multicast</a:t>
            </a:r>
            <a:r>
              <a:rPr lang="es-ES" dirty="0" smtClean="0"/>
              <a:t> está presente en los servidores DNS. Cada computador que compone un nodo DNS tiene una lista de nombres, que están conectados entre si y pueden dar respuesta. A solicitudes de resolución de nombre.</a:t>
            </a:r>
          </a:p>
          <a:p>
            <a:r>
              <a:rPr lang="es-ES" dirty="0" smtClean="0"/>
              <a:t>El PC D contesta que sí tiene la dirección y la envía al PC A</a:t>
            </a:r>
            <a:endParaRPr lang="es-CO" dirty="0"/>
          </a:p>
        </p:txBody>
      </p:sp>
      <p:sp>
        <p:nvSpPr>
          <p:cNvPr id="16" name="Rectángulo 15"/>
          <p:cNvSpPr/>
          <p:nvPr/>
        </p:nvSpPr>
        <p:spPr>
          <a:xfrm>
            <a:off x="9020784" y="3836412"/>
            <a:ext cx="1376413" cy="65683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C</a:t>
            </a:r>
            <a:endParaRPr lang="es-CO" dirty="0"/>
          </a:p>
        </p:txBody>
      </p:sp>
      <p:sp>
        <p:nvSpPr>
          <p:cNvPr id="22" name="Rectángulo 21"/>
          <p:cNvSpPr/>
          <p:nvPr/>
        </p:nvSpPr>
        <p:spPr>
          <a:xfrm>
            <a:off x="9020783" y="5389320"/>
            <a:ext cx="1376413" cy="6568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D</a:t>
            </a:r>
            <a:endParaRPr lang="es-CO" dirty="0"/>
          </a:p>
        </p:txBody>
      </p:sp>
      <p:sp>
        <p:nvSpPr>
          <p:cNvPr id="24" name="Rectángulo 23"/>
          <p:cNvSpPr/>
          <p:nvPr/>
        </p:nvSpPr>
        <p:spPr>
          <a:xfrm>
            <a:off x="6779187" y="5389320"/>
            <a:ext cx="1376413" cy="65683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B</a:t>
            </a:r>
            <a:endParaRPr lang="es-CO" dirty="0"/>
          </a:p>
        </p:txBody>
      </p:sp>
      <p:sp>
        <p:nvSpPr>
          <p:cNvPr id="28" name="Rectángulo 27"/>
          <p:cNvSpPr/>
          <p:nvPr/>
        </p:nvSpPr>
        <p:spPr>
          <a:xfrm>
            <a:off x="6779187" y="3836412"/>
            <a:ext cx="1376413" cy="6568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A</a:t>
            </a:r>
            <a:endParaRPr lang="es-CO" dirty="0"/>
          </a:p>
        </p:txBody>
      </p:sp>
      <p:sp>
        <p:nvSpPr>
          <p:cNvPr id="31" name="Rectángulo 30"/>
          <p:cNvSpPr/>
          <p:nvPr/>
        </p:nvSpPr>
        <p:spPr>
          <a:xfrm>
            <a:off x="3310056" y="462433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Router</a:t>
            </a:r>
            <a:endParaRPr lang="es-CO" dirty="0"/>
          </a:p>
        </p:txBody>
      </p:sp>
      <p:cxnSp>
        <p:nvCxnSpPr>
          <p:cNvPr id="32" name="Conector recto 31"/>
          <p:cNvCxnSpPr>
            <a:stCxn id="31" idx="1"/>
          </p:cNvCxnSpPr>
          <p:nvPr/>
        </p:nvCxnSpPr>
        <p:spPr>
          <a:xfrm flipH="1" flipV="1">
            <a:off x="2035277" y="4945627"/>
            <a:ext cx="1274779" cy="7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ector angular 32"/>
          <p:cNvCxnSpPr>
            <a:stCxn id="31" idx="3"/>
            <a:endCxn id="24" idx="0"/>
          </p:cNvCxnSpPr>
          <p:nvPr/>
        </p:nvCxnSpPr>
        <p:spPr>
          <a:xfrm>
            <a:off x="4686469" y="4952749"/>
            <a:ext cx="2780925"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ector angular 33"/>
          <p:cNvCxnSpPr>
            <a:stCxn id="31" idx="3"/>
            <a:endCxn id="22" idx="0"/>
          </p:cNvCxnSpPr>
          <p:nvPr/>
        </p:nvCxnSpPr>
        <p:spPr>
          <a:xfrm>
            <a:off x="4686469" y="4952749"/>
            <a:ext cx="5022521"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Conector angular 34"/>
          <p:cNvCxnSpPr>
            <a:stCxn id="31" idx="3"/>
            <a:endCxn id="28" idx="2"/>
          </p:cNvCxnSpPr>
          <p:nvPr/>
        </p:nvCxnSpPr>
        <p:spPr>
          <a:xfrm flipV="1">
            <a:off x="4686469" y="4493246"/>
            <a:ext cx="2780925"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ector angular 35"/>
          <p:cNvCxnSpPr>
            <a:stCxn id="31" idx="3"/>
            <a:endCxn id="16" idx="2"/>
          </p:cNvCxnSpPr>
          <p:nvPr/>
        </p:nvCxnSpPr>
        <p:spPr>
          <a:xfrm flipV="1">
            <a:off x="4686469" y="4493246"/>
            <a:ext cx="5022522"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ángulo 36"/>
          <p:cNvSpPr/>
          <p:nvPr/>
        </p:nvSpPr>
        <p:spPr>
          <a:xfrm>
            <a:off x="668696" y="461721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X</a:t>
            </a:r>
            <a:endParaRPr lang="es-CO" dirty="0"/>
          </a:p>
        </p:txBody>
      </p:sp>
    </p:spTree>
    <p:extLst>
      <p:ext uri="{BB962C8B-B14F-4D97-AF65-F5344CB8AC3E}">
        <p14:creationId xmlns:p14="http://schemas.microsoft.com/office/powerpoint/2010/main" val="28841419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DNS</a:t>
            </a:r>
            <a:endParaRPr lang="es-CO" dirty="0"/>
          </a:p>
        </p:txBody>
      </p:sp>
      <p:sp>
        <p:nvSpPr>
          <p:cNvPr id="19" name="Marcador de contenido 2"/>
          <p:cNvSpPr>
            <a:spLocks noGrp="1"/>
          </p:cNvSpPr>
          <p:nvPr>
            <p:ph idx="1"/>
          </p:nvPr>
        </p:nvSpPr>
        <p:spPr>
          <a:xfrm>
            <a:off x="1097280" y="1845734"/>
            <a:ext cx="10058400" cy="4023360"/>
          </a:xfrm>
        </p:spPr>
        <p:txBody>
          <a:bodyPr/>
          <a:lstStyle/>
          <a:p>
            <a:r>
              <a:rPr lang="es-ES" dirty="0" smtClean="0"/>
              <a:t>La operación </a:t>
            </a:r>
            <a:r>
              <a:rPr lang="es-ES" dirty="0" err="1" smtClean="0"/>
              <a:t>multicast</a:t>
            </a:r>
            <a:r>
              <a:rPr lang="es-ES" dirty="0" smtClean="0"/>
              <a:t> está presente en los servidores DNS. Cada computador que compone un nodo DNS tiene una lista de nombres, que están conectados entre si y pueden dar respuesta. A solicitudes de resolución de nombre.</a:t>
            </a:r>
          </a:p>
          <a:p>
            <a:r>
              <a:rPr lang="es-ES" dirty="0" smtClean="0"/>
              <a:t>Finalmente el PC A envía al PC X la dirección resuelta.</a:t>
            </a:r>
            <a:endParaRPr lang="es-CO" dirty="0"/>
          </a:p>
        </p:txBody>
      </p:sp>
      <p:sp>
        <p:nvSpPr>
          <p:cNvPr id="16" name="Rectángulo 15"/>
          <p:cNvSpPr/>
          <p:nvPr/>
        </p:nvSpPr>
        <p:spPr>
          <a:xfrm>
            <a:off x="9020784" y="3836412"/>
            <a:ext cx="1376413" cy="65683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C</a:t>
            </a:r>
            <a:endParaRPr lang="es-CO" dirty="0"/>
          </a:p>
        </p:txBody>
      </p:sp>
      <p:sp>
        <p:nvSpPr>
          <p:cNvPr id="22" name="Rectángulo 21"/>
          <p:cNvSpPr/>
          <p:nvPr/>
        </p:nvSpPr>
        <p:spPr>
          <a:xfrm>
            <a:off x="9020783" y="5389320"/>
            <a:ext cx="1376413" cy="65683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D</a:t>
            </a:r>
            <a:endParaRPr lang="es-CO" dirty="0"/>
          </a:p>
        </p:txBody>
      </p:sp>
      <p:sp>
        <p:nvSpPr>
          <p:cNvPr id="24" name="Rectángulo 23"/>
          <p:cNvSpPr/>
          <p:nvPr/>
        </p:nvSpPr>
        <p:spPr>
          <a:xfrm>
            <a:off x="6779187" y="5389320"/>
            <a:ext cx="1376413" cy="65683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B</a:t>
            </a:r>
            <a:endParaRPr lang="es-CO" dirty="0"/>
          </a:p>
        </p:txBody>
      </p:sp>
      <p:sp>
        <p:nvSpPr>
          <p:cNvPr id="28" name="Rectángulo 27"/>
          <p:cNvSpPr/>
          <p:nvPr/>
        </p:nvSpPr>
        <p:spPr>
          <a:xfrm>
            <a:off x="6779187" y="3836412"/>
            <a:ext cx="1376413" cy="6568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A</a:t>
            </a:r>
            <a:endParaRPr lang="es-CO" dirty="0"/>
          </a:p>
        </p:txBody>
      </p:sp>
      <p:sp>
        <p:nvSpPr>
          <p:cNvPr id="31" name="Rectángulo 30"/>
          <p:cNvSpPr/>
          <p:nvPr/>
        </p:nvSpPr>
        <p:spPr>
          <a:xfrm>
            <a:off x="3310056" y="4624332"/>
            <a:ext cx="1376413" cy="6568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Router</a:t>
            </a:r>
            <a:endParaRPr lang="es-CO" dirty="0"/>
          </a:p>
        </p:txBody>
      </p:sp>
      <p:cxnSp>
        <p:nvCxnSpPr>
          <p:cNvPr id="32" name="Conector recto 31"/>
          <p:cNvCxnSpPr>
            <a:stCxn id="31" idx="1"/>
          </p:cNvCxnSpPr>
          <p:nvPr/>
        </p:nvCxnSpPr>
        <p:spPr>
          <a:xfrm flipH="1" flipV="1">
            <a:off x="2035277" y="4945627"/>
            <a:ext cx="1274779" cy="7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ector angular 32"/>
          <p:cNvCxnSpPr>
            <a:stCxn id="31" idx="3"/>
            <a:endCxn id="24" idx="0"/>
          </p:cNvCxnSpPr>
          <p:nvPr/>
        </p:nvCxnSpPr>
        <p:spPr>
          <a:xfrm>
            <a:off x="4686469" y="4952749"/>
            <a:ext cx="2780925"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ector angular 33"/>
          <p:cNvCxnSpPr>
            <a:stCxn id="31" idx="3"/>
            <a:endCxn id="22" idx="0"/>
          </p:cNvCxnSpPr>
          <p:nvPr/>
        </p:nvCxnSpPr>
        <p:spPr>
          <a:xfrm>
            <a:off x="4686469" y="4952749"/>
            <a:ext cx="5022521"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Conector angular 34"/>
          <p:cNvCxnSpPr>
            <a:stCxn id="31" idx="3"/>
            <a:endCxn id="28" idx="2"/>
          </p:cNvCxnSpPr>
          <p:nvPr/>
        </p:nvCxnSpPr>
        <p:spPr>
          <a:xfrm flipV="1">
            <a:off x="4686469" y="4493246"/>
            <a:ext cx="2780925"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ector angular 35"/>
          <p:cNvCxnSpPr>
            <a:stCxn id="31" idx="3"/>
            <a:endCxn id="16" idx="2"/>
          </p:cNvCxnSpPr>
          <p:nvPr/>
        </p:nvCxnSpPr>
        <p:spPr>
          <a:xfrm flipV="1">
            <a:off x="4686469" y="4493246"/>
            <a:ext cx="5022522"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ángulo 36"/>
          <p:cNvSpPr/>
          <p:nvPr/>
        </p:nvSpPr>
        <p:spPr>
          <a:xfrm>
            <a:off x="668696" y="4617210"/>
            <a:ext cx="1376413" cy="6568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X</a:t>
            </a:r>
            <a:endParaRPr lang="es-CO" dirty="0"/>
          </a:p>
        </p:txBody>
      </p:sp>
    </p:spTree>
    <p:extLst>
      <p:ext uri="{BB962C8B-B14F-4D97-AF65-F5344CB8AC3E}">
        <p14:creationId xmlns:p14="http://schemas.microsoft.com/office/powerpoint/2010/main" val="235301047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9724</TotalTime>
  <Words>1795</Words>
  <Application>Microsoft Office PowerPoint</Application>
  <PresentationFormat>Panorámica</PresentationFormat>
  <Paragraphs>355</Paragraphs>
  <Slides>31</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31</vt:i4>
      </vt:variant>
    </vt:vector>
  </HeadingPairs>
  <TitlesOfParts>
    <vt:vector size="34" baseType="lpstr">
      <vt:lpstr>Calibri</vt:lpstr>
      <vt:lpstr>Calibri Light</vt:lpstr>
      <vt:lpstr>Retrospección</vt:lpstr>
      <vt:lpstr>Semana 9</vt:lpstr>
      <vt:lpstr>Multicast Sockets</vt:lpstr>
      <vt:lpstr>Grupos</vt:lpstr>
      <vt:lpstr>Grupos</vt:lpstr>
      <vt:lpstr>DNS</vt:lpstr>
      <vt:lpstr>DNS</vt:lpstr>
      <vt:lpstr>DNS</vt:lpstr>
      <vt:lpstr>DNS</vt:lpstr>
      <vt:lpstr>DNS</vt:lpstr>
      <vt:lpstr>Taller: Computación Distribuída</vt:lpstr>
      <vt:lpstr>Taller: Computación Distribuida</vt:lpstr>
      <vt:lpstr>INSTALACIÓN!</vt:lpstr>
      <vt:lpstr>Bases de datos relacionales</vt:lpstr>
      <vt:lpstr>Bases de datos relacionales</vt:lpstr>
      <vt:lpstr>Bases de datos relacionales</vt:lpstr>
      <vt:lpstr>Bases de datos relacionales</vt:lpstr>
      <vt:lpstr>Bases de datos relacionales</vt:lpstr>
      <vt:lpstr>Bases de datos relacionales</vt:lpstr>
      <vt:lpstr>SQL (Structured Query Language)</vt:lpstr>
      <vt:lpstr>SQL (Structured Query Language)</vt:lpstr>
      <vt:lpstr>SQL (Structured Query Language)</vt:lpstr>
      <vt:lpstr>TIPOS DE DATOS</vt:lpstr>
      <vt:lpstr>Ejercicio 1. Introducción</vt:lpstr>
      <vt:lpstr>Ejercicio 1. Introducción</vt:lpstr>
      <vt:lpstr>RELACIÓN ENTRE TABLAS</vt:lpstr>
      <vt:lpstr>Relaciones entre tablas</vt:lpstr>
      <vt:lpstr>Relaciones entre tablas</vt:lpstr>
      <vt:lpstr>Relaciones entre tablas</vt:lpstr>
      <vt:lpstr>Ejercicio</vt:lpstr>
      <vt:lpstr>Ejercicio</vt:lpstr>
      <vt:lpstr>Ejercicio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Semana 3</dc:title>
  <dc:creator>Domiciano Rincon Nino</dc:creator>
  <cp:lastModifiedBy>Domiciano Rincon Nino</cp:lastModifiedBy>
  <cp:revision>128</cp:revision>
  <dcterms:created xsi:type="dcterms:W3CDTF">2019-02-03T15:35:16Z</dcterms:created>
  <dcterms:modified xsi:type="dcterms:W3CDTF">2019-09-24T16:58:11Z</dcterms:modified>
</cp:coreProperties>
</file>