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7"/>
  </p:notesMasterIdLst>
  <p:sldIdLst>
    <p:sldId id="256" r:id="rId2"/>
    <p:sldId id="262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3" r:id="rId20"/>
    <p:sldId id="282" r:id="rId21"/>
    <p:sldId id="286" r:id="rId22"/>
    <p:sldId id="296" r:id="rId23"/>
    <p:sldId id="298" r:id="rId24"/>
    <p:sldId id="297" r:id="rId25"/>
    <p:sldId id="259" r:id="rId26"/>
    <p:sldId id="295" r:id="rId27"/>
    <p:sldId id="294" r:id="rId28"/>
    <p:sldId id="293" r:id="rId29"/>
    <p:sldId id="291" r:id="rId30"/>
    <p:sldId id="292" r:id="rId31"/>
    <p:sldId id="290" r:id="rId32"/>
    <p:sldId id="289" r:id="rId33"/>
    <p:sldId id="287" r:id="rId34"/>
    <p:sldId id="284" r:id="rId35"/>
    <p:sldId id="307" r:id="rId36"/>
    <p:sldId id="306" r:id="rId37"/>
    <p:sldId id="305" r:id="rId38"/>
    <p:sldId id="304" r:id="rId39"/>
    <p:sldId id="303" r:id="rId40"/>
    <p:sldId id="302" r:id="rId41"/>
    <p:sldId id="301" r:id="rId42"/>
    <p:sldId id="300" r:id="rId43"/>
    <p:sldId id="299" r:id="rId44"/>
    <p:sldId id="288" r:id="rId45"/>
    <p:sldId id="258" r:id="rId46"/>
    <p:sldId id="308" r:id="rId47"/>
    <p:sldId id="309" r:id="rId48"/>
    <p:sldId id="257" r:id="rId49"/>
    <p:sldId id="310" r:id="rId50"/>
    <p:sldId id="311" r:id="rId51"/>
    <p:sldId id="312" r:id="rId52"/>
    <p:sldId id="313" r:id="rId53"/>
    <p:sldId id="314" r:id="rId54"/>
    <p:sldId id="315" r:id="rId55"/>
    <p:sldId id="316" r:id="rId5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31/07/2019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6333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1882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0669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4146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8270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6662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9334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212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9104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7994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9647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7657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8016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4881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872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8202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31/07/2019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31/07/2019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31/07/2019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31/07/2019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31/07/2019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31/07/2019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31/07/2019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31/07/2019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31/07/2019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31/07/2019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31/07/2019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31/07/2019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miciano/ProgramacionEnRed191/tree/master/Semana%203/TCPCLientServer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3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PATRON SINGLETON</a:t>
            </a:r>
          </a:p>
          <a:p>
            <a:r>
              <a:rPr lang="es-ES" dirty="0" smtClean="0"/>
              <a:t>ENLACE TCP</a:t>
            </a:r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8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8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1" name="Google Shape;421;p38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2" name="Google Shape;422;p38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8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8"/>
          <p:cNvSpPr/>
          <p:nvPr/>
        </p:nvSpPr>
        <p:spPr>
          <a:xfrm>
            <a:off x="209689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8"/>
          <p:cNvSpPr/>
          <p:nvPr/>
        </p:nvSpPr>
        <p:spPr>
          <a:xfrm>
            <a:off x="231787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8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8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8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381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9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9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8" name="Google Shape;438;p39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9" name="Google Shape;439;p39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9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9"/>
          <p:cNvSpPr/>
          <p:nvPr/>
        </p:nvSpPr>
        <p:spPr>
          <a:xfrm>
            <a:off x="209689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39"/>
          <p:cNvSpPr/>
          <p:nvPr/>
        </p:nvSpPr>
        <p:spPr>
          <a:xfrm>
            <a:off x="231787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9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9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39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9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9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58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0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40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6" name="Google Shape;456;p40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7" name="Google Shape;457;p40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0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40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40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40"/>
          <p:cNvSpPr/>
          <p:nvPr/>
        </p:nvSpPr>
        <p:spPr>
          <a:xfrm>
            <a:off x="231787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40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40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0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0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02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41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1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4" name="Google Shape;474;p41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5" name="Google Shape;475;p41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1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1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41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41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41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41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41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41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185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42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2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2" name="Google Shape;492;p42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3" name="Google Shape;493;p42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42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42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42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2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2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2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42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42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404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43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43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0" name="Google Shape;510;p43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1" name="Google Shape;511;p43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43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43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43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43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43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43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43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43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51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4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44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8" name="Google Shape;528;p44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9" name="Google Shape;529;p44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44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4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44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44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44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44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44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44"/>
          <p:cNvSpPr/>
          <p:nvPr/>
        </p:nvSpPr>
        <p:spPr>
          <a:xfrm>
            <a:off x="932985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738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45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45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6" name="Google Shape;546;p45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7" name="Google Shape;547;p45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45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45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45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45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45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45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45"/>
          <p:cNvSpPr/>
          <p:nvPr/>
        </p:nvSpPr>
        <p:spPr>
          <a:xfrm>
            <a:off x="932985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45"/>
          <p:cNvSpPr/>
          <p:nvPr/>
        </p:nvSpPr>
        <p:spPr>
          <a:xfrm>
            <a:off x="9114299" y="383551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05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46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46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4" name="Google Shape;564;p46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5" name="Google Shape;565;p46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46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46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46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6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46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46"/>
          <p:cNvSpPr/>
          <p:nvPr/>
        </p:nvSpPr>
        <p:spPr>
          <a:xfrm>
            <a:off x="932985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46"/>
          <p:cNvSpPr/>
          <p:nvPr/>
        </p:nvSpPr>
        <p:spPr>
          <a:xfrm>
            <a:off x="9114299" y="383551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46"/>
          <p:cNvSpPr/>
          <p:nvPr/>
        </p:nvSpPr>
        <p:spPr>
          <a:xfrm>
            <a:off x="9335279" y="383551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88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Puerto de red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s-ES" dirty="0" smtClean="0"/>
              <a:t>   Los puertos están añadidos en la capa de transporte (Capa 4 del modelo OSI). Permite enviar y recibir mensajes simultáneamente de diversas aplicaciones.</a:t>
            </a:r>
          </a:p>
          <a:p>
            <a:pPr>
              <a:buFont typeface="Courier New" panose="02070309020205020404" pitchFamily="49" charset="0"/>
              <a:buChar char="o"/>
            </a:pPr>
            <a:endParaRPr lang="es-E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</a:t>
            </a:r>
            <a:r>
              <a:rPr lang="es-ES" dirty="0" smtClean="0"/>
              <a:t>  Para poder determinar de qué aplicación se trata, el encabezado y el número de puerto de red están definidos, según la aplicación.</a:t>
            </a:r>
          </a:p>
          <a:p>
            <a:pPr>
              <a:buFont typeface="Courier New" panose="02070309020205020404" pitchFamily="49" charset="0"/>
              <a:buChar char="o"/>
            </a:pPr>
            <a:endParaRPr lang="es-E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</a:t>
            </a:r>
            <a:r>
              <a:rPr lang="es-ES" dirty="0" smtClean="0"/>
              <a:t>  Los puertos tienen 2 bytes de extensión, por cual hay 65536 posibles puertos.</a:t>
            </a:r>
            <a:endParaRPr lang="es-CO" dirty="0" smtClean="0"/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 smtClean="0"/>
              <a:t>   Los puertos inferiores al 1024, son los </a:t>
            </a:r>
            <a:r>
              <a:rPr lang="es-ES" b="1" dirty="0" smtClean="0"/>
              <a:t>puertos bien conocidos</a:t>
            </a:r>
            <a:r>
              <a:rPr lang="es-ES" dirty="0"/>
              <a:t>,</a:t>
            </a:r>
            <a:r>
              <a:rPr lang="es-ES" dirty="0" smtClean="0"/>
              <a:t> usados aplicaciones del sistema. Entre 1024 y 49151 son </a:t>
            </a:r>
            <a:r>
              <a:rPr lang="es-ES" b="1" dirty="0" smtClean="0"/>
              <a:t>puertos registrados </a:t>
            </a:r>
            <a:r>
              <a:rPr lang="es-ES" dirty="0" smtClean="0"/>
              <a:t>por la IANA. El resto son </a:t>
            </a:r>
            <a:r>
              <a:rPr lang="es-ES" b="1" dirty="0" smtClean="0"/>
              <a:t>puertos dinámicos </a:t>
            </a:r>
            <a:r>
              <a:rPr lang="es-ES" dirty="0" smtClean="0"/>
              <a:t>usados para conexiones P2P</a:t>
            </a:r>
          </a:p>
        </p:txBody>
      </p:sp>
    </p:spTree>
    <p:extLst>
      <p:ext uri="{BB962C8B-B14F-4D97-AF65-F5344CB8AC3E}">
        <p14:creationId xmlns:p14="http://schemas.microsoft.com/office/powerpoint/2010/main" val="268769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IP Privadas</a:t>
            </a:r>
            <a:endParaRPr lang="es-CO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353636"/>
              </p:ext>
            </p:extLst>
          </p:nvPr>
        </p:nvGraphicFramePr>
        <p:xfrm>
          <a:off x="2062480" y="2361653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488">
                  <a:extLst>
                    <a:ext uri="{9D8B030D-6E8A-4147-A177-3AD203B41FA5}">
                      <a16:colId xmlns:a16="http://schemas.microsoft.com/office/drawing/2014/main" val="2867562178"/>
                    </a:ext>
                  </a:extLst>
                </a:gridCol>
                <a:gridCol w="2123767">
                  <a:extLst>
                    <a:ext uri="{9D8B030D-6E8A-4147-A177-3AD203B41FA5}">
                      <a16:colId xmlns:a16="http://schemas.microsoft.com/office/drawing/2014/main" val="3355421076"/>
                    </a:ext>
                  </a:extLst>
                </a:gridCol>
                <a:gridCol w="1472545">
                  <a:extLst>
                    <a:ext uri="{9D8B030D-6E8A-4147-A177-3AD203B41FA5}">
                      <a16:colId xmlns:a16="http://schemas.microsoft.com/office/drawing/2014/main" val="35000015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934449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18588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Nombre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Rango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Número</a:t>
                      </a:r>
                      <a:r>
                        <a:rPr lang="es-ES" baseline="0" dirty="0" smtClean="0"/>
                        <a:t> de direcciones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Tipo de clase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Bloque mayor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Bloque de </a:t>
                      </a:r>
                    </a:p>
                    <a:p>
                      <a:r>
                        <a:rPr lang="es-ES" dirty="0" smtClean="0"/>
                        <a:t>24 bits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10.0.0.0 – </a:t>
                      </a:r>
                    </a:p>
                    <a:p>
                      <a:r>
                        <a:rPr lang="es-ES" dirty="0" smtClean="0"/>
                        <a:t>10.255.255.255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16’777.215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Clase 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10.0.0.0/8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28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Bloque de 20 bits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172.16.0.0 – </a:t>
                      </a:r>
                    </a:p>
                    <a:p>
                      <a:r>
                        <a:rPr lang="es-ES" dirty="0" smtClean="0"/>
                        <a:t>172.31.255.255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1’048.576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16 Clases B juntas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172.16.0.0/12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94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Bloque de 16</a:t>
                      </a:r>
                      <a:r>
                        <a:rPr lang="es-ES" baseline="0" dirty="0" smtClean="0"/>
                        <a:t> bits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192.168.0.0</a:t>
                      </a:r>
                      <a:r>
                        <a:rPr lang="es-ES" baseline="0" dirty="0" smtClean="0"/>
                        <a:t> – </a:t>
                      </a:r>
                    </a:p>
                    <a:p>
                      <a:r>
                        <a:rPr lang="es-ES" baseline="0" dirty="0" smtClean="0"/>
                        <a:t>192.168.255.255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65.335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256 Clases C juntas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192.168.0.0/16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592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95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Puertos de red</a:t>
            </a:r>
            <a:endParaRPr lang="es-CO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971223"/>
              </p:ext>
            </p:extLst>
          </p:nvPr>
        </p:nvGraphicFramePr>
        <p:xfrm>
          <a:off x="1894348" y="1850375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988">
                  <a:extLst>
                    <a:ext uri="{9D8B030D-6E8A-4147-A177-3AD203B41FA5}">
                      <a16:colId xmlns:a16="http://schemas.microsoft.com/office/drawing/2014/main" val="2963588585"/>
                    </a:ext>
                  </a:extLst>
                </a:gridCol>
                <a:gridCol w="6994012">
                  <a:extLst>
                    <a:ext uri="{9D8B030D-6E8A-4147-A177-3AD203B41FA5}">
                      <a16:colId xmlns:a16="http://schemas.microsoft.com/office/drawing/2014/main" val="1929074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Número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Protocolo o aplicación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73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TCP </a:t>
                      </a:r>
                      <a:r>
                        <a:rPr lang="es-ES" dirty="0" err="1" smtClean="0"/>
                        <a:t>port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service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multiplexer</a:t>
                      </a:r>
                      <a:r>
                        <a:rPr lang="es-ES" dirty="0" smtClean="0"/>
                        <a:t> (TCPMUX)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7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FTP</a:t>
                      </a:r>
                      <a:r>
                        <a:rPr lang="es-ES" baseline="0" dirty="0" smtClean="0"/>
                        <a:t> – Data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28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FTP –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2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SSH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93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Telnet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5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DNS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2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80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HTTP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2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443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HTTPS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0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546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DHCP </a:t>
                      </a:r>
                      <a:r>
                        <a:rPr lang="es-ES" dirty="0" err="1" smtClean="0"/>
                        <a:t>Client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13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547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DHCP Server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59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3306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MySQL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316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79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FLUJO TCP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707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1587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3861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833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538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819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73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Reliable</a:t>
            </a:r>
            <a:r>
              <a:rPr lang="es-ES" dirty="0" smtClean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2822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Reliable</a:t>
            </a:r>
            <a:r>
              <a:rPr lang="es-ES" dirty="0" smtClean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FINISH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873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PROTOCOLO IP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29140" y="1838861"/>
            <a:ext cx="6279171" cy="421420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7"/>
          <p:cNvSpPr txBox="1"/>
          <p:nvPr/>
        </p:nvSpPr>
        <p:spPr>
          <a:xfrm>
            <a:off x="8566946" y="5868404"/>
            <a:ext cx="25887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Fuente: Alejandro Llagua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968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Reliable</a:t>
            </a:r>
            <a:r>
              <a:rPr lang="es-ES" dirty="0" smtClean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2466420" y="506694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FINISH</a:t>
            </a:r>
            <a:endParaRPr lang="es-CO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530645" y="469856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8819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Reliable</a:t>
            </a:r>
            <a:r>
              <a:rPr lang="es-ES" dirty="0" smtClean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2466420" y="506694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>
            <a:off x="2466420" y="540616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>
            <a:off x="2466420" y="5737120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FINISH</a:t>
            </a:r>
            <a:endParaRPr lang="es-CO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530645" y="469856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</a:t>
            </a:r>
            <a:endParaRPr lang="es-CO" dirty="0"/>
          </a:p>
        </p:txBody>
      </p:sp>
      <p:sp>
        <p:nvSpPr>
          <p:cNvPr id="42" name="CuadroTexto 41"/>
          <p:cNvSpPr txBox="1"/>
          <p:nvPr/>
        </p:nvSpPr>
        <p:spPr>
          <a:xfrm>
            <a:off x="5526221" y="5057443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43" name="CuadroTexto 42"/>
          <p:cNvSpPr txBox="1"/>
          <p:nvPr/>
        </p:nvSpPr>
        <p:spPr>
          <a:xfrm>
            <a:off x="5521797" y="540616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0751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Reliable</a:t>
            </a:r>
            <a:r>
              <a:rPr lang="es-ES" dirty="0" smtClean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2466420" y="506694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>
            <a:off x="2466420" y="540616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>
            <a:off x="2466420" y="5737120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>
            <a:off x="2466420" y="6071415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FINISH</a:t>
            </a:r>
            <a:endParaRPr lang="es-CO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530645" y="469856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</a:t>
            </a:r>
            <a:endParaRPr lang="es-CO" dirty="0"/>
          </a:p>
        </p:txBody>
      </p:sp>
      <p:sp>
        <p:nvSpPr>
          <p:cNvPr id="42" name="CuadroTexto 41"/>
          <p:cNvSpPr txBox="1"/>
          <p:nvPr/>
        </p:nvSpPr>
        <p:spPr>
          <a:xfrm>
            <a:off x="5526221" y="5057443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43" name="CuadroTexto 42"/>
          <p:cNvSpPr txBox="1"/>
          <p:nvPr/>
        </p:nvSpPr>
        <p:spPr>
          <a:xfrm>
            <a:off x="5521797" y="540616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</a:t>
            </a:r>
            <a:endParaRPr lang="es-CO" dirty="0"/>
          </a:p>
        </p:txBody>
      </p:sp>
      <p:sp>
        <p:nvSpPr>
          <p:cNvPr id="44" name="CuadroTexto 43"/>
          <p:cNvSpPr txBox="1"/>
          <p:nvPr/>
        </p:nvSpPr>
        <p:spPr>
          <a:xfrm>
            <a:off x="5497273" y="574815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718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TRANSFERENCIA TCP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549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9006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9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6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25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0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81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2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1" name="Google Shape;331;p32"/>
          <p:cNvCxnSpPr>
            <a:stCxn id="329" idx="3"/>
          </p:cNvCxnSpPr>
          <p:nvPr/>
        </p:nvCxnSpPr>
        <p:spPr>
          <a:xfrm>
            <a:off x="3850784" y="3709116"/>
            <a:ext cx="37971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2" name="Google Shape;332;p32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2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2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2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2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2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563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52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2343150" y="4716348"/>
            <a:ext cx="0" cy="611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971550" y="4837333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Time expires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1273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2343150" y="4716348"/>
            <a:ext cx="0" cy="611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971550" y="4837333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Time expires</a:t>
            </a:r>
            <a:endParaRPr lang="es-CO" dirty="0"/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2466420" y="539579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5141282" y="5007694"/>
            <a:ext cx="205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Retransmit</a:t>
            </a:r>
            <a:r>
              <a:rPr lang="es-ES" dirty="0" smtClean="0"/>
              <a:t> </a:t>
            </a:r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7088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2343150" y="4716348"/>
            <a:ext cx="0" cy="611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971550" y="4837333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Time expires</a:t>
            </a:r>
            <a:endParaRPr lang="es-CO" dirty="0"/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2466420" y="539579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/>
          <p:nvPr/>
        </p:nvCxnSpPr>
        <p:spPr>
          <a:xfrm flipH="1">
            <a:off x="2466420" y="572468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5141282" y="5007694"/>
            <a:ext cx="205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Retransmit</a:t>
            </a:r>
            <a:r>
              <a:rPr lang="es-ES" dirty="0" smtClean="0"/>
              <a:t> </a:t>
            </a:r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sp>
        <p:nvSpPr>
          <p:cNvPr id="59" name="CuadroTexto 58"/>
          <p:cNvSpPr txBox="1"/>
          <p:nvPr/>
        </p:nvSpPr>
        <p:spPr>
          <a:xfrm>
            <a:off x="5645064" y="5395798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3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9074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IMPLEMENTACIÓN JAVA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https://github.com/Domiciano/ProgramacionEnRed191/tree/master/Semana%203/TCPCLientServer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655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en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1" dirty="0" smtClean="0"/>
              <a:t>Cronometro en equipo</a:t>
            </a:r>
          </a:p>
          <a:p>
            <a:pPr lvl="1"/>
            <a:r>
              <a:rPr lang="es-ES" dirty="0" smtClean="0"/>
              <a:t>Haga equipo con un compañero y comunique, vía TCP, sus dos equipos para cronometrar segundos y minutos.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Seleccionen a alguien que comience con la cuenta.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El computador A cronometra un segundo, le avisar al computador B. El computador B sigue la cuenta con otro segundo y cuando termina, éste le avisa al PC A para seguir con la cuenta, así sucesivamente.</a:t>
            </a:r>
          </a:p>
        </p:txBody>
      </p:sp>
    </p:spTree>
    <p:extLst>
      <p:ext uri="{BB962C8B-B14F-4D97-AF65-F5344CB8AC3E}">
        <p14:creationId xmlns:p14="http://schemas.microsoft.com/office/powerpoint/2010/main" val="162943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Taller grupal (</a:t>
            </a:r>
            <a:r>
              <a:rPr lang="es-ES" smtClean="0"/>
              <a:t>Nota grupal: 4.5)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1" dirty="0" smtClean="0"/>
              <a:t>Teléfono roto</a:t>
            </a:r>
          </a:p>
          <a:p>
            <a:r>
              <a:rPr lang="es-ES" dirty="0" smtClean="0"/>
              <a:t>Seleccionen un mensaje y transmítanlo de forma que pase por cada uno de los computadores.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4437246" y="3330341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5388543" y="3330340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339840" y="3330339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7291137" y="3330338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7291137" y="4243134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4437245" y="4243134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4437243" y="5155927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7291136" y="5155927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3782724" y="5276961"/>
            <a:ext cx="885525" cy="240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Mensaje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460379" y="5264301"/>
            <a:ext cx="885525" cy="240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Mensaje</a:t>
            </a:r>
            <a:endParaRPr lang="es-CO" sz="1400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5"/>
          <p:cNvCxnSpPr>
            <a:stCxn id="10" idx="0"/>
            <a:endCxn id="9" idx="2"/>
          </p:cNvCxnSpPr>
          <p:nvPr/>
        </p:nvCxnSpPr>
        <p:spPr>
          <a:xfrm flipV="1">
            <a:off x="4668250" y="4705147"/>
            <a:ext cx="2" cy="45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9" idx="0"/>
            <a:endCxn id="4" idx="2"/>
          </p:cNvCxnSpPr>
          <p:nvPr/>
        </p:nvCxnSpPr>
        <p:spPr>
          <a:xfrm flipV="1">
            <a:off x="4668252" y="3792354"/>
            <a:ext cx="1" cy="45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4" idx="3"/>
            <a:endCxn id="5" idx="1"/>
          </p:cNvCxnSpPr>
          <p:nvPr/>
        </p:nvCxnSpPr>
        <p:spPr>
          <a:xfrm flipV="1">
            <a:off x="4899259" y="3561347"/>
            <a:ext cx="489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V="1">
            <a:off x="5850556" y="3546726"/>
            <a:ext cx="489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V="1">
            <a:off x="6801852" y="3546725"/>
            <a:ext cx="489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7" idx="2"/>
            <a:endCxn id="8" idx="0"/>
          </p:cNvCxnSpPr>
          <p:nvPr/>
        </p:nvCxnSpPr>
        <p:spPr>
          <a:xfrm>
            <a:off x="7522144" y="3792351"/>
            <a:ext cx="0" cy="45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7522141" y="4705144"/>
            <a:ext cx="0" cy="45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00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Transferencia de archivos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la transferencia de archivos necesita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477729" y="2979174"/>
            <a:ext cx="2241755" cy="2615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428271" y="2979174"/>
            <a:ext cx="2241755" cy="2615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 rot="16200000">
            <a:off x="2556388" y="4940329"/>
            <a:ext cx="63909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FILE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 rot="16200000">
            <a:off x="8952272" y="4940329"/>
            <a:ext cx="639096" cy="3048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FILE</a:t>
            </a:r>
            <a:endParaRPr lang="es-CO" dirty="0"/>
          </a:p>
        </p:txBody>
      </p:sp>
      <p:cxnSp>
        <p:nvCxnSpPr>
          <p:cNvPr id="9" name="Conector recto de flecha 8"/>
          <p:cNvCxnSpPr>
            <a:stCxn id="4" idx="3"/>
            <a:endCxn id="11" idx="2"/>
          </p:cNvCxnSpPr>
          <p:nvPr/>
        </p:nvCxnSpPr>
        <p:spPr>
          <a:xfrm flipV="1">
            <a:off x="4719484" y="4286863"/>
            <a:ext cx="252197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4537587" y="4104967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/>
          <p:cNvSpPr/>
          <p:nvPr/>
        </p:nvSpPr>
        <p:spPr>
          <a:xfrm>
            <a:off x="7241458" y="4104966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/>
          <p:cNvSpPr txBox="1"/>
          <p:nvPr/>
        </p:nvSpPr>
        <p:spPr>
          <a:xfrm>
            <a:off x="2455608" y="3615876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InputStream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689496" y="3507657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OutputStream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096491" y="4392467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InputStream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170115" y="3496779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OutputStream</a:t>
            </a:r>
            <a:endParaRPr lang="es-CO" dirty="0"/>
          </a:p>
        </p:txBody>
      </p:sp>
      <p:sp>
        <p:nvSpPr>
          <p:cNvPr id="17" name="Elipse 16"/>
          <p:cNvSpPr/>
          <p:nvPr/>
        </p:nvSpPr>
        <p:spPr>
          <a:xfrm>
            <a:off x="2688140" y="4104965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9089923" y="4104964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de flecha 19"/>
          <p:cNvCxnSpPr>
            <a:stCxn id="17" idx="6"/>
          </p:cNvCxnSpPr>
          <p:nvPr/>
        </p:nvCxnSpPr>
        <p:spPr>
          <a:xfrm flipV="1">
            <a:off x="3051933" y="4286861"/>
            <a:ext cx="1480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6" idx="3"/>
            <a:endCxn id="17" idx="4"/>
          </p:cNvCxnSpPr>
          <p:nvPr/>
        </p:nvCxnSpPr>
        <p:spPr>
          <a:xfrm flipH="1" flipV="1">
            <a:off x="2870037" y="4468758"/>
            <a:ext cx="5899" cy="304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7604269" y="4301603"/>
            <a:ext cx="1480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endCxn id="7" idx="3"/>
          </p:cNvCxnSpPr>
          <p:nvPr/>
        </p:nvCxnSpPr>
        <p:spPr>
          <a:xfrm>
            <a:off x="9266903" y="4468758"/>
            <a:ext cx="4917" cy="304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7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Singleton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patrón </a:t>
            </a:r>
            <a:r>
              <a:rPr lang="es-ES" dirty="0" err="1"/>
              <a:t>S</a:t>
            </a:r>
            <a:r>
              <a:rPr lang="es-ES" dirty="0" err="1" smtClean="0"/>
              <a:t>ingleton</a:t>
            </a:r>
            <a:r>
              <a:rPr lang="es-ES" dirty="0" smtClean="0"/>
              <a:t> permite crear una única instancia a partir de una clase. </a:t>
            </a:r>
            <a:endParaRPr lang="es-ES" dirty="0"/>
          </a:p>
          <a:p>
            <a:r>
              <a:rPr lang="es-ES" dirty="0" smtClean="0"/>
              <a:t>En el caso de conexiones, el patrón </a:t>
            </a:r>
            <a:r>
              <a:rPr lang="es-ES" dirty="0" err="1" smtClean="0"/>
              <a:t>Singleton</a:t>
            </a:r>
            <a:r>
              <a:rPr lang="es-ES" dirty="0" smtClean="0"/>
              <a:t> cobra importancia, permitiendo usar una conexión activa por múltiples objetos dentro de un software</a:t>
            </a:r>
            <a:endParaRPr lang="es-CO" dirty="0"/>
          </a:p>
        </p:txBody>
      </p:sp>
      <p:pic>
        <p:nvPicPr>
          <p:cNvPr id="1026" name="Picture 2" descr="Resultado de imagen para Singleton u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315" y="3175409"/>
            <a:ext cx="3607903" cy="269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86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48230" y="2625978"/>
            <a:ext cx="6313293" cy="2526127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Implemente la conexión </a:t>
            </a:r>
            <a:r>
              <a:rPr lang="es-ES" dirty="0" err="1" smtClean="0"/>
              <a:t>Singleton</a:t>
            </a:r>
            <a:r>
              <a:rPr lang="es-ES" dirty="0" smtClean="0"/>
              <a:t> del cliente. </a:t>
            </a:r>
          </a:p>
          <a:p>
            <a:endParaRPr lang="es-ES" dirty="0" smtClean="0"/>
          </a:p>
          <a:p>
            <a:r>
              <a:rPr lang="es-ES" dirty="0" smtClean="0"/>
              <a:t>Pruebe el envío de mensajes usando el servidor </a:t>
            </a:r>
            <a:r>
              <a:rPr lang="es-ES" dirty="0" err="1" smtClean="0"/>
              <a:t>Singleton</a:t>
            </a:r>
            <a:r>
              <a:rPr lang="es-ES" dirty="0" smtClean="0"/>
              <a:t> y el cliente </a:t>
            </a:r>
            <a:r>
              <a:rPr lang="es-ES" dirty="0" err="1" smtClean="0"/>
              <a:t>Singleton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Haga que el servidor TCP sea capaz de mantenerse disponible a pesar que ya haya terminado una sesión con </a:t>
            </a:r>
            <a:r>
              <a:rPr lang="es-ES" smtClean="0"/>
              <a:t>un cliente.</a:t>
            </a:r>
            <a:endParaRPr lang="es-CO" dirty="0"/>
          </a:p>
        </p:txBody>
      </p:sp>
      <p:pic>
        <p:nvPicPr>
          <p:cNvPr id="1026" name="Picture 2" descr="Resultado de imagen para homework p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84439"/>
            <a:ext cx="3067665" cy="306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76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3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3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6" name="Google Shape;346;p33"/>
          <p:cNvCxnSpPr/>
          <p:nvPr/>
        </p:nvCxnSpPr>
        <p:spPr>
          <a:xfrm rot="10800000" flipH="1">
            <a:off x="3850784" y="33408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" name="Google Shape;347;p33"/>
          <p:cNvSpPr txBox="1"/>
          <p:nvPr/>
        </p:nvSpPr>
        <p:spPr>
          <a:xfrm>
            <a:off x="3554569" y="33300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3"/>
          <p:cNvSpPr txBox="1"/>
          <p:nvPr/>
        </p:nvSpPr>
        <p:spPr>
          <a:xfrm>
            <a:off x="6126480" y="33320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3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3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3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3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3"/>
          <p:cNvSpPr txBox="1"/>
          <p:nvPr/>
        </p:nvSpPr>
        <p:spPr>
          <a:xfrm>
            <a:off x="4822065" y="29552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987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Conexiones asíncronas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451004" cy="4023360"/>
          </a:xfrm>
        </p:spPr>
        <p:txBody>
          <a:bodyPr/>
          <a:lstStyle/>
          <a:p>
            <a:r>
              <a:rPr lang="es-ES" smtClean="0"/>
              <a:t>Una conexión asíncrona implica que hay un hilo de </a:t>
            </a:r>
            <a:r>
              <a:rPr lang="es-ES" b="1" smtClean="0"/>
              <a:t>ENVÍO</a:t>
            </a:r>
            <a:r>
              <a:rPr lang="es-ES" smtClean="0"/>
              <a:t> y otro hilo de </a:t>
            </a:r>
            <a:r>
              <a:rPr lang="es-ES" b="1" smtClean="0"/>
              <a:t>RECEPCIÓN</a:t>
            </a:r>
            <a:r>
              <a:rPr lang="es-ES" smtClean="0"/>
              <a:t>.</a:t>
            </a:r>
          </a:p>
          <a:p>
            <a:r>
              <a:rPr lang="es-ES" smtClean="0"/>
              <a:t>Ambos hilos deben surgir en el momento que ocurre el </a:t>
            </a:r>
            <a:r>
              <a:rPr lang="es-ES" b="1" smtClean="0"/>
              <a:t>HANDSHAKE</a:t>
            </a:r>
            <a:r>
              <a:rPr lang="es-ES" smtClean="0"/>
              <a:t>.</a:t>
            </a:r>
            <a:endParaRPr lang="es-ES" u="sng" smtClean="0"/>
          </a:p>
          <a:p>
            <a:r>
              <a:rPr lang="es-ES" smtClean="0"/>
              <a:t>La clase Singleton de conexión debe poder dirigir y obtener información hacia los dos hilos de recepción y emisión.</a:t>
            </a:r>
            <a:endParaRPr lang="es-ES" u="sng" smtClean="0"/>
          </a:p>
          <a:p>
            <a:r>
              <a:rPr lang="es-ES" smtClean="0"/>
              <a:t>El hilo de emisión sólo requiere estar activo mientras envía el mensaje.</a:t>
            </a:r>
          </a:p>
          <a:p>
            <a:r>
              <a:rPr lang="es-ES" smtClean="0"/>
              <a:t>El hilo de recepción requiere estar siempre activo.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7015316" y="2946284"/>
            <a:ext cx="2322871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TCPConnection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7015315" y="2100933"/>
            <a:ext cx="1135626" cy="80624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Receptor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8202561" y="2100932"/>
            <a:ext cx="1135626" cy="80624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Emisor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7773628" y="4636988"/>
            <a:ext cx="806245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GUI</a:t>
            </a:r>
            <a:endParaRPr lang="es-CO" dirty="0"/>
          </a:p>
        </p:txBody>
      </p:sp>
      <p:cxnSp>
        <p:nvCxnSpPr>
          <p:cNvPr id="9" name="Conector recto de flecha 8"/>
          <p:cNvCxnSpPr>
            <a:stCxn id="7" idx="0"/>
            <a:endCxn id="4" idx="2"/>
          </p:cNvCxnSpPr>
          <p:nvPr/>
        </p:nvCxnSpPr>
        <p:spPr>
          <a:xfrm flipV="1">
            <a:off x="8176751" y="3752529"/>
            <a:ext cx="1" cy="88445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9761955" y="5086039"/>
            <a:ext cx="285900" cy="2859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9761955" y="4702420"/>
            <a:ext cx="285900" cy="2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10070196" y="4618988"/>
            <a:ext cx="1431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Thread</a:t>
            </a:r>
            <a:r>
              <a:rPr lang="es-ES" dirty="0" smtClean="0"/>
              <a:t> 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10070196" y="5044323"/>
            <a:ext cx="1676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Worker</a:t>
            </a:r>
            <a:r>
              <a:rPr lang="es-ES" dirty="0" smtClean="0"/>
              <a:t> </a:t>
            </a:r>
            <a:r>
              <a:rPr lang="es-ES" dirty="0" err="1" smtClean="0"/>
              <a:t>Threads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729146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Conexiones asíncronas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451004" cy="4023360"/>
          </a:xfrm>
        </p:spPr>
        <p:txBody>
          <a:bodyPr/>
          <a:lstStyle/>
          <a:p>
            <a:r>
              <a:rPr lang="es-ES" dirty="0" smtClean="0"/>
              <a:t>Una conexión asíncrona implica que hay un hilo de </a:t>
            </a:r>
            <a:r>
              <a:rPr lang="es-ES" b="1" dirty="0" smtClean="0"/>
              <a:t>ENVÍO</a:t>
            </a:r>
            <a:r>
              <a:rPr lang="es-ES" dirty="0" smtClean="0"/>
              <a:t> y otro hilo de </a:t>
            </a:r>
            <a:r>
              <a:rPr lang="es-ES" b="1" dirty="0" smtClean="0"/>
              <a:t>RECEPCIÓN</a:t>
            </a:r>
            <a:r>
              <a:rPr lang="es-ES" dirty="0" smtClean="0"/>
              <a:t>.</a:t>
            </a:r>
          </a:p>
          <a:p>
            <a:r>
              <a:rPr lang="es-ES" dirty="0" smtClean="0"/>
              <a:t>Ambos hilos deben surgir en el momento que ocurre el </a:t>
            </a:r>
            <a:r>
              <a:rPr lang="es-ES" b="1" dirty="0" smtClean="0"/>
              <a:t>HANDSHAKE</a:t>
            </a:r>
            <a:r>
              <a:rPr lang="es-ES" dirty="0" smtClean="0"/>
              <a:t>.</a:t>
            </a:r>
            <a:endParaRPr lang="es-ES" u="sng" dirty="0" smtClean="0"/>
          </a:p>
          <a:p>
            <a:r>
              <a:rPr lang="es-ES" dirty="0" smtClean="0"/>
              <a:t>La clase </a:t>
            </a:r>
            <a:r>
              <a:rPr lang="es-ES" dirty="0" err="1" smtClean="0"/>
              <a:t>Singleton</a:t>
            </a:r>
            <a:r>
              <a:rPr lang="es-ES" dirty="0" smtClean="0"/>
              <a:t> de conexión debe poder dirigir y obtener información hacia los dos hilos de recepción y emisión.</a:t>
            </a:r>
            <a:endParaRPr lang="es-ES" u="sng" dirty="0" smtClean="0"/>
          </a:p>
          <a:p>
            <a:r>
              <a:rPr lang="es-ES" dirty="0" smtClean="0"/>
              <a:t>El hilo de emisión sólo requiere estar activo mientras envía el mensaje.</a:t>
            </a:r>
          </a:p>
          <a:p>
            <a:r>
              <a:rPr lang="es-ES" dirty="0" smtClean="0"/>
              <a:t>El hilo de recepción requiere estar siempre activo.</a:t>
            </a:r>
            <a:endParaRPr lang="es-ES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7579305" y="2064774"/>
            <a:ext cx="0" cy="424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6889757" y="1737360"/>
            <a:ext cx="1379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Thread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8268852" y="1737360"/>
            <a:ext cx="1031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Receptor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385128" y="1737360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Emisor</a:t>
            </a:r>
            <a:endParaRPr lang="es-CO" dirty="0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8779814" y="2064774"/>
            <a:ext cx="0" cy="424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9798061" y="2064774"/>
            <a:ext cx="0" cy="424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7510479" y="2202426"/>
            <a:ext cx="147485" cy="38640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/>
          <p:cNvSpPr/>
          <p:nvPr/>
        </p:nvSpPr>
        <p:spPr>
          <a:xfrm>
            <a:off x="8706071" y="2808817"/>
            <a:ext cx="147485" cy="32576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9724318" y="3036887"/>
            <a:ext cx="147485" cy="492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9724318" y="4134464"/>
            <a:ext cx="147485" cy="492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9721758" y="5368058"/>
            <a:ext cx="147485" cy="492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7657964" y="2882900"/>
            <a:ext cx="1048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7657964" y="3092450"/>
            <a:ext cx="20637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7657964" y="4188542"/>
            <a:ext cx="20637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7657964" y="5433142"/>
            <a:ext cx="20637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9846733" y="3144449"/>
            <a:ext cx="1744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Envíé</a:t>
            </a:r>
            <a:r>
              <a:rPr lang="es-ES" sz="1200" dirty="0" smtClean="0"/>
              <a:t> un mensaje</a:t>
            </a:r>
            <a:endParaRPr lang="es-CO" sz="12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9870498" y="4242026"/>
            <a:ext cx="1744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Envíé</a:t>
            </a:r>
            <a:r>
              <a:rPr lang="es-ES" sz="1200" dirty="0"/>
              <a:t> un mensaje</a:t>
            </a:r>
            <a:endParaRPr lang="es-CO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9870498" y="5339603"/>
            <a:ext cx="1744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Envíé</a:t>
            </a:r>
            <a:r>
              <a:rPr lang="es-ES" sz="1200" dirty="0"/>
              <a:t> un mensaje</a:t>
            </a:r>
            <a:endParaRPr lang="es-CO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8849691" y="2650242"/>
            <a:ext cx="174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Siempre </a:t>
            </a:r>
          </a:p>
          <a:p>
            <a:r>
              <a:rPr lang="es-ES" sz="1200" dirty="0" smtClean="0"/>
              <a:t>recibo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19872005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6234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905802" y="2406316"/>
            <a:ext cx="2261937" cy="3157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6" name="Conector recto 5"/>
          <p:cNvCxnSpPr>
            <a:stCxn id="4" idx="1"/>
            <a:endCxn id="4" idx="3"/>
          </p:cNvCxnSpPr>
          <p:nvPr/>
        </p:nvCxnSpPr>
        <p:spPr>
          <a:xfrm>
            <a:off x="1905802" y="3984860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905802" y="2934100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021305" y="2512194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7005587" y="2406316"/>
            <a:ext cx="2261937" cy="3157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2" name="Conector recto 11"/>
          <p:cNvCxnSpPr>
            <a:stCxn id="11" idx="1"/>
            <a:endCxn id="11" idx="3"/>
          </p:cNvCxnSpPr>
          <p:nvPr/>
        </p:nvCxnSpPr>
        <p:spPr>
          <a:xfrm>
            <a:off x="7005587" y="3984860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7005587" y="2934100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121090" y="2512194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Worker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4167739" y="3060834"/>
            <a:ext cx="2837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5240153" y="3153515"/>
            <a:ext cx="69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0106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905802" y="2406316"/>
            <a:ext cx="2261937" cy="3157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6" name="Conector recto 5"/>
          <p:cNvCxnSpPr>
            <a:stCxn id="4" idx="1"/>
            <a:endCxn id="4" idx="3"/>
          </p:cNvCxnSpPr>
          <p:nvPr/>
        </p:nvCxnSpPr>
        <p:spPr>
          <a:xfrm>
            <a:off x="1905802" y="3984860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905802" y="2934100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021305" y="2512194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7005587" y="2406316"/>
            <a:ext cx="2261937" cy="3157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2" name="Conector recto 11"/>
          <p:cNvCxnSpPr>
            <a:stCxn id="11" idx="1"/>
            <a:endCxn id="11" idx="3"/>
          </p:cNvCxnSpPr>
          <p:nvPr/>
        </p:nvCxnSpPr>
        <p:spPr>
          <a:xfrm>
            <a:off x="7005587" y="3984860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7005587" y="2934100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121090" y="2512194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Worker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cxnSp>
        <p:nvCxnSpPr>
          <p:cNvPr id="16" name="Conector recto de flecha 15"/>
          <p:cNvCxnSpPr/>
          <p:nvPr/>
        </p:nvCxnSpPr>
        <p:spPr>
          <a:xfrm flipH="1">
            <a:off x="4167739" y="3060834"/>
            <a:ext cx="2837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4399949" y="3530685"/>
            <a:ext cx="222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¿</a:t>
            </a:r>
            <a:r>
              <a:rPr lang="es-ES" dirty="0" smtClean="0"/>
              <a:t>Como hago esta inversión de control?</a:t>
            </a:r>
            <a:endParaRPr lang="es-CO" dirty="0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5240153" y="3060834"/>
            <a:ext cx="17654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82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953927" y="1925052"/>
            <a:ext cx="2261937" cy="2030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1953927" y="3137837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953927" y="2452836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069430" y="2030930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7053712" y="1771046"/>
            <a:ext cx="2261937" cy="20309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2" name="Conector recto 11"/>
          <p:cNvCxnSpPr/>
          <p:nvPr/>
        </p:nvCxnSpPr>
        <p:spPr>
          <a:xfrm>
            <a:off x="7053712" y="2954953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7053712" y="2298829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169215" y="1876923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Worker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4215864" y="2627696"/>
            <a:ext cx="2837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7053712" y="4061860"/>
            <a:ext cx="2261937" cy="20309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20" name="Conector recto 19"/>
          <p:cNvCxnSpPr/>
          <p:nvPr/>
        </p:nvCxnSpPr>
        <p:spPr>
          <a:xfrm>
            <a:off x="7053712" y="5245767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7053712" y="4589643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7169215" y="4167737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BridgeInterface</a:t>
            </a:r>
            <a:endParaRPr lang="es-CO" dirty="0"/>
          </a:p>
        </p:txBody>
      </p:sp>
      <p:cxnSp>
        <p:nvCxnSpPr>
          <p:cNvPr id="9" name="Conector recto de flecha 8"/>
          <p:cNvCxnSpPr>
            <a:stCxn id="4" idx="3"/>
          </p:cNvCxnSpPr>
          <p:nvPr/>
        </p:nvCxnSpPr>
        <p:spPr>
          <a:xfrm>
            <a:off x="4215864" y="2940518"/>
            <a:ext cx="2837848" cy="122721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iángulo isósceles 14"/>
          <p:cNvSpPr/>
          <p:nvPr/>
        </p:nvSpPr>
        <p:spPr>
          <a:xfrm rot="7200000">
            <a:off x="6740487" y="3933389"/>
            <a:ext cx="373105" cy="32164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6" name="Conector recto de flecha 25"/>
          <p:cNvCxnSpPr>
            <a:stCxn id="11" idx="2"/>
            <a:endCxn id="18" idx="0"/>
          </p:cNvCxnSpPr>
          <p:nvPr/>
        </p:nvCxnSpPr>
        <p:spPr>
          <a:xfrm>
            <a:off x="8184681" y="3801976"/>
            <a:ext cx="0" cy="259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5229724" y="2627696"/>
            <a:ext cx="69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Use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8184680" y="3723187"/>
            <a:ext cx="69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Use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947861" y="5233466"/>
            <a:ext cx="247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 smtClean="0"/>
              <a:t>onMessage</a:t>
            </a:r>
            <a:r>
              <a:rPr lang="es-ES" sz="1400" dirty="0" smtClean="0"/>
              <a:t>(</a:t>
            </a:r>
            <a:r>
              <a:rPr lang="es-ES" sz="1400" dirty="0" err="1" smtClean="0"/>
              <a:t>String</a:t>
            </a:r>
            <a:r>
              <a:rPr lang="es-ES" sz="1400" dirty="0" smtClean="0"/>
              <a:t> </a:t>
            </a:r>
            <a:r>
              <a:rPr lang="es-ES" sz="1400" dirty="0" err="1" smtClean="0"/>
              <a:t>msj</a:t>
            </a:r>
            <a:r>
              <a:rPr lang="es-ES" sz="1400" dirty="0" smtClean="0"/>
              <a:t>) : </a:t>
            </a:r>
            <a:r>
              <a:rPr lang="es-ES" sz="1400" dirty="0" err="1" smtClean="0"/>
              <a:t>void</a:t>
            </a:r>
            <a:endParaRPr lang="es-CO" sz="14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848077" y="3142882"/>
            <a:ext cx="247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 smtClean="0"/>
              <a:t>onMessage</a:t>
            </a:r>
            <a:r>
              <a:rPr lang="es-ES" sz="1400" dirty="0" smtClean="0"/>
              <a:t>(</a:t>
            </a:r>
            <a:r>
              <a:rPr lang="es-ES" sz="1400" dirty="0" err="1" smtClean="0"/>
              <a:t>String</a:t>
            </a:r>
            <a:r>
              <a:rPr lang="es-ES" sz="1400" dirty="0" smtClean="0"/>
              <a:t> </a:t>
            </a:r>
            <a:r>
              <a:rPr lang="es-ES" sz="1400" dirty="0" err="1" smtClean="0"/>
              <a:t>msj</a:t>
            </a:r>
            <a:r>
              <a:rPr lang="es-ES" sz="1400" dirty="0" smtClean="0"/>
              <a:t>) : </a:t>
            </a:r>
            <a:r>
              <a:rPr lang="es-ES" sz="1400" dirty="0" err="1" smtClean="0"/>
              <a:t>void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70320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4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4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1" name="Google Shape;361;p34"/>
          <p:cNvCxnSpPr/>
          <p:nvPr/>
        </p:nvCxnSpPr>
        <p:spPr>
          <a:xfrm rot="10800000" flipH="1">
            <a:off x="3850784" y="35948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2" name="Google Shape;362;p34"/>
          <p:cNvSpPr txBox="1"/>
          <p:nvPr/>
        </p:nvSpPr>
        <p:spPr>
          <a:xfrm>
            <a:off x="3554569" y="35840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4"/>
          <p:cNvSpPr txBox="1"/>
          <p:nvPr/>
        </p:nvSpPr>
        <p:spPr>
          <a:xfrm>
            <a:off x="6126480" y="35860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4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4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4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4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4"/>
          <p:cNvSpPr txBox="1"/>
          <p:nvPr/>
        </p:nvSpPr>
        <p:spPr>
          <a:xfrm>
            <a:off x="4822065" y="32092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443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256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5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5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6" name="Google Shape;376;p35"/>
          <p:cNvCxnSpPr/>
          <p:nvPr/>
        </p:nvCxnSpPr>
        <p:spPr>
          <a:xfrm rot="10800000" flipH="1">
            <a:off x="3850784" y="38615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7" name="Google Shape;377;p35"/>
          <p:cNvSpPr txBox="1"/>
          <p:nvPr/>
        </p:nvSpPr>
        <p:spPr>
          <a:xfrm>
            <a:off x="3554569" y="38507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5"/>
          <p:cNvSpPr txBox="1"/>
          <p:nvPr/>
        </p:nvSpPr>
        <p:spPr>
          <a:xfrm>
            <a:off x="6126480" y="38527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5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5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5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5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5"/>
          <p:cNvSpPr txBox="1"/>
          <p:nvPr/>
        </p:nvSpPr>
        <p:spPr>
          <a:xfrm>
            <a:off x="4822065" y="34759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5000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17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6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6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1" name="Google Shape;391;p36"/>
          <p:cNvCxnSpPr/>
          <p:nvPr/>
        </p:nvCxnSpPr>
        <p:spPr>
          <a:xfrm rot="10800000" flipH="1">
            <a:off x="3850784" y="4090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36"/>
          <p:cNvSpPr txBox="1"/>
          <p:nvPr/>
        </p:nvSpPr>
        <p:spPr>
          <a:xfrm>
            <a:off x="3554569" y="4079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6"/>
          <p:cNvSpPr txBox="1"/>
          <p:nvPr/>
        </p:nvSpPr>
        <p:spPr>
          <a:xfrm>
            <a:off x="6126480" y="4081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6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6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6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6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6"/>
          <p:cNvSpPr txBox="1"/>
          <p:nvPr/>
        </p:nvSpPr>
        <p:spPr>
          <a:xfrm>
            <a:off x="4822065" y="37045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5555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290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7"/>
          <p:cNvSpPr txBox="1"/>
          <p:nvPr/>
        </p:nvSpPr>
        <p:spPr>
          <a:xfrm>
            <a:off x="875763" y="5035639"/>
            <a:ext cx="775093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 permite establecer distintos servicios y separarlos por funciones. Algunos servicios son Transmisiones en vivo, Web, Web segura, Transferencia de archivos, e-mail.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7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7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0" name="Google Shape;410;p37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1" name="Google Shape;411;p37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7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722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4036</TotalTime>
  <Words>1292</Words>
  <Application>Microsoft Office PowerPoint</Application>
  <PresentationFormat>Panorámica</PresentationFormat>
  <Paragraphs>474</Paragraphs>
  <Slides>55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55</vt:i4>
      </vt:variant>
    </vt:vector>
  </HeadingPairs>
  <TitlesOfParts>
    <vt:vector size="59" baseType="lpstr">
      <vt:lpstr>Calibri</vt:lpstr>
      <vt:lpstr>Calibri Light</vt:lpstr>
      <vt:lpstr>Courier New</vt:lpstr>
      <vt:lpstr>Retrospección</vt:lpstr>
      <vt:lpstr>Semana 3</vt:lpstr>
      <vt:lpstr>IP Privadas</vt:lpstr>
      <vt:lpstr>PROTOCOLO IP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Puerto de red</vt:lpstr>
      <vt:lpstr>Puertos de red</vt:lpstr>
      <vt:lpstr>FLUJO 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TRANSFERENCIA TCP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IMPLEMENTACIÓN JAVA</vt:lpstr>
      <vt:lpstr>Ejercicio en clase</vt:lpstr>
      <vt:lpstr>Taller grupal (Nota grupal: 4.5)</vt:lpstr>
      <vt:lpstr>Transferencia de archivos</vt:lpstr>
      <vt:lpstr>Singleton</vt:lpstr>
      <vt:lpstr>Ejercicio</vt:lpstr>
      <vt:lpstr>Conexiones asíncronas</vt:lpstr>
      <vt:lpstr>Conexiones asíncronas</vt:lpstr>
      <vt:lpstr>Patrón Observer</vt:lpstr>
      <vt:lpstr>Patrón Observer</vt:lpstr>
      <vt:lpstr>Patrón Observer</vt:lpstr>
      <vt:lpstr>Patrón Observer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Rincon Nino</cp:lastModifiedBy>
  <cp:revision>34</cp:revision>
  <dcterms:created xsi:type="dcterms:W3CDTF">2019-02-03T15:35:16Z</dcterms:created>
  <dcterms:modified xsi:type="dcterms:W3CDTF">2019-07-31T15:25:41Z</dcterms:modified>
</cp:coreProperties>
</file>