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256" r:id="rId2"/>
    <p:sldId id="262" r:id="rId3"/>
    <p:sldId id="266" r:id="rId4"/>
    <p:sldId id="313" r:id="rId5"/>
    <p:sldId id="314" r:id="rId6"/>
    <p:sldId id="315" r:id="rId7"/>
    <p:sldId id="316" r:id="rId8"/>
    <p:sldId id="257" r:id="rId9"/>
    <p:sldId id="317" r:id="rId10"/>
    <p:sldId id="318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6" r:id="rId29"/>
    <p:sldId id="296" r:id="rId30"/>
    <p:sldId id="298" r:id="rId31"/>
    <p:sldId id="297" r:id="rId32"/>
    <p:sldId id="259" r:id="rId33"/>
    <p:sldId id="295" r:id="rId34"/>
    <p:sldId id="294" r:id="rId35"/>
    <p:sldId id="293" r:id="rId36"/>
    <p:sldId id="291" r:id="rId37"/>
    <p:sldId id="292" r:id="rId38"/>
    <p:sldId id="290" r:id="rId39"/>
    <p:sldId id="289" r:id="rId40"/>
    <p:sldId id="287" r:id="rId41"/>
    <p:sldId id="284" r:id="rId42"/>
    <p:sldId id="307" r:id="rId43"/>
    <p:sldId id="306" r:id="rId44"/>
    <p:sldId id="305" r:id="rId45"/>
    <p:sldId id="304" r:id="rId46"/>
    <p:sldId id="303" r:id="rId47"/>
    <p:sldId id="302" r:id="rId48"/>
    <p:sldId id="301" r:id="rId49"/>
    <p:sldId id="300" r:id="rId50"/>
    <p:sldId id="299" r:id="rId51"/>
    <p:sldId id="288" r:id="rId52"/>
    <p:sldId id="258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33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8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66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4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70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66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334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12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0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99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64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65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1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8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20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iciano/ProgramacionEnRed191/tree/master/Semana%203/TCPCLientServer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PATRON SINGLETON</a:t>
            </a:r>
          </a:p>
          <a:p>
            <a:r>
              <a:rPr lang="es-ES" dirty="0" smtClean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8787" cy="4023360"/>
          </a:xfrm>
        </p:spPr>
        <p:txBody>
          <a:bodyPr/>
          <a:lstStyle/>
          <a:p>
            <a:r>
              <a:rPr lang="es-CO" sz="2400" dirty="0"/>
              <a:t>Desarrollar un programa en JAVA que permita obtener una lista de las direcciones IP que están siendo utilizadas en la subred a</a:t>
            </a:r>
            <a:r>
              <a:rPr lang="es-CO" sz="2400" dirty="0" smtClean="0"/>
              <a:t> </a:t>
            </a:r>
            <a:r>
              <a:rPr lang="es-CO" sz="2400" dirty="0"/>
              <a:t>la que estamos conectados</a:t>
            </a:r>
            <a:r>
              <a:rPr lang="es-CO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 smtClean="0"/>
              <a:t>El programa consta de un hilo buscador. </a:t>
            </a:r>
          </a:p>
          <a:p>
            <a:endParaRPr lang="es-ES" sz="2400" dirty="0"/>
          </a:p>
          <a:p>
            <a:r>
              <a:rPr lang="es-ES" sz="2400" dirty="0" smtClean="0"/>
              <a:t>El hilo tiene que reportar a la interfaz cada vez que encuentre un host</a:t>
            </a:r>
            <a:endParaRPr lang="es-CO" sz="2400" dirty="0" smtClean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8443" t="26353" r="26454" b="27781"/>
          <a:stretch/>
        </p:blipFill>
        <p:spPr bwMode="auto">
          <a:xfrm>
            <a:off x="7036067" y="2618472"/>
            <a:ext cx="4953918" cy="2319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0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2"/>
          <p:cNvCxnSpPr>
            <a:stCxn id="329" idx="3"/>
          </p:cNvCxnSpPr>
          <p:nvPr/>
        </p:nvCxnSpPr>
        <p:spPr>
          <a:xfrm>
            <a:off x="3850784" y="3709116"/>
            <a:ext cx="37971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3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6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3"/>
          <p:cNvCxnSpPr/>
          <p:nvPr/>
        </p:nvCxnSpPr>
        <p:spPr>
          <a:xfrm rot="10800000" flipH="1">
            <a:off x="3850784" y="3340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3"/>
          <p:cNvSpPr txBox="1"/>
          <p:nvPr/>
        </p:nvSpPr>
        <p:spPr>
          <a:xfrm>
            <a:off x="3554569" y="3330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6126480" y="3332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822065" y="2955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4"/>
          <p:cNvCxnSpPr/>
          <p:nvPr/>
        </p:nvCxnSpPr>
        <p:spPr>
          <a:xfrm rot="10800000" flipH="1">
            <a:off x="3850784" y="3594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34"/>
          <p:cNvSpPr txBox="1"/>
          <p:nvPr/>
        </p:nvSpPr>
        <p:spPr>
          <a:xfrm>
            <a:off x="3554569" y="3584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6126480" y="3586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22065" y="3209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443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5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35"/>
          <p:cNvCxnSpPr/>
          <p:nvPr/>
        </p:nvCxnSpPr>
        <p:spPr>
          <a:xfrm rot="10800000" flipH="1">
            <a:off x="3850784" y="38615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35"/>
          <p:cNvSpPr txBox="1"/>
          <p:nvPr/>
        </p:nvSpPr>
        <p:spPr>
          <a:xfrm>
            <a:off x="3554569" y="38507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6126480" y="38527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4822065" y="34759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7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6"/>
          <p:cNvCxnSpPr/>
          <p:nvPr/>
        </p:nvCxnSpPr>
        <p:spPr>
          <a:xfrm rot="10800000" flipH="1">
            <a:off x="3850784" y="4090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36"/>
          <p:cNvSpPr txBox="1"/>
          <p:nvPr/>
        </p:nvSpPr>
        <p:spPr>
          <a:xfrm>
            <a:off x="3554569" y="4079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6126480" y="4081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4822065" y="37045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5555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9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875763" y="5035639"/>
            <a:ext cx="77509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permite establecer distintos servicios y separarlos por funciones. Algunos servicios son Transmisiones en vivo, Web, Web segura, Transferencia de archivos, e-mail.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7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37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2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8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38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8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39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8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40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40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2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IP Privadas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53636"/>
              </p:ext>
            </p:extLst>
          </p:nvPr>
        </p:nvGraphicFramePr>
        <p:xfrm>
          <a:off x="2062480" y="2361653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88">
                  <a:extLst>
                    <a:ext uri="{9D8B030D-6E8A-4147-A177-3AD203B41FA5}">
                      <a16:colId xmlns:a16="http://schemas.microsoft.com/office/drawing/2014/main" val="2867562178"/>
                    </a:ext>
                  </a:extLst>
                </a:gridCol>
                <a:gridCol w="2123767">
                  <a:extLst>
                    <a:ext uri="{9D8B030D-6E8A-4147-A177-3AD203B41FA5}">
                      <a16:colId xmlns:a16="http://schemas.microsoft.com/office/drawing/2014/main" val="3355421076"/>
                    </a:ext>
                  </a:extLst>
                </a:gridCol>
                <a:gridCol w="1472545">
                  <a:extLst>
                    <a:ext uri="{9D8B030D-6E8A-4147-A177-3AD203B41FA5}">
                      <a16:colId xmlns:a16="http://schemas.microsoft.com/office/drawing/2014/main" val="35000015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3444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858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Rango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r>
                        <a:rPr lang="es-ES" baseline="0" dirty="0" smtClean="0"/>
                        <a:t> de direcciones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Tipo de clase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Bloque mayor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</a:t>
                      </a:r>
                    </a:p>
                    <a:p>
                      <a:r>
                        <a:rPr lang="es-ES" dirty="0" smtClean="0"/>
                        <a:t>24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10.0.0.0 – </a:t>
                      </a:r>
                    </a:p>
                    <a:p>
                      <a:r>
                        <a:rPr lang="es-ES" dirty="0" smtClean="0"/>
                        <a:t>10.255.255.255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16’777.215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Clase 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10.0.0.0/8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20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172.16.0.0 – </a:t>
                      </a:r>
                    </a:p>
                    <a:p>
                      <a:r>
                        <a:rPr lang="es-ES" dirty="0" smtClean="0"/>
                        <a:t>172.31.255.255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1’048.576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 Clases B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172.16.0.0/12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4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16</a:t>
                      </a:r>
                      <a:r>
                        <a:rPr lang="es-ES" baseline="0" dirty="0" smtClean="0"/>
                        <a:t>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192.168.0.0</a:t>
                      </a:r>
                      <a:r>
                        <a:rPr lang="es-ES" baseline="0" dirty="0" smtClean="0"/>
                        <a:t> – </a:t>
                      </a:r>
                    </a:p>
                    <a:p>
                      <a:r>
                        <a:rPr lang="es-ES" baseline="0" dirty="0" smtClean="0"/>
                        <a:t>192.168.255.255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65.335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256 Clases C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192.168.0.0/16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9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9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41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41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1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8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2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0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43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1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4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44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3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45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7" name="Google Shape;547;p45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5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5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46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p46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933527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8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 de red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  Los puertos están añadidos en la capa de transporte (Capa 4 del modelo OSI). Permite enviar y recibir mensajes simultáneamente de diversas aplicaciones.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  Para poder determinar de qué aplicación se trata, el encabezado y el número de puerto de red están definidos, según la aplicación.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  Los puertos tienen 2 bytes de extensión, por cual hay 65536 posibles puertos.</a:t>
            </a:r>
            <a:endParaRPr lang="es-CO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  Los puertos inferiores al 1024, son los </a:t>
            </a:r>
            <a:r>
              <a:rPr lang="es-ES" b="1" dirty="0" smtClean="0"/>
              <a:t>puertos bien conocidos</a:t>
            </a:r>
            <a:r>
              <a:rPr lang="es-ES" dirty="0"/>
              <a:t>,</a:t>
            </a:r>
            <a:r>
              <a:rPr lang="es-ES" dirty="0" smtClean="0"/>
              <a:t> usados aplicaciones del sistema. Entre 1024 y 49151 son </a:t>
            </a:r>
            <a:r>
              <a:rPr lang="es-ES" b="1" dirty="0" smtClean="0"/>
              <a:t>puertos registrados </a:t>
            </a:r>
            <a:r>
              <a:rPr lang="es-ES" dirty="0" smtClean="0"/>
              <a:t>por la IANA. El resto son </a:t>
            </a:r>
            <a:r>
              <a:rPr lang="es-ES" b="1" dirty="0" smtClean="0"/>
              <a:t>puertos dinámicos </a:t>
            </a:r>
            <a:r>
              <a:rPr lang="es-ES" dirty="0" smtClean="0"/>
              <a:t>usados para conexiones P2P</a:t>
            </a:r>
          </a:p>
        </p:txBody>
      </p:sp>
    </p:spTree>
    <p:extLst>
      <p:ext uri="{BB962C8B-B14F-4D97-AF65-F5344CB8AC3E}">
        <p14:creationId xmlns:p14="http://schemas.microsoft.com/office/powerpoint/2010/main" val="26876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Puertos de red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71223"/>
              </p:ext>
            </p:extLst>
          </p:nvPr>
        </p:nvGraphicFramePr>
        <p:xfrm>
          <a:off x="1894348" y="185037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88">
                  <a:extLst>
                    <a:ext uri="{9D8B030D-6E8A-4147-A177-3AD203B41FA5}">
                      <a16:colId xmlns:a16="http://schemas.microsoft.com/office/drawing/2014/main" val="2963588585"/>
                    </a:ext>
                  </a:extLst>
                </a:gridCol>
                <a:gridCol w="6994012">
                  <a:extLst>
                    <a:ext uri="{9D8B030D-6E8A-4147-A177-3AD203B41FA5}">
                      <a16:colId xmlns:a16="http://schemas.microsoft.com/office/drawing/2014/main" val="192907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Protocolo o aplicación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TCP </a:t>
                      </a:r>
                      <a:r>
                        <a:rPr lang="es-ES" dirty="0" err="1" smtClean="0"/>
                        <a:t>port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service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multiplexer</a:t>
                      </a:r>
                      <a:r>
                        <a:rPr lang="es-ES" dirty="0" smtClean="0"/>
                        <a:t> (TCPMUX)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FTP</a:t>
                      </a:r>
                      <a:r>
                        <a:rPr lang="es-ES" baseline="0" dirty="0" smtClean="0"/>
                        <a:t> – Data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FTP –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SSH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Telnet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DNS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443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546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DHCP </a:t>
                      </a:r>
                      <a:r>
                        <a:rPr lang="es-ES" dirty="0" err="1" smtClean="0"/>
                        <a:t>Client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3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547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DHCP Server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9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3306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MySQL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1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FLUJO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0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58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PROTOCOLO IP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29140" y="1838861"/>
            <a:ext cx="6279171" cy="421420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8566946" y="5868404"/>
            <a:ext cx="2588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Alejandro Llagua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6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861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33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53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82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87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81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75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2466420" y="6071415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497273" y="574815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18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623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TRANSFERENCIA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0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7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Retransmit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8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167739" y="3060834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240153" y="3153515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10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>
            <a:off x="2466420" y="572468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Retransmit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645064" y="5395798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07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IMPLEMENTACIÓN JAVA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https://github.com/Domiciano/ProgramacionEnRed191/tree/master/Semana%203/TCPCLientServer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55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Cronometro en equipo</a:t>
            </a:r>
          </a:p>
          <a:p>
            <a:pPr lvl="1"/>
            <a:r>
              <a:rPr lang="es-ES" dirty="0" smtClean="0"/>
              <a:t>Haga equipo con un compañero y comunique, vía TCP, sus dos equipos para cronometrar segundos y minutos.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Seleccionen a alguien que comience con la cuenta.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El computador A cronometra un segundo, le avisar al computador B. El computador B sigue la cuenta con otro segundo y cuando termina, éste le avisa al PC A para seguir con la cuenta, así sucesivamente.</a:t>
            </a:r>
          </a:p>
        </p:txBody>
      </p:sp>
    </p:spTree>
    <p:extLst>
      <p:ext uri="{BB962C8B-B14F-4D97-AF65-F5344CB8AC3E}">
        <p14:creationId xmlns:p14="http://schemas.microsoft.com/office/powerpoint/2010/main" val="16294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grupal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Teléfono roto</a:t>
            </a:r>
          </a:p>
          <a:p>
            <a:r>
              <a:rPr lang="es-ES" dirty="0" smtClean="0"/>
              <a:t>Seleccionen un mensaje y transmítanlo de forma que pase por cada uno de los computadores.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437246" y="3330341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388543" y="3330340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40" y="3330339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291137" y="3330338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291137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437245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782724" y="527696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Mensaje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60379" y="526430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10" idx="0"/>
            <a:endCxn id="9" idx="2"/>
          </p:cNvCxnSpPr>
          <p:nvPr/>
        </p:nvCxnSpPr>
        <p:spPr>
          <a:xfrm flipV="1">
            <a:off x="4668250" y="4705147"/>
            <a:ext cx="2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" idx="0"/>
            <a:endCxn id="4" idx="2"/>
          </p:cNvCxnSpPr>
          <p:nvPr/>
        </p:nvCxnSpPr>
        <p:spPr>
          <a:xfrm flipV="1">
            <a:off x="4668252" y="3792354"/>
            <a:ext cx="1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3"/>
            <a:endCxn id="5" idx="1"/>
          </p:cNvCxnSpPr>
          <p:nvPr/>
        </p:nvCxnSpPr>
        <p:spPr>
          <a:xfrm flipV="1">
            <a:off x="4899259" y="3561347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850556" y="3546726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801852" y="3546725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2"/>
            <a:endCxn id="8" idx="0"/>
          </p:cNvCxnSpPr>
          <p:nvPr/>
        </p:nvCxnSpPr>
        <p:spPr>
          <a:xfrm>
            <a:off x="7522144" y="3792351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7522141" y="4705144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Transferencia de archivos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transferencia de archivos necesita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77729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28271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 rot="16200000">
            <a:off x="2556388" y="4940329"/>
            <a:ext cx="63909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 rot="16200000">
            <a:off x="8952272" y="4940329"/>
            <a:ext cx="639096" cy="304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  <a:endCxn id="11" idx="2"/>
          </p:cNvCxnSpPr>
          <p:nvPr/>
        </p:nvCxnSpPr>
        <p:spPr>
          <a:xfrm flipV="1">
            <a:off x="4719484" y="4286863"/>
            <a:ext cx="252197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537587" y="4104967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7241458" y="4104966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2455608" y="361587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689496" y="350765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96491" y="439246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70115" y="3496779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7" name="Elipse 16"/>
          <p:cNvSpPr/>
          <p:nvPr/>
        </p:nvSpPr>
        <p:spPr>
          <a:xfrm>
            <a:off x="2688140" y="4104965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9089923" y="4104964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de flecha 19"/>
          <p:cNvCxnSpPr>
            <a:stCxn id="17" idx="6"/>
          </p:cNvCxnSpPr>
          <p:nvPr/>
        </p:nvCxnSpPr>
        <p:spPr>
          <a:xfrm flipV="1">
            <a:off x="3051933" y="4286861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3"/>
            <a:endCxn id="17" idx="4"/>
          </p:cNvCxnSpPr>
          <p:nvPr/>
        </p:nvCxnSpPr>
        <p:spPr>
          <a:xfrm flipH="1" flipV="1">
            <a:off x="2870037" y="4468758"/>
            <a:ext cx="5899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604269" y="4301603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7" idx="3"/>
          </p:cNvCxnSpPr>
          <p:nvPr/>
        </p:nvCxnSpPr>
        <p:spPr>
          <a:xfrm>
            <a:off x="9266903" y="4468758"/>
            <a:ext cx="4917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48230" y="2625978"/>
            <a:ext cx="6313293" cy="2526127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Implemente la conexión </a:t>
            </a:r>
            <a:r>
              <a:rPr lang="es-ES" dirty="0" err="1" smtClean="0"/>
              <a:t>Singleton</a:t>
            </a:r>
            <a:r>
              <a:rPr lang="es-ES" dirty="0" smtClean="0"/>
              <a:t> del cliente. </a:t>
            </a:r>
          </a:p>
          <a:p>
            <a:endParaRPr lang="es-ES" dirty="0" smtClean="0"/>
          </a:p>
          <a:p>
            <a:r>
              <a:rPr lang="es-ES" dirty="0" smtClean="0"/>
              <a:t>Pruebe el envío de mensajes usando el servidor </a:t>
            </a:r>
            <a:r>
              <a:rPr lang="es-ES" dirty="0" err="1" smtClean="0"/>
              <a:t>Singleton</a:t>
            </a:r>
            <a:r>
              <a:rPr lang="es-ES" dirty="0" smtClean="0"/>
              <a:t> y el cliente </a:t>
            </a:r>
            <a:r>
              <a:rPr lang="es-ES" dirty="0" err="1" smtClean="0"/>
              <a:t>Singleton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Haga que el servidor TCP sea capaz de mantenerse disponible a pesar que ya haya terminado una sesión con </a:t>
            </a:r>
            <a:r>
              <a:rPr lang="es-ES" smtClean="0"/>
              <a:t>un cliente.</a:t>
            </a:r>
            <a:endParaRPr lang="es-CO" dirty="0"/>
          </a:p>
        </p:txBody>
      </p:sp>
      <p:pic>
        <p:nvPicPr>
          <p:cNvPr id="1026" name="Picture 2" descr="Resultado de imagen para homework p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84439"/>
            <a:ext cx="3067665" cy="306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smtClean="0"/>
              <a:t>Una conexión asíncrona implica que hay un hilo de </a:t>
            </a:r>
            <a:r>
              <a:rPr lang="es-ES" b="1" smtClean="0"/>
              <a:t>ENVÍO</a:t>
            </a:r>
            <a:r>
              <a:rPr lang="es-ES" smtClean="0"/>
              <a:t> y otro hilo de </a:t>
            </a:r>
            <a:r>
              <a:rPr lang="es-ES" b="1" smtClean="0"/>
              <a:t>RECEPCIÓN</a:t>
            </a:r>
            <a:r>
              <a:rPr lang="es-ES" smtClean="0"/>
              <a:t>.</a:t>
            </a:r>
          </a:p>
          <a:p>
            <a:r>
              <a:rPr lang="es-ES" smtClean="0"/>
              <a:t>Ambos hilos deben surgir en el momento que ocurre el </a:t>
            </a:r>
            <a:r>
              <a:rPr lang="es-ES" b="1" smtClean="0"/>
              <a:t>HANDSHAKE</a:t>
            </a:r>
            <a:r>
              <a:rPr lang="es-ES" smtClean="0"/>
              <a:t>.</a:t>
            </a:r>
            <a:endParaRPr lang="es-ES" u="sng" smtClean="0"/>
          </a:p>
          <a:p>
            <a:r>
              <a:rPr lang="es-ES" smtClean="0"/>
              <a:t>La clase Singleton de conexión debe poder dirigir y obtener información hacia los dos hilos de recepción y emisión.</a:t>
            </a:r>
            <a:endParaRPr lang="es-ES" u="sng" smtClean="0"/>
          </a:p>
          <a:p>
            <a:r>
              <a:rPr lang="es-ES" smtClean="0"/>
              <a:t>El hilo de emisión sólo requiere estar activo mientras envía el mensaje.</a:t>
            </a:r>
          </a:p>
          <a:p>
            <a:r>
              <a:rPr lang="es-ES" smtClean="0"/>
              <a:t>El hilo de recepción requiere estar siempre activo.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015316" y="2946284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015315" y="2100933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202561" y="2100932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Emisor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773628" y="4636988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GUI</a:t>
            </a:r>
            <a:endParaRPr lang="es-CO" dirty="0"/>
          </a:p>
        </p:txBody>
      </p:sp>
      <p:cxnSp>
        <p:nvCxnSpPr>
          <p:cNvPr id="9" name="Conector recto de flecha 8"/>
          <p:cNvCxnSpPr>
            <a:stCxn id="7" idx="0"/>
            <a:endCxn id="4" idx="2"/>
          </p:cNvCxnSpPr>
          <p:nvPr/>
        </p:nvCxnSpPr>
        <p:spPr>
          <a:xfrm flipV="1">
            <a:off x="8176751" y="3752529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761955" y="5086039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761955" y="4702420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4618988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r>
              <a:rPr lang="es-ES" dirty="0" smtClean="0"/>
              <a:t> 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0070196" y="5044323"/>
            <a:ext cx="167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Threads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29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Una conexión asíncrona implica que hay un hilo de </a:t>
            </a:r>
            <a:r>
              <a:rPr lang="es-ES" b="1" dirty="0" smtClean="0"/>
              <a:t>ENVÍO</a:t>
            </a:r>
            <a:r>
              <a:rPr lang="es-ES" dirty="0" smtClean="0"/>
              <a:t> y otro hilo de </a:t>
            </a:r>
            <a:r>
              <a:rPr lang="es-ES" b="1" dirty="0" smtClean="0"/>
              <a:t>RECEPCIÓN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Ambos hilos deben surgir en el momento que ocurre el </a:t>
            </a:r>
            <a:r>
              <a:rPr lang="es-ES" b="1" dirty="0" smtClean="0"/>
              <a:t>HANDSHAKE</a:t>
            </a:r>
            <a:r>
              <a:rPr lang="es-ES" dirty="0" smtClean="0"/>
              <a:t>.</a:t>
            </a:r>
            <a:endParaRPr lang="es-ES" u="sng" dirty="0" smtClean="0"/>
          </a:p>
          <a:p>
            <a:r>
              <a:rPr lang="es-ES" dirty="0" smtClean="0"/>
              <a:t>La clase </a:t>
            </a:r>
            <a:r>
              <a:rPr lang="es-ES" dirty="0" err="1" smtClean="0"/>
              <a:t>Singleton</a:t>
            </a:r>
            <a:r>
              <a:rPr lang="es-ES" dirty="0" smtClean="0"/>
              <a:t> de conexión debe poder dirigir y obtener información hacia los dos hilos de recepción y emisión.</a:t>
            </a:r>
            <a:endParaRPr lang="es-ES" u="sng" dirty="0" smtClean="0"/>
          </a:p>
          <a:p>
            <a:r>
              <a:rPr lang="es-ES" dirty="0" smtClean="0"/>
              <a:t>El hilo de emisión sólo requiere estar activo mientras envía el mensaje.</a:t>
            </a:r>
          </a:p>
          <a:p>
            <a:r>
              <a:rPr lang="es-ES" dirty="0" smtClean="0"/>
              <a:t>El hilo de recepción requiere estar siempre activo.</a:t>
            </a:r>
            <a:endParaRPr lang="es-E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7579305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889757" y="1737360"/>
            <a:ext cx="137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8268852" y="1737360"/>
            <a:ext cx="103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385128" y="173736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Emisor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779814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9798061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7510479" y="2202426"/>
            <a:ext cx="147485" cy="386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8706071" y="2808817"/>
            <a:ext cx="147485" cy="3257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9724318" y="3036887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9724318" y="4134464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9721758" y="5368058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657964" y="2882900"/>
            <a:ext cx="104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7657964" y="3092450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7657964" y="41885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7657964" y="54331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9846733" y="3144449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Envíé</a:t>
            </a:r>
            <a:r>
              <a:rPr lang="es-ES" sz="1200" dirty="0" smtClean="0"/>
              <a:t> un mensaje</a:t>
            </a:r>
            <a:endParaRPr lang="es-CO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9870498" y="4242026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870498" y="5339603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8849691" y="2650242"/>
            <a:ext cx="17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Siempre </a:t>
            </a:r>
          </a:p>
          <a:p>
            <a:r>
              <a:rPr lang="es-ES" sz="1200" dirty="0" smtClean="0"/>
              <a:t>recibo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9872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4167739" y="3060834"/>
            <a:ext cx="2837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399949" y="3530685"/>
            <a:ext cx="222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</a:t>
            </a:r>
            <a:r>
              <a:rPr lang="es-ES" dirty="0" smtClean="0"/>
              <a:t>Como hago esta inversión de control?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240153" y="3060834"/>
            <a:ext cx="1765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53927" y="1925052"/>
            <a:ext cx="2261937" cy="203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953927" y="313783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53927" y="2452836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69430" y="2030930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53712" y="1771046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7053712" y="2954953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53712" y="2298829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69215" y="1876923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215864" y="2627696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7053712" y="4061860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7053712" y="524576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7053712" y="4589643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169215" y="4167737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BridgeInterface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</p:cNvCxnSpPr>
          <p:nvPr/>
        </p:nvCxnSpPr>
        <p:spPr>
          <a:xfrm>
            <a:off x="4215864" y="2940518"/>
            <a:ext cx="2837848" cy="122721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isósceles 14"/>
          <p:cNvSpPr/>
          <p:nvPr/>
        </p:nvSpPr>
        <p:spPr>
          <a:xfrm rot="7200000">
            <a:off x="6740487" y="3933389"/>
            <a:ext cx="373105" cy="32164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de flecha 25"/>
          <p:cNvCxnSpPr>
            <a:stCxn id="11" idx="2"/>
            <a:endCxn id="18" idx="0"/>
          </p:cNvCxnSpPr>
          <p:nvPr/>
        </p:nvCxnSpPr>
        <p:spPr>
          <a:xfrm>
            <a:off x="8184681" y="3801976"/>
            <a:ext cx="0" cy="259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229724" y="2627696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184680" y="3723187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947861" y="5233466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onMessage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msj</a:t>
            </a:r>
            <a:r>
              <a:rPr lang="es-ES" sz="1400" dirty="0" smtClean="0"/>
              <a:t>) : </a:t>
            </a:r>
            <a:r>
              <a:rPr lang="es-ES" sz="1400" dirty="0" err="1" smtClean="0"/>
              <a:t>void</a:t>
            </a:r>
            <a:endParaRPr lang="es-CO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48077" y="3142882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onMessage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msj</a:t>
            </a:r>
            <a:r>
              <a:rPr lang="es-ES" sz="1400" dirty="0" smtClean="0"/>
              <a:t>) : </a:t>
            </a:r>
            <a:r>
              <a:rPr lang="es-ES" sz="1400" dirty="0" err="1" smtClean="0"/>
              <a:t>void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7032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patrón </a:t>
            </a:r>
            <a:r>
              <a:rPr lang="es-ES" dirty="0" err="1"/>
              <a:t>S</a:t>
            </a:r>
            <a:r>
              <a:rPr lang="es-ES" dirty="0" err="1" smtClean="0"/>
              <a:t>ingleton</a:t>
            </a:r>
            <a:r>
              <a:rPr lang="es-ES" dirty="0" smtClean="0"/>
              <a:t> permite crear una única instancia a partir de una clase. </a:t>
            </a:r>
            <a:endParaRPr lang="es-ES" dirty="0"/>
          </a:p>
          <a:p>
            <a:r>
              <a:rPr lang="es-ES" dirty="0" smtClean="0"/>
              <a:t>En el caso de conexiones, el patrón </a:t>
            </a:r>
            <a:r>
              <a:rPr lang="es-ES" dirty="0" err="1" smtClean="0"/>
              <a:t>Singleton</a:t>
            </a:r>
            <a:r>
              <a:rPr lang="es-ES" dirty="0" smtClean="0"/>
              <a:t> cobra importancia, permitiendo usar una conexión activa por múltiples objetos dentro de un software</a:t>
            </a:r>
            <a:endParaRPr lang="es-CO" dirty="0"/>
          </a:p>
        </p:txBody>
      </p:sp>
      <p:pic>
        <p:nvPicPr>
          <p:cNvPr id="1026" name="Picture 2" descr="Resultado de imagen para Singleton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15" y="3175409"/>
            <a:ext cx="3607903" cy="269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Ejercicio de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856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4061</TotalTime>
  <Words>1339</Words>
  <Application>Microsoft Office PowerPoint</Application>
  <PresentationFormat>Panorámica</PresentationFormat>
  <Paragraphs>481</Paragraphs>
  <Slides>57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1" baseType="lpstr">
      <vt:lpstr>Calibri</vt:lpstr>
      <vt:lpstr>Calibri Light</vt:lpstr>
      <vt:lpstr>Courier New</vt:lpstr>
      <vt:lpstr>Retrospección</vt:lpstr>
      <vt:lpstr>Semana 2</vt:lpstr>
      <vt:lpstr>IP Privadas</vt:lpstr>
      <vt:lpstr>PROTOCOLO IP</vt:lpstr>
      <vt:lpstr>Patrón Observer</vt:lpstr>
      <vt:lpstr>Patrón Observer</vt:lpstr>
      <vt:lpstr>Patrón Observer</vt:lpstr>
      <vt:lpstr>Patrón Observer</vt:lpstr>
      <vt:lpstr>Singleton</vt:lpstr>
      <vt:lpstr>Ejercicio de clase</vt:lpstr>
      <vt:lpstr>Ejercicio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Puerto de red</vt:lpstr>
      <vt:lpstr>Puertos de red</vt:lpstr>
      <vt:lpstr>FLUJO 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TRANSFERENCIA TCP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IMPLEMENTACIÓN JAVA</vt:lpstr>
      <vt:lpstr>Ejercicio en clase</vt:lpstr>
      <vt:lpstr>Taller grupal</vt:lpstr>
      <vt:lpstr>Transferencia de archivos</vt:lpstr>
      <vt:lpstr>Ejercicio</vt:lpstr>
      <vt:lpstr>Conexiones asíncronas</vt:lpstr>
      <vt:lpstr>Conexiones asíncronas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39</cp:revision>
  <dcterms:created xsi:type="dcterms:W3CDTF">2019-02-03T15:35:16Z</dcterms:created>
  <dcterms:modified xsi:type="dcterms:W3CDTF">2019-08-06T13:51:14Z</dcterms:modified>
</cp:coreProperties>
</file>