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313" r:id="rId3"/>
    <p:sldId id="322" r:id="rId4"/>
    <p:sldId id="324" r:id="rId5"/>
    <p:sldId id="325" r:id="rId6"/>
    <p:sldId id="328" r:id="rId7"/>
    <p:sldId id="327" r:id="rId8"/>
    <p:sldId id="329" r:id="rId9"/>
    <p:sldId id="330" r:id="rId10"/>
    <p:sldId id="331"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7F7F7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4660"/>
  </p:normalViewPr>
  <p:slideViewPr>
    <p:cSldViewPr snapToGrid="0">
      <p:cViewPr varScale="1">
        <p:scale>
          <a:sx n="65" d="100"/>
          <a:sy n="65" d="100"/>
        </p:scale>
        <p:origin x="4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AAACB-714D-4ED6-9BCD-E10DE1E326CF}" type="datetimeFigureOut">
              <a:rPr lang="es-CO" smtClean="0"/>
              <a:t>5/09/2019</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1D652A-642D-4AF5-99C3-EB7445F78768}" type="slidenum">
              <a:rPr lang="es-CO" smtClean="0"/>
              <a:t>‹Nº›</a:t>
            </a:fld>
            <a:endParaRPr lang="es-CO"/>
          </a:p>
        </p:txBody>
      </p:sp>
    </p:spTree>
    <p:extLst>
      <p:ext uri="{BB962C8B-B14F-4D97-AF65-F5344CB8AC3E}">
        <p14:creationId xmlns:p14="http://schemas.microsoft.com/office/powerpoint/2010/main" val="2142996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7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77377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26741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214C790-AC43-4046-BAB7-879940BCF0AB}" type="datetimeFigureOut">
              <a:rPr lang="es-CO" smtClean="0"/>
              <a:t>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125337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214C790-AC43-4046-BAB7-879940BCF0AB}" type="datetimeFigureOut">
              <a:rPr lang="es-CO" smtClean="0"/>
              <a:t>5/09/2019</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566F944B-B6B4-43C3-BE7E-AF6D8C6774D1}"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7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214C790-AC43-4046-BAB7-879940BCF0AB}" type="datetimeFigureOut">
              <a:rPr lang="es-CO" smtClean="0"/>
              <a:t>5/09/2019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257676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214C790-AC43-4046-BAB7-879940BCF0AB}" type="datetimeFigureOut">
              <a:rPr lang="es-CO" smtClean="0"/>
              <a:t>5/09/2019</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47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14C790-AC43-4046-BAB7-879940BCF0AB}" type="datetimeFigureOut">
              <a:rPr lang="es-CO" smtClean="0"/>
              <a:t>5/09/2019</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928544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14C790-AC43-4046-BAB7-879940BCF0AB}" type="datetimeFigureOut">
              <a:rPr lang="es-CO" smtClean="0"/>
              <a:t>5/09/2019</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360417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214C790-AC43-4046-BAB7-879940BCF0AB}" type="datetimeFigureOut">
              <a:rPr lang="es-CO" smtClean="0"/>
              <a:t>5/09/2019</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6F944B-B6B4-43C3-BE7E-AF6D8C6774D1}" type="slidenum">
              <a:rPr lang="es-CO" smtClean="0"/>
              <a:t>‹Nº›</a:t>
            </a:fld>
            <a:endParaRPr lang="es-CO"/>
          </a:p>
        </p:txBody>
      </p:sp>
    </p:spTree>
    <p:extLst>
      <p:ext uri="{BB962C8B-B14F-4D97-AF65-F5344CB8AC3E}">
        <p14:creationId xmlns:p14="http://schemas.microsoft.com/office/powerpoint/2010/main" val="1733082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214C790-AC43-4046-BAB7-879940BCF0AB}" type="datetimeFigureOut">
              <a:rPr lang="es-CO" smtClean="0"/>
              <a:t>5/09/2019</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566F944B-B6B4-43C3-BE7E-AF6D8C6774D1}" type="slidenum">
              <a:rPr lang="es-CO" smtClean="0"/>
              <a:t>‹Nº›</a:t>
            </a:fld>
            <a:endParaRPr lang="es-CO"/>
          </a:p>
        </p:txBody>
      </p:sp>
    </p:spTree>
    <p:extLst>
      <p:ext uri="{BB962C8B-B14F-4D97-AF65-F5344CB8AC3E}">
        <p14:creationId xmlns:p14="http://schemas.microsoft.com/office/powerpoint/2010/main" val="1016695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214C790-AC43-4046-BAB7-879940BCF0AB}" type="datetimeFigureOut">
              <a:rPr lang="es-CO" smtClean="0"/>
              <a:t>5/09/2019</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6F944B-B6B4-43C3-BE7E-AF6D8C6774D1}"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537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Semana 6</a:t>
            </a:r>
            <a:endParaRPr lang="es-CO" dirty="0"/>
          </a:p>
        </p:txBody>
      </p:sp>
      <p:sp>
        <p:nvSpPr>
          <p:cNvPr id="3" name="Subtítulo 2"/>
          <p:cNvSpPr>
            <a:spLocks noGrp="1"/>
          </p:cNvSpPr>
          <p:nvPr>
            <p:ph type="subTitle" idx="1"/>
          </p:nvPr>
        </p:nvSpPr>
        <p:spPr/>
        <p:txBody>
          <a:bodyPr/>
          <a:lstStyle/>
          <a:p>
            <a:r>
              <a:rPr lang="es-ES" dirty="0" smtClean="0"/>
              <a:t>Servidor TCP </a:t>
            </a:r>
            <a:r>
              <a:rPr lang="es-ES" dirty="0" err="1" smtClean="0"/>
              <a:t>Multihilo</a:t>
            </a:r>
            <a:endParaRPr lang="es-ES" dirty="0" smtClean="0"/>
          </a:p>
        </p:txBody>
      </p:sp>
    </p:spTree>
    <p:extLst>
      <p:ext uri="{BB962C8B-B14F-4D97-AF65-F5344CB8AC3E}">
        <p14:creationId xmlns:p14="http://schemas.microsoft.com/office/powerpoint/2010/main" val="12527908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Taller en clase</a:t>
            </a:r>
            <a:endParaRPr lang="es-CO" dirty="0"/>
          </a:p>
        </p:txBody>
      </p:sp>
      <p:sp>
        <p:nvSpPr>
          <p:cNvPr id="3" name="Marcador de contenido 2"/>
          <p:cNvSpPr>
            <a:spLocks noGrp="1"/>
          </p:cNvSpPr>
          <p:nvPr>
            <p:ph idx="1"/>
          </p:nvPr>
        </p:nvSpPr>
        <p:spPr/>
        <p:txBody>
          <a:bodyPr>
            <a:normAutofit fontScale="92500" lnSpcReduction="20000"/>
          </a:bodyPr>
          <a:lstStyle/>
          <a:p>
            <a:pPr marL="0" indent="0">
              <a:buNone/>
            </a:pPr>
            <a:r>
              <a:rPr lang="es-ES" b="1" dirty="0" smtClean="0"/>
              <a:t>CLIENTE</a:t>
            </a:r>
          </a:p>
          <a:p>
            <a:pPr>
              <a:buFont typeface="Wingdings" panose="05000000000000000000" pitchFamily="2" charset="2"/>
              <a:buChar char="Ø"/>
            </a:pPr>
            <a:r>
              <a:rPr lang="es-ES" dirty="0" smtClean="0"/>
              <a:t>Diseñe la ventana de chat en el cliente de modo que pueda representar el chat comunitario que ya está, pero adicionalmente que muestre una lista de quién está conectado. La lista puede ser otro </a:t>
            </a:r>
            <a:r>
              <a:rPr lang="es-ES" dirty="0" err="1" smtClean="0"/>
              <a:t>TextArea</a:t>
            </a:r>
            <a:r>
              <a:rPr lang="es-ES" dirty="0" smtClean="0"/>
              <a:t> con alguna interfaz que me permita seleccionar un usuario de la lista. (2 puntos)</a:t>
            </a:r>
          </a:p>
          <a:p>
            <a:pPr>
              <a:buFont typeface="Wingdings" panose="05000000000000000000" pitchFamily="2" charset="2"/>
              <a:buChar char="Ø"/>
            </a:pPr>
            <a:r>
              <a:rPr lang="es-ES" dirty="0" smtClean="0"/>
              <a:t>Luego de seleccionarlo, puede enviarle mensajes privados a esa persona. (1 punto)</a:t>
            </a:r>
          </a:p>
          <a:p>
            <a:pPr marL="0" indent="0">
              <a:buNone/>
            </a:pPr>
            <a:r>
              <a:rPr lang="es-ES" b="1" dirty="0" smtClean="0"/>
              <a:t>SEVIDOR</a:t>
            </a:r>
          </a:p>
          <a:p>
            <a:pPr>
              <a:buFont typeface="Wingdings" panose="05000000000000000000" pitchFamily="2" charset="2"/>
              <a:buChar char="Ø"/>
            </a:pPr>
            <a:r>
              <a:rPr lang="es-ES" dirty="0" smtClean="0"/>
              <a:t>Cree </a:t>
            </a:r>
            <a:r>
              <a:rPr lang="es-ES" dirty="0"/>
              <a:t>o reestructure un modelo para soportar la funcionalidad de chat privado (1 punto</a:t>
            </a:r>
            <a:r>
              <a:rPr lang="es-ES" dirty="0" smtClean="0"/>
              <a:t>)</a:t>
            </a:r>
            <a:endParaRPr lang="es-ES" b="1" dirty="0" smtClean="0"/>
          </a:p>
          <a:p>
            <a:pPr>
              <a:buFont typeface="Wingdings" panose="05000000000000000000" pitchFamily="2" charset="2"/>
              <a:buChar char="Ø"/>
            </a:pPr>
            <a:r>
              <a:rPr lang="es-ES" dirty="0" smtClean="0"/>
              <a:t>La persona que recibe el mensaje, lo recibe con alguna indicación en texto (1 punto):</a:t>
            </a:r>
          </a:p>
          <a:p>
            <a:pPr marL="0" indent="0">
              <a:buNone/>
            </a:pPr>
            <a:r>
              <a:rPr lang="es-ES" b="1" dirty="0" smtClean="0"/>
              <a:t>(Nelson te ha enviado un mensaje directo): </a:t>
            </a:r>
          </a:p>
          <a:p>
            <a:pPr marL="0" indent="0">
              <a:buNone/>
            </a:pPr>
            <a:r>
              <a:rPr lang="es-ES" b="1" smtClean="0"/>
              <a:t>Hola Marisol</a:t>
            </a:r>
            <a:endParaRPr lang="es-ES" dirty="0" smtClean="0"/>
          </a:p>
          <a:p>
            <a:pPr marL="0" indent="0">
              <a:buNone/>
            </a:pPr>
            <a:r>
              <a:rPr lang="es-ES" b="1" dirty="0" smtClean="0"/>
              <a:t>NOTA: Sólo envíe objetos a través de la aplicación cliente</a:t>
            </a:r>
          </a:p>
        </p:txBody>
      </p:sp>
    </p:spTree>
    <p:extLst>
      <p:ext uri="{BB962C8B-B14F-4D97-AF65-F5344CB8AC3E}">
        <p14:creationId xmlns:p14="http://schemas.microsoft.com/office/powerpoint/2010/main" val="3074805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smtClean="0"/>
              <a:t>Servidor TCP </a:t>
            </a:r>
            <a:r>
              <a:rPr lang="es-ES" dirty="0" err="1" smtClean="0"/>
              <a:t>Multihilo</a:t>
            </a:r>
            <a:endParaRPr lang="es-CO" dirty="0"/>
          </a:p>
        </p:txBody>
      </p:sp>
      <p:sp>
        <p:nvSpPr>
          <p:cNvPr id="3" name="Subtítulo 2"/>
          <p:cNvSpPr>
            <a:spLocks noGrp="1"/>
          </p:cNvSpPr>
          <p:nvPr>
            <p:ph type="subTitle" idx="1"/>
          </p:nvPr>
        </p:nvSpPr>
        <p:spPr/>
        <p:txBody>
          <a:bodyPr/>
          <a:lstStyle/>
          <a:p>
            <a:endParaRPr lang="es-ES" dirty="0" smtClean="0"/>
          </a:p>
        </p:txBody>
      </p:sp>
    </p:spTree>
    <p:extLst>
      <p:ext uri="{BB962C8B-B14F-4D97-AF65-F5344CB8AC3E}">
        <p14:creationId xmlns:p14="http://schemas.microsoft.com/office/powerpoint/2010/main" val="39564894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7256206" y="2016154"/>
            <a:ext cx="2322871" cy="8062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Connection</a:t>
            </a:r>
            <a:endParaRPr lang="es-ES" dirty="0" smtClean="0"/>
          </a:p>
          <a:p>
            <a:pPr algn="ctr"/>
            <a:endParaRPr lang="es-ES" dirty="0"/>
          </a:p>
          <a:p>
            <a:pPr algn="ctr"/>
            <a:endParaRPr lang="es-CO" dirty="0"/>
          </a:p>
        </p:txBody>
      </p:sp>
      <p:sp>
        <p:nvSpPr>
          <p:cNvPr id="24" name="Rectángulo 23"/>
          <p:cNvSpPr/>
          <p:nvPr/>
        </p:nvSpPr>
        <p:spPr>
          <a:xfrm>
            <a:off x="7181278" y="2097983"/>
            <a:ext cx="2322871" cy="8062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Connection</a:t>
            </a:r>
            <a:endParaRPr lang="es-ES" dirty="0" smtClean="0"/>
          </a:p>
          <a:p>
            <a:pPr algn="ctr"/>
            <a:endParaRPr lang="es-ES" dirty="0"/>
          </a:p>
          <a:p>
            <a:pPr algn="ctr"/>
            <a:endParaRPr lang="es-CO" dirty="0"/>
          </a:p>
        </p:txBody>
      </p:sp>
      <p:sp>
        <p:nvSpPr>
          <p:cNvPr id="23" name="Rectángulo 22"/>
          <p:cNvSpPr/>
          <p:nvPr/>
        </p:nvSpPr>
        <p:spPr>
          <a:xfrm>
            <a:off x="7098297" y="2179812"/>
            <a:ext cx="2322871" cy="8062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Connection</a:t>
            </a:r>
            <a:endParaRPr lang="es-ES" dirty="0" smtClean="0"/>
          </a:p>
          <a:p>
            <a:pPr algn="ctr"/>
            <a:endParaRPr lang="es-ES" dirty="0"/>
          </a:p>
          <a:p>
            <a:pPr algn="ctr"/>
            <a:endParaRPr lang="es-CO" dirty="0"/>
          </a:p>
        </p:txBody>
      </p:sp>
      <p:sp>
        <p:nvSpPr>
          <p:cNvPr id="14" name="Rectángulo 13"/>
          <p:cNvSpPr/>
          <p:nvPr/>
        </p:nvSpPr>
        <p:spPr>
          <a:xfrm>
            <a:off x="7015316" y="2258690"/>
            <a:ext cx="2322871" cy="8062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Connection</a:t>
            </a:r>
            <a:endParaRPr lang="es-ES" dirty="0" smtClean="0"/>
          </a:p>
          <a:p>
            <a:pPr algn="ctr"/>
            <a:endParaRPr lang="es-ES" dirty="0"/>
          </a:p>
          <a:p>
            <a:pPr algn="ctr"/>
            <a:endParaRPr lang="es-CO" dirty="0"/>
          </a:p>
        </p:txBody>
      </p:sp>
      <p:sp>
        <p:nvSpPr>
          <p:cNvPr id="2" name="Título 1"/>
          <p:cNvSpPr>
            <a:spLocks noGrp="1"/>
          </p:cNvSpPr>
          <p:nvPr>
            <p:ph type="title"/>
          </p:nvPr>
        </p:nvSpPr>
        <p:spPr/>
        <p:txBody>
          <a:bodyPr/>
          <a:lstStyle/>
          <a:p>
            <a:r>
              <a:rPr lang="es-ES" dirty="0"/>
              <a:t>Servidor TCP </a:t>
            </a:r>
            <a:r>
              <a:rPr lang="es-ES" dirty="0" err="1"/>
              <a:t>Multihilo</a:t>
            </a:r>
            <a:endParaRPr lang="es-CO" dirty="0"/>
          </a:p>
        </p:txBody>
      </p:sp>
      <p:sp>
        <p:nvSpPr>
          <p:cNvPr id="3" name="Marcador de contenido 2"/>
          <p:cNvSpPr>
            <a:spLocks noGrp="1"/>
          </p:cNvSpPr>
          <p:nvPr>
            <p:ph idx="1"/>
          </p:nvPr>
        </p:nvSpPr>
        <p:spPr>
          <a:xfrm>
            <a:off x="1097280" y="1845734"/>
            <a:ext cx="5677146" cy="4023360"/>
          </a:xfrm>
        </p:spPr>
        <p:txBody>
          <a:bodyPr>
            <a:normAutofit/>
          </a:bodyPr>
          <a:lstStyle/>
          <a:p>
            <a:r>
              <a:rPr lang="es-ES" b="1" dirty="0" smtClean="0"/>
              <a:t>¿Necesitamos un único </a:t>
            </a:r>
            <a:r>
              <a:rPr lang="es-ES" b="1" dirty="0" err="1" smtClean="0"/>
              <a:t>OutputStream</a:t>
            </a:r>
            <a:r>
              <a:rPr lang="es-ES" b="1" dirty="0" smtClean="0"/>
              <a:t>?</a:t>
            </a:r>
          </a:p>
          <a:p>
            <a:r>
              <a:rPr lang="es-ES" dirty="0" smtClean="0"/>
              <a:t>R. Necesitamos todos los </a:t>
            </a:r>
            <a:r>
              <a:rPr lang="es-ES" dirty="0" err="1" smtClean="0"/>
              <a:t>OutputStream</a:t>
            </a:r>
            <a:r>
              <a:rPr lang="es-ES" dirty="0" smtClean="0"/>
              <a:t> de todas las conexiones</a:t>
            </a:r>
            <a:endParaRPr lang="es-ES" dirty="0"/>
          </a:p>
          <a:p>
            <a:endParaRPr lang="es-ES" dirty="0" smtClean="0"/>
          </a:p>
          <a:p>
            <a:pPr marL="0" indent="0">
              <a:buNone/>
            </a:pPr>
            <a:endParaRPr lang="es-ES" dirty="0" smtClean="0"/>
          </a:p>
          <a:p>
            <a:endParaRPr lang="es-CO" dirty="0"/>
          </a:p>
        </p:txBody>
      </p:sp>
      <p:sp>
        <p:nvSpPr>
          <p:cNvPr id="4" name="Rectángulo 3"/>
          <p:cNvSpPr/>
          <p:nvPr/>
        </p:nvSpPr>
        <p:spPr>
          <a:xfrm>
            <a:off x="7015316" y="3359240"/>
            <a:ext cx="2322871"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TCPConnection</a:t>
            </a:r>
            <a:endParaRPr lang="es-CO" dirty="0"/>
          </a:p>
        </p:txBody>
      </p:sp>
      <p:sp>
        <p:nvSpPr>
          <p:cNvPr id="5" name="Rectángulo 4"/>
          <p:cNvSpPr/>
          <p:nvPr/>
        </p:nvSpPr>
        <p:spPr>
          <a:xfrm>
            <a:off x="7377288" y="2584410"/>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6" name="Rectángulo 5"/>
          <p:cNvSpPr/>
          <p:nvPr/>
        </p:nvSpPr>
        <p:spPr>
          <a:xfrm>
            <a:off x="8259733" y="2584410"/>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7" name="Rectángulo 6"/>
          <p:cNvSpPr/>
          <p:nvPr/>
        </p:nvSpPr>
        <p:spPr>
          <a:xfrm>
            <a:off x="7773628" y="5049944"/>
            <a:ext cx="806245"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Main</a:t>
            </a:r>
            <a:endParaRPr lang="es-CO" dirty="0"/>
          </a:p>
        </p:txBody>
      </p:sp>
      <p:cxnSp>
        <p:nvCxnSpPr>
          <p:cNvPr id="8" name="Conector recto de flecha 7"/>
          <p:cNvCxnSpPr>
            <a:stCxn id="7" idx="0"/>
            <a:endCxn id="4" idx="2"/>
          </p:cNvCxnSpPr>
          <p:nvPr/>
        </p:nvCxnSpPr>
        <p:spPr>
          <a:xfrm flipV="1">
            <a:off x="8176751" y="4165485"/>
            <a:ext cx="1" cy="8844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9761955" y="5498995"/>
            <a:ext cx="285900" cy="28590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p:cNvSpPr/>
          <p:nvPr/>
        </p:nvSpPr>
        <p:spPr>
          <a:xfrm>
            <a:off x="9761955" y="5115376"/>
            <a:ext cx="285900" cy="2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10"/>
          <p:cNvSpPr/>
          <p:nvPr/>
        </p:nvSpPr>
        <p:spPr>
          <a:xfrm>
            <a:off x="10070196" y="5031944"/>
            <a:ext cx="1431995" cy="369332"/>
          </a:xfrm>
          <a:prstGeom prst="rect">
            <a:avLst/>
          </a:prstGeom>
        </p:spPr>
        <p:txBody>
          <a:bodyPr wrap="none">
            <a:spAutoFit/>
          </a:bodyPr>
          <a:lstStyle/>
          <a:p>
            <a:r>
              <a:rPr lang="es-ES" dirty="0" err="1" smtClean="0"/>
              <a:t>Main</a:t>
            </a:r>
            <a:r>
              <a:rPr lang="es-ES" dirty="0" smtClean="0"/>
              <a:t> </a:t>
            </a:r>
            <a:r>
              <a:rPr lang="es-ES" dirty="0" err="1" smtClean="0"/>
              <a:t>Thread</a:t>
            </a:r>
            <a:r>
              <a:rPr lang="es-ES" dirty="0" smtClean="0"/>
              <a:t> </a:t>
            </a:r>
            <a:endParaRPr lang="es-CO" dirty="0"/>
          </a:p>
        </p:txBody>
      </p:sp>
      <p:sp>
        <p:nvSpPr>
          <p:cNvPr id="12" name="Rectángulo 11"/>
          <p:cNvSpPr/>
          <p:nvPr/>
        </p:nvSpPr>
        <p:spPr>
          <a:xfrm>
            <a:off x="10070196" y="5457279"/>
            <a:ext cx="1676164" cy="369332"/>
          </a:xfrm>
          <a:prstGeom prst="rect">
            <a:avLst/>
          </a:prstGeom>
        </p:spPr>
        <p:txBody>
          <a:bodyPr wrap="none">
            <a:spAutoFit/>
          </a:bodyPr>
          <a:lstStyle/>
          <a:p>
            <a:r>
              <a:rPr lang="es-ES" dirty="0" err="1" smtClean="0"/>
              <a:t>Worker</a:t>
            </a:r>
            <a:r>
              <a:rPr lang="es-ES" dirty="0" smtClean="0"/>
              <a:t> </a:t>
            </a:r>
            <a:r>
              <a:rPr lang="es-ES" dirty="0" err="1" smtClean="0"/>
              <a:t>Threads</a:t>
            </a:r>
            <a:endParaRPr lang="es-CO" dirty="0"/>
          </a:p>
        </p:txBody>
      </p:sp>
      <p:cxnSp>
        <p:nvCxnSpPr>
          <p:cNvPr id="15" name="Conector recto de flecha 14"/>
          <p:cNvCxnSpPr>
            <a:stCxn id="4" idx="0"/>
            <a:endCxn id="14" idx="2"/>
          </p:cNvCxnSpPr>
          <p:nvPr/>
        </p:nvCxnSpPr>
        <p:spPr>
          <a:xfrm flipV="1">
            <a:off x="8176752" y="3064935"/>
            <a:ext cx="0" cy="2943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98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p:cNvSpPr/>
          <p:nvPr/>
        </p:nvSpPr>
        <p:spPr>
          <a:xfrm>
            <a:off x="7256206" y="2016154"/>
            <a:ext cx="2322871" cy="8062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Connection</a:t>
            </a:r>
            <a:endParaRPr lang="es-ES" dirty="0" smtClean="0"/>
          </a:p>
          <a:p>
            <a:pPr algn="ctr"/>
            <a:endParaRPr lang="es-ES" dirty="0"/>
          </a:p>
          <a:p>
            <a:pPr algn="ctr"/>
            <a:endParaRPr lang="es-CO" dirty="0"/>
          </a:p>
        </p:txBody>
      </p:sp>
      <p:sp>
        <p:nvSpPr>
          <p:cNvPr id="24" name="Rectángulo 23"/>
          <p:cNvSpPr/>
          <p:nvPr/>
        </p:nvSpPr>
        <p:spPr>
          <a:xfrm>
            <a:off x="7181278" y="2097983"/>
            <a:ext cx="2322871" cy="8062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Connection</a:t>
            </a:r>
            <a:endParaRPr lang="es-ES" dirty="0" smtClean="0"/>
          </a:p>
          <a:p>
            <a:pPr algn="ctr"/>
            <a:endParaRPr lang="es-ES" dirty="0"/>
          </a:p>
          <a:p>
            <a:pPr algn="ctr"/>
            <a:endParaRPr lang="es-CO" dirty="0"/>
          </a:p>
        </p:txBody>
      </p:sp>
      <p:sp>
        <p:nvSpPr>
          <p:cNvPr id="23" name="Rectángulo 22"/>
          <p:cNvSpPr/>
          <p:nvPr/>
        </p:nvSpPr>
        <p:spPr>
          <a:xfrm>
            <a:off x="7098297" y="2179812"/>
            <a:ext cx="2322871" cy="8062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Connection</a:t>
            </a:r>
            <a:endParaRPr lang="es-ES" dirty="0" smtClean="0"/>
          </a:p>
          <a:p>
            <a:pPr algn="ctr"/>
            <a:endParaRPr lang="es-ES" dirty="0"/>
          </a:p>
          <a:p>
            <a:pPr algn="ctr"/>
            <a:endParaRPr lang="es-CO" dirty="0"/>
          </a:p>
        </p:txBody>
      </p:sp>
      <p:sp>
        <p:nvSpPr>
          <p:cNvPr id="14" name="Rectángulo 13"/>
          <p:cNvSpPr/>
          <p:nvPr/>
        </p:nvSpPr>
        <p:spPr>
          <a:xfrm>
            <a:off x="7015316" y="2258690"/>
            <a:ext cx="2322871" cy="806245"/>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Connection</a:t>
            </a:r>
            <a:endParaRPr lang="es-ES" dirty="0" smtClean="0"/>
          </a:p>
          <a:p>
            <a:pPr algn="ctr"/>
            <a:endParaRPr lang="es-ES" dirty="0"/>
          </a:p>
          <a:p>
            <a:pPr algn="ctr"/>
            <a:endParaRPr lang="es-CO" dirty="0"/>
          </a:p>
        </p:txBody>
      </p:sp>
      <p:sp>
        <p:nvSpPr>
          <p:cNvPr id="2" name="Título 1"/>
          <p:cNvSpPr>
            <a:spLocks noGrp="1"/>
          </p:cNvSpPr>
          <p:nvPr>
            <p:ph type="title"/>
          </p:nvPr>
        </p:nvSpPr>
        <p:spPr/>
        <p:txBody>
          <a:bodyPr/>
          <a:lstStyle/>
          <a:p>
            <a:r>
              <a:rPr lang="es-ES" dirty="0"/>
              <a:t>Servidor TCP </a:t>
            </a:r>
            <a:r>
              <a:rPr lang="es-ES" dirty="0" err="1"/>
              <a:t>Multihilo</a:t>
            </a:r>
            <a:endParaRPr lang="es-CO" dirty="0"/>
          </a:p>
        </p:txBody>
      </p:sp>
      <p:sp>
        <p:nvSpPr>
          <p:cNvPr id="3" name="Marcador de contenido 2"/>
          <p:cNvSpPr>
            <a:spLocks noGrp="1"/>
          </p:cNvSpPr>
          <p:nvPr>
            <p:ph idx="1"/>
          </p:nvPr>
        </p:nvSpPr>
        <p:spPr>
          <a:xfrm>
            <a:off x="1097280" y="1845734"/>
            <a:ext cx="5677146" cy="4023360"/>
          </a:xfrm>
        </p:spPr>
        <p:txBody>
          <a:bodyPr>
            <a:normAutofit/>
          </a:bodyPr>
          <a:lstStyle/>
          <a:p>
            <a:r>
              <a:rPr lang="es-ES" b="1" dirty="0" smtClean="0"/>
              <a:t>¿Necesitamos un único </a:t>
            </a:r>
            <a:r>
              <a:rPr lang="es-ES" b="1" dirty="0" err="1" smtClean="0"/>
              <a:t>OutputStream</a:t>
            </a:r>
            <a:r>
              <a:rPr lang="es-ES" b="1" dirty="0" smtClean="0"/>
              <a:t>?</a:t>
            </a:r>
          </a:p>
          <a:p>
            <a:r>
              <a:rPr lang="es-ES" dirty="0" smtClean="0"/>
              <a:t>R. Necesitamos todos los </a:t>
            </a:r>
            <a:r>
              <a:rPr lang="es-ES" dirty="0" err="1" smtClean="0"/>
              <a:t>OutputStream</a:t>
            </a:r>
            <a:r>
              <a:rPr lang="es-ES" dirty="0" smtClean="0"/>
              <a:t> de todas las conexiones</a:t>
            </a:r>
            <a:endParaRPr lang="es-ES" dirty="0"/>
          </a:p>
          <a:p>
            <a:endParaRPr lang="es-ES" dirty="0" smtClean="0"/>
          </a:p>
          <a:p>
            <a:r>
              <a:rPr lang="es-ES" b="1" dirty="0" smtClean="0"/>
              <a:t>¿Qué hacemos con los </a:t>
            </a:r>
            <a:r>
              <a:rPr lang="es-ES" b="1" dirty="0" err="1" smtClean="0"/>
              <a:t>listeners</a:t>
            </a:r>
            <a:r>
              <a:rPr lang="es-ES" b="1" dirty="0" smtClean="0"/>
              <a:t>?</a:t>
            </a:r>
            <a:endParaRPr lang="es-ES" b="1" dirty="0"/>
          </a:p>
          <a:p>
            <a:r>
              <a:rPr lang="es-ES" dirty="0"/>
              <a:t>R. </a:t>
            </a:r>
            <a:r>
              <a:rPr lang="es-ES" dirty="0" smtClean="0"/>
              <a:t>Necesitamos un único pool de observadores que residen en </a:t>
            </a:r>
            <a:r>
              <a:rPr lang="es-ES" dirty="0" err="1" smtClean="0"/>
              <a:t>TCPConnection</a:t>
            </a:r>
            <a:r>
              <a:rPr lang="es-ES" dirty="0" smtClean="0"/>
              <a:t>. Ése único pool debe ser referenciado en todas las </a:t>
            </a:r>
            <a:r>
              <a:rPr lang="es-ES" i="1" dirty="0" err="1" smtClean="0"/>
              <a:t>Connection</a:t>
            </a:r>
            <a:r>
              <a:rPr lang="es-ES" dirty="0" smtClean="0"/>
              <a:t> y en todos los </a:t>
            </a:r>
            <a:r>
              <a:rPr lang="es-ES" i="1" dirty="0" smtClean="0"/>
              <a:t>Receptor</a:t>
            </a:r>
            <a:r>
              <a:rPr lang="es-ES" dirty="0" smtClean="0"/>
              <a:t>.</a:t>
            </a:r>
            <a:endParaRPr lang="es-ES" i="1" dirty="0"/>
          </a:p>
          <a:p>
            <a:endParaRPr lang="es-ES" dirty="0" smtClean="0"/>
          </a:p>
          <a:p>
            <a:endParaRPr lang="es-CO" dirty="0"/>
          </a:p>
        </p:txBody>
      </p:sp>
      <p:sp>
        <p:nvSpPr>
          <p:cNvPr id="4" name="Rectángulo 3"/>
          <p:cNvSpPr/>
          <p:nvPr/>
        </p:nvSpPr>
        <p:spPr>
          <a:xfrm>
            <a:off x="7015316" y="3359240"/>
            <a:ext cx="2322871"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TCPConnection</a:t>
            </a:r>
            <a:endParaRPr lang="es-CO" dirty="0"/>
          </a:p>
        </p:txBody>
      </p:sp>
      <p:sp>
        <p:nvSpPr>
          <p:cNvPr id="5" name="Rectángulo 4"/>
          <p:cNvSpPr/>
          <p:nvPr/>
        </p:nvSpPr>
        <p:spPr>
          <a:xfrm>
            <a:off x="7377288" y="2584410"/>
            <a:ext cx="733687" cy="340735"/>
          </a:xfrm>
          <a:prstGeom prst="rect">
            <a:avLst/>
          </a:prstGeom>
          <a:solidFill>
            <a:srgbClr val="1CAD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6" name="Rectángulo 5"/>
          <p:cNvSpPr/>
          <p:nvPr/>
        </p:nvSpPr>
        <p:spPr>
          <a:xfrm>
            <a:off x="8259733" y="2584410"/>
            <a:ext cx="733687" cy="340735"/>
          </a:xfrm>
          <a:prstGeom prst="rect">
            <a:avLst/>
          </a:prstGeom>
          <a:solidFill>
            <a:srgbClr val="7F7F7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7" name="Rectángulo 6"/>
          <p:cNvSpPr/>
          <p:nvPr/>
        </p:nvSpPr>
        <p:spPr>
          <a:xfrm>
            <a:off x="7773628" y="5049944"/>
            <a:ext cx="806245" cy="80624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Main</a:t>
            </a:r>
            <a:endParaRPr lang="es-CO" dirty="0"/>
          </a:p>
        </p:txBody>
      </p:sp>
      <p:cxnSp>
        <p:nvCxnSpPr>
          <p:cNvPr id="8" name="Conector recto de flecha 7"/>
          <p:cNvCxnSpPr>
            <a:stCxn id="7" idx="0"/>
            <a:endCxn id="4" idx="2"/>
          </p:cNvCxnSpPr>
          <p:nvPr/>
        </p:nvCxnSpPr>
        <p:spPr>
          <a:xfrm flipV="1">
            <a:off x="8176751" y="4165485"/>
            <a:ext cx="1" cy="884459"/>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9761955" y="5498995"/>
            <a:ext cx="285900" cy="285900"/>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Rectángulo 9"/>
          <p:cNvSpPr/>
          <p:nvPr/>
        </p:nvSpPr>
        <p:spPr>
          <a:xfrm>
            <a:off x="9761955" y="5115376"/>
            <a:ext cx="285900" cy="28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Rectángulo 10"/>
          <p:cNvSpPr/>
          <p:nvPr/>
        </p:nvSpPr>
        <p:spPr>
          <a:xfrm>
            <a:off x="10070196" y="5031944"/>
            <a:ext cx="1883016" cy="369332"/>
          </a:xfrm>
          <a:prstGeom prst="rect">
            <a:avLst/>
          </a:prstGeom>
        </p:spPr>
        <p:txBody>
          <a:bodyPr wrap="none">
            <a:spAutoFit/>
          </a:bodyPr>
          <a:lstStyle/>
          <a:p>
            <a:r>
              <a:rPr lang="es-ES" dirty="0" smtClean="0"/>
              <a:t>Clases observadas</a:t>
            </a:r>
            <a:endParaRPr lang="es-CO" dirty="0"/>
          </a:p>
        </p:txBody>
      </p:sp>
      <p:sp>
        <p:nvSpPr>
          <p:cNvPr id="12" name="Rectángulo 11"/>
          <p:cNvSpPr/>
          <p:nvPr/>
        </p:nvSpPr>
        <p:spPr>
          <a:xfrm>
            <a:off x="10070196" y="5457279"/>
            <a:ext cx="2080249" cy="369332"/>
          </a:xfrm>
          <a:prstGeom prst="rect">
            <a:avLst/>
          </a:prstGeom>
        </p:spPr>
        <p:txBody>
          <a:bodyPr wrap="none">
            <a:spAutoFit/>
          </a:bodyPr>
          <a:lstStyle/>
          <a:p>
            <a:r>
              <a:rPr lang="es-ES" dirty="0" smtClean="0"/>
              <a:t>Clases observadoras</a:t>
            </a:r>
            <a:endParaRPr lang="es-CO" dirty="0"/>
          </a:p>
        </p:txBody>
      </p:sp>
      <p:cxnSp>
        <p:nvCxnSpPr>
          <p:cNvPr id="15" name="Conector recto de flecha 14"/>
          <p:cNvCxnSpPr>
            <a:stCxn id="4" idx="0"/>
            <a:endCxn id="14" idx="2"/>
          </p:cNvCxnSpPr>
          <p:nvPr/>
        </p:nvCxnSpPr>
        <p:spPr>
          <a:xfrm flipV="1">
            <a:off x="8176752" y="3064935"/>
            <a:ext cx="0" cy="29430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3298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Enrutamiento</a:t>
            </a:r>
            <a:endParaRPr lang="es-CO" dirty="0"/>
          </a:p>
        </p:txBody>
      </p:sp>
      <p:sp>
        <p:nvSpPr>
          <p:cNvPr id="3" name="Marcador de contenido 2"/>
          <p:cNvSpPr>
            <a:spLocks noGrp="1"/>
          </p:cNvSpPr>
          <p:nvPr>
            <p:ph idx="1"/>
          </p:nvPr>
        </p:nvSpPr>
        <p:spPr>
          <a:xfrm>
            <a:off x="1097280" y="1845734"/>
            <a:ext cx="5677146" cy="4023360"/>
          </a:xfrm>
        </p:spPr>
        <p:txBody>
          <a:bodyPr>
            <a:normAutofit/>
          </a:bodyPr>
          <a:lstStyle/>
          <a:p>
            <a:r>
              <a:rPr lang="es-ES" dirty="0" smtClean="0"/>
              <a:t>Necesitamos identificar a cada uno de los componentes de la red.</a:t>
            </a:r>
          </a:p>
          <a:p>
            <a:r>
              <a:rPr lang="es-ES" i="1" dirty="0" smtClean="0"/>
              <a:t>1. Por dirección IP. Ya que todos los componentes conocen su propio identificador y la dirección queda apuntada en el socket.</a:t>
            </a:r>
          </a:p>
          <a:p>
            <a:endParaRPr lang="es-ES" dirty="0" smtClean="0"/>
          </a:p>
          <a:p>
            <a:endParaRPr lang="es-CO" dirty="0"/>
          </a:p>
        </p:txBody>
      </p:sp>
      <p:sp>
        <p:nvSpPr>
          <p:cNvPr id="21" name="Rectángulo 20"/>
          <p:cNvSpPr/>
          <p:nvPr/>
        </p:nvSpPr>
        <p:spPr>
          <a:xfrm>
            <a:off x="1060450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22" name="Rectángulo 21"/>
          <p:cNvSpPr/>
          <p:nvPr/>
        </p:nvSpPr>
        <p:spPr>
          <a:xfrm>
            <a:off x="8165262" y="3908917"/>
            <a:ext cx="2322871"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TCPConnection</a:t>
            </a:r>
            <a:endParaRPr lang="es-CO" dirty="0"/>
          </a:p>
        </p:txBody>
      </p:sp>
      <p:sp>
        <p:nvSpPr>
          <p:cNvPr id="26" name="Rectángulo 25"/>
          <p:cNvSpPr/>
          <p:nvPr/>
        </p:nvSpPr>
        <p:spPr>
          <a:xfrm>
            <a:off x="1078587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27" name="Rectángulo 26"/>
          <p:cNvSpPr/>
          <p:nvPr/>
        </p:nvSpPr>
        <p:spPr>
          <a:xfrm>
            <a:off x="1078587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28" name="Rectángulo 27"/>
          <p:cNvSpPr/>
          <p:nvPr/>
        </p:nvSpPr>
        <p:spPr>
          <a:xfrm>
            <a:off x="8913643" y="5258055"/>
            <a:ext cx="806245"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Main</a:t>
            </a:r>
            <a:endParaRPr lang="es-CO" dirty="0"/>
          </a:p>
        </p:txBody>
      </p:sp>
      <p:cxnSp>
        <p:nvCxnSpPr>
          <p:cNvPr id="29" name="Conector recto de flecha 28"/>
          <p:cNvCxnSpPr>
            <a:stCxn id="28" idx="0"/>
            <a:endCxn id="22" idx="2"/>
          </p:cNvCxnSpPr>
          <p:nvPr/>
        </p:nvCxnSpPr>
        <p:spPr>
          <a:xfrm flipV="1">
            <a:off x="9316766" y="4715162"/>
            <a:ext cx="9932" cy="542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endCxn id="21" idx="2"/>
          </p:cNvCxnSpPr>
          <p:nvPr/>
        </p:nvCxnSpPr>
        <p:spPr>
          <a:xfrm flipV="1">
            <a:off x="10070196" y="3437633"/>
            <a:ext cx="1082526"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ángulo 39"/>
          <p:cNvSpPr/>
          <p:nvPr/>
        </p:nvSpPr>
        <p:spPr>
          <a:xfrm>
            <a:off x="941738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1" name="Rectángulo 40"/>
          <p:cNvSpPr/>
          <p:nvPr/>
        </p:nvSpPr>
        <p:spPr>
          <a:xfrm>
            <a:off x="959875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2" name="Rectángulo 41"/>
          <p:cNvSpPr/>
          <p:nvPr/>
        </p:nvSpPr>
        <p:spPr>
          <a:xfrm>
            <a:off x="959875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43" name="Rectángulo 42"/>
          <p:cNvSpPr/>
          <p:nvPr/>
        </p:nvSpPr>
        <p:spPr>
          <a:xfrm>
            <a:off x="823026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4" name="Rectángulo 43"/>
          <p:cNvSpPr/>
          <p:nvPr/>
        </p:nvSpPr>
        <p:spPr>
          <a:xfrm>
            <a:off x="841163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5" name="Rectángulo 44"/>
          <p:cNvSpPr/>
          <p:nvPr/>
        </p:nvSpPr>
        <p:spPr>
          <a:xfrm>
            <a:off x="841163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46" name="Rectángulo 45"/>
          <p:cNvSpPr/>
          <p:nvPr/>
        </p:nvSpPr>
        <p:spPr>
          <a:xfrm>
            <a:off x="704314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7" name="Rectángulo 46"/>
          <p:cNvSpPr/>
          <p:nvPr/>
        </p:nvSpPr>
        <p:spPr>
          <a:xfrm>
            <a:off x="722451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8" name="Rectángulo 47"/>
          <p:cNvSpPr/>
          <p:nvPr/>
        </p:nvSpPr>
        <p:spPr>
          <a:xfrm>
            <a:off x="722451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cxnSp>
        <p:nvCxnSpPr>
          <p:cNvPr id="52" name="Conector recto de flecha 51"/>
          <p:cNvCxnSpPr>
            <a:stCxn id="46" idx="2"/>
          </p:cNvCxnSpPr>
          <p:nvPr/>
        </p:nvCxnSpPr>
        <p:spPr>
          <a:xfrm>
            <a:off x="7591362" y="3437633"/>
            <a:ext cx="988511"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a:stCxn id="43" idx="2"/>
          </p:cNvCxnSpPr>
          <p:nvPr/>
        </p:nvCxnSpPr>
        <p:spPr>
          <a:xfrm>
            <a:off x="8778482" y="3437633"/>
            <a:ext cx="151699"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p:cNvCxnSpPr>
            <a:stCxn id="40" idx="2"/>
          </p:cNvCxnSpPr>
          <p:nvPr/>
        </p:nvCxnSpPr>
        <p:spPr>
          <a:xfrm flipH="1">
            <a:off x="9719888" y="3437633"/>
            <a:ext cx="245714"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CuadroTexto 62"/>
          <p:cNvSpPr txBox="1"/>
          <p:nvPr/>
        </p:nvSpPr>
        <p:spPr>
          <a:xfrm>
            <a:off x="7055462" y="2011743"/>
            <a:ext cx="1074804" cy="307777"/>
          </a:xfrm>
          <a:prstGeom prst="rect">
            <a:avLst/>
          </a:prstGeom>
          <a:noFill/>
        </p:spPr>
        <p:txBody>
          <a:bodyPr wrap="square" rtlCol="0">
            <a:spAutoFit/>
          </a:bodyPr>
          <a:lstStyle/>
          <a:p>
            <a:pPr algn="ctr"/>
            <a:r>
              <a:rPr lang="es-ES" sz="1400" dirty="0" smtClean="0"/>
              <a:t>192.168.0.2</a:t>
            </a:r>
            <a:endParaRPr lang="es-CO" sz="1400" dirty="0"/>
          </a:p>
        </p:txBody>
      </p:sp>
      <p:sp>
        <p:nvSpPr>
          <p:cNvPr id="64" name="CuadroTexto 63"/>
          <p:cNvSpPr txBox="1"/>
          <p:nvPr/>
        </p:nvSpPr>
        <p:spPr>
          <a:xfrm>
            <a:off x="8251893" y="2011743"/>
            <a:ext cx="1074804" cy="307777"/>
          </a:xfrm>
          <a:prstGeom prst="rect">
            <a:avLst/>
          </a:prstGeom>
          <a:noFill/>
        </p:spPr>
        <p:txBody>
          <a:bodyPr wrap="square" rtlCol="0">
            <a:spAutoFit/>
          </a:bodyPr>
          <a:lstStyle/>
          <a:p>
            <a:pPr algn="ctr"/>
            <a:r>
              <a:rPr lang="es-ES" sz="1400" dirty="0" smtClean="0"/>
              <a:t>192.168.0.3</a:t>
            </a:r>
            <a:endParaRPr lang="es-CO" sz="1400" dirty="0"/>
          </a:p>
        </p:txBody>
      </p:sp>
      <p:sp>
        <p:nvSpPr>
          <p:cNvPr id="65" name="CuadroTexto 64"/>
          <p:cNvSpPr txBox="1"/>
          <p:nvPr/>
        </p:nvSpPr>
        <p:spPr>
          <a:xfrm>
            <a:off x="9417385" y="2000619"/>
            <a:ext cx="1074804" cy="307777"/>
          </a:xfrm>
          <a:prstGeom prst="rect">
            <a:avLst/>
          </a:prstGeom>
          <a:noFill/>
        </p:spPr>
        <p:txBody>
          <a:bodyPr wrap="square" rtlCol="0">
            <a:spAutoFit/>
          </a:bodyPr>
          <a:lstStyle/>
          <a:p>
            <a:pPr algn="ctr"/>
            <a:r>
              <a:rPr lang="es-ES" sz="1400" dirty="0" smtClean="0"/>
              <a:t>192.168.0.4</a:t>
            </a:r>
            <a:endParaRPr lang="es-CO" sz="1400" dirty="0"/>
          </a:p>
        </p:txBody>
      </p:sp>
      <p:sp>
        <p:nvSpPr>
          <p:cNvPr id="66" name="CuadroTexto 65"/>
          <p:cNvSpPr txBox="1"/>
          <p:nvPr/>
        </p:nvSpPr>
        <p:spPr>
          <a:xfrm>
            <a:off x="10626134" y="2016230"/>
            <a:ext cx="1074804" cy="307777"/>
          </a:xfrm>
          <a:prstGeom prst="rect">
            <a:avLst/>
          </a:prstGeom>
          <a:noFill/>
        </p:spPr>
        <p:txBody>
          <a:bodyPr wrap="square" rtlCol="0">
            <a:spAutoFit/>
          </a:bodyPr>
          <a:lstStyle/>
          <a:p>
            <a:pPr algn="ctr"/>
            <a:r>
              <a:rPr lang="es-ES" sz="1400" dirty="0" smtClean="0"/>
              <a:t>192.168.0.5</a:t>
            </a:r>
            <a:endParaRPr lang="es-CO" sz="1400" dirty="0"/>
          </a:p>
        </p:txBody>
      </p:sp>
    </p:spTree>
    <p:extLst>
      <p:ext uri="{BB962C8B-B14F-4D97-AF65-F5344CB8AC3E}">
        <p14:creationId xmlns:p14="http://schemas.microsoft.com/office/powerpoint/2010/main" val="474124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Enrutamiento</a:t>
            </a:r>
            <a:endParaRPr lang="es-CO" dirty="0"/>
          </a:p>
        </p:txBody>
      </p:sp>
      <p:sp>
        <p:nvSpPr>
          <p:cNvPr id="3" name="Marcador de contenido 2"/>
          <p:cNvSpPr>
            <a:spLocks noGrp="1"/>
          </p:cNvSpPr>
          <p:nvPr>
            <p:ph idx="1"/>
          </p:nvPr>
        </p:nvSpPr>
        <p:spPr>
          <a:xfrm>
            <a:off x="1097280" y="1845734"/>
            <a:ext cx="5677146" cy="4023360"/>
          </a:xfrm>
        </p:spPr>
        <p:txBody>
          <a:bodyPr>
            <a:normAutofit/>
          </a:bodyPr>
          <a:lstStyle/>
          <a:p>
            <a:r>
              <a:rPr lang="es-ES" dirty="0" smtClean="0"/>
              <a:t>Necesitamos identificar a cada uno de los componentes de la red.</a:t>
            </a:r>
          </a:p>
          <a:p>
            <a:r>
              <a:rPr lang="es-ES" i="1" dirty="0" smtClean="0"/>
              <a:t>1. Por dirección IP. Ya que todos los componentes conocen su propio identificador y la dirección queda apuntada en el socket.</a:t>
            </a:r>
          </a:p>
          <a:p>
            <a:r>
              <a:rPr lang="es-ES" i="1" dirty="0" smtClean="0"/>
              <a:t>2. Por la creación de un ID. Podemos usar los UUID de los lenguajes de programación para este fin.</a:t>
            </a:r>
            <a:endParaRPr lang="es-ES" i="1" dirty="0"/>
          </a:p>
          <a:p>
            <a:endParaRPr lang="es-ES" dirty="0" smtClean="0"/>
          </a:p>
          <a:p>
            <a:endParaRPr lang="es-CO" dirty="0"/>
          </a:p>
        </p:txBody>
      </p:sp>
      <p:sp>
        <p:nvSpPr>
          <p:cNvPr id="21" name="Rectángulo 20"/>
          <p:cNvSpPr/>
          <p:nvPr/>
        </p:nvSpPr>
        <p:spPr>
          <a:xfrm>
            <a:off x="1060450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22" name="Rectángulo 21"/>
          <p:cNvSpPr/>
          <p:nvPr/>
        </p:nvSpPr>
        <p:spPr>
          <a:xfrm>
            <a:off x="8165262" y="3908917"/>
            <a:ext cx="2322871"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TCPConnection</a:t>
            </a:r>
            <a:endParaRPr lang="es-CO" dirty="0"/>
          </a:p>
        </p:txBody>
      </p:sp>
      <p:sp>
        <p:nvSpPr>
          <p:cNvPr id="26" name="Rectángulo 25"/>
          <p:cNvSpPr/>
          <p:nvPr/>
        </p:nvSpPr>
        <p:spPr>
          <a:xfrm>
            <a:off x="1078587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27" name="Rectángulo 26"/>
          <p:cNvSpPr/>
          <p:nvPr/>
        </p:nvSpPr>
        <p:spPr>
          <a:xfrm>
            <a:off x="1078587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28" name="Rectángulo 27"/>
          <p:cNvSpPr/>
          <p:nvPr/>
        </p:nvSpPr>
        <p:spPr>
          <a:xfrm>
            <a:off x="8913643" y="5258055"/>
            <a:ext cx="806245"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Main</a:t>
            </a:r>
            <a:endParaRPr lang="es-CO" dirty="0"/>
          </a:p>
        </p:txBody>
      </p:sp>
      <p:cxnSp>
        <p:nvCxnSpPr>
          <p:cNvPr id="29" name="Conector recto de flecha 28"/>
          <p:cNvCxnSpPr>
            <a:stCxn id="28" idx="0"/>
            <a:endCxn id="22" idx="2"/>
          </p:cNvCxnSpPr>
          <p:nvPr/>
        </p:nvCxnSpPr>
        <p:spPr>
          <a:xfrm flipV="1">
            <a:off x="9316766" y="4715162"/>
            <a:ext cx="9932" cy="542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endCxn id="21" idx="2"/>
          </p:cNvCxnSpPr>
          <p:nvPr/>
        </p:nvCxnSpPr>
        <p:spPr>
          <a:xfrm flipV="1">
            <a:off x="10070196" y="3437633"/>
            <a:ext cx="1082526"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ángulo 39"/>
          <p:cNvSpPr/>
          <p:nvPr/>
        </p:nvSpPr>
        <p:spPr>
          <a:xfrm>
            <a:off x="941738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1" name="Rectángulo 40"/>
          <p:cNvSpPr/>
          <p:nvPr/>
        </p:nvSpPr>
        <p:spPr>
          <a:xfrm>
            <a:off x="959875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2" name="Rectángulo 41"/>
          <p:cNvSpPr/>
          <p:nvPr/>
        </p:nvSpPr>
        <p:spPr>
          <a:xfrm>
            <a:off x="959875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43" name="Rectángulo 42"/>
          <p:cNvSpPr/>
          <p:nvPr/>
        </p:nvSpPr>
        <p:spPr>
          <a:xfrm>
            <a:off x="823026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4" name="Rectángulo 43"/>
          <p:cNvSpPr/>
          <p:nvPr/>
        </p:nvSpPr>
        <p:spPr>
          <a:xfrm>
            <a:off x="841163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5" name="Rectángulo 44"/>
          <p:cNvSpPr/>
          <p:nvPr/>
        </p:nvSpPr>
        <p:spPr>
          <a:xfrm>
            <a:off x="841163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46" name="Rectángulo 45"/>
          <p:cNvSpPr/>
          <p:nvPr/>
        </p:nvSpPr>
        <p:spPr>
          <a:xfrm>
            <a:off x="704314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7" name="Rectángulo 46"/>
          <p:cNvSpPr/>
          <p:nvPr/>
        </p:nvSpPr>
        <p:spPr>
          <a:xfrm>
            <a:off x="722451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8" name="Rectángulo 47"/>
          <p:cNvSpPr/>
          <p:nvPr/>
        </p:nvSpPr>
        <p:spPr>
          <a:xfrm>
            <a:off x="722451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cxnSp>
        <p:nvCxnSpPr>
          <p:cNvPr id="52" name="Conector recto de flecha 51"/>
          <p:cNvCxnSpPr>
            <a:stCxn id="46" idx="2"/>
          </p:cNvCxnSpPr>
          <p:nvPr/>
        </p:nvCxnSpPr>
        <p:spPr>
          <a:xfrm>
            <a:off x="7591362" y="3437633"/>
            <a:ext cx="988511"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a:stCxn id="43" idx="2"/>
          </p:cNvCxnSpPr>
          <p:nvPr/>
        </p:nvCxnSpPr>
        <p:spPr>
          <a:xfrm>
            <a:off x="8778482" y="3437633"/>
            <a:ext cx="151699"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p:cNvCxnSpPr>
            <a:stCxn id="40" idx="2"/>
          </p:cNvCxnSpPr>
          <p:nvPr/>
        </p:nvCxnSpPr>
        <p:spPr>
          <a:xfrm flipH="1">
            <a:off x="9719888" y="3437633"/>
            <a:ext cx="245714"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CuadroTexto 62"/>
          <p:cNvSpPr txBox="1"/>
          <p:nvPr/>
        </p:nvSpPr>
        <p:spPr>
          <a:xfrm>
            <a:off x="7055462" y="2011743"/>
            <a:ext cx="1074804" cy="307777"/>
          </a:xfrm>
          <a:prstGeom prst="rect">
            <a:avLst/>
          </a:prstGeom>
          <a:noFill/>
        </p:spPr>
        <p:txBody>
          <a:bodyPr wrap="square" rtlCol="0">
            <a:spAutoFit/>
          </a:bodyPr>
          <a:lstStyle/>
          <a:p>
            <a:pPr algn="ctr"/>
            <a:r>
              <a:rPr lang="es-ES" sz="1400" dirty="0" smtClean="0"/>
              <a:t>AAEF0123</a:t>
            </a:r>
            <a:endParaRPr lang="es-CO" sz="1400" dirty="0"/>
          </a:p>
        </p:txBody>
      </p:sp>
      <p:sp>
        <p:nvSpPr>
          <p:cNvPr id="64" name="CuadroTexto 63"/>
          <p:cNvSpPr txBox="1"/>
          <p:nvPr/>
        </p:nvSpPr>
        <p:spPr>
          <a:xfrm>
            <a:off x="8251893" y="2011743"/>
            <a:ext cx="1074804" cy="307777"/>
          </a:xfrm>
          <a:prstGeom prst="rect">
            <a:avLst/>
          </a:prstGeom>
          <a:noFill/>
        </p:spPr>
        <p:txBody>
          <a:bodyPr wrap="square" rtlCol="0">
            <a:spAutoFit/>
          </a:bodyPr>
          <a:lstStyle/>
          <a:p>
            <a:pPr algn="ctr"/>
            <a:r>
              <a:rPr lang="es-ES" sz="1400" dirty="0" smtClean="0"/>
              <a:t>AAEF0115</a:t>
            </a:r>
            <a:endParaRPr lang="es-CO" sz="1400" dirty="0"/>
          </a:p>
        </p:txBody>
      </p:sp>
      <p:sp>
        <p:nvSpPr>
          <p:cNvPr id="65" name="CuadroTexto 64"/>
          <p:cNvSpPr txBox="1"/>
          <p:nvPr/>
        </p:nvSpPr>
        <p:spPr>
          <a:xfrm>
            <a:off x="9417385" y="2000619"/>
            <a:ext cx="1074804" cy="307777"/>
          </a:xfrm>
          <a:prstGeom prst="rect">
            <a:avLst/>
          </a:prstGeom>
          <a:noFill/>
        </p:spPr>
        <p:txBody>
          <a:bodyPr wrap="square" rtlCol="0">
            <a:spAutoFit/>
          </a:bodyPr>
          <a:lstStyle/>
          <a:p>
            <a:pPr algn="ctr"/>
            <a:r>
              <a:rPr lang="es-ES" sz="1400" dirty="0" smtClean="0"/>
              <a:t>AAEF0129</a:t>
            </a:r>
            <a:endParaRPr lang="es-CO" sz="1400" dirty="0"/>
          </a:p>
        </p:txBody>
      </p:sp>
      <p:sp>
        <p:nvSpPr>
          <p:cNvPr id="66" name="CuadroTexto 65"/>
          <p:cNvSpPr txBox="1"/>
          <p:nvPr/>
        </p:nvSpPr>
        <p:spPr>
          <a:xfrm>
            <a:off x="10626134" y="2016230"/>
            <a:ext cx="1074804" cy="307777"/>
          </a:xfrm>
          <a:prstGeom prst="rect">
            <a:avLst/>
          </a:prstGeom>
          <a:noFill/>
        </p:spPr>
        <p:txBody>
          <a:bodyPr wrap="square" rtlCol="0">
            <a:spAutoFit/>
          </a:bodyPr>
          <a:lstStyle/>
          <a:p>
            <a:pPr algn="ctr"/>
            <a:r>
              <a:rPr lang="es-ES" sz="1400" dirty="0" smtClean="0"/>
              <a:t>ABEF0123</a:t>
            </a:r>
            <a:endParaRPr lang="es-CO" sz="1400" dirty="0"/>
          </a:p>
        </p:txBody>
      </p:sp>
    </p:spTree>
    <p:extLst>
      <p:ext uri="{BB962C8B-B14F-4D97-AF65-F5344CB8AC3E}">
        <p14:creationId xmlns:p14="http://schemas.microsoft.com/office/powerpoint/2010/main" val="2635253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Enrutamiento</a:t>
            </a:r>
            <a:endParaRPr lang="es-CO" dirty="0"/>
          </a:p>
        </p:txBody>
      </p:sp>
      <p:sp>
        <p:nvSpPr>
          <p:cNvPr id="3" name="Marcador de contenido 2"/>
          <p:cNvSpPr>
            <a:spLocks noGrp="1"/>
          </p:cNvSpPr>
          <p:nvPr>
            <p:ph idx="1"/>
          </p:nvPr>
        </p:nvSpPr>
        <p:spPr>
          <a:xfrm>
            <a:off x="1097280" y="1845734"/>
            <a:ext cx="5677146" cy="4023360"/>
          </a:xfrm>
        </p:spPr>
        <p:txBody>
          <a:bodyPr>
            <a:normAutofit/>
          </a:bodyPr>
          <a:lstStyle/>
          <a:p>
            <a:r>
              <a:rPr lang="es-ES" dirty="0" smtClean="0"/>
              <a:t>Necesitamos identificar a cada uno de los componentes de la red.</a:t>
            </a:r>
          </a:p>
          <a:p>
            <a:r>
              <a:rPr lang="es-ES" i="1" dirty="0" smtClean="0"/>
              <a:t>1. Por dirección IP. Ya que todos los componentes conocen su propio identificador y la dirección queda apuntada en el socket.</a:t>
            </a:r>
          </a:p>
          <a:p>
            <a:r>
              <a:rPr lang="es-ES" i="1" dirty="0" smtClean="0"/>
              <a:t>2. Por la creación de un ID. Podemos usar los UUID de los lenguajes de programación para este fin.</a:t>
            </a:r>
            <a:endParaRPr lang="es-ES" i="1" dirty="0"/>
          </a:p>
          <a:p>
            <a:r>
              <a:rPr lang="es-ES" i="1" dirty="0" smtClean="0"/>
              <a:t>3. En cualquiera de los dos casos, el mensaje se pasa de un usuario a otro a través de mismo manager de conexión (</a:t>
            </a:r>
            <a:r>
              <a:rPr lang="es-ES" i="1" dirty="0" err="1" smtClean="0"/>
              <a:t>TCPConnection</a:t>
            </a:r>
            <a:r>
              <a:rPr lang="es-ES" i="1" dirty="0" smtClean="0"/>
              <a:t>).</a:t>
            </a:r>
            <a:endParaRPr lang="es-ES" i="1" dirty="0"/>
          </a:p>
          <a:p>
            <a:endParaRPr lang="es-ES" dirty="0" smtClean="0"/>
          </a:p>
          <a:p>
            <a:endParaRPr lang="es-CO" dirty="0"/>
          </a:p>
        </p:txBody>
      </p:sp>
      <p:sp>
        <p:nvSpPr>
          <p:cNvPr id="21" name="Rectángulo 20"/>
          <p:cNvSpPr/>
          <p:nvPr/>
        </p:nvSpPr>
        <p:spPr>
          <a:xfrm>
            <a:off x="1060450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22" name="Rectángulo 21"/>
          <p:cNvSpPr/>
          <p:nvPr/>
        </p:nvSpPr>
        <p:spPr>
          <a:xfrm>
            <a:off x="8165262" y="3908917"/>
            <a:ext cx="2322871"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TCPConnection</a:t>
            </a:r>
            <a:endParaRPr lang="es-CO" dirty="0"/>
          </a:p>
        </p:txBody>
      </p:sp>
      <p:sp>
        <p:nvSpPr>
          <p:cNvPr id="26" name="Rectángulo 25"/>
          <p:cNvSpPr/>
          <p:nvPr/>
        </p:nvSpPr>
        <p:spPr>
          <a:xfrm>
            <a:off x="1078587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27" name="Rectángulo 26"/>
          <p:cNvSpPr/>
          <p:nvPr/>
        </p:nvSpPr>
        <p:spPr>
          <a:xfrm>
            <a:off x="1078587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28" name="Rectángulo 27"/>
          <p:cNvSpPr/>
          <p:nvPr/>
        </p:nvSpPr>
        <p:spPr>
          <a:xfrm>
            <a:off x="8913643" y="5258055"/>
            <a:ext cx="806245"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Main</a:t>
            </a:r>
            <a:endParaRPr lang="es-CO" dirty="0"/>
          </a:p>
        </p:txBody>
      </p:sp>
      <p:cxnSp>
        <p:nvCxnSpPr>
          <p:cNvPr id="29" name="Conector recto de flecha 28"/>
          <p:cNvCxnSpPr>
            <a:stCxn id="28" idx="0"/>
            <a:endCxn id="22" idx="2"/>
          </p:cNvCxnSpPr>
          <p:nvPr/>
        </p:nvCxnSpPr>
        <p:spPr>
          <a:xfrm flipV="1">
            <a:off x="9316766" y="4715162"/>
            <a:ext cx="9932" cy="542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endCxn id="21" idx="2"/>
          </p:cNvCxnSpPr>
          <p:nvPr/>
        </p:nvCxnSpPr>
        <p:spPr>
          <a:xfrm flipV="1">
            <a:off x="10070196" y="3437633"/>
            <a:ext cx="1082526"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ángulo 39"/>
          <p:cNvSpPr/>
          <p:nvPr/>
        </p:nvSpPr>
        <p:spPr>
          <a:xfrm>
            <a:off x="941738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1" name="Rectángulo 40"/>
          <p:cNvSpPr/>
          <p:nvPr/>
        </p:nvSpPr>
        <p:spPr>
          <a:xfrm>
            <a:off x="9598758" y="2619357"/>
            <a:ext cx="733687" cy="34073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2" name="Rectángulo 41"/>
          <p:cNvSpPr/>
          <p:nvPr/>
        </p:nvSpPr>
        <p:spPr>
          <a:xfrm>
            <a:off x="959875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43" name="Rectángulo 42"/>
          <p:cNvSpPr/>
          <p:nvPr/>
        </p:nvSpPr>
        <p:spPr>
          <a:xfrm>
            <a:off x="823026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4" name="Rectángulo 43"/>
          <p:cNvSpPr/>
          <p:nvPr/>
        </p:nvSpPr>
        <p:spPr>
          <a:xfrm>
            <a:off x="841163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5" name="Rectángulo 44"/>
          <p:cNvSpPr/>
          <p:nvPr/>
        </p:nvSpPr>
        <p:spPr>
          <a:xfrm>
            <a:off x="841163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46" name="Rectángulo 45"/>
          <p:cNvSpPr/>
          <p:nvPr/>
        </p:nvSpPr>
        <p:spPr>
          <a:xfrm>
            <a:off x="704314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7" name="Rectángulo 46"/>
          <p:cNvSpPr/>
          <p:nvPr/>
        </p:nvSpPr>
        <p:spPr>
          <a:xfrm>
            <a:off x="722451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8" name="Rectángulo 47"/>
          <p:cNvSpPr/>
          <p:nvPr/>
        </p:nvSpPr>
        <p:spPr>
          <a:xfrm>
            <a:off x="7224517" y="2996838"/>
            <a:ext cx="733687" cy="34073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cxnSp>
        <p:nvCxnSpPr>
          <p:cNvPr id="52" name="Conector recto de flecha 51"/>
          <p:cNvCxnSpPr>
            <a:stCxn id="46" idx="2"/>
          </p:cNvCxnSpPr>
          <p:nvPr/>
        </p:nvCxnSpPr>
        <p:spPr>
          <a:xfrm>
            <a:off x="7591362" y="3437633"/>
            <a:ext cx="988511"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a:stCxn id="43" idx="2"/>
          </p:cNvCxnSpPr>
          <p:nvPr/>
        </p:nvCxnSpPr>
        <p:spPr>
          <a:xfrm>
            <a:off x="8778482" y="3437633"/>
            <a:ext cx="151699"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p:cNvCxnSpPr>
            <a:stCxn id="40" idx="2"/>
          </p:cNvCxnSpPr>
          <p:nvPr/>
        </p:nvCxnSpPr>
        <p:spPr>
          <a:xfrm flipH="1">
            <a:off x="9719888" y="3437633"/>
            <a:ext cx="245714"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8870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Enrutamiento</a:t>
            </a:r>
            <a:endParaRPr lang="es-CO" dirty="0"/>
          </a:p>
        </p:txBody>
      </p:sp>
      <p:sp>
        <p:nvSpPr>
          <p:cNvPr id="3" name="Marcador de contenido 2"/>
          <p:cNvSpPr>
            <a:spLocks noGrp="1"/>
          </p:cNvSpPr>
          <p:nvPr>
            <p:ph idx="1"/>
          </p:nvPr>
        </p:nvSpPr>
        <p:spPr>
          <a:xfrm>
            <a:off x="1097280" y="1845734"/>
            <a:ext cx="5677146" cy="4023360"/>
          </a:xfrm>
        </p:spPr>
        <p:txBody>
          <a:bodyPr>
            <a:normAutofit/>
          </a:bodyPr>
          <a:lstStyle/>
          <a:p>
            <a:r>
              <a:rPr lang="es-ES" dirty="0" smtClean="0"/>
              <a:t>Necesitamos identificar a cada uno de los componentes de la red.</a:t>
            </a:r>
          </a:p>
          <a:p>
            <a:r>
              <a:rPr lang="es-ES" i="1" dirty="0" smtClean="0"/>
              <a:t>1. Por dirección IP. Ya que todos los componentes conocen su propio identificador y la dirección queda apuntada en el socket.</a:t>
            </a:r>
          </a:p>
          <a:p>
            <a:r>
              <a:rPr lang="es-ES" i="1" dirty="0" smtClean="0"/>
              <a:t>2. Por la creación de un ID. Podemos usar los UUID de los lenguajes de programación para este fin.</a:t>
            </a:r>
            <a:endParaRPr lang="es-ES" i="1" dirty="0"/>
          </a:p>
          <a:p>
            <a:r>
              <a:rPr lang="es-ES" i="1" dirty="0" smtClean="0"/>
              <a:t>3. En cualquiera de los dos casos, el mensaje se pasa de un usuario a otro a través de mismo manager de conexión (</a:t>
            </a:r>
            <a:r>
              <a:rPr lang="es-ES" i="1" dirty="0" err="1" smtClean="0"/>
              <a:t>TCPConnection</a:t>
            </a:r>
            <a:r>
              <a:rPr lang="es-ES" i="1" dirty="0" smtClean="0"/>
              <a:t>).</a:t>
            </a:r>
            <a:endParaRPr lang="es-ES" i="1" dirty="0"/>
          </a:p>
          <a:p>
            <a:endParaRPr lang="es-ES" dirty="0" smtClean="0"/>
          </a:p>
          <a:p>
            <a:endParaRPr lang="es-CO" dirty="0"/>
          </a:p>
        </p:txBody>
      </p:sp>
      <p:sp>
        <p:nvSpPr>
          <p:cNvPr id="21" name="Rectángulo 20"/>
          <p:cNvSpPr/>
          <p:nvPr/>
        </p:nvSpPr>
        <p:spPr>
          <a:xfrm>
            <a:off x="1060450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22" name="Rectángulo 21"/>
          <p:cNvSpPr/>
          <p:nvPr/>
        </p:nvSpPr>
        <p:spPr>
          <a:xfrm>
            <a:off x="8165262" y="3908917"/>
            <a:ext cx="2322871"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TCPConnection</a:t>
            </a:r>
            <a:endParaRPr lang="es-CO" dirty="0"/>
          </a:p>
        </p:txBody>
      </p:sp>
      <p:sp>
        <p:nvSpPr>
          <p:cNvPr id="26" name="Rectángulo 25"/>
          <p:cNvSpPr/>
          <p:nvPr/>
        </p:nvSpPr>
        <p:spPr>
          <a:xfrm>
            <a:off x="1078587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27" name="Rectángulo 26"/>
          <p:cNvSpPr/>
          <p:nvPr/>
        </p:nvSpPr>
        <p:spPr>
          <a:xfrm>
            <a:off x="1078587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28" name="Rectángulo 27"/>
          <p:cNvSpPr/>
          <p:nvPr/>
        </p:nvSpPr>
        <p:spPr>
          <a:xfrm>
            <a:off x="8913643" y="5258055"/>
            <a:ext cx="806245" cy="80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smtClean="0"/>
              <a:t>Main</a:t>
            </a:r>
            <a:endParaRPr lang="es-CO" dirty="0"/>
          </a:p>
        </p:txBody>
      </p:sp>
      <p:cxnSp>
        <p:nvCxnSpPr>
          <p:cNvPr id="29" name="Conector recto de flecha 28"/>
          <p:cNvCxnSpPr>
            <a:stCxn id="28" idx="0"/>
            <a:endCxn id="22" idx="2"/>
          </p:cNvCxnSpPr>
          <p:nvPr/>
        </p:nvCxnSpPr>
        <p:spPr>
          <a:xfrm flipV="1">
            <a:off x="9316766" y="4715162"/>
            <a:ext cx="9932" cy="542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a:endCxn id="21" idx="2"/>
          </p:cNvCxnSpPr>
          <p:nvPr/>
        </p:nvCxnSpPr>
        <p:spPr>
          <a:xfrm flipV="1">
            <a:off x="10070196" y="3437633"/>
            <a:ext cx="1082526"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ángulo 39"/>
          <p:cNvSpPr/>
          <p:nvPr/>
        </p:nvSpPr>
        <p:spPr>
          <a:xfrm>
            <a:off x="941738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1" name="Rectángulo 40"/>
          <p:cNvSpPr/>
          <p:nvPr/>
        </p:nvSpPr>
        <p:spPr>
          <a:xfrm>
            <a:off x="959875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2" name="Rectángulo 41"/>
          <p:cNvSpPr/>
          <p:nvPr/>
        </p:nvSpPr>
        <p:spPr>
          <a:xfrm>
            <a:off x="9598757" y="2996838"/>
            <a:ext cx="733687" cy="34073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43" name="Rectángulo 42"/>
          <p:cNvSpPr/>
          <p:nvPr/>
        </p:nvSpPr>
        <p:spPr>
          <a:xfrm>
            <a:off x="823026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4" name="Rectángulo 43"/>
          <p:cNvSpPr/>
          <p:nvPr/>
        </p:nvSpPr>
        <p:spPr>
          <a:xfrm>
            <a:off x="8411638" y="2619357"/>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5" name="Rectángulo 44"/>
          <p:cNvSpPr/>
          <p:nvPr/>
        </p:nvSpPr>
        <p:spPr>
          <a:xfrm>
            <a:off x="841163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sp>
        <p:nvSpPr>
          <p:cNvPr id="46" name="Rectángulo 45"/>
          <p:cNvSpPr/>
          <p:nvPr/>
        </p:nvSpPr>
        <p:spPr>
          <a:xfrm>
            <a:off x="7043145" y="2326769"/>
            <a:ext cx="1096433" cy="111086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err="1" smtClean="0"/>
              <a:t>Connection</a:t>
            </a:r>
            <a:endParaRPr lang="es-ES" dirty="0"/>
          </a:p>
          <a:p>
            <a:pPr algn="ctr"/>
            <a:endParaRPr lang="es-ES" dirty="0" smtClean="0"/>
          </a:p>
          <a:p>
            <a:pPr algn="ctr"/>
            <a:endParaRPr lang="es-ES" dirty="0"/>
          </a:p>
          <a:p>
            <a:pPr algn="ctr"/>
            <a:endParaRPr lang="es-CO" dirty="0"/>
          </a:p>
        </p:txBody>
      </p:sp>
      <p:sp>
        <p:nvSpPr>
          <p:cNvPr id="47" name="Rectángulo 46"/>
          <p:cNvSpPr/>
          <p:nvPr/>
        </p:nvSpPr>
        <p:spPr>
          <a:xfrm>
            <a:off x="7224518" y="2619357"/>
            <a:ext cx="733687" cy="340735"/>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Receptor</a:t>
            </a:r>
            <a:endParaRPr lang="es-CO" sz="1100" dirty="0"/>
          </a:p>
        </p:txBody>
      </p:sp>
      <p:sp>
        <p:nvSpPr>
          <p:cNvPr id="48" name="Rectángulo 47"/>
          <p:cNvSpPr/>
          <p:nvPr/>
        </p:nvSpPr>
        <p:spPr>
          <a:xfrm>
            <a:off x="7224517" y="2996838"/>
            <a:ext cx="733687" cy="340735"/>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100" dirty="0" smtClean="0"/>
              <a:t>Emisor</a:t>
            </a:r>
            <a:endParaRPr lang="es-CO" sz="1100" dirty="0"/>
          </a:p>
        </p:txBody>
      </p:sp>
      <p:cxnSp>
        <p:nvCxnSpPr>
          <p:cNvPr id="52" name="Conector recto de flecha 51"/>
          <p:cNvCxnSpPr>
            <a:stCxn id="46" idx="2"/>
          </p:cNvCxnSpPr>
          <p:nvPr/>
        </p:nvCxnSpPr>
        <p:spPr>
          <a:xfrm>
            <a:off x="7591362" y="3437633"/>
            <a:ext cx="988511"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a:stCxn id="43" idx="2"/>
          </p:cNvCxnSpPr>
          <p:nvPr/>
        </p:nvCxnSpPr>
        <p:spPr>
          <a:xfrm>
            <a:off x="8778482" y="3437633"/>
            <a:ext cx="151699"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p:cNvCxnSpPr>
            <a:stCxn id="40" idx="2"/>
          </p:cNvCxnSpPr>
          <p:nvPr/>
        </p:nvCxnSpPr>
        <p:spPr>
          <a:xfrm flipH="1">
            <a:off x="9719888" y="3437633"/>
            <a:ext cx="245714" cy="471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ángulo 23"/>
          <p:cNvSpPr/>
          <p:nvPr/>
        </p:nvSpPr>
        <p:spPr>
          <a:xfrm>
            <a:off x="7958204" y="4007642"/>
            <a:ext cx="567971" cy="56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smtClean="0"/>
              <a:t>Main</a:t>
            </a:r>
            <a:endParaRPr lang="es-CO" sz="1200" dirty="0"/>
          </a:p>
        </p:txBody>
      </p:sp>
      <p:sp>
        <p:nvSpPr>
          <p:cNvPr id="32" name="Rectángulo 31"/>
          <p:cNvSpPr/>
          <p:nvPr/>
        </p:nvSpPr>
        <p:spPr>
          <a:xfrm>
            <a:off x="6668472" y="3262021"/>
            <a:ext cx="567971" cy="56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smtClean="0"/>
              <a:t>Main</a:t>
            </a:r>
            <a:endParaRPr lang="es-CO" sz="1200" dirty="0"/>
          </a:p>
        </p:txBody>
      </p:sp>
      <p:sp>
        <p:nvSpPr>
          <p:cNvPr id="33" name="Rectángulo 32"/>
          <p:cNvSpPr/>
          <p:nvPr/>
        </p:nvSpPr>
        <p:spPr>
          <a:xfrm>
            <a:off x="7766426" y="2275339"/>
            <a:ext cx="567971" cy="567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dirty="0" err="1" smtClean="0"/>
              <a:t>Main</a:t>
            </a:r>
            <a:endParaRPr lang="es-CO" sz="1200" dirty="0"/>
          </a:p>
        </p:txBody>
      </p:sp>
    </p:spTree>
    <p:extLst>
      <p:ext uri="{BB962C8B-B14F-4D97-AF65-F5344CB8AC3E}">
        <p14:creationId xmlns:p14="http://schemas.microsoft.com/office/powerpoint/2010/main" val="13887183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en clase</a:t>
            </a:r>
            <a:endParaRPr lang="es-CO" dirty="0"/>
          </a:p>
        </p:txBody>
      </p:sp>
      <p:sp>
        <p:nvSpPr>
          <p:cNvPr id="3" name="Marcador de contenido 2"/>
          <p:cNvSpPr>
            <a:spLocks noGrp="1"/>
          </p:cNvSpPr>
          <p:nvPr>
            <p:ph idx="1"/>
          </p:nvPr>
        </p:nvSpPr>
        <p:spPr/>
        <p:txBody>
          <a:bodyPr/>
          <a:lstStyle/>
          <a:p>
            <a:pPr>
              <a:buFont typeface="Wingdings" panose="05000000000000000000" pitchFamily="2" charset="2"/>
              <a:buChar char="Ø"/>
            </a:pPr>
            <a:r>
              <a:rPr lang="es-ES" dirty="0" smtClean="0"/>
              <a:t>Cree un servidor </a:t>
            </a:r>
            <a:r>
              <a:rPr lang="es-ES" dirty="0" err="1" smtClean="0"/>
              <a:t>multihilos</a:t>
            </a:r>
            <a:r>
              <a:rPr lang="es-ES" dirty="0" smtClean="0"/>
              <a:t> que permita saber en todo momento cuántos clientes tiene conectados.</a:t>
            </a:r>
          </a:p>
          <a:p>
            <a:pPr>
              <a:buFont typeface="Wingdings" panose="05000000000000000000" pitchFamily="2" charset="2"/>
              <a:buChar char="Ø"/>
            </a:pPr>
            <a:endParaRPr lang="es-ES" dirty="0" smtClean="0"/>
          </a:p>
          <a:p>
            <a:pPr>
              <a:buFont typeface="Wingdings" panose="05000000000000000000" pitchFamily="2" charset="2"/>
              <a:buChar char="Ø"/>
            </a:pPr>
            <a:r>
              <a:rPr lang="es-ES" dirty="0" smtClean="0"/>
              <a:t>Logre hacer que un mensaje llegue a todos los demás clientes que se encuentran </a:t>
            </a:r>
            <a:r>
              <a:rPr lang="es-ES" smtClean="0"/>
              <a:t>conectados.</a:t>
            </a:r>
          </a:p>
          <a:p>
            <a:pPr>
              <a:buFont typeface="Wingdings" panose="05000000000000000000" pitchFamily="2" charset="2"/>
              <a:buChar char="Ø"/>
            </a:pPr>
            <a:endParaRPr lang="es-ES" dirty="0" smtClean="0"/>
          </a:p>
          <a:p>
            <a:pPr>
              <a:buFont typeface="Wingdings" panose="05000000000000000000" pitchFamily="2" charset="2"/>
              <a:buChar char="Ø"/>
            </a:pPr>
            <a:r>
              <a:rPr lang="es-ES" dirty="0" smtClean="0"/>
              <a:t>Cuando alguien se desconecte, genere un mensaje que llegue a todos los clientes que informe quién fue el que se desconectó.</a:t>
            </a:r>
          </a:p>
          <a:p>
            <a:pPr marL="0" indent="0">
              <a:buNone/>
            </a:pPr>
            <a:endParaRPr lang="es-ES" dirty="0"/>
          </a:p>
        </p:txBody>
      </p:sp>
    </p:spTree>
    <p:extLst>
      <p:ext uri="{BB962C8B-B14F-4D97-AF65-F5344CB8AC3E}">
        <p14:creationId xmlns:p14="http://schemas.microsoft.com/office/powerpoint/2010/main" val="2199560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4517</TotalTime>
  <Words>631</Words>
  <Application>Microsoft Office PowerPoint</Application>
  <PresentationFormat>Panorámica</PresentationFormat>
  <Paragraphs>149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Calibri Light</vt:lpstr>
      <vt:lpstr>Wingdings</vt:lpstr>
      <vt:lpstr>Retrospección</vt:lpstr>
      <vt:lpstr>Semana 6</vt:lpstr>
      <vt:lpstr>Servidor TCP Multihilo</vt:lpstr>
      <vt:lpstr>Servidor TCP Multihilo</vt:lpstr>
      <vt:lpstr>Servidor TCP Multihilo</vt:lpstr>
      <vt:lpstr>Enrutamiento</vt:lpstr>
      <vt:lpstr>Enrutamiento</vt:lpstr>
      <vt:lpstr>Enrutamiento</vt:lpstr>
      <vt:lpstr>Enrutamiento</vt:lpstr>
      <vt:lpstr>Ejercicio en clase</vt:lpstr>
      <vt:lpstr>Taller en clase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3</dc:title>
  <dc:creator>Domiciano Rincon Nino</dc:creator>
  <cp:lastModifiedBy>Domiciano Rincon Nino</cp:lastModifiedBy>
  <cp:revision>72</cp:revision>
  <dcterms:created xsi:type="dcterms:W3CDTF">2019-02-03T15:35:16Z</dcterms:created>
  <dcterms:modified xsi:type="dcterms:W3CDTF">2019-09-05T14:50:08Z</dcterms:modified>
</cp:coreProperties>
</file>