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346" r:id="rId3"/>
    <p:sldId id="340" r:id="rId4"/>
    <p:sldId id="344" r:id="rId5"/>
    <p:sldId id="349" r:id="rId6"/>
    <p:sldId id="345" r:id="rId7"/>
    <p:sldId id="331" r:id="rId8"/>
    <p:sldId id="347" r:id="rId9"/>
    <p:sldId id="332" r:id="rId10"/>
    <p:sldId id="348" r:id="rId11"/>
    <p:sldId id="358" r:id="rId12"/>
    <p:sldId id="350" r:id="rId13"/>
    <p:sldId id="351" r:id="rId14"/>
    <p:sldId id="352" r:id="rId15"/>
    <p:sldId id="353" r:id="rId16"/>
    <p:sldId id="355" r:id="rId17"/>
    <p:sldId id="354" r:id="rId18"/>
    <p:sldId id="356" r:id="rId19"/>
    <p:sldId id="357"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660"/>
  </p:normalViewPr>
  <p:slideViewPr>
    <p:cSldViewPr snapToGrid="0">
      <p:cViewPr varScale="1">
        <p:scale>
          <a:sx n="65" d="100"/>
          <a:sy n="65" d="100"/>
        </p:scale>
        <p:origin x="4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1/10/2019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9</a:t>
            </a:fld>
            <a:endParaRPr lang="es-CO"/>
          </a:p>
        </p:txBody>
      </p:sp>
    </p:spTree>
    <p:extLst>
      <p:ext uri="{BB962C8B-B14F-4D97-AF65-F5344CB8AC3E}">
        <p14:creationId xmlns:p14="http://schemas.microsoft.com/office/powerpoint/2010/main" val="36375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1/10/2019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1/10/2019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1/10/2019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1/10/2019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1/10/2019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1/10/2019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1/10/2019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1/10/2019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1/10/2019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1/10/2019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1/10/2019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1/10/2019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10</a:t>
            </a:r>
            <a:endParaRPr lang="es-CO" dirty="0"/>
          </a:p>
        </p:txBody>
      </p:sp>
      <p:sp>
        <p:nvSpPr>
          <p:cNvPr id="3" name="Subtítulo 2"/>
          <p:cNvSpPr>
            <a:spLocks noGrp="1"/>
          </p:cNvSpPr>
          <p:nvPr>
            <p:ph type="subTitle" idx="1"/>
          </p:nvPr>
        </p:nvSpPr>
        <p:spPr/>
        <p:txBody>
          <a:bodyPr/>
          <a:lstStyle/>
          <a:p>
            <a:r>
              <a:rPr lang="es-ES" dirty="0" smtClean="0"/>
              <a:t>Bases de datos relacionales</a:t>
            </a:r>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Una relación muchos a muchos implica que el registro de una tabla A está relacionada con varios registros de una tabla B </a:t>
            </a:r>
            <a:r>
              <a:rPr lang="es-ES" b="1" dirty="0" smtClean="0"/>
              <a:t>y viceversa</a:t>
            </a:r>
            <a:r>
              <a:rPr lang="es-ES" dirty="0" smtClean="0"/>
              <a:t>. </a:t>
            </a:r>
            <a:endParaRPr lang="es-CO" dirty="0"/>
          </a:p>
        </p:txBody>
      </p:sp>
      <p:pic>
        <p:nvPicPr>
          <p:cNvPr id="1026" name="Picture 2" descr="Resultado de imagen para many to 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991" y="2433483"/>
            <a:ext cx="6004978" cy="34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6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Una relación muchos a muchos implica que el registro de una tabla A está relacionada con varios registros de una tabla B </a:t>
            </a:r>
            <a:r>
              <a:rPr lang="es-ES" b="1" dirty="0" smtClean="0"/>
              <a:t>y viceversa</a:t>
            </a:r>
            <a:r>
              <a:rPr lang="es-ES" dirty="0" smtClean="0"/>
              <a:t>. </a:t>
            </a:r>
            <a:endParaRPr lang="es-CO" dirty="0"/>
          </a:p>
          <a:p>
            <a:r>
              <a:rPr lang="es-ES" dirty="0" smtClean="0"/>
              <a:t>Hay un acercamiento errado para la solución del problema y es que hayan registros repetidos en ambas tablas para dar la relación (Mire el ejemplo)</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74274288"/>
              </p:ext>
            </p:extLst>
          </p:nvPr>
        </p:nvGraphicFramePr>
        <p:xfrm>
          <a:off x="1402080" y="3717993"/>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tc>
                  <a:txBody>
                    <a:bodyPr/>
                    <a:lstStyle/>
                    <a:p>
                      <a:r>
                        <a:rPr lang="es-ES" dirty="0" err="1" smtClean="0"/>
                        <a:t>estudianteID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2268046355"/>
                  </a:ext>
                </a:extLst>
              </a:tr>
              <a:tr h="370840">
                <a:tc>
                  <a:txBody>
                    <a:bodyPr/>
                    <a:lstStyle/>
                    <a:p>
                      <a:r>
                        <a:rPr lang="es-CO"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40119376"/>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922081071"/>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11743105"/>
              </p:ext>
            </p:extLst>
          </p:nvPr>
        </p:nvGraphicFramePr>
        <p:xfrm>
          <a:off x="6794089" y="3717993"/>
          <a:ext cx="3881450" cy="185420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gridCol w="1384056">
                  <a:extLst>
                    <a:ext uri="{9D8B030D-6E8A-4147-A177-3AD203B41FA5}">
                      <a16:colId xmlns:a16="http://schemas.microsoft.com/office/drawing/2014/main" val="2947401812"/>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763693931"/>
                  </a:ext>
                </a:extLst>
              </a:tr>
              <a:tr h="370840">
                <a:tc>
                  <a:txBody>
                    <a:bodyPr/>
                    <a:lstStyle/>
                    <a:p>
                      <a:r>
                        <a:rPr lang="es-ES" dirty="0" smtClean="0"/>
                        <a:t>1</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David Paz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3326117788"/>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1869409084"/>
                  </a:ext>
                </a:extLst>
              </a:tr>
              <a:tr h="370840">
                <a:tc>
                  <a:txBody>
                    <a:bodyPr/>
                    <a:lstStyle/>
                    <a:p>
                      <a:r>
                        <a:rPr lang="es-ES" dirty="0" smtClean="0"/>
                        <a:t>2</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Camilo</a:t>
                      </a:r>
                      <a:r>
                        <a:rPr lang="es-ES" baseline="0" dirty="0" smtClean="0"/>
                        <a:t> </a:t>
                      </a:r>
                      <a:r>
                        <a:rPr lang="es-ES" baseline="0" dirty="0" err="1" smtClean="0"/>
                        <a:t>Velez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1138817669"/>
                  </a:ext>
                </a:extLst>
              </a:tr>
            </a:tbl>
          </a:graphicData>
        </a:graphic>
      </p:graphicFrame>
      <p:sp>
        <p:nvSpPr>
          <p:cNvPr id="11" name="CuadroTexto 10"/>
          <p:cNvSpPr txBox="1"/>
          <p:nvPr/>
        </p:nvSpPr>
        <p:spPr>
          <a:xfrm>
            <a:off x="8101781" y="5869094"/>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679290" y="5869094"/>
            <a:ext cx="1582993" cy="369332"/>
          </a:xfrm>
          <a:prstGeom prst="rect">
            <a:avLst/>
          </a:prstGeom>
          <a:noFill/>
        </p:spPr>
        <p:txBody>
          <a:bodyPr wrap="square" rtlCol="0">
            <a:spAutoFit/>
          </a:bodyPr>
          <a:lstStyle/>
          <a:p>
            <a:r>
              <a:rPr lang="es-ES" dirty="0" smtClean="0"/>
              <a:t>materias</a:t>
            </a:r>
            <a:endParaRPr lang="es-CO" dirty="0"/>
          </a:p>
        </p:txBody>
      </p:sp>
    </p:spTree>
    <p:extLst>
      <p:ext uri="{BB962C8B-B14F-4D97-AF65-F5344CB8AC3E}">
        <p14:creationId xmlns:p14="http://schemas.microsoft.com/office/powerpoint/2010/main" val="3548582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a:t>
            </a:r>
          </a:p>
          <a:p>
            <a:r>
              <a:rPr lang="es-ES" dirty="0" smtClean="0"/>
              <a:t>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74274288"/>
              </p:ext>
            </p:extLst>
          </p:nvPr>
        </p:nvGraphicFramePr>
        <p:xfrm>
          <a:off x="1402080" y="3717993"/>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tc>
                  <a:txBody>
                    <a:bodyPr/>
                    <a:lstStyle/>
                    <a:p>
                      <a:r>
                        <a:rPr lang="es-ES" dirty="0" err="1" smtClean="0"/>
                        <a:t>estudianteID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2268046355"/>
                  </a:ext>
                </a:extLst>
              </a:tr>
              <a:tr h="370840">
                <a:tc>
                  <a:txBody>
                    <a:bodyPr/>
                    <a:lstStyle/>
                    <a:p>
                      <a:r>
                        <a:rPr lang="es-CO"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40119376"/>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922081071"/>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11743105"/>
              </p:ext>
            </p:extLst>
          </p:nvPr>
        </p:nvGraphicFramePr>
        <p:xfrm>
          <a:off x="6794089" y="3717993"/>
          <a:ext cx="3881450" cy="185420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gridCol w="1384056">
                  <a:extLst>
                    <a:ext uri="{9D8B030D-6E8A-4147-A177-3AD203B41FA5}">
                      <a16:colId xmlns:a16="http://schemas.microsoft.com/office/drawing/2014/main" val="2947401812"/>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763693931"/>
                  </a:ext>
                </a:extLst>
              </a:tr>
              <a:tr h="370840">
                <a:tc>
                  <a:txBody>
                    <a:bodyPr/>
                    <a:lstStyle/>
                    <a:p>
                      <a:r>
                        <a:rPr lang="es-ES" dirty="0" smtClean="0"/>
                        <a:t>1</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David Paz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3326117788"/>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1869409084"/>
                  </a:ext>
                </a:extLst>
              </a:tr>
              <a:tr h="370840">
                <a:tc>
                  <a:txBody>
                    <a:bodyPr/>
                    <a:lstStyle/>
                    <a:p>
                      <a:r>
                        <a:rPr lang="es-ES" dirty="0" smtClean="0"/>
                        <a:t>2</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Camilo</a:t>
                      </a:r>
                      <a:r>
                        <a:rPr lang="es-ES" baseline="0" dirty="0" smtClean="0"/>
                        <a:t> </a:t>
                      </a:r>
                      <a:r>
                        <a:rPr lang="es-ES" baseline="0" dirty="0" err="1" smtClean="0"/>
                        <a:t>Velez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1138817669"/>
                  </a:ext>
                </a:extLst>
              </a:tr>
            </a:tbl>
          </a:graphicData>
        </a:graphic>
      </p:graphicFrame>
      <p:sp>
        <p:nvSpPr>
          <p:cNvPr id="11" name="CuadroTexto 10"/>
          <p:cNvSpPr txBox="1"/>
          <p:nvPr/>
        </p:nvSpPr>
        <p:spPr>
          <a:xfrm>
            <a:off x="8101781" y="5869094"/>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679290" y="5869094"/>
            <a:ext cx="1582993" cy="369332"/>
          </a:xfrm>
          <a:prstGeom prst="rect">
            <a:avLst/>
          </a:prstGeom>
          <a:noFill/>
        </p:spPr>
        <p:txBody>
          <a:bodyPr wrap="square" rtlCol="0">
            <a:spAutoFit/>
          </a:bodyPr>
          <a:lstStyle/>
          <a:p>
            <a:r>
              <a:rPr lang="es-ES" dirty="0" smtClean="0"/>
              <a:t>materias</a:t>
            </a:r>
            <a:endParaRPr lang="es-CO" dirty="0"/>
          </a:p>
        </p:txBody>
      </p:sp>
    </p:spTree>
    <p:extLst>
      <p:ext uri="{BB962C8B-B14F-4D97-AF65-F5344CB8AC3E}">
        <p14:creationId xmlns:p14="http://schemas.microsoft.com/office/powerpoint/2010/main" val="4089495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2540520779"/>
              </p:ext>
            </p:extLst>
          </p:nvPr>
        </p:nvGraphicFramePr>
        <p:xfrm>
          <a:off x="1172987" y="2770211"/>
          <a:ext cx="3042101" cy="111252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extLst>
                  <a:ext uri="{0D108BD9-81ED-4DB2-BD59-A6C34878D82A}">
                    <a16:rowId xmlns:a16="http://schemas.microsoft.com/office/drawing/2014/main" val="22680463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367082042"/>
              </p:ext>
            </p:extLst>
          </p:nvPr>
        </p:nvGraphicFramePr>
        <p:xfrm>
          <a:off x="8614205" y="2915349"/>
          <a:ext cx="2497394" cy="111252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1" name="CuadroTexto 10"/>
          <p:cNvSpPr txBox="1"/>
          <p:nvPr/>
        </p:nvSpPr>
        <p:spPr>
          <a:xfrm>
            <a:off x="9153835" y="4010770"/>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113444" y="3882731"/>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466734325"/>
              </p:ext>
            </p:extLst>
          </p:nvPr>
        </p:nvGraphicFramePr>
        <p:xfrm>
          <a:off x="3852278" y="4109232"/>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1</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1</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2</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938730137"/>
                  </a:ext>
                </a:extLst>
              </a:tr>
              <a:tr h="370840">
                <a:tc>
                  <a:txBody>
                    <a:bodyPr/>
                    <a:lstStyle/>
                    <a:p>
                      <a:r>
                        <a:rPr lang="es-ES" dirty="0" smtClean="0"/>
                        <a:t>4</a:t>
                      </a:r>
                      <a:endParaRPr lang="es-CO" dirty="0"/>
                    </a:p>
                  </a:txBody>
                  <a:tcPr/>
                </a:tc>
                <a:tc>
                  <a:txBody>
                    <a:bodyPr/>
                    <a:lstStyle/>
                    <a:p>
                      <a:r>
                        <a:rPr lang="es-ES" dirty="0" smtClean="0"/>
                        <a:t>2</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949685718"/>
                  </a:ext>
                </a:extLst>
              </a:tr>
            </a:tbl>
          </a:graphicData>
        </a:graphic>
      </p:graphicFrame>
      <p:sp>
        <p:nvSpPr>
          <p:cNvPr id="9" name="CuadroTexto 8"/>
          <p:cNvSpPr txBox="1"/>
          <p:nvPr/>
        </p:nvSpPr>
        <p:spPr>
          <a:xfrm>
            <a:off x="4768643" y="5943223"/>
            <a:ext cx="2605549" cy="369332"/>
          </a:xfrm>
          <a:prstGeom prst="rect">
            <a:avLst/>
          </a:prstGeom>
          <a:noFill/>
        </p:spPr>
        <p:txBody>
          <a:bodyPr wrap="square" rtlCol="0">
            <a:spAutoFit/>
          </a:bodyPr>
          <a:lstStyle/>
          <a:p>
            <a:pPr algn="ctr"/>
            <a:r>
              <a:rPr lang="es-ES" dirty="0" err="1" smtClean="0"/>
              <a:t>estudiante_tiene_mateias</a:t>
            </a:r>
            <a:endParaRPr lang="es-CO" dirty="0"/>
          </a:p>
        </p:txBody>
      </p:sp>
    </p:spTree>
    <p:extLst>
      <p:ext uri="{BB962C8B-B14F-4D97-AF65-F5344CB8AC3E}">
        <p14:creationId xmlns:p14="http://schemas.microsoft.com/office/powerpoint/2010/main" val="545079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2540520779"/>
              </p:ext>
            </p:extLst>
          </p:nvPr>
        </p:nvGraphicFramePr>
        <p:xfrm>
          <a:off x="1172987" y="2770211"/>
          <a:ext cx="3042101" cy="111252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extLst>
                  <a:ext uri="{0D108BD9-81ED-4DB2-BD59-A6C34878D82A}">
                    <a16:rowId xmlns:a16="http://schemas.microsoft.com/office/drawing/2014/main" val="22680463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367082042"/>
              </p:ext>
            </p:extLst>
          </p:nvPr>
        </p:nvGraphicFramePr>
        <p:xfrm>
          <a:off x="8614205" y="2915349"/>
          <a:ext cx="2497394" cy="111252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1" name="CuadroTexto 10"/>
          <p:cNvSpPr txBox="1"/>
          <p:nvPr/>
        </p:nvSpPr>
        <p:spPr>
          <a:xfrm>
            <a:off x="9153835" y="4010770"/>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113444" y="3882731"/>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466734325"/>
              </p:ext>
            </p:extLst>
          </p:nvPr>
        </p:nvGraphicFramePr>
        <p:xfrm>
          <a:off x="3852278" y="4109232"/>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1</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1</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2</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938730137"/>
                  </a:ext>
                </a:extLst>
              </a:tr>
              <a:tr h="370840">
                <a:tc>
                  <a:txBody>
                    <a:bodyPr/>
                    <a:lstStyle/>
                    <a:p>
                      <a:r>
                        <a:rPr lang="es-ES" dirty="0" smtClean="0"/>
                        <a:t>4</a:t>
                      </a:r>
                      <a:endParaRPr lang="es-CO" dirty="0"/>
                    </a:p>
                  </a:txBody>
                  <a:tcPr/>
                </a:tc>
                <a:tc>
                  <a:txBody>
                    <a:bodyPr/>
                    <a:lstStyle/>
                    <a:p>
                      <a:r>
                        <a:rPr lang="es-ES" dirty="0" smtClean="0"/>
                        <a:t>2</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949685718"/>
                  </a:ext>
                </a:extLst>
              </a:tr>
            </a:tbl>
          </a:graphicData>
        </a:graphic>
      </p:graphicFrame>
      <p:sp>
        <p:nvSpPr>
          <p:cNvPr id="9" name="CuadroTexto 8"/>
          <p:cNvSpPr txBox="1"/>
          <p:nvPr/>
        </p:nvSpPr>
        <p:spPr>
          <a:xfrm>
            <a:off x="4768643" y="5943223"/>
            <a:ext cx="2605549" cy="369332"/>
          </a:xfrm>
          <a:prstGeom prst="rect">
            <a:avLst/>
          </a:prstGeom>
          <a:noFill/>
        </p:spPr>
        <p:txBody>
          <a:bodyPr wrap="square" rtlCol="0">
            <a:spAutoFit/>
          </a:bodyPr>
          <a:lstStyle/>
          <a:p>
            <a:pPr algn="ctr"/>
            <a:r>
              <a:rPr lang="es-ES" dirty="0" err="1" smtClean="0"/>
              <a:t>estudiante_tiene_mateias</a:t>
            </a:r>
            <a:endParaRPr lang="es-CO" dirty="0"/>
          </a:p>
        </p:txBody>
      </p:sp>
      <p:sp>
        <p:nvSpPr>
          <p:cNvPr id="10" name="Elipse 9"/>
          <p:cNvSpPr/>
          <p:nvPr/>
        </p:nvSpPr>
        <p:spPr>
          <a:xfrm>
            <a:off x="4451716" y="4428252"/>
            <a:ext cx="429016" cy="832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451716" y="5211650"/>
            <a:ext cx="429016" cy="832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6836039" y="4428252"/>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836039" y="4802097"/>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1109242" y="3090626"/>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109242" y="3464471"/>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Forma libre 5"/>
          <p:cNvSpPr/>
          <p:nvPr/>
        </p:nvSpPr>
        <p:spPr>
          <a:xfrm>
            <a:off x="1533832" y="3233147"/>
            <a:ext cx="5525729" cy="1181537"/>
          </a:xfrm>
          <a:custGeom>
            <a:avLst/>
            <a:gdLst>
              <a:gd name="connsiteX0" fmla="*/ 5525729 w 5525729"/>
              <a:gd name="connsiteY0" fmla="*/ 1181537 h 1181537"/>
              <a:gd name="connsiteX1" fmla="*/ 4168878 w 5525729"/>
              <a:gd name="connsiteY1" fmla="*/ 119653 h 1181537"/>
              <a:gd name="connsiteX2" fmla="*/ 0 w 5525729"/>
              <a:gd name="connsiteY2" fmla="*/ 70492 h 1181537"/>
            </a:gdLst>
            <a:ahLst/>
            <a:cxnLst>
              <a:cxn ang="0">
                <a:pos x="connsiteX0" y="connsiteY0"/>
              </a:cxn>
              <a:cxn ang="0">
                <a:pos x="connsiteX1" y="connsiteY1"/>
              </a:cxn>
              <a:cxn ang="0">
                <a:pos x="connsiteX2" y="connsiteY2"/>
              </a:cxn>
            </a:cxnLst>
            <a:rect l="l" t="t" r="r" b="b"/>
            <a:pathLst>
              <a:path w="5525729" h="1181537">
                <a:moveTo>
                  <a:pt x="5525729" y="1181537"/>
                </a:moveTo>
                <a:cubicBezTo>
                  <a:pt x="5307781" y="743182"/>
                  <a:pt x="5089833" y="304827"/>
                  <a:pt x="4168878" y="119653"/>
                </a:cubicBezTo>
                <a:cubicBezTo>
                  <a:pt x="3247923" y="-65521"/>
                  <a:pt x="1623961" y="2485"/>
                  <a:pt x="0" y="7049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orma libre 6"/>
          <p:cNvSpPr/>
          <p:nvPr/>
        </p:nvSpPr>
        <p:spPr>
          <a:xfrm>
            <a:off x="1514168" y="3439288"/>
            <a:ext cx="5319251" cy="1516170"/>
          </a:xfrm>
          <a:custGeom>
            <a:avLst/>
            <a:gdLst>
              <a:gd name="connsiteX0" fmla="*/ 5319251 w 5319251"/>
              <a:gd name="connsiteY0" fmla="*/ 1516170 h 1516170"/>
              <a:gd name="connsiteX1" fmla="*/ 2723535 w 5319251"/>
              <a:gd name="connsiteY1" fmla="*/ 100325 h 1516170"/>
              <a:gd name="connsiteX2" fmla="*/ 0 w 5319251"/>
              <a:gd name="connsiteY2" fmla="*/ 228144 h 1516170"/>
            </a:gdLst>
            <a:ahLst/>
            <a:cxnLst>
              <a:cxn ang="0">
                <a:pos x="connsiteX0" y="connsiteY0"/>
              </a:cxn>
              <a:cxn ang="0">
                <a:pos x="connsiteX1" y="connsiteY1"/>
              </a:cxn>
              <a:cxn ang="0">
                <a:pos x="connsiteX2" y="connsiteY2"/>
              </a:cxn>
            </a:cxnLst>
            <a:rect l="l" t="t" r="r" b="b"/>
            <a:pathLst>
              <a:path w="5319251" h="1516170">
                <a:moveTo>
                  <a:pt x="5319251" y="1516170"/>
                </a:moveTo>
                <a:cubicBezTo>
                  <a:pt x="4464664" y="915583"/>
                  <a:pt x="3610077" y="314996"/>
                  <a:pt x="2723535" y="100325"/>
                </a:cubicBezTo>
                <a:cubicBezTo>
                  <a:pt x="1836993" y="-114346"/>
                  <a:pt x="918496" y="56899"/>
                  <a:pt x="0" y="22814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orma libre 17"/>
          <p:cNvSpPr/>
          <p:nvPr/>
        </p:nvSpPr>
        <p:spPr>
          <a:xfrm>
            <a:off x="4866968" y="3608439"/>
            <a:ext cx="3834580" cy="2560436"/>
          </a:xfrm>
          <a:custGeom>
            <a:avLst/>
            <a:gdLst>
              <a:gd name="connsiteX0" fmla="*/ 0 w 3834580"/>
              <a:gd name="connsiteY0" fmla="*/ 1219200 h 2560436"/>
              <a:gd name="connsiteX1" fmla="*/ 2723535 w 3834580"/>
              <a:gd name="connsiteY1" fmla="*/ 2526890 h 2560436"/>
              <a:gd name="connsiteX2" fmla="*/ 3834580 w 3834580"/>
              <a:gd name="connsiteY2" fmla="*/ 0 h 2560436"/>
            </a:gdLst>
            <a:ahLst/>
            <a:cxnLst>
              <a:cxn ang="0">
                <a:pos x="connsiteX0" y="connsiteY0"/>
              </a:cxn>
              <a:cxn ang="0">
                <a:pos x="connsiteX1" y="connsiteY1"/>
              </a:cxn>
              <a:cxn ang="0">
                <a:pos x="connsiteX2" y="connsiteY2"/>
              </a:cxn>
            </a:cxnLst>
            <a:rect l="l" t="t" r="r" b="b"/>
            <a:pathLst>
              <a:path w="3834580" h="2560436">
                <a:moveTo>
                  <a:pt x="0" y="1219200"/>
                </a:moveTo>
                <a:cubicBezTo>
                  <a:pt x="1042219" y="1974645"/>
                  <a:pt x="2084438" y="2730090"/>
                  <a:pt x="2723535" y="2526890"/>
                </a:cubicBezTo>
                <a:cubicBezTo>
                  <a:pt x="3362632" y="2323690"/>
                  <a:pt x="3598606" y="1161845"/>
                  <a:pt x="383458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Forma libre 18"/>
          <p:cNvSpPr/>
          <p:nvPr/>
        </p:nvSpPr>
        <p:spPr>
          <a:xfrm>
            <a:off x="4866968" y="4001729"/>
            <a:ext cx="3814916" cy="2192964"/>
          </a:xfrm>
          <a:custGeom>
            <a:avLst/>
            <a:gdLst>
              <a:gd name="connsiteX0" fmla="*/ 0 w 3814916"/>
              <a:gd name="connsiteY0" fmla="*/ 1602658 h 2192964"/>
              <a:gd name="connsiteX1" fmla="*/ 1809135 w 3814916"/>
              <a:gd name="connsiteY1" fmla="*/ 2104103 h 2192964"/>
              <a:gd name="connsiteX2" fmla="*/ 3814916 w 3814916"/>
              <a:gd name="connsiteY2" fmla="*/ 0 h 2192964"/>
            </a:gdLst>
            <a:ahLst/>
            <a:cxnLst>
              <a:cxn ang="0">
                <a:pos x="connsiteX0" y="connsiteY0"/>
              </a:cxn>
              <a:cxn ang="0">
                <a:pos x="connsiteX1" y="connsiteY1"/>
              </a:cxn>
              <a:cxn ang="0">
                <a:pos x="connsiteX2" y="connsiteY2"/>
              </a:cxn>
            </a:cxnLst>
            <a:rect l="l" t="t" r="r" b="b"/>
            <a:pathLst>
              <a:path w="3814916" h="2192964">
                <a:moveTo>
                  <a:pt x="0" y="1602658"/>
                </a:moveTo>
                <a:cubicBezTo>
                  <a:pt x="586658" y="1986935"/>
                  <a:pt x="1173316" y="2371213"/>
                  <a:pt x="1809135" y="2104103"/>
                </a:cubicBezTo>
                <a:cubicBezTo>
                  <a:pt x="2444954" y="1836993"/>
                  <a:pt x="3129935" y="918496"/>
                  <a:pt x="381491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8574877" y="3225521"/>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8574877" y="3599366"/>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6982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p:txBody>
      </p:sp>
      <p:sp>
        <p:nvSpPr>
          <p:cNvPr id="24" name="Rectángulo 23"/>
          <p:cNvSpPr/>
          <p:nvPr/>
        </p:nvSpPr>
        <p:spPr>
          <a:xfrm>
            <a:off x="6302824"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5273137" y="4115469"/>
            <a:ext cx="1507067" cy="369332"/>
          </a:xfrm>
          <a:prstGeom prst="rect">
            <a:avLst/>
          </a:prstGeom>
          <a:noFill/>
        </p:spPr>
        <p:txBody>
          <a:bodyPr wrap="square" rtlCol="0">
            <a:spAutoFit/>
          </a:bodyPr>
          <a:lstStyle/>
          <a:p>
            <a:r>
              <a:rPr lang="es-ES" dirty="0" smtClean="0"/>
              <a:t>*           *</a:t>
            </a:r>
            <a:endParaRPr lang="es-CO" dirty="0"/>
          </a:p>
        </p:txBody>
      </p:sp>
      <p:sp>
        <p:nvSpPr>
          <p:cNvPr id="26" name="Rectángulo 25"/>
          <p:cNvSpPr/>
          <p:nvPr/>
        </p:nvSpPr>
        <p:spPr>
          <a:xfrm>
            <a:off x="6302824" y="312122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materias</a:t>
            </a:r>
            <a:endParaRPr lang="es-CO" dirty="0">
              <a:solidFill>
                <a:schemeClr val="tx1"/>
              </a:solidFill>
            </a:endParaRPr>
          </a:p>
        </p:txBody>
      </p:sp>
      <p:sp>
        <p:nvSpPr>
          <p:cNvPr id="27" name="Rectángulo 26"/>
          <p:cNvSpPr/>
          <p:nvPr/>
        </p:nvSpPr>
        <p:spPr>
          <a:xfrm>
            <a:off x="3259660"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3259659" y="312122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a:t>
            </a:r>
            <a:r>
              <a:rPr lang="es-ES" dirty="0" smtClean="0">
                <a:solidFill>
                  <a:schemeClr val="tx1"/>
                </a:solidFill>
              </a:rPr>
              <a:t>studiantes</a:t>
            </a:r>
            <a:endParaRPr lang="es-CO" dirty="0">
              <a:solidFill>
                <a:schemeClr val="tx1"/>
              </a:solidFill>
            </a:endParaRPr>
          </a:p>
        </p:txBody>
      </p:sp>
      <p:cxnSp>
        <p:nvCxnSpPr>
          <p:cNvPr id="29" name="Conector recto 28"/>
          <p:cNvCxnSpPr>
            <a:stCxn id="27" idx="3"/>
          </p:cNvCxnSpPr>
          <p:nvPr/>
        </p:nvCxnSpPr>
        <p:spPr>
          <a:xfrm flipV="1">
            <a:off x="5257793" y="4458959"/>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220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p:txBody>
      </p:sp>
      <p:sp>
        <p:nvSpPr>
          <p:cNvPr id="24" name="Rectángulo 23"/>
          <p:cNvSpPr/>
          <p:nvPr/>
        </p:nvSpPr>
        <p:spPr>
          <a:xfrm>
            <a:off x="8843682"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87983" y="4094612"/>
            <a:ext cx="1507067" cy="1477328"/>
          </a:xfrm>
          <a:prstGeom prst="rect">
            <a:avLst/>
          </a:prstGeom>
          <a:noFill/>
        </p:spPr>
        <p:txBody>
          <a:bodyPr wrap="square" rtlCol="0">
            <a:spAutoFit/>
          </a:bodyPr>
          <a:lstStyle/>
          <a:p>
            <a:r>
              <a:rPr lang="es-ES" dirty="0" smtClean="0"/>
              <a:t>1           </a:t>
            </a:r>
          </a:p>
          <a:p>
            <a:endParaRPr lang="es-ES" dirty="0"/>
          </a:p>
          <a:p>
            <a:endParaRPr lang="es-ES" dirty="0" smtClean="0"/>
          </a:p>
          <a:p>
            <a:endParaRPr lang="es-ES" dirty="0"/>
          </a:p>
          <a:p>
            <a:r>
              <a:rPr lang="es-ES" dirty="0" smtClean="0"/>
              <a:t>                  *</a:t>
            </a:r>
            <a:endParaRPr lang="es-CO" dirty="0"/>
          </a:p>
        </p:txBody>
      </p:sp>
      <p:sp>
        <p:nvSpPr>
          <p:cNvPr id="26" name="Rectángulo 25"/>
          <p:cNvSpPr/>
          <p:nvPr/>
        </p:nvSpPr>
        <p:spPr>
          <a:xfrm>
            <a:off x="8843682" y="312122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materias</a:t>
            </a:r>
            <a:endParaRPr lang="es-CO" dirty="0">
              <a:solidFill>
                <a:schemeClr val="tx1"/>
              </a:solidFill>
            </a:endParaRPr>
          </a:p>
        </p:txBody>
      </p:sp>
      <p:sp>
        <p:nvSpPr>
          <p:cNvPr id="27" name="Rectángulo 26"/>
          <p:cNvSpPr/>
          <p:nvPr/>
        </p:nvSpPr>
        <p:spPr>
          <a:xfrm>
            <a:off x="1489851"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1489850" y="312122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a:t>
            </a:r>
            <a:r>
              <a:rPr lang="es-ES" dirty="0" smtClean="0">
                <a:solidFill>
                  <a:schemeClr val="tx1"/>
                </a:solidFill>
              </a:rPr>
              <a:t>studiantes</a:t>
            </a:r>
            <a:endParaRPr lang="es-CO" dirty="0">
              <a:solidFill>
                <a:schemeClr val="tx1"/>
              </a:solidFill>
            </a:endParaRPr>
          </a:p>
        </p:txBody>
      </p:sp>
      <p:cxnSp>
        <p:nvCxnSpPr>
          <p:cNvPr id="29" name="Conector recto 28"/>
          <p:cNvCxnSpPr>
            <a:stCxn id="27" idx="3"/>
          </p:cNvCxnSpPr>
          <p:nvPr/>
        </p:nvCxnSpPr>
        <p:spPr>
          <a:xfrm>
            <a:off x="3487984" y="4458962"/>
            <a:ext cx="1211834" cy="1150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4699819" y="5101691"/>
            <a:ext cx="2932029" cy="10869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4699818" y="5101691"/>
            <a:ext cx="2932029"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Estudiantes_tienen_materias</a:t>
            </a:r>
            <a:endParaRPr lang="es-CO" dirty="0">
              <a:solidFill>
                <a:schemeClr val="tx1"/>
              </a:solidFill>
            </a:endParaRPr>
          </a:p>
        </p:txBody>
      </p:sp>
      <p:cxnSp>
        <p:nvCxnSpPr>
          <p:cNvPr id="13" name="Conector recto 12"/>
          <p:cNvCxnSpPr>
            <a:stCxn id="10" idx="3"/>
            <a:endCxn id="24" idx="1"/>
          </p:cNvCxnSpPr>
          <p:nvPr/>
        </p:nvCxnSpPr>
        <p:spPr>
          <a:xfrm flipV="1">
            <a:off x="7631848" y="4458962"/>
            <a:ext cx="1211834" cy="1186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7569667" y="4146499"/>
            <a:ext cx="1507067" cy="1477328"/>
          </a:xfrm>
          <a:prstGeom prst="rect">
            <a:avLst/>
          </a:prstGeom>
          <a:noFill/>
        </p:spPr>
        <p:txBody>
          <a:bodyPr wrap="square" rtlCol="0">
            <a:spAutoFit/>
          </a:bodyPr>
          <a:lstStyle/>
          <a:p>
            <a:r>
              <a:rPr lang="es-ES" dirty="0" smtClean="0"/>
              <a:t>                   1           </a:t>
            </a:r>
          </a:p>
          <a:p>
            <a:endParaRPr lang="es-ES" dirty="0"/>
          </a:p>
          <a:p>
            <a:endParaRPr lang="es-ES" dirty="0" smtClean="0"/>
          </a:p>
          <a:p>
            <a:endParaRPr lang="es-ES" dirty="0"/>
          </a:p>
          <a:p>
            <a:r>
              <a:rPr lang="es-ES" dirty="0"/>
              <a:t>*</a:t>
            </a:r>
            <a:r>
              <a:rPr lang="es-ES" dirty="0" smtClean="0"/>
              <a:t>                  </a:t>
            </a:r>
            <a:endParaRPr lang="es-CO" dirty="0"/>
          </a:p>
        </p:txBody>
      </p:sp>
    </p:spTree>
    <p:extLst>
      <p:ext uri="{BB962C8B-B14F-4D97-AF65-F5344CB8AC3E}">
        <p14:creationId xmlns:p14="http://schemas.microsoft.com/office/powerpoint/2010/main" val="2375120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a:p>
            <a:r>
              <a:rPr lang="es-ES" dirty="0" smtClean="0"/>
              <a:t>Teniendo las dos tablas construidas (estudiantes y materias), en SQL una tabla pivote se hace de la siguiente forma:</a:t>
            </a:r>
          </a:p>
          <a:p>
            <a:endParaRPr lang="es-CO" dirty="0"/>
          </a:p>
        </p:txBody>
      </p:sp>
      <p:sp>
        <p:nvSpPr>
          <p:cNvPr id="4" name="Rectángulo 3"/>
          <p:cNvSpPr/>
          <p:nvPr/>
        </p:nvSpPr>
        <p:spPr>
          <a:xfrm>
            <a:off x="1097280" y="4132310"/>
            <a:ext cx="10058400" cy="923330"/>
          </a:xfrm>
          <a:prstGeom prst="rect">
            <a:avLst/>
          </a:prstGeom>
        </p:spPr>
        <p:txBody>
          <a:bodyPr wrap="square">
            <a:spAutoFit/>
          </a:bodyPr>
          <a:lstStyle/>
          <a:p>
            <a:r>
              <a:rPr lang="es-CO" b="1" dirty="0">
                <a:solidFill>
                  <a:srgbClr val="7030A0"/>
                </a:solidFill>
              </a:rPr>
              <a:t>CREATE TABLE </a:t>
            </a:r>
            <a:r>
              <a:rPr lang="es-CO" dirty="0" err="1" smtClean="0"/>
              <a:t>estudiantes_tienen_materias</a:t>
            </a:r>
            <a:r>
              <a:rPr lang="es-CO" dirty="0" smtClean="0"/>
              <a:t>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a:t>
            </a:r>
            <a:r>
              <a:rPr lang="es-CO" dirty="0" err="1" smtClean="0"/>
              <a:t>materiaID</a:t>
            </a:r>
            <a:r>
              <a:rPr lang="es-CO" dirty="0" smtClean="0"/>
              <a:t> </a:t>
            </a:r>
            <a:r>
              <a:rPr lang="es-CO" b="1" dirty="0">
                <a:solidFill>
                  <a:srgbClr val="7030A0"/>
                </a:solidFill>
              </a:rPr>
              <a:t>INT</a:t>
            </a:r>
            <a:r>
              <a:rPr lang="es-CO" dirty="0" smtClean="0"/>
              <a:t>,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 </a:t>
            </a:r>
            <a:r>
              <a:rPr lang="es-CO" b="1" dirty="0">
                <a:solidFill>
                  <a:srgbClr val="7030A0"/>
                </a:solidFill>
              </a:rPr>
              <a:t>FOREIGN KEY </a:t>
            </a:r>
            <a:r>
              <a:rPr lang="es-CO" dirty="0" smtClean="0"/>
              <a:t>(</a:t>
            </a:r>
            <a:r>
              <a:rPr lang="es-CO" dirty="0" err="1" smtClean="0"/>
              <a:t>materiaID</a:t>
            </a:r>
            <a:r>
              <a:rPr lang="es-CO" dirty="0"/>
              <a:t>) </a:t>
            </a:r>
            <a:r>
              <a:rPr lang="es-CO" b="1" dirty="0">
                <a:solidFill>
                  <a:srgbClr val="7030A0"/>
                </a:solidFill>
              </a:rPr>
              <a:t>REFERENCES</a:t>
            </a:r>
            <a:r>
              <a:rPr lang="es-CO" dirty="0"/>
              <a:t> </a:t>
            </a:r>
            <a:r>
              <a:rPr lang="es-CO" dirty="0" smtClean="0"/>
              <a:t>materias(id))</a:t>
            </a:r>
            <a:endParaRPr lang="es-CO" dirty="0"/>
          </a:p>
        </p:txBody>
      </p:sp>
    </p:spTree>
    <p:extLst>
      <p:ext uri="{BB962C8B-B14F-4D97-AF65-F5344CB8AC3E}">
        <p14:creationId xmlns:p14="http://schemas.microsoft.com/office/powerpoint/2010/main" val="492040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a:p>
            <a:r>
              <a:rPr lang="es-ES" dirty="0" smtClean="0"/>
              <a:t>Para hacer una consulta, se usan los INNER JOIN</a:t>
            </a:r>
          </a:p>
          <a:p>
            <a:endParaRPr lang="es-CO" dirty="0"/>
          </a:p>
        </p:txBody>
      </p:sp>
      <p:sp>
        <p:nvSpPr>
          <p:cNvPr id="4" name="Rectángulo 3"/>
          <p:cNvSpPr/>
          <p:nvPr/>
        </p:nvSpPr>
        <p:spPr>
          <a:xfrm>
            <a:off x="1097280" y="4132310"/>
            <a:ext cx="10058400" cy="1200329"/>
          </a:xfrm>
          <a:prstGeom prst="rect">
            <a:avLst/>
          </a:prstGeom>
        </p:spPr>
        <p:txBody>
          <a:bodyPr wrap="square">
            <a:spAutoFit/>
          </a:bodyPr>
          <a:lstStyle/>
          <a:p>
            <a:r>
              <a:rPr lang="en-US" b="1" dirty="0">
                <a:solidFill>
                  <a:srgbClr val="7030A0"/>
                </a:solidFill>
              </a:rPr>
              <a:t>SELECT</a:t>
            </a:r>
            <a:r>
              <a:rPr lang="en-US" dirty="0"/>
              <a:t> * </a:t>
            </a:r>
            <a:r>
              <a:rPr lang="en-US" b="1" dirty="0">
                <a:solidFill>
                  <a:srgbClr val="7030A0"/>
                </a:solidFill>
              </a:rPr>
              <a:t>FROM</a:t>
            </a:r>
            <a:r>
              <a:rPr lang="en-US" dirty="0"/>
              <a:t> </a:t>
            </a:r>
            <a:endParaRPr lang="en-US" dirty="0" smtClean="0"/>
          </a:p>
          <a:p>
            <a:r>
              <a:rPr lang="en-US" dirty="0" smtClean="0"/>
              <a:t>(</a:t>
            </a:r>
            <a:r>
              <a:rPr lang="en-US" dirty="0" err="1" smtClean="0"/>
              <a:t>estudiantes</a:t>
            </a:r>
            <a:r>
              <a:rPr lang="en-US" dirty="0" smtClean="0"/>
              <a:t> </a:t>
            </a:r>
            <a:r>
              <a:rPr lang="en-US" b="1" dirty="0">
                <a:solidFill>
                  <a:srgbClr val="7030A0"/>
                </a:solidFill>
              </a:rPr>
              <a:t>INNER JOIN </a:t>
            </a:r>
            <a:r>
              <a:rPr lang="en-US" dirty="0" err="1" smtClean="0"/>
              <a:t>estudiantes_tienen_materias</a:t>
            </a:r>
            <a:r>
              <a:rPr lang="en-US" dirty="0" smtClean="0"/>
              <a:t> </a:t>
            </a:r>
            <a:r>
              <a:rPr lang="en-US" b="1" dirty="0" smtClean="0">
                <a:solidFill>
                  <a:srgbClr val="7030A0"/>
                </a:solidFill>
              </a:rPr>
              <a:t>ON </a:t>
            </a:r>
            <a:r>
              <a:rPr lang="en-US" dirty="0" smtClean="0"/>
              <a:t>estudiantes.id = </a:t>
            </a:r>
            <a:r>
              <a:rPr lang="en-US" dirty="0" err="1" smtClean="0"/>
              <a:t>estudiantes_tienen_materias.estudianteID</a:t>
            </a:r>
            <a:r>
              <a:rPr lang="en-US" dirty="0" smtClean="0"/>
              <a:t>) </a:t>
            </a:r>
          </a:p>
          <a:p>
            <a:r>
              <a:rPr lang="en-US" b="1" dirty="0" smtClean="0">
                <a:solidFill>
                  <a:srgbClr val="7030A0"/>
                </a:solidFill>
              </a:rPr>
              <a:t>INNER JOIN</a:t>
            </a:r>
            <a:r>
              <a:rPr lang="en-US" dirty="0" smtClean="0"/>
              <a:t> </a:t>
            </a:r>
            <a:r>
              <a:rPr lang="en-US" dirty="0" err="1" smtClean="0"/>
              <a:t>materias</a:t>
            </a:r>
            <a:r>
              <a:rPr lang="en-US" dirty="0" smtClean="0"/>
              <a:t> </a:t>
            </a:r>
            <a:r>
              <a:rPr lang="en-US" b="1" dirty="0" smtClean="0">
                <a:solidFill>
                  <a:srgbClr val="7030A0"/>
                </a:solidFill>
              </a:rPr>
              <a:t>ON </a:t>
            </a:r>
            <a:r>
              <a:rPr lang="en-US" dirty="0" err="1" smtClean="0"/>
              <a:t>estudiantes_tienen_materias.materiaID</a:t>
            </a:r>
            <a:r>
              <a:rPr lang="en-US" dirty="0" smtClean="0"/>
              <a:t> = materias.id</a:t>
            </a:r>
            <a:endParaRPr lang="es-ES" dirty="0"/>
          </a:p>
        </p:txBody>
      </p:sp>
    </p:spTree>
    <p:extLst>
      <p:ext uri="{BB962C8B-B14F-4D97-AF65-F5344CB8AC3E}">
        <p14:creationId xmlns:p14="http://schemas.microsoft.com/office/powerpoint/2010/main" val="4196235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nchor="ctr"/>
          <a:lstStyle/>
          <a:p>
            <a:r>
              <a:rPr lang="es-ES" dirty="0" smtClean="0"/>
              <a:t>Modele una base datos que relacione los </a:t>
            </a:r>
            <a:r>
              <a:rPr lang="es-ES" sz="2800" b="1" dirty="0" smtClean="0"/>
              <a:t>actores</a:t>
            </a:r>
            <a:r>
              <a:rPr lang="es-ES" dirty="0" smtClean="0"/>
              <a:t> de cine con </a:t>
            </a:r>
            <a:r>
              <a:rPr lang="es-ES" sz="2800" b="1" dirty="0" smtClean="0"/>
              <a:t>películas</a:t>
            </a:r>
            <a:r>
              <a:rPr lang="es-ES" dirty="0" smtClean="0"/>
              <a:t>.</a:t>
            </a:r>
            <a:r>
              <a:rPr lang="es-ES" dirty="0"/>
              <a:t> </a:t>
            </a:r>
            <a:r>
              <a:rPr lang="es-ES" dirty="0" smtClean="0"/>
              <a:t>Adicionalmente </a:t>
            </a:r>
            <a:r>
              <a:rPr lang="es-ES" dirty="0" err="1" smtClean="0"/>
              <a:t>agrege</a:t>
            </a:r>
            <a:r>
              <a:rPr lang="es-ES" dirty="0" smtClean="0"/>
              <a:t> a su modelo una enumeración de </a:t>
            </a:r>
            <a:r>
              <a:rPr lang="es-ES" sz="2800" b="1" dirty="0" smtClean="0"/>
              <a:t>géneros</a:t>
            </a:r>
            <a:r>
              <a:rPr lang="es-ES" dirty="0" smtClean="0"/>
              <a:t>. Establezca las relaciones e ingrese 5 actores y </a:t>
            </a:r>
            <a:r>
              <a:rPr lang="es-ES" smtClean="0"/>
              <a:t>5 películas.</a:t>
            </a:r>
            <a:endParaRPr lang="es-CO" b="1" dirty="0"/>
          </a:p>
        </p:txBody>
      </p:sp>
    </p:spTree>
    <p:extLst>
      <p:ext uri="{BB962C8B-B14F-4D97-AF65-F5344CB8AC3E}">
        <p14:creationId xmlns:p14="http://schemas.microsoft.com/office/powerpoint/2010/main" val="2396834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RELACIÓN ENTRE TABLAS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Así como a menudo se crean relaciones de composición. Es posible también en SQL relacionar tablas para hacer relaciones 1 a 1, 1 a muchos y muchos a muchos</a:t>
            </a:r>
          </a:p>
          <a:p>
            <a:endParaRPr lang="es-ES" dirty="0"/>
          </a:p>
        </p:txBody>
      </p:sp>
      <p:sp>
        <p:nvSpPr>
          <p:cNvPr id="6" name="Rectángulo 5"/>
          <p:cNvSpPr/>
          <p:nvPr/>
        </p:nvSpPr>
        <p:spPr>
          <a:xfrm>
            <a:off x="4788656"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835831"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6771445" y="3794660"/>
            <a:ext cx="1507067" cy="369332"/>
          </a:xfrm>
          <a:prstGeom prst="rect">
            <a:avLst/>
          </a:prstGeom>
          <a:noFill/>
        </p:spPr>
        <p:txBody>
          <a:bodyPr wrap="square" rtlCol="0">
            <a:spAutoFit/>
          </a:bodyPr>
          <a:lstStyle/>
          <a:p>
            <a:r>
              <a:rPr lang="es-ES" dirty="0" smtClean="0"/>
              <a:t>1            *</a:t>
            </a:r>
            <a:endParaRPr lang="es-CO" dirty="0"/>
          </a:p>
        </p:txBody>
      </p:sp>
      <p:sp>
        <p:nvSpPr>
          <p:cNvPr id="13" name="CuadroTexto 12"/>
          <p:cNvSpPr txBox="1"/>
          <p:nvPr/>
        </p:nvSpPr>
        <p:spPr>
          <a:xfrm>
            <a:off x="3758969" y="3820502"/>
            <a:ext cx="1507067" cy="369332"/>
          </a:xfrm>
          <a:prstGeom prst="rect">
            <a:avLst/>
          </a:prstGeom>
          <a:noFill/>
        </p:spPr>
        <p:txBody>
          <a:bodyPr wrap="square" rtlCol="0">
            <a:spAutoFit/>
          </a:bodyPr>
          <a:lstStyle/>
          <a:p>
            <a:r>
              <a:rPr lang="es-ES" dirty="0" smtClean="0"/>
              <a:t>*           *</a:t>
            </a:r>
            <a:endParaRPr lang="es-CO" dirty="0"/>
          </a:p>
        </p:txBody>
      </p:sp>
      <p:sp>
        <p:nvSpPr>
          <p:cNvPr id="14" name="Rectángulo 13"/>
          <p:cNvSpPr/>
          <p:nvPr/>
        </p:nvSpPr>
        <p:spPr>
          <a:xfrm>
            <a:off x="4788656"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Club</a:t>
            </a:r>
            <a:endParaRPr lang="es-CO" dirty="0">
              <a:solidFill>
                <a:schemeClr val="tx1"/>
              </a:solidFill>
            </a:endParaRPr>
          </a:p>
        </p:txBody>
      </p:sp>
      <p:sp>
        <p:nvSpPr>
          <p:cNvPr id="15" name="Rectángulo 14"/>
          <p:cNvSpPr/>
          <p:nvPr/>
        </p:nvSpPr>
        <p:spPr>
          <a:xfrm>
            <a:off x="7835831"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sp>
        <p:nvSpPr>
          <p:cNvPr id="17" name="Rectángulo 16"/>
          <p:cNvSpPr/>
          <p:nvPr/>
        </p:nvSpPr>
        <p:spPr>
          <a:xfrm>
            <a:off x="1745492"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745491" y="2826261"/>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Patrocinador</a:t>
            </a:r>
            <a:endParaRPr lang="es-CO" dirty="0">
              <a:solidFill>
                <a:schemeClr val="tx1"/>
              </a:solidFill>
            </a:endParaRPr>
          </a:p>
        </p:txBody>
      </p:sp>
      <p:cxnSp>
        <p:nvCxnSpPr>
          <p:cNvPr id="20" name="Conector recto 19"/>
          <p:cNvCxnSpPr>
            <a:stCxn id="17" idx="3"/>
          </p:cNvCxnSpPr>
          <p:nvPr/>
        </p:nvCxnSpPr>
        <p:spPr>
          <a:xfrm flipV="1">
            <a:off x="3743625" y="4163992"/>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6771445"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5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a muchos (1..*)</a:t>
            </a:r>
            <a:endParaRPr lang="es-CO" dirty="0"/>
          </a:p>
        </p:txBody>
      </p:sp>
      <p:sp>
        <p:nvSpPr>
          <p:cNvPr id="4" name="Marcador de contenido 3"/>
          <p:cNvSpPr>
            <a:spLocks noGrp="1"/>
          </p:cNvSpPr>
          <p:nvPr>
            <p:ph idx="1"/>
          </p:nvPr>
        </p:nvSpPr>
        <p:spPr/>
        <p:txBody>
          <a:bodyPr/>
          <a:lstStyle/>
          <a:p>
            <a:r>
              <a:rPr lang="es-ES" dirty="0" smtClean="0"/>
              <a:t>Por ejemplo si queremos añadir a nuestra entidad estudiante y relacionarla con una entidad Carro para hacer un sistema de registro vehicular. Podemos hacer:</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Carro</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t>
            </a:r>
            <a:r>
              <a:rPr lang="es-CO" dirty="0" smtClean="0"/>
              <a:t>arros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a:t>
            </a:r>
            <a:endParaRPr lang="es-CO" dirty="0"/>
          </a:p>
        </p:txBody>
      </p:sp>
      <p:sp>
        <p:nvSpPr>
          <p:cNvPr id="13" name="Rectángulo 12"/>
          <p:cNvSpPr/>
          <p:nvPr/>
        </p:nvSpPr>
        <p:spPr>
          <a:xfrm>
            <a:off x="6257265" y="4700157"/>
            <a:ext cx="4990838" cy="1200329"/>
          </a:xfrm>
          <a:prstGeom prst="rect">
            <a:avLst/>
          </a:prstGeom>
        </p:spPr>
        <p:txBody>
          <a:bodyPr wrap="square">
            <a:spAutoFit/>
          </a:bodyPr>
          <a:lstStyle/>
          <a:p>
            <a:r>
              <a:rPr lang="es-ES" dirty="0" smtClean="0"/>
              <a:t>De este modo la variable </a:t>
            </a:r>
            <a:r>
              <a:rPr lang="es-ES" dirty="0" err="1"/>
              <a:t>c</a:t>
            </a:r>
            <a:r>
              <a:rPr lang="es-ES" dirty="0" err="1" smtClean="0"/>
              <a:t>arros.estudianteID</a:t>
            </a:r>
            <a:r>
              <a:rPr lang="es-ES" dirty="0" smtClean="0"/>
              <a:t> representa una referencia a la tabla estudiante, específicamente al campo estudiantes.id que es la llave primaria de la tabla estudiantes</a:t>
            </a:r>
            <a:endParaRPr lang="es-ES" dirty="0"/>
          </a:p>
        </p:txBody>
      </p:sp>
    </p:spTree>
    <p:extLst>
      <p:ext uri="{BB962C8B-B14F-4D97-AF65-F5344CB8AC3E}">
        <p14:creationId xmlns:p14="http://schemas.microsoft.com/office/powerpoint/2010/main" val="1747646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a muchos (1..*)</a:t>
            </a:r>
            <a:endParaRPr lang="es-CO" dirty="0"/>
          </a:p>
        </p:txBody>
      </p:sp>
      <p:sp>
        <p:nvSpPr>
          <p:cNvPr id="4" name="Marcador de contenido 3"/>
          <p:cNvSpPr>
            <a:spLocks noGrp="1"/>
          </p:cNvSpPr>
          <p:nvPr>
            <p:ph idx="1"/>
          </p:nvPr>
        </p:nvSpPr>
        <p:spPr/>
        <p:txBody>
          <a:bodyPr/>
          <a:lstStyle/>
          <a:p>
            <a:r>
              <a:rPr lang="es-ES" dirty="0" smtClean="0"/>
              <a:t>Las tablas se verían </a:t>
            </a:r>
            <a:r>
              <a:rPr lang="es-ES" dirty="0" err="1" smtClean="0"/>
              <a:t>asi</a:t>
            </a:r>
            <a:r>
              <a:rPr lang="es-ES" dirty="0" smtClean="0"/>
              <a:t>:</a:t>
            </a:r>
          </a:p>
          <a:p>
            <a:endParaRPr lang="es-ES" dirty="0" smtClean="0"/>
          </a:p>
          <a:p>
            <a:endParaRPr lang="es-ES" dirty="0"/>
          </a:p>
        </p:txBody>
      </p:sp>
      <p:sp>
        <p:nvSpPr>
          <p:cNvPr id="3" name="Rectángulo 2"/>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t>
            </a:r>
            <a:r>
              <a:rPr lang="es-CO" dirty="0" smtClean="0"/>
              <a:t>arros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a:t>
            </a:r>
            <a:endParaRPr lang="es-CO" dirty="0"/>
          </a:p>
        </p:txBody>
      </p:sp>
      <p:sp>
        <p:nvSpPr>
          <p:cNvPr id="11" name="Rectángulo 10"/>
          <p:cNvSpPr/>
          <p:nvPr/>
        </p:nvSpPr>
        <p:spPr>
          <a:xfrm>
            <a:off x="6257265" y="4700157"/>
            <a:ext cx="4990838" cy="1200329"/>
          </a:xfrm>
          <a:prstGeom prst="rect">
            <a:avLst/>
          </a:prstGeom>
        </p:spPr>
        <p:txBody>
          <a:bodyPr wrap="square">
            <a:spAutoFit/>
          </a:bodyPr>
          <a:lstStyle/>
          <a:p>
            <a:r>
              <a:rPr lang="es-ES" dirty="0" smtClean="0"/>
              <a:t>De este modo la variable </a:t>
            </a:r>
            <a:r>
              <a:rPr lang="es-ES" dirty="0" err="1"/>
              <a:t>c</a:t>
            </a:r>
            <a:r>
              <a:rPr lang="es-ES" dirty="0" err="1" smtClean="0"/>
              <a:t>arros.estudianteID</a:t>
            </a:r>
            <a:r>
              <a:rPr lang="es-ES" dirty="0" smtClean="0"/>
              <a:t> representa una referencia a la tabla estudiante, específicamente al campo estudiantes.id que es la llave primaria de la tabla estudiantes</a:t>
            </a:r>
            <a:endParaRPr lang="es-ES" dirty="0"/>
          </a:p>
        </p:txBody>
      </p:sp>
      <p:graphicFrame>
        <p:nvGraphicFramePr>
          <p:cNvPr id="12" name="Tabla 11"/>
          <p:cNvGraphicFramePr>
            <a:graphicFrameLocks noGrp="1"/>
          </p:cNvGraphicFramePr>
          <p:nvPr>
            <p:extLst>
              <p:ext uri="{D42A27DB-BD31-4B8C-83A1-F6EECF244321}">
                <p14:modId xmlns:p14="http://schemas.microsoft.com/office/powerpoint/2010/main" val="3941535334"/>
              </p:ext>
            </p:extLst>
          </p:nvPr>
        </p:nvGraphicFramePr>
        <p:xfrm>
          <a:off x="1313590" y="2332156"/>
          <a:ext cx="3670708" cy="1854200"/>
        </p:xfrm>
        <a:graphic>
          <a:graphicData uri="http://schemas.openxmlformats.org/drawingml/2006/table">
            <a:tbl>
              <a:tblPr firstRow="1" bandRow="1">
                <a:tableStyleId>{5C22544A-7EE6-4342-B048-85BDC9FD1C3A}</a:tableStyleId>
              </a:tblPr>
              <a:tblGrid>
                <a:gridCol w="407055">
                  <a:extLst>
                    <a:ext uri="{9D8B030D-6E8A-4147-A177-3AD203B41FA5}">
                      <a16:colId xmlns:a16="http://schemas.microsoft.com/office/drawing/2014/main" val="174718774"/>
                    </a:ext>
                  </a:extLst>
                </a:gridCol>
                <a:gridCol w="1428299">
                  <a:extLst>
                    <a:ext uri="{9D8B030D-6E8A-4147-A177-3AD203B41FA5}">
                      <a16:colId xmlns:a16="http://schemas.microsoft.com/office/drawing/2014/main" val="342705082"/>
                    </a:ext>
                  </a:extLst>
                </a:gridCol>
                <a:gridCol w="917677">
                  <a:extLst>
                    <a:ext uri="{9D8B030D-6E8A-4147-A177-3AD203B41FA5}">
                      <a16:colId xmlns:a16="http://schemas.microsoft.com/office/drawing/2014/main" val="3143849306"/>
                    </a:ext>
                  </a:extLst>
                </a:gridCol>
                <a:gridCol w="917677">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smtClean="0"/>
                        <a:t>modelo</a:t>
                      </a:r>
                      <a:endParaRPr lang="es-CO" dirty="0"/>
                    </a:p>
                  </a:txBody>
                  <a:tcPr/>
                </a:tc>
                <a:tc>
                  <a:txBody>
                    <a:bodyPr/>
                    <a:lstStyle/>
                    <a:p>
                      <a:r>
                        <a:rPr lang="es-ES" dirty="0" smtClean="0"/>
                        <a:t>marca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2</a:t>
                      </a:r>
                      <a:endParaRPr lang="es-CO" dirty="0"/>
                    </a:p>
                  </a:txBody>
                  <a:tcPr/>
                </a:tc>
                <a:tc>
                  <a:txBody>
                    <a:bodyPr/>
                    <a:lstStyle/>
                    <a:p>
                      <a:r>
                        <a:rPr lang="es-ES" dirty="0" smtClean="0"/>
                        <a:t>2019</a:t>
                      </a:r>
                      <a:endParaRPr lang="es-CO" dirty="0"/>
                    </a:p>
                  </a:txBody>
                  <a:tcPr/>
                </a:tc>
                <a:tc>
                  <a:txBody>
                    <a:bodyPr/>
                    <a:lstStyle/>
                    <a:p>
                      <a:r>
                        <a:rPr lang="es-ES" dirty="0" smtClean="0"/>
                        <a:t>Renault</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2</a:t>
                      </a:r>
                      <a:endParaRPr lang="es-CO" dirty="0"/>
                    </a:p>
                  </a:txBody>
                  <a:tcPr/>
                </a:tc>
                <a:tc>
                  <a:txBody>
                    <a:bodyPr/>
                    <a:lstStyle/>
                    <a:p>
                      <a:r>
                        <a:rPr lang="es-ES" dirty="0" smtClean="0"/>
                        <a:t>2010</a:t>
                      </a:r>
                      <a:endParaRPr lang="es-CO" dirty="0"/>
                    </a:p>
                  </a:txBody>
                  <a:tcPr/>
                </a:tc>
                <a:tc>
                  <a:txBody>
                    <a:bodyPr/>
                    <a:lstStyle/>
                    <a:p>
                      <a:r>
                        <a:rPr lang="es-ES" dirty="0" smtClean="0"/>
                        <a:t>BMW</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1</a:t>
                      </a:r>
                      <a:endParaRPr lang="es-CO" dirty="0"/>
                    </a:p>
                  </a:txBody>
                  <a:tcPr/>
                </a:tc>
                <a:tc>
                  <a:txBody>
                    <a:bodyPr/>
                    <a:lstStyle/>
                    <a:p>
                      <a:r>
                        <a:rPr lang="es-ES" dirty="0" smtClean="0"/>
                        <a:t>2013</a:t>
                      </a:r>
                      <a:endParaRPr lang="es-CO" dirty="0"/>
                    </a:p>
                  </a:txBody>
                  <a:tcPr/>
                </a:tc>
                <a:tc>
                  <a:txBody>
                    <a:bodyPr/>
                    <a:lstStyle/>
                    <a:p>
                      <a:r>
                        <a:rPr lang="es-ES" dirty="0" err="1" smtClean="0"/>
                        <a:t>Citroen</a:t>
                      </a:r>
                      <a:endParaRPr lang="es-CO" dirty="0"/>
                    </a:p>
                  </a:txBody>
                  <a:tcPr/>
                </a:tc>
                <a:extLst>
                  <a:ext uri="{0D108BD9-81ED-4DB2-BD59-A6C34878D82A}">
                    <a16:rowId xmlns:a16="http://schemas.microsoft.com/office/drawing/2014/main" val="240119376"/>
                  </a:ext>
                </a:extLst>
              </a:tr>
              <a:tr h="370840">
                <a:tc>
                  <a:txBody>
                    <a:bodyPr/>
                    <a:lstStyle/>
                    <a:p>
                      <a:r>
                        <a:rPr lang="es-ES" dirty="0" smtClean="0"/>
                        <a:t>4</a:t>
                      </a:r>
                      <a:endParaRPr lang="es-CO" dirty="0"/>
                    </a:p>
                  </a:txBody>
                  <a:tcPr/>
                </a:tc>
                <a:tc>
                  <a:txBody>
                    <a:bodyPr/>
                    <a:lstStyle/>
                    <a:p>
                      <a:r>
                        <a:rPr lang="es-ES" dirty="0" smtClean="0"/>
                        <a:t>1</a:t>
                      </a:r>
                      <a:endParaRPr lang="es-CO" dirty="0"/>
                    </a:p>
                  </a:txBody>
                  <a:tcPr/>
                </a:tc>
                <a:tc>
                  <a:txBody>
                    <a:bodyPr/>
                    <a:lstStyle/>
                    <a:p>
                      <a:r>
                        <a:rPr lang="es-ES" dirty="0" smtClean="0"/>
                        <a:t>2014</a:t>
                      </a:r>
                      <a:endParaRPr lang="es-CO" dirty="0"/>
                    </a:p>
                  </a:txBody>
                  <a:tcPr/>
                </a:tc>
                <a:tc>
                  <a:txBody>
                    <a:bodyPr/>
                    <a:lstStyle/>
                    <a:p>
                      <a:r>
                        <a:rPr lang="es-ES" dirty="0" smtClean="0"/>
                        <a:t>Suzuki</a:t>
                      </a:r>
                      <a:endParaRPr lang="es-CO" dirty="0"/>
                    </a:p>
                  </a:txBody>
                  <a:tcPr/>
                </a:tc>
                <a:extLst>
                  <a:ext uri="{0D108BD9-81ED-4DB2-BD59-A6C34878D82A}">
                    <a16:rowId xmlns:a16="http://schemas.microsoft.com/office/drawing/2014/main" val="1922081071"/>
                  </a:ext>
                </a:extLst>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2541337027"/>
              </p:ext>
            </p:extLst>
          </p:nvPr>
        </p:nvGraphicFramePr>
        <p:xfrm>
          <a:off x="1600362" y="4604290"/>
          <a:ext cx="3097164" cy="1112520"/>
        </p:xfrm>
        <a:graphic>
          <a:graphicData uri="http://schemas.openxmlformats.org/drawingml/2006/table">
            <a:tbl>
              <a:tblPr firstRow="1" bandRow="1">
                <a:tableStyleId>{5C22544A-7EE6-4342-B048-85BDC9FD1C3A}</a:tableStyleId>
              </a:tblPr>
              <a:tblGrid>
                <a:gridCol w="790513">
                  <a:extLst>
                    <a:ext uri="{9D8B030D-6E8A-4147-A177-3AD203B41FA5}">
                      <a16:colId xmlns:a16="http://schemas.microsoft.com/office/drawing/2014/main" val="652498134"/>
                    </a:ext>
                  </a:extLst>
                </a:gridCol>
                <a:gridCol w="2306651">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4" name="Rectángulo 13"/>
          <p:cNvSpPr/>
          <p:nvPr/>
        </p:nvSpPr>
        <p:spPr>
          <a:xfrm rot="5400000">
            <a:off x="4842029" y="4996934"/>
            <a:ext cx="1270732" cy="369332"/>
          </a:xfrm>
          <a:prstGeom prst="rect">
            <a:avLst/>
          </a:prstGeom>
        </p:spPr>
        <p:txBody>
          <a:bodyPr wrap="none">
            <a:spAutoFit/>
          </a:bodyPr>
          <a:lstStyle/>
          <a:p>
            <a:r>
              <a:rPr lang="es-ES" dirty="0" smtClean="0"/>
              <a:t>estudiantes</a:t>
            </a:r>
            <a:endParaRPr lang="es-CO" dirty="0"/>
          </a:p>
        </p:txBody>
      </p:sp>
      <p:sp>
        <p:nvSpPr>
          <p:cNvPr id="16" name="Elipse 15"/>
          <p:cNvSpPr/>
          <p:nvPr/>
        </p:nvSpPr>
        <p:spPr>
          <a:xfrm>
            <a:off x="1547268" y="5332807"/>
            <a:ext cx="429016" cy="429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547268" y="4946042"/>
            <a:ext cx="429016" cy="429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p:cNvSpPr/>
          <p:nvPr/>
        </p:nvSpPr>
        <p:spPr>
          <a:xfrm>
            <a:off x="1649522" y="3428398"/>
            <a:ext cx="429016" cy="7579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1654440" y="2705726"/>
            <a:ext cx="429016" cy="7579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orma libre 19"/>
          <p:cNvSpPr/>
          <p:nvPr/>
        </p:nvSpPr>
        <p:spPr>
          <a:xfrm>
            <a:off x="1129973" y="3738114"/>
            <a:ext cx="542982" cy="1443486"/>
          </a:xfrm>
          <a:custGeom>
            <a:avLst/>
            <a:gdLst>
              <a:gd name="connsiteX0" fmla="*/ 403860 w 542982"/>
              <a:gd name="connsiteY0" fmla="*/ 1443486 h 1443486"/>
              <a:gd name="connsiteX1" fmla="*/ 737 w 542982"/>
              <a:gd name="connsiteY1" fmla="*/ 538918 h 1443486"/>
              <a:gd name="connsiteX2" fmla="*/ 492350 w 542982"/>
              <a:gd name="connsiteY2" fmla="*/ 47305 h 1443486"/>
              <a:gd name="connsiteX3" fmla="*/ 502182 w 542982"/>
              <a:gd name="connsiteY3" fmla="*/ 47305 h 1443486"/>
            </a:gdLst>
            <a:ahLst/>
            <a:cxnLst>
              <a:cxn ang="0">
                <a:pos x="connsiteX0" y="connsiteY0"/>
              </a:cxn>
              <a:cxn ang="0">
                <a:pos x="connsiteX1" y="connsiteY1"/>
              </a:cxn>
              <a:cxn ang="0">
                <a:pos x="connsiteX2" y="connsiteY2"/>
              </a:cxn>
              <a:cxn ang="0">
                <a:pos x="connsiteX3" y="connsiteY3"/>
              </a:cxn>
            </a:cxnLst>
            <a:rect l="l" t="t" r="r" b="b"/>
            <a:pathLst>
              <a:path w="542982" h="1443486">
                <a:moveTo>
                  <a:pt x="403860" y="1443486"/>
                </a:moveTo>
                <a:cubicBezTo>
                  <a:pt x="194924" y="1107550"/>
                  <a:pt x="-14011" y="771615"/>
                  <a:pt x="737" y="538918"/>
                </a:cubicBezTo>
                <a:cubicBezTo>
                  <a:pt x="15485" y="306221"/>
                  <a:pt x="492350" y="47305"/>
                  <a:pt x="492350" y="47305"/>
                </a:cubicBezTo>
                <a:cubicBezTo>
                  <a:pt x="575924" y="-34630"/>
                  <a:pt x="539053" y="6337"/>
                  <a:pt x="502182" y="4730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orma libre 21"/>
          <p:cNvSpPr/>
          <p:nvPr/>
        </p:nvSpPr>
        <p:spPr>
          <a:xfrm>
            <a:off x="579318" y="3038168"/>
            <a:ext cx="1082334" cy="2536722"/>
          </a:xfrm>
          <a:custGeom>
            <a:avLst/>
            <a:gdLst>
              <a:gd name="connsiteX0" fmla="*/ 944682 w 1082334"/>
              <a:gd name="connsiteY0" fmla="*/ 2536722 h 2536722"/>
              <a:gd name="connsiteX1" fmla="*/ 785 w 1082334"/>
              <a:gd name="connsiteY1" fmla="*/ 737419 h 2536722"/>
              <a:gd name="connsiteX2" fmla="*/ 1082334 w 1082334"/>
              <a:gd name="connsiteY2" fmla="*/ 0 h 2536722"/>
              <a:gd name="connsiteX3" fmla="*/ 1082334 w 1082334"/>
              <a:gd name="connsiteY3" fmla="*/ 0 h 2536722"/>
              <a:gd name="connsiteX4" fmla="*/ 1082334 w 1082334"/>
              <a:gd name="connsiteY4" fmla="*/ 0 h 2536722"/>
              <a:gd name="connsiteX5" fmla="*/ 1082334 w 1082334"/>
              <a:gd name="connsiteY5" fmla="*/ 0 h 253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334" h="2536722">
                <a:moveTo>
                  <a:pt x="944682" y="2536722"/>
                </a:moveTo>
                <a:cubicBezTo>
                  <a:pt x="461262" y="1848464"/>
                  <a:pt x="-22157" y="1160206"/>
                  <a:pt x="785" y="737419"/>
                </a:cubicBezTo>
                <a:cubicBezTo>
                  <a:pt x="23727" y="314632"/>
                  <a:pt x="1082334" y="0"/>
                  <a:pt x="1082334" y="0"/>
                </a:cubicBezTo>
                <a:lnTo>
                  <a:pt x="1082334" y="0"/>
                </a:lnTo>
                <a:lnTo>
                  <a:pt x="1082334" y="0"/>
                </a:lnTo>
                <a:lnTo>
                  <a:pt x="1082334"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p:cNvSpPr/>
          <p:nvPr/>
        </p:nvSpPr>
        <p:spPr>
          <a:xfrm rot="5400000">
            <a:off x="5125242" y="3046481"/>
            <a:ext cx="759310" cy="369332"/>
          </a:xfrm>
          <a:prstGeom prst="rect">
            <a:avLst/>
          </a:prstGeom>
        </p:spPr>
        <p:txBody>
          <a:bodyPr wrap="none">
            <a:spAutoFit/>
          </a:bodyPr>
          <a:lstStyle/>
          <a:p>
            <a:r>
              <a:rPr lang="es-ES" dirty="0" smtClean="0"/>
              <a:t>carros</a:t>
            </a:r>
            <a:endParaRPr lang="es-CO" dirty="0"/>
          </a:p>
        </p:txBody>
      </p:sp>
    </p:spTree>
    <p:extLst>
      <p:ext uri="{BB962C8B-B14F-4D97-AF65-F5344CB8AC3E}">
        <p14:creationId xmlns:p14="http://schemas.microsoft.com/office/powerpoint/2010/main" val="1888633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a muchos (1..*)</a:t>
            </a:r>
            <a:endParaRPr lang="es-CO" dirty="0"/>
          </a:p>
        </p:txBody>
      </p:sp>
      <p:sp>
        <p:nvSpPr>
          <p:cNvPr id="4" name="Marcador de contenido 3"/>
          <p:cNvSpPr>
            <a:spLocks noGrp="1"/>
          </p:cNvSpPr>
          <p:nvPr>
            <p:ph idx="1"/>
          </p:nvPr>
        </p:nvSpPr>
        <p:spPr/>
        <p:txBody>
          <a:bodyPr/>
          <a:lstStyle/>
          <a:p>
            <a:r>
              <a:rPr lang="es-ES" dirty="0" smtClean="0"/>
              <a:t>Si queremos consultar información para que nos genere un reporte completo, se hace de la siguiente forma</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66891" y="2703252"/>
            <a:ext cx="5216048" cy="646331"/>
          </a:xfrm>
          <a:prstGeom prst="rect">
            <a:avLst/>
          </a:prstGeom>
        </p:spPr>
        <p:txBody>
          <a:bodyPr wrap="square">
            <a:spAutoFit/>
          </a:bodyPr>
          <a:lstStyle/>
          <a:p>
            <a:r>
              <a:rPr lang="en-US" b="1" dirty="0" smtClean="0">
                <a:solidFill>
                  <a:srgbClr val="7030A0"/>
                </a:solidFill>
              </a:rPr>
              <a:t>SELECT</a:t>
            </a:r>
            <a:r>
              <a:rPr lang="en-US" dirty="0" smtClean="0"/>
              <a:t> </a:t>
            </a:r>
            <a:r>
              <a:rPr lang="en-US" dirty="0"/>
              <a:t>* </a:t>
            </a:r>
            <a:r>
              <a:rPr lang="en-US" b="1" dirty="0">
                <a:solidFill>
                  <a:srgbClr val="7030A0"/>
                </a:solidFill>
              </a:rPr>
              <a:t>FROM</a:t>
            </a:r>
            <a:r>
              <a:rPr lang="en-US" dirty="0"/>
              <a:t> </a:t>
            </a:r>
            <a:r>
              <a:rPr lang="en-US" dirty="0" err="1" smtClean="0"/>
              <a:t>estudiante</a:t>
            </a:r>
            <a:r>
              <a:rPr lang="en-US" dirty="0" smtClean="0"/>
              <a:t> </a:t>
            </a:r>
            <a:r>
              <a:rPr lang="en-US" b="1" dirty="0">
                <a:solidFill>
                  <a:srgbClr val="7030A0"/>
                </a:solidFill>
              </a:rPr>
              <a:t>INNER JOIN </a:t>
            </a:r>
            <a:r>
              <a:rPr lang="en-US" dirty="0" err="1"/>
              <a:t>carros</a:t>
            </a:r>
            <a:r>
              <a:rPr lang="en-US" dirty="0"/>
              <a:t> </a:t>
            </a:r>
            <a:r>
              <a:rPr lang="en-US" b="1" dirty="0">
                <a:solidFill>
                  <a:srgbClr val="7030A0"/>
                </a:solidFill>
              </a:rPr>
              <a:t>ON</a:t>
            </a:r>
            <a:r>
              <a:rPr lang="en-US" dirty="0"/>
              <a:t> </a:t>
            </a:r>
            <a:r>
              <a:rPr lang="en-US" dirty="0" err="1"/>
              <a:t>carros.estudianteID</a:t>
            </a:r>
            <a:r>
              <a:rPr lang="en-US" dirty="0"/>
              <a:t> = mitabla.id</a:t>
            </a:r>
            <a:endParaRPr lang="es-ES" dirty="0"/>
          </a:p>
        </p:txBody>
      </p:sp>
    </p:spTree>
    <p:extLst>
      <p:ext uri="{BB962C8B-B14F-4D97-AF65-F5344CB8AC3E}">
        <p14:creationId xmlns:p14="http://schemas.microsoft.com/office/powerpoint/2010/main" val="57899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a:xfrm>
            <a:off x="1097281" y="1845734"/>
            <a:ext cx="4177476" cy="4023360"/>
          </a:xfrm>
        </p:spPr>
        <p:txBody>
          <a:bodyPr/>
          <a:lstStyle/>
          <a:p>
            <a:r>
              <a:rPr lang="es-ES" dirty="0" smtClean="0"/>
              <a:t>Cree una base de datos usando SQL que le permita almacenar objetos de la entidad </a:t>
            </a:r>
            <a:r>
              <a:rPr lang="es-ES" dirty="0" err="1" smtClean="0"/>
              <a:t>PersonaNatural</a:t>
            </a:r>
            <a:endParaRPr lang="es-ES" dirty="0" smtClean="0"/>
          </a:p>
          <a:p>
            <a:endParaRPr lang="es-CO" dirty="0"/>
          </a:p>
        </p:txBody>
      </p:sp>
      <p:sp>
        <p:nvSpPr>
          <p:cNvPr id="4" name="Rectángulo 3"/>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7" name="Rectángulo 6"/>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8" name="Rectángulo 7"/>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9" name="Conector recto 8"/>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13" name="Rectángulo 1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14" name="Conector recto 1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5" idx="2"/>
            <a:endCxn id="25"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2255729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a:xfrm>
            <a:off x="1097280" y="1845734"/>
            <a:ext cx="4142879" cy="4023360"/>
          </a:xfrm>
        </p:spPr>
        <p:txBody>
          <a:bodyPr/>
          <a:lstStyle/>
          <a:p>
            <a:r>
              <a:rPr lang="es-ES" dirty="0" smtClean="0"/>
              <a:t>La base de datos debe poder guardar una persona por su nombre. </a:t>
            </a:r>
          </a:p>
          <a:p>
            <a:r>
              <a:rPr lang="es-ES" dirty="0" smtClean="0"/>
              <a:t>La entidad producto bancario almacena el tipo de tarjeta (Debito o crédito), el saldo (Que adeuda si es tarjeta de crédito o que tiene guardado si es débito), el banco a la que pertenece la tarjeta y la persona a la que pertenece</a:t>
            </a:r>
          </a:p>
          <a:p>
            <a:endParaRPr lang="es-CO" dirty="0"/>
          </a:p>
        </p:txBody>
      </p:sp>
      <p:sp>
        <p:nvSpPr>
          <p:cNvPr id="15" name="Rectángulo 14"/>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18" name="Rectángulo 17"/>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19" name="Rectángulo 18"/>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20" name="Conector recto 19"/>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23" name="Rectángulo 2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24" name="Conector recto 2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16" idx="2"/>
            <a:endCxn id="26"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404201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p:txBody>
          <a:bodyPr/>
          <a:lstStyle/>
          <a:p>
            <a:r>
              <a:rPr lang="es-ES" dirty="0" smtClean="0"/>
              <a:t>1. Inserte al menos 15 registros de </a:t>
            </a:r>
            <a:r>
              <a:rPr lang="es-ES" dirty="0" err="1" smtClean="0"/>
              <a:t>ProductoBancario</a:t>
            </a:r>
            <a:r>
              <a:rPr lang="es-ES" dirty="0" smtClean="0"/>
              <a:t> que sean variados, para eso cree los registros de tipo, personas y </a:t>
            </a:r>
            <a:r>
              <a:rPr lang="es-ES" smtClean="0"/>
              <a:t>banco necesarias</a:t>
            </a:r>
            <a:endParaRPr lang="es-ES" dirty="0" smtClean="0"/>
          </a:p>
          <a:p>
            <a:r>
              <a:rPr lang="es-ES" dirty="0" smtClean="0"/>
              <a:t>2. CONSULTAS:</a:t>
            </a:r>
          </a:p>
          <a:p>
            <a:pPr lvl="1"/>
            <a:r>
              <a:rPr lang="es-ES" dirty="0" smtClean="0"/>
              <a:t>A. Haga un reporte completo de todos los productor bancarios incluyendo el tipo de tarjeta, el saldo y el banco para todas las personas.</a:t>
            </a:r>
          </a:p>
          <a:p>
            <a:pPr lvl="1"/>
            <a:r>
              <a:rPr lang="es-ES" dirty="0" smtClean="0"/>
              <a:t>B. Haga un reporte de todas las personas que tienen en cuentas tipo débito superiores a 5’000.000</a:t>
            </a:r>
          </a:p>
          <a:p>
            <a:pPr lvl="1"/>
            <a:r>
              <a:rPr lang="es-ES" dirty="0" smtClean="0"/>
              <a:t>C. Haga un reporte final con todas las personas que adeudan menos de 500.000.</a:t>
            </a:r>
          </a:p>
          <a:p>
            <a:pPr marL="201168" lvl="1" indent="0">
              <a:buNone/>
            </a:pPr>
            <a:r>
              <a:rPr lang="es-ES" dirty="0" smtClean="0"/>
              <a:t>3. ELIMINACIONES:</a:t>
            </a:r>
          </a:p>
          <a:p>
            <a:pPr lvl="1"/>
            <a:r>
              <a:rPr lang="es-ES" dirty="0" smtClean="0"/>
              <a:t>Elimine los registros de tarjetas con banco registrado “COLPATRIA”</a:t>
            </a:r>
          </a:p>
          <a:p>
            <a:pPr marL="201168" lvl="1" indent="0">
              <a:buNone/>
            </a:pPr>
            <a:r>
              <a:rPr lang="es-ES" dirty="0" smtClean="0"/>
              <a:t>4. ACTUALIZACIONES</a:t>
            </a:r>
          </a:p>
          <a:p>
            <a:pPr lvl="1"/>
            <a:r>
              <a:rPr lang="es-ES" dirty="0" smtClean="0"/>
              <a:t>Actualice el saldo de uno de los usuarios</a:t>
            </a:r>
            <a:endParaRPr lang="es-ES" dirty="0"/>
          </a:p>
          <a:p>
            <a:pPr lvl="1"/>
            <a:endParaRPr lang="es-ES" dirty="0" smtClean="0"/>
          </a:p>
          <a:p>
            <a:endParaRPr lang="es-CO" dirty="0"/>
          </a:p>
        </p:txBody>
      </p:sp>
    </p:spTree>
    <p:extLst>
      <p:ext uri="{BB962C8B-B14F-4D97-AF65-F5344CB8AC3E}">
        <p14:creationId xmlns:p14="http://schemas.microsoft.com/office/powerpoint/2010/main" val="1377510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9722</TotalTime>
  <Words>1224</Words>
  <Application>Microsoft Office PowerPoint</Application>
  <PresentationFormat>Panorámica</PresentationFormat>
  <Paragraphs>265</Paragraphs>
  <Slides>19</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Calibri</vt:lpstr>
      <vt:lpstr>Calibri Light</vt:lpstr>
      <vt:lpstr>Retrospección</vt:lpstr>
      <vt:lpstr>Semana 10</vt:lpstr>
      <vt:lpstr>RELACIÓN ENTRE TABLAS</vt:lpstr>
      <vt:lpstr>Relaciones entre tablas</vt:lpstr>
      <vt:lpstr>1 a muchos (1..*)</vt:lpstr>
      <vt:lpstr>1 a muchos (1..*)</vt:lpstr>
      <vt:lpstr>1 a muchos (1..*)</vt:lpstr>
      <vt:lpstr>Ejercicio: Relación 1 a muchos</vt:lpstr>
      <vt:lpstr>Ejercicio: Relación 1 a muchos</vt:lpstr>
      <vt:lpstr>Ejercicio: Relación 1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137</cp:revision>
  <dcterms:created xsi:type="dcterms:W3CDTF">2019-02-03T15:35:16Z</dcterms:created>
  <dcterms:modified xsi:type="dcterms:W3CDTF">2019-10-01T12:55:38Z</dcterms:modified>
</cp:coreProperties>
</file>