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0000"/>
    <a:srgbClr val="002060"/>
    <a:srgbClr val="7F7F7F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82" autoAdjust="0"/>
    <p:restoredTop sz="94660"/>
  </p:normalViewPr>
  <p:slideViewPr>
    <p:cSldViewPr snapToGrid="0">
      <p:cViewPr varScale="1">
        <p:scale>
          <a:sx n="65" d="100"/>
          <a:sy n="65" d="100"/>
        </p:scale>
        <p:origin x="4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8/10/2019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D652A-642D-4AF5-99C3-EB7445F78768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7016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D652A-642D-4AF5-99C3-EB7445F78768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6411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D652A-642D-4AF5-99C3-EB7445F78768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7234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D652A-642D-4AF5-99C3-EB7445F78768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6396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8/10/2019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8/10/2019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8/10/2019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8/10/2019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8/10/2019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8/10/2019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8/10/2019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8/10/2019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8/10/2019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8/10/2019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8/10/2019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8/10/2019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pi.hostip.info/get_json.php?ip=200.3.192.46" TargetMode="External"/><Relationship Id="rId2" Type="http://schemas.openxmlformats.org/officeDocument/2006/relationships/hyperlink" Target="http://www.icesi.edu.c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tent-networking.com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10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Bases de datos relacionales</a:t>
            </a:r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981200" y="1799924"/>
            <a:ext cx="8229600" cy="2200576"/>
          </a:xfrm>
        </p:spPr>
        <p:txBody>
          <a:bodyPr/>
          <a:lstStyle/>
          <a:p>
            <a:pPr eaLnBrk="1" hangingPunct="1"/>
            <a:r>
              <a:rPr lang="en-US" altLang="es-CO" dirty="0" smtClean="0"/>
              <a:t>1xx: Informational – Not Done Yet</a:t>
            </a:r>
          </a:p>
          <a:p>
            <a:pPr eaLnBrk="1" hangingPunct="1"/>
            <a:r>
              <a:rPr lang="en-US" altLang="es-CO" dirty="0" smtClean="0"/>
              <a:t>2xx: Success – You win</a:t>
            </a:r>
          </a:p>
          <a:p>
            <a:pPr eaLnBrk="1" hangingPunct="1"/>
            <a:r>
              <a:rPr lang="en-US" altLang="es-CO" dirty="0" smtClean="0"/>
              <a:t>3xx: Redirection-You lose but try again</a:t>
            </a:r>
          </a:p>
          <a:p>
            <a:pPr eaLnBrk="1" hangingPunct="1"/>
            <a:r>
              <a:rPr lang="en-US" altLang="es-CO" dirty="0" smtClean="0"/>
              <a:t>4xx: Client Error – You lose, your fault</a:t>
            </a:r>
          </a:p>
          <a:p>
            <a:pPr eaLnBrk="1" hangingPunct="1"/>
            <a:r>
              <a:rPr lang="en-US" altLang="es-CO" dirty="0" smtClean="0"/>
              <a:t>5xx: Server Error – You lose, my bad  </a:t>
            </a:r>
          </a:p>
          <a:p>
            <a:pPr eaLnBrk="1" hangingPunct="1"/>
            <a:endParaRPr lang="en-IN" altLang="es-CO" dirty="0" smtClean="0"/>
          </a:p>
        </p:txBody>
      </p:sp>
      <p:sp>
        <p:nvSpPr>
          <p:cNvPr id="4" name="Rectangle 3"/>
          <p:cNvSpPr/>
          <p:nvPr/>
        </p:nvSpPr>
        <p:spPr>
          <a:xfrm>
            <a:off x="7279748" y="1799924"/>
            <a:ext cx="4150252" cy="353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200 OK 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204 No Content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300 </a:t>
            </a:r>
            <a:r>
              <a:rPr lang="en-US" sz="2000" dirty="0" err="1">
                <a:solidFill>
                  <a:schemeClr val="tx1"/>
                </a:solidFill>
              </a:rPr>
              <a:t>Mutiple</a:t>
            </a:r>
            <a:r>
              <a:rPr lang="en-US" sz="2000" dirty="0">
                <a:solidFill>
                  <a:schemeClr val="tx1"/>
                </a:solidFill>
              </a:rPr>
              <a:t> Choices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301 Moved Permanently 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302 Moved Temporarily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304 Not Modified 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400 Bad Request 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401 Unauthorized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404 Not Found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500 Internal Server Error 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CO" dirty="0" smtClean="0"/>
              <a:t>Result Code and Phrase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934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Contenedores WEB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1" y="1845734"/>
            <a:ext cx="5313352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ES" dirty="0" smtClean="0"/>
              <a:t> Un contenedor WEB puede alojar un conjunto de aplicaciones WEB</a:t>
            </a:r>
          </a:p>
          <a:p>
            <a:pPr>
              <a:buFont typeface="Wingdings" panose="05000000000000000000" pitchFamily="2" charset="2"/>
              <a:buChar char="v"/>
            </a:pPr>
            <a:endParaRPr lang="es-E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s-ES" dirty="0" smtClean="0"/>
              <a:t> Hace accesible los recursos de la aplicación WEB por los demás componentes de la red.</a:t>
            </a:r>
          </a:p>
          <a:p>
            <a:pPr>
              <a:buFont typeface="Wingdings" panose="05000000000000000000" pitchFamily="2" charset="2"/>
              <a:buChar char="v"/>
            </a:pPr>
            <a:endParaRPr lang="es-ES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dirty="0" smtClean="0"/>
              <a:t> A través del acceso que crean los contenedores, puede funcionar el protocolo HTTP</a:t>
            </a:r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600335" y="1845734"/>
            <a:ext cx="3313471" cy="2556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752735" y="1998134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9333270" y="1998134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2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7752734" y="3210232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3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333269" y="3200128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7334863" y="5324711"/>
            <a:ext cx="802880" cy="6194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8362334" y="5324711"/>
            <a:ext cx="802880" cy="6194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9389805" y="5330171"/>
            <a:ext cx="802880" cy="6194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10417276" y="5324711"/>
            <a:ext cx="802880" cy="6194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</a:t>
            </a:r>
            <a:endParaRPr lang="es-CO" dirty="0"/>
          </a:p>
        </p:txBody>
      </p:sp>
      <p:cxnSp>
        <p:nvCxnSpPr>
          <p:cNvPr id="14" name="Conector recto de flecha 13"/>
          <p:cNvCxnSpPr>
            <a:stCxn id="9" idx="0"/>
          </p:cNvCxnSpPr>
          <p:nvPr/>
        </p:nvCxnSpPr>
        <p:spPr>
          <a:xfrm flipV="1">
            <a:off x="7736303" y="4402122"/>
            <a:ext cx="532626" cy="9225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12" idx="0"/>
          </p:cNvCxnSpPr>
          <p:nvPr/>
        </p:nvCxnSpPr>
        <p:spPr>
          <a:xfrm flipH="1" flipV="1">
            <a:off x="10354916" y="4412226"/>
            <a:ext cx="463800" cy="9124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10" idx="0"/>
          </p:cNvCxnSpPr>
          <p:nvPr/>
        </p:nvCxnSpPr>
        <p:spPr>
          <a:xfrm flipV="1">
            <a:off x="8763774" y="4422331"/>
            <a:ext cx="140041" cy="9023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11" idx="0"/>
          </p:cNvCxnSpPr>
          <p:nvPr/>
        </p:nvCxnSpPr>
        <p:spPr>
          <a:xfrm flipH="1" flipV="1">
            <a:off x="9598672" y="4422873"/>
            <a:ext cx="192573" cy="9072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98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Comunicación WEB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6725263" y="2760134"/>
            <a:ext cx="1959308" cy="1575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6877662" y="2912535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6877662" y="3963926"/>
            <a:ext cx="1799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Contenedor JAVA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8750707" y="2760134"/>
            <a:ext cx="1887361" cy="1575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8903107" y="2912535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8903107" y="3963926"/>
            <a:ext cx="1734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Contenedor PHP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6429968" y="2556328"/>
            <a:ext cx="4483835" cy="2379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6477071" y="4522980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1097280" y="3501810"/>
            <a:ext cx="1003396" cy="481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1144382" y="3570778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27" name="Conector recto de flecha 26"/>
          <p:cNvCxnSpPr/>
          <p:nvPr/>
        </p:nvCxnSpPr>
        <p:spPr>
          <a:xfrm>
            <a:off x="2100676" y="3605049"/>
            <a:ext cx="4329292" cy="3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2875770" y="3225762"/>
            <a:ext cx="246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Request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8256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Comunicación WEB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6725263" y="2760134"/>
            <a:ext cx="1959308" cy="1575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6877662" y="2912535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6877662" y="3963926"/>
            <a:ext cx="1799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Contenedor JAVA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8750707" y="2760134"/>
            <a:ext cx="1887361" cy="1575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8903107" y="2912535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8903107" y="3963926"/>
            <a:ext cx="1734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Contenedor PHP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6429968" y="2556328"/>
            <a:ext cx="4483835" cy="2379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6477071" y="4522980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1097280" y="3501810"/>
            <a:ext cx="1003396" cy="481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1144382" y="3570778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27" name="Conector recto de flecha 26"/>
          <p:cNvCxnSpPr/>
          <p:nvPr/>
        </p:nvCxnSpPr>
        <p:spPr>
          <a:xfrm flipH="1" flipV="1">
            <a:off x="2100676" y="3890186"/>
            <a:ext cx="4329292" cy="3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2875770" y="3923856"/>
            <a:ext cx="246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Response</a:t>
            </a:r>
            <a:endParaRPr lang="es-CO" dirty="0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2100676" y="3605049"/>
            <a:ext cx="4329292" cy="3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2875770" y="3225762"/>
            <a:ext cx="246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Request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3317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Comunicación WEB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6725263" y="2760134"/>
            <a:ext cx="1959308" cy="1575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6877662" y="2912535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6877662" y="3963926"/>
            <a:ext cx="1799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Contenedor JAVA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8750707" y="2760134"/>
            <a:ext cx="1887361" cy="1575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8903107" y="2912535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8903107" y="3963926"/>
            <a:ext cx="1734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Contenedor PHP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6429968" y="2556328"/>
            <a:ext cx="4483835" cy="2379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6477071" y="4522980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1097280" y="3501810"/>
            <a:ext cx="1003396" cy="481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1144382" y="3570778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27" name="Conector recto de flecha 26"/>
          <p:cNvCxnSpPr/>
          <p:nvPr/>
        </p:nvCxnSpPr>
        <p:spPr>
          <a:xfrm flipH="1" flipV="1">
            <a:off x="2100676" y="3890186"/>
            <a:ext cx="4329292" cy="3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2875770" y="3923856"/>
            <a:ext cx="246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Response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100676" y="3605049"/>
            <a:ext cx="4329292" cy="3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2875770" y="3225762"/>
            <a:ext cx="246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Request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901082" y="2143513"/>
            <a:ext cx="10425679" cy="397215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/>
          <p:cNvSpPr txBox="1"/>
          <p:nvPr/>
        </p:nvSpPr>
        <p:spPr>
          <a:xfrm>
            <a:off x="866727" y="1764226"/>
            <a:ext cx="246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Localhost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3245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Comunicación WEB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6725263" y="2760134"/>
            <a:ext cx="1959308" cy="1575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6877662" y="2912535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6877662" y="3963926"/>
            <a:ext cx="1799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Contenedor JAVA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8750707" y="2760134"/>
            <a:ext cx="1887361" cy="1575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8903107" y="2912535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8903107" y="3963926"/>
            <a:ext cx="1734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Contenedor PHP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6429968" y="2556328"/>
            <a:ext cx="4483835" cy="2379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6477071" y="4522980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1097280" y="3501810"/>
            <a:ext cx="1003396" cy="481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1144382" y="3570778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27" name="Conector recto de flecha 26"/>
          <p:cNvCxnSpPr/>
          <p:nvPr/>
        </p:nvCxnSpPr>
        <p:spPr>
          <a:xfrm flipH="1">
            <a:off x="2100677" y="3890186"/>
            <a:ext cx="19143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483702" y="3899540"/>
            <a:ext cx="246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Response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100676" y="3605049"/>
            <a:ext cx="19143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1483702" y="3201446"/>
            <a:ext cx="246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Request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901082" y="2143513"/>
            <a:ext cx="10425679" cy="397215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/>
          <p:cNvSpPr txBox="1"/>
          <p:nvPr/>
        </p:nvSpPr>
        <p:spPr>
          <a:xfrm>
            <a:off x="866727" y="1764226"/>
            <a:ext cx="246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Intranet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4015059" y="3225595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Router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 flipH="1">
            <a:off x="5362575" y="3925046"/>
            <a:ext cx="10673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5388590" y="3635375"/>
            <a:ext cx="1041378" cy="4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Comunicación WEB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6725263" y="2760134"/>
            <a:ext cx="1959308" cy="1575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6877662" y="2912535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6877662" y="3963926"/>
            <a:ext cx="1799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Contenedor JAVA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8750707" y="2760134"/>
            <a:ext cx="1887361" cy="1575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8903107" y="2912535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8903107" y="3963926"/>
            <a:ext cx="1734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Contenedor PHP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6429968" y="2556328"/>
            <a:ext cx="4483835" cy="2379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6477071" y="4522980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1325552" y="3444791"/>
            <a:ext cx="1003396" cy="481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1372654" y="3513759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963249" y="3878067"/>
            <a:ext cx="246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Response</a:t>
            </a:r>
            <a:endParaRPr lang="es-CO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013749" y="3129083"/>
            <a:ext cx="246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Request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901082" y="2143513"/>
            <a:ext cx="10425679" cy="397215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/>
          <p:cNvSpPr txBox="1"/>
          <p:nvPr/>
        </p:nvSpPr>
        <p:spPr>
          <a:xfrm>
            <a:off x="866727" y="1764226"/>
            <a:ext cx="246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Internet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708814" y="3225595"/>
            <a:ext cx="926955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Router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 flipH="1">
            <a:off x="6075161" y="3925046"/>
            <a:ext cx="354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6056927" y="3639909"/>
            <a:ext cx="373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3934857" y="3225595"/>
            <a:ext cx="743097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ISP</a:t>
            </a:r>
            <a:endParaRPr lang="es-CO" dirty="0"/>
          </a:p>
        </p:txBody>
      </p:sp>
      <p:sp>
        <p:nvSpPr>
          <p:cNvPr id="32" name="Rectángulo 31"/>
          <p:cNvSpPr/>
          <p:nvPr/>
        </p:nvSpPr>
        <p:spPr>
          <a:xfrm>
            <a:off x="5043158" y="3225595"/>
            <a:ext cx="1032003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Backbone</a:t>
            </a:r>
            <a:endParaRPr lang="es-CO" dirty="0"/>
          </a:p>
        </p:txBody>
      </p:sp>
      <p:cxnSp>
        <p:nvCxnSpPr>
          <p:cNvPr id="33" name="Conector recto de flecha 32"/>
          <p:cNvCxnSpPr/>
          <p:nvPr/>
        </p:nvCxnSpPr>
        <p:spPr>
          <a:xfrm flipH="1">
            <a:off x="4698162" y="3925046"/>
            <a:ext cx="354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>
            <a:off x="4679928" y="3639909"/>
            <a:ext cx="373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 flipH="1">
            <a:off x="3635769" y="3925046"/>
            <a:ext cx="354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>
            <a:off x="3617535" y="3639909"/>
            <a:ext cx="373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 flipH="1">
            <a:off x="2354006" y="3855196"/>
            <a:ext cx="354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2335772" y="3570059"/>
            <a:ext cx="373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28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1. Desarrolle un </a:t>
            </a:r>
            <a:r>
              <a:rPr lang="es-ES" dirty="0" smtClean="0"/>
              <a:t>Servicio WEB </a:t>
            </a:r>
            <a:r>
              <a:rPr lang="es-ES" dirty="0" smtClean="0"/>
              <a:t>que reciba el nombre de un host desde un cliente HTML y que tenga las funciones necesarias para que devuelva la ciudad de donde proviene dicho host.</a:t>
            </a:r>
          </a:p>
          <a:p>
            <a:r>
              <a:rPr lang="es-ES" dirty="0" smtClean="0"/>
              <a:t>Por ejemplo, si al servicio le pido que me diga de qué ciudad es </a:t>
            </a:r>
            <a:r>
              <a:rPr lang="es-ES" dirty="0" smtClean="0">
                <a:hlinkClick r:id="rId2"/>
              </a:rPr>
              <a:t>www.icesi.edu.co</a:t>
            </a:r>
            <a:r>
              <a:rPr lang="es-ES" dirty="0" smtClean="0"/>
              <a:t>, él me debe indicar que es de Cali.</a:t>
            </a:r>
          </a:p>
          <a:p>
            <a:r>
              <a:rPr lang="es-CO" dirty="0" smtClean="0"/>
              <a:t>! Use este servicio WEB </a:t>
            </a:r>
            <a:r>
              <a:rPr lang="es-CO" dirty="0" smtClean="0">
                <a:sym typeface="Wingdings" panose="05000000000000000000" pitchFamily="2" charset="2"/>
              </a:rPr>
              <a:t> </a:t>
            </a:r>
            <a:r>
              <a:rPr lang="es-CO" dirty="0" smtClean="0">
                <a:hlinkClick r:id="rId3"/>
              </a:rPr>
              <a:t>http</a:t>
            </a:r>
            <a:r>
              <a:rPr lang="es-CO" dirty="0">
                <a:hlinkClick r:id="rId3"/>
              </a:rPr>
              <a:t>://</a:t>
            </a:r>
            <a:r>
              <a:rPr lang="es-CO" dirty="0" smtClean="0">
                <a:hlinkClick r:id="rId3"/>
              </a:rPr>
              <a:t>api.hostip.info/get_json.php?ip=200.3.192.46</a:t>
            </a:r>
            <a:endParaRPr lang="es-CO" dirty="0" smtClean="0"/>
          </a:p>
          <a:p>
            <a:r>
              <a:rPr lang="es-ES" dirty="0" smtClean="0"/>
              <a:t>El cliente envía el host vía GET usando </a:t>
            </a:r>
            <a:r>
              <a:rPr lang="es-ES" dirty="0" smtClean="0"/>
              <a:t>una aplicación JAVA de escritorio.</a:t>
            </a:r>
            <a:endParaRPr lang="es-CO" dirty="0" smtClean="0"/>
          </a:p>
          <a:p>
            <a:endParaRPr lang="es-ES" dirty="0" smtClean="0"/>
          </a:p>
          <a:p>
            <a:r>
              <a:rPr lang="es-ES" dirty="0" smtClean="0"/>
              <a:t>2. Desarrolle un </a:t>
            </a:r>
            <a:r>
              <a:rPr lang="es-ES" dirty="0" err="1" smtClean="0"/>
              <a:t>Servlet</a:t>
            </a:r>
            <a:r>
              <a:rPr lang="es-ES" dirty="0" smtClean="0"/>
              <a:t> que reciba una número con ciertas unidades y la transforme a otra unidad. Hágalo para las transformaciones: peso a dólar, dólar a peso, Celsius a Fahrenheit y Fahrenheit a Celsius</a:t>
            </a:r>
          </a:p>
          <a:p>
            <a:r>
              <a:rPr lang="es-ES" dirty="0"/>
              <a:t>Haga esta aplicación usando </a:t>
            </a:r>
            <a:r>
              <a:rPr lang="es-ES" dirty="0" smtClean="0"/>
              <a:t>POST y HTML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617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HTTP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561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3962400" y="1171876"/>
            <a:ext cx="3733800" cy="4983163"/>
          </a:xfrm>
        </p:spPr>
        <p:txBody>
          <a:bodyPr/>
          <a:lstStyle/>
          <a:p>
            <a:pPr eaLnBrk="1" hangingPunct="1"/>
            <a:endParaRPr lang="en-US" altLang="es-CO" dirty="0" smtClean="0"/>
          </a:p>
          <a:p>
            <a:pPr eaLnBrk="1" hangingPunct="1"/>
            <a:endParaRPr lang="en-US" altLang="es-CO" dirty="0" smtClean="0"/>
          </a:p>
          <a:p>
            <a:pPr eaLnBrk="1" hangingPunct="1"/>
            <a:endParaRPr lang="en-US" altLang="es-CO" dirty="0" smtClean="0"/>
          </a:p>
          <a:p>
            <a:pPr eaLnBrk="1" hangingPunct="1"/>
            <a:r>
              <a:rPr lang="en-US" altLang="es-CO" dirty="0" smtClean="0"/>
              <a:t>&lt;protocol&gt;://&lt;server&gt;/&lt;path&gt;</a:t>
            </a:r>
          </a:p>
          <a:p>
            <a:pPr eaLnBrk="1" hangingPunct="1"/>
            <a:endParaRPr lang="en-US" altLang="es-CO" dirty="0" smtClean="0"/>
          </a:p>
        </p:txBody>
      </p:sp>
      <p:sp>
        <p:nvSpPr>
          <p:cNvPr id="3078" name="TextBox 7"/>
          <p:cNvSpPr txBox="1">
            <a:spLocks noChangeArrowheads="1"/>
          </p:cNvSpPr>
          <p:nvPr/>
        </p:nvSpPr>
        <p:spPr bwMode="auto">
          <a:xfrm>
            <a:off x="5974789" y="3779422"/>
            <a:ext cx="275134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dirty="0" smtClean="0">
                <a:latin typeface="Calibri" panose="020F0502020204030204" pitchFamily="34" charset="0"/>
              </a:rPr>
              <a:t>Define </a:t>
            </a:r>
            <a:r>
              <a:rPr lang="en-US" altLang="es-CO" dirty="0" err="1" smtClean="0">
                <a:latin typeface="Calibri" panose="020F0502020204030204" pitchFamily="34" charset="0"/>
              </a:rPr>
              <a:t>una</a:t>
            </a:r>
            <a:r>
              <a:rPr lang="en-US" altLang="es-CO" dirty="0" smtClean="0">
                <a:latin typeface="Calibri" panose="020F0502020204030204" pitchFamily="34" charset="0"/>
              </a:rPr>
              <a:t> </a:t>
            </a:r>
            <a:r>
              <a:rPr lang="en-US" altLang="es-CO" dirty="0" err="1" smtClean="0">
                <a:latin typeface="Calibri" panose="020F0502020204030204" pitchFamily="34" charset="0"/>
              </a:rPr>
              <a:t>ruta</a:t>
            </a:r>
            <a:r>
              <a:rPr lang="en-US" altLang="es-CO" dirty="0" smtClean="0">
                <a:latin typeface="Calibri" panose="020F0502020204030204" pitchFamily="34" charset="0"/>
              </a:rPr>
              <a:t> para el </a:t>
            </a:r>
            <a:r>
              <a:rPr lang="en-US" altLang="es-CO" dirty="0" err="1" smtClean="0">
                <a:latin typeface="Calibri" panose="020F0502020204030204" pitchFamily="34" charset="0"/>
              </a:rPr>
              <a:t>acceso</a:t>
            </a:r>
            <a:r>
              <a:rPr lang="en-US" altLang="es-CO" dirty="0" smtClean="0">
                <a:latin typeface="Calibri" panose="020F0502020204030204" pitchFamily="34" charset="0"/>
              </a:rPr>
              <a:t> al </a:t>
            </a:r>
            <a:r>
              <a:rPr lang="en-US" altLang="es-CO" dirty="0" err="1" smtClean="0">
                <a:latin typeface="Calibri" panose="020F0502020204030204" pitchFamily="34" charset="0"/>
              </a:rPr>
              <a:t>servidor</a:t>
            </a:r>
            <a:r>
              <a:rPr lang="en-US" altLang="es-CO" dirty="0" smtClean="0">
                <a:latin typeface="Calibri" panose="020F0502020204030204" pitchFamily="34" charset="0"/>
              </a:rPr>
              <a:t> y un endpoint que </a:t>
            </a:r>
            <a:r>
              <a:rPr lang="en-US" altLang="es-CO" dirty="0" err="1" smtClean="0">
                <a:latin typeface="Calibri" panose="020F0502020204030204" pitchFamily="34" charset="0"/>
              </a:rPr>
              <a:t>posea</a:t>
            </a:r>
            <a:r>
              <a:rPr lang="en-US" altLang="es-CO" dirty="0" smtClean="0">
                <a:latin typeface="Calibri" panose="020F0502020204030204" pitchFamily="34" charset="0"/>
              </a:rPr>
              <a:t> el </a:t>
            </a:r>
            <a:r>
              <a:rPr lang="en-US" altLang="es-CO" dirty="0" err="1" smtClean="0">
                <a:latin typeface="Calibri" panose="020F0502020204030204" pitchFamily="34" charset="0"/>
              </a:rPr>
              <a:t>servidor</a:t>
            </a:r>
            <a:endParaRPr lang="en-IN" altLang="es-CO" dirty="0">
              <a:latin typeface="Calibri" panose="020F0502020204030204" pitchFamily="34" charset="0"/>
            </a:endParaRPr>
          </a:p>
        </p:txBody>
      </p:sp>
      <p:sp>
        <p:nvSpPr>
          <p:cNvPr id="3081" name="TextBox 11"/>
          <p:cNvSpPr txBox="1">
            <a:spLocks noChangeArrowheads="1"/>
          </p:cNvSpPr>
          <p:nvPr/>
        </p:nvSpPr>
        <p:spPr bwMode="auto">
          <a:xfrm>
            <a:off x="3224980" y="3779422"/>
            <a:ext cx="251214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dirty="0" err="1" smtClean="0">
                <a:latin typeface="Calibri" panose="020F0502020204030204" pitchFamily="34" charset="0"/>
              </a:rPr>
              <a:t>Protocolo</a:t>
            </a:r>
            <a:r>
              <a:rPr lang="en-US" altLang="es-CO" dirty="0" smtClean="0">
                <a:latin typeface="Calibri" panose="020F0502020204030204" pitchFamily="34" charset="0"/>
              </a:rPr>
              <a:t> de </a:t>
            </a:r>
            <a:r>
              <a:rPr lang="en-US" altLang="es-CO" dirty="0" err="1" smtClean="0">
                <a:latin typeface="Calibri" panose="020F0502020204030204" pitchFamily="34" charset="0"/>
              </a:rPr>
              <a:t>comunicación</a:t>
            </a:r>
            <a:r>
              <a:rPr lang="en-US" altLang="es-CO" dirty="0" smtClean="0">
                <a:latin typeface="Calibri" panose="020F0502020204030204" pitchFamily="34" charset="0"/>
              </a:rPr>
              <a:t> entre el </a:t>
            </a:r>
            <a:r>
              <a:rPr lang="en-US" altLang="es-CO" dirty="0" err="1" smtClean="0">
                <a:latin typeface="Calibri" panose="020F0502020204030204" pitchFamily="34" charset="0"/>
              </a:rPr>
              <a:t>cliente</a:t>
            </a:r>
            <a:r>
              <a:rPr lang="en-US" altLang="es-CO" dirty="0" smtClean="0">
                <a:latin typeface="Calibri" panose="020F0502020204030204" pitchFamily="34" charset="0"/>
              </a:rPr>
              <a:t> y el </a:t>
            </a:r>
            <a:r>
              <a:rPr lang="en-US" altLang="es-CO" dirty="0" err="1" smtClean="0">
                <a:latin typeface="Calibri" panose="020F0502020204030204" pitchFamily="34" charset="0"/>
              </a:rPr>
              <a:t>servidor</a:t>
            </a:r>
            <a:endParaRPr lang="en-IN" altLang="es-CO" dirty="0">
              <a:latin typeface="Calibri" panose="020F0502020204030204" pitchFamily="34" charset="0"/>
            </a:endParaRP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dirty="0" smtClean="0"/>
              <a:t>Accediendo a recursos de la Web</a:t>
            </a:r>
            <a:endParaRPr lang="es-CO" dirty="0"/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4635909" y="2987847"/>
            <a:ext cx="0" cy="70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6459793" y="2987847"/>
            <a:ext cx="0" cy="70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53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106129" y="2153264"/>
            <a:ext cx="6661355" cy="383524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s-CO" dirty="0" err="1" smtClean="0"/>
              <a:t>Mecanismo</a:t>
            </a:r>
            <a:r>
              <a:rPr lang="en-US" altLang="es-CO" dirty="0" smtClean="0"/>
              <a:t> request-response:</a:t>
            </a:r>
          </a:p>
          <a:p>
            <a:pPr lvl="1" eaLnBrk="1" hangingPunct="1"/>
            <a:r>
              <a:rPr lang="en-US" altLang="es-CO" dirty="0" smtClean="0"/>
              <a:t>La </a:t>
            </a:r>
            <a:r>
              <a:rPr lang="en-US" altLang="es-CO" dirty="0" err="1" smtClean="0"/>
              <a:t>transacción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es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iniciado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por</a:t>
            </a:r>
            <a:r>
              <a:rPr lang="en-US" altLang="es-CO" dirty="0" smtClean="0"/>
              <a:t> el </a:t>
            </a:r>
            <a:r>
              <a:rPr lang="en-US" altLang="es-CO" dirty="0" err="1" smtClean="0"/>
              <a:t>cliente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enviando</a:t>
            </a:r>
            <a:r>
              <a:rPr lang="en-US" altLang="es-CO" dirty="0" smtClean="0"/>
              <a:t> un </a:t>
            </a:r>
            <a:r>
              <a:rPr lang="en-US" altLang="es-CO" i="1" dirty="0" smtClean="0"/>
              <a:t>request</a:t>
            </a:r>
            <a:r>
              <a:rPr lang="en-US" altLang="es-CO" dirty="0" smtClean="0"/>
              <a:t> al </a:t>
            </a:r>
            <a:r>
              <a:rPr lang="en-US" altLang="es-CO" dirty="0" err="1" smtClean="0"/>
              <a:t>servidor</a:t>
            </a:r>
            <a:endParaRPr lang="en-US" altLang="es-CO" dirty="0" smtClean="0"/>
          </a:p>
          <a:p>
            <a:pPr lvl="1" eaLnBrk="1" hangingPunct="1"/>
            <a:r>
              <a:rPr lang="en-US" altLang="es-CO" dirty="0" smtClean="0"/>
              <a:t>El </a:t>
            </a:r>
            <a:r>
              <a:rPr lang="en-US" altLang="es-CO" dirty="0" err="1" smtClean="0"/>
              <a:t>servidor</a:t>
            </a:r>
            <a:r>
              <a:rPr lang="en-US" altLang="es-CO" dirty="0" smtClean="0"/>
              <a:t> genera </a:t>
            </a:r>
            <a:r>
              <a:rPr lang="en-US" altLang="es-CO" dirty="0" err="1" smtClean="0"/>
              <a:t>una</a:t>
            </a:r>
            <a:r>
              <a:rPr lang="en-US" altLang="es-CO" dirty="0" smtClean="0"/>
              <a:t> </a:t>
            </a:r>
            <a:r>
              <a:rPr lang="en-US" altLang="es-CO" i="1" dirty="0" smtClean="0"/>
              <a:t>response</a:t>
            </a:r>
            <a:r>
              <a:rPr lang="en-US" altLang="es-CO" dirty="0"/>
              <a:t> </a:t>
            </a:r>
            <a:r>
              <a:rPr lang="en-US" altLang="es-CO" dirty="0" smtClean="0"/>
              <a:t>y se la </a:t>
            </a:r>
            <a:r>
              <a:rPr lang="en-US" altLang="es-CO" dirty="0" err="1" smtClean="0"/>
              <a:t>envía</a:t>
            </a:r>
            <a:r>
              <a:rPr lang="en-US" altLang="es-CO" dirty="0" smtClean="0"/>
              <a:t> al </a:t>
            </a:r>
            <a:r>
              <a:rPr lang="en-US" altLang="es-CO" dirty="0" err="1" smtClean="0"/>
              <a:t>cliente</a:t>
            </a:r>
            <a:endParaRPr lang="en-US" altLang="es-CO" dirty="0" smtClean="0"/>
          </a:p>
          <a:p>
            <a:pPr eaLnBrk="1" hangingPunct="1"/>
            <a:r>
              <a:rPr lang="en-US" altLang="es-CO" dirty="0" err="1" smtClean="0"/>
              <a:t>Identificación</a:t>
            </a:r>
            <a:r>
              <a:rPr lang="en-US" altLang="es-CO" dirty="0" smtClean="0"/>
              <a:t> de </a:t>
            </a:r>
            <a:r>
              <a:rPr lang="en-US" altLang="es-CO" dirty="0" err="1" smtClean="0"/>
              <a:t>recusos</a:t>
            </a:r>
            <a:endParaRPr lang="en-US" altLang="es-CO" dirty="0" smtClean="0"/>
          </a:p>
          <a:p>
            <a:pPr lvl="1" eaLnBrk="1" hangingPunct="1"/>
            <a:r>
              <a:rPr lang="en-US" altLang="es-CO" sz="2000" dirty="0" err="1" smtClean="0"/>
              <a:t>Cada</a:t>
            </a:r>
            <a:r>
              <a:rPr lang="en-US" altLang="es-CO" sz="2000" dirty="0" smtClean="0"/>
              <a:t> HTTP Request </a:t>
            </a:r>
            <a:r>
              <a:rPr lang="en-US" altLang="es-CO" sz="2000" dirty="0" err="1" smtClean="0"/>
              <a:t>contiene</a:t>
            </a:r>
            <a:r>
              <a:rPr lang="en-US" altLang="es-CO" sz="2000" dirty="0" smtClean="0"/>
              <a:t> un URI</a:t>
            </a:r>
            <a:endParaRPr lang="en-US" altLang="es-CO" sz="2000" dirty="0"/>
          </a:p>
          <a:p>
            <a:pPr eaLnBrk="1" hangingPunct="1"/>
            <a:r>
              <a:rPr lang="en-US" altLang="es-CO" dirty="0" smtClean="0"/>
              <a:t>Statelessness</a:t>
            </a:r>
          </a:p>
          <a:p>
            <a:pPr lvl="1" eaLnBrk="1" hangingPunct="1"/>
            <a:r>
              <a:rPr lang="en-US" altLang="es-CO" sz="2000" dirty="0" smtClean="0"/>
              <a:t>El </a:t>
            </a:r>
            <a:r>
              <a:rPr lang="en-US" altLang="es-CO" sz="2000" dirty="0" err="1" smtClean="0"/>
              <a:t>servidor</a:t>
            </a:r>
            <a:r>
              <a:rPr lang="en-US" altLang="es-CO" sz="2000" dirty="0" smtClean="0"/>
              <a:t> no </a:t>
            </a:r>
            <a:r>
              <a:rPr lang="en-US" altLang="es-CO" sz="2000" dirty="0" err="1" smtClean="0"/>
              <a:t>guarda</a:t>
            </a:r>
            <a:r>
              <a:rPr lang="en-US" altLang="es-CO" sz="2000" dirty="0" smtClean="0"/>
              <a:t> </a:t>
            </a:r>
            <a:r>
              <a:rPr lang="en-US" altLang="es-CO" sz="2000" dirty="0" err="1" smtClean="0"/>
              <a:t>información</a:t>
            </a:r>
            <a:r>
              <a:rPr lang="en-US" altLang="es-CO" sz="2000" dirty="0" smtClean="0"/>
              <a:t> </a:t>
            </a:r>
            <a:r>
              <a:rPr lang="en-US" altLang="es-CO" sz="2000" dirty="0" err="1" smtClean="0"/>
              <a:t>acerca</a:t>
            </a:r>
            <a:r>
              <a:rPr lang="en-US" altLang="es-CO" sz="2000" dirty="0" smtClean="0"/>
              <a:t> de la </a:t>
            </a:r>
            <a:r>
              <a:rPr lang="en-US" altLang="es-CO" sz="2000" dirty="0" err="1" smtClean="0"/>
              <a:t>transacción</a:t>
            </a:r>
            <a:r>
              <a:rPr lang="en-US" altLang="es-CO" sz="2000" dirty="0" smtClean="0"/>
              <a:t> </a:t>
            </a:r>
            <a:endParaRPr lang="en-US" altLang="es-CO" sz="2000" dirty="0"/>
          </a:p>
          <a:p>
            <a:pPr eaLnBrk="1" hangingPunct="1"/>
            <a:r>
              <a:rPr lang="en-US" altLang="es-CO" dirty="0" smtClean="0"/>
              <a:t>Meta data support </a:t>
            </a:r>
          </a:p>
          <a:p>
            <a:pPr lvl="1" eaLnBrk="1" hangingPunct="1"/>
            <a:r>
              <a:rPr lang="en-US" altLang="es-CO" sz="2000" dirty="0"/>
              <a:t>Metadata </a:t>
            </a:r>
            <a:r>
              <a:rPr lang="en-US" altLang="es-CO" sz="2000" dirty="0" err="1" smtClean="0"/>
              <a:t>sobre</a:t>
            </a:r>
            <a:r>
              <a:rPr lang="en-US" altLang="es-CO" sz="2000" dirty="0" smtClean="0"/>
              <a:t> la </a:t>
            </a:r>
            <a:r>
              <a:rPr lang="en-US" altLang="es-CO" sz="2000" dirty="0" err="1" smtClean="0"/>
              <a:t>infromación</a:t>
            </a:r>
            <a:r>
              <a:rPr lang="en-US" altLang="es-CO" sz="2000" dirty="0" smtClean="0"/>
              <a:t> que </a:t>
            </a:r>
            <a:r>
              <a:rPr lang="en-US" altLang="es-CO" sz="2000" dirty="0" err="1" smtClean="0"/>
              <a:t>transporta</a:t>
            </a:r>
            <a:r>
              <a:rPr lang="en-US" altLang="es-CO" sz="2000" dirty="0" smtClean="0"/>
              <a:t> el </a:t>
            </a:r>
            <a:r>
              <a:rPr lang="en-US" altLang="es-CO" sz="2000" dirty="0" err="1" smtClean="0"/>
              <a:t>mensaje</a:t>
            </a:r>
            <a:r>
              <a:rPr lang="en-US" altLang="es-CO" sz="2000" dirty="0" smtClean="0"/>
              <a:t> </a:t>
            </a:r>
            <a:r>
              <a:rPr lang="en-US" altLang="es-CO" sz="2000" dirty="0" err="1" smtClean="0"/>
              <a:t>puede</a:t>
            </a:r>
            <a:r>
              <a:rPr lang="en-US" altLang="es-CO" sz="2000" dirty="0" smtClean="0"/>
              <a:t> </a:t>
            </a:r>
            <a:r>
              <a:rPr lang="en-US" altLang="es-CO" sz="2000" dirty="0" err="1" smtClean="0"/>
              <a:t>ser</a:t>
            </a:r>
            <a:r>
              <a:rPr lang="en-US" altLang="es-CO" sz="2000" dirty="0" smtClean="0"/>
              <a:t> </a:t>
            </a:r>
            <a:r>
              <a:rPr lang="en-US" altLang="es-CO" sz="2000" dirty="0" err="1" smtClean="0"/>
              <a:t>intercambiada</a:t>
            </a:r>
            <a:r>
              <a:rPr lang="en-US" altLang="es-CO" sz="2000" dirty="0" smtClean="0"/>
              <a:t> </a:t>
            </a:r>
            <a:r>
              <a:rPr lang="en-US" altLang="es-CO" sz="2000" dirty="0" err="1" smtClean="0"/>
              <a:t>en</a:t>
            </a:r>
            <a:r>
              <a:rPr lang="en-US" altLang="es-CO" sz="2000" dirty="0" smtClean="0"/>
              <a:t> </a:t>
            </a:r>
            <a:r>
              <a:rPr lang="en-US" altLang="es-CO" sz="2000" dirty="0" err="1" smtClean="0"/>
              <a:t>los</a:t>
            </a:r>
            <a:r>
              <a:rPr lang="en-US" altLang="es-CO" sz="2000" dirty="0" smtClean="0"/>
              <a:t> </a:t>
            </a:r>
            <a:r>
              <a:rPr lang="en-US" altLang="es-CO" sz="2000" dirty="0" err="1" smtClean="0"/>
              <a:t>mensajes</a:t>
            </a:r>
            <a:r>
              <a:rPr lang="en-US" altLang="es-CO" sz="2000" dirty="0" smtClean="0"/>
              <a:t>.</a:t>
            </a:r>
            <a:endParaRPr lang="en-IN" altLang="es-CO" sz="2000" dirty="0"/>
          </a:p>
        </p:txBody>
      </p:sp>
      <p:pic>
        <p:nvPicPr>
          <p:cNvPr id="1026" name="Picture 2" descr="https://upload.wikimedia.org/wikipedia/commons/thumb/c/c3/URI_Euler_Diagram_no_lone_URIs.svg/1920px-URI_Euler_Diagram_no_lone_URIs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322" y="2440323"/>
            <a:ext cx="3225346" cy="194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8373681" y="4719172"/>
            <a:ext cx="3874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s-CO" dirty="0" smtClean="0"/>
              <a:t>http</a:t>
            </a:r>
            <a:r>
              <a:rPr lang="en-US" altLang="es-CO" dirty="0"/>
              <a:t>://</a:t>
            </a:r>
            <a:r>
              <a:rPr lang="en-US" altLang="es-CO" dirty="0" smtClean="0"/>
              <a:t>www.icesi.edu.co/moodle/my</a:t>
            </a:r>
            <a:r>
              <a:rPr lang="en-US" altLang="es-CO" dirty="0"/>
              <a:t>/</a:t>
            </a:r>
            <a:endParaRPr lang="es-CO" dirty="0"/>
          </a:p>
        </p:txBody>
      </p:sp>
      <p:cxnSp>
        <p:nvCxnSpPr>
          <p:cNvPr id="6" name="Conector recto 5"/>
          <p:cNvCxnSpPr/>
          <p:nvPr/>
        </p:nvCxnSpPr>
        <p:spPr>
          <a:xfrm flipV="1">
            <a:off x="10756490" y="4383930"/>
            <a:ext cx="0" cy="1081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11105535" y="4282017"/>
            <a:ext cx="0" cy="43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V="1">
            <a:off x="9870460" y="4282017"/>
            <a:ext cx="0" cy="43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Hypertext Transport Protocol (HTTP) characteristics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0205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4238625" y="2019953"/>
            <a:ext cx="4357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>
                <a:latin typeface="Calibri" panose="020F0502020204030204" pitchFamily="34" charset="0"/>
              </a:rPr>
              <a:t>GET /index.html HTTP/1.0</a:t>
            </a:r>
            <a:endParaRPr lang="en-IN" altLang="es-CO">
              <a:latin typeface="Calibri" panose="020F0502020204030204" pitchFamily="34" charset="0"/>
            </a:endParaRPr>
          </a:p>
        </p:txBody>
      </p:sp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1952625" y="2019953"/>
            <a:ext cx="1428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b="1">
                <a:latin typeface="Calibri" panose="020F0502020204030204" pitchFamily="34" charset="0"/>
              </a:rPr>
              <a:t>Request Line</a:t>
            </a:r>
            <a:endParaRPr lang="en-IN" altLang="es-CO" b="1">
              <a:latin typeface="Calibri" panose="020F0502020204030204" pitchFamily="34" charset="0"/>
            </a:endParaRPr>
          </a:p>
        </p:txBody>
      </p:sp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4238625" y="2805764"/>
            <a:ext cx="43576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dirty="0">
                <a:latin typeface="Calibri" panose="020F0502020204030204" pitchFamily="34" charset="0"/>
              </a:rPr>
              <a:t>Host: </a:t>
            </a:r>
            <a:r>
              <a:rPr lang="en-US" altLang="es-CO" dirty="0">
                <a:latin typeface="Calibri" panose="020F0502020204030204" pitchFamily="34" charset="0"/>
                <a:hlinkClick r:id="rId2"/>
              </a:rPr>
              <a:t>www.content-networking.com</a:t>
            </a:r>
            <a:endParaRPr lang="en-US" altLang="es-CO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s-CO" dirty="0">
                <a:latin typeface="Calibri" panose="020F0502020204030204" pitchFamily="34" charset="0"/>
              </a:rPr>
              <a:t>Date: BBBBBBBBBBBB</a:t>
            </a:r>
          </a:p>
          <a:p>
            <a:pPr eaLnBrk="1" hangingPunct="1"/>
            <a:r>
              <a:rPr lang="en-US" altLang="es-CO" dirty="0">
                <a:latin typeface="Calibri" panose="020F0502020204030204" pitchFamily="34" charset="0"/>
              </a:rPr>
              <a:t>User-Agent: Mozilla/5.0 (</a:t>
            </a:r>
            <a:r>
              <a:rPr lang="en-US" altLang="es-CO" dirty="0" err="1">
                <a:latin typeface="Calibri" panose="020F0502020204030204" pitchFamily="34" charset="0"/>
              </a:rPr>
              <a:t>en</a:t>
            </a:r>
            <a:r>
              <a:rPr lang="en-US" altLang="es-CO" dirty="0">
                <a:latin typeface="Calibri" panose="020F0502020204030204" pitchFamily="34" charset="0"/>
              </a:rPr>
              <a:t>) (WINNT; U)</a:t>
            </a:r>
          </a:p>
          <a:p>
            <a:pPr eaLnBrk="1" hangingPunct="1"/>
            <a:r>
              <a:rPr lang="en-US" altLang="es-CO" dirty="0">
                <a:latin typeface="Calibri" panose="020F0502020204030204" pitchFamily="34" charset="0"/>
              </a:rPr>
              <a:t>Accept-Language: </a:t>
            </a:r>
            <a:r>
              <a:rPr lang="en-US" altLang="es-CO" dirty="0" err="1">
                <a:latin typeface="Calibri" panose="020F0502020204030204" pitchFamily="34" charset="0"/>
              </a:rPr>
              <a:t>en</a:t>
            </a:r>
            <a:r>
              <a:rPr lang="en-US" altLang="es-CO" dirty="0">
                <a:latin typeface="Calibri" panose="020F0502020204030204" pitchFamily="34" charset="0"/>
              </a:rPr>
              <a:t>-us   </a:t>
            </a:r>
            <a:endParaRPr lang="en-IN" altLang="es-CO" dirty="0">
              <a:latin typeface="Calibri" panose="020F0502020204030204" pitchFamily="34" charset="0"/>
            </a:endParaRPr>
          </a:p>
        </p:txBody>
      </p: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1984109" y="2805764"/>
            <a:ext cx="1428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b="1">
                <a:latin typeface="Calibri" panose="020F0502020204030204" pitchFamily="34" charset="0"/>
              </a:rPr>
              <a:t>Header Lines </a:t>
            </a:r>
            <a:endParaRPr lang="en-IN" altLang="es-CO" b="1">
              <a:latin typeface="Calibri" panose="020F0502020204030204" pitchFamily="34" charset="0"/>
            </a:endParaRPr>
          </a:p>
        </p:txBody>
      </p:sp>
      <p:sp>
        <p:nvSpPr>
          <p:cNvPr id="5127" name="TextBox 8"/>
          <p:cNvSpPr txBox="1">
            <a:spLocks noChangeArrowheads="1"/>
          </p:cNvSpPr>
          <p:nvPr/>
        </p:nvSpPr>
        <p:spPr bwMode="auto">
          <a:xfrm>
            <a:off x="1984109" y="4195478"/>
            <a:ext cx="14287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b="1" dirty="0">
                <a:latin typeface="Calibri" panose="020F0502020204030204" pitchFamily="34" charset="0"/>
              </a:rPr>
              <a:t>Carriage Return/Line Feed</a:t>
            </a:r>
            <a:endParaRPr lang="en-IN" altLang="es-CO" b="1" dirty="0">
              <a:latin typeface="Calibri" panose="020F0502020204030204" pitchFamily="34" charset="0"/>
            </a:endParaRPr>
          </a:p>
        </p:txBody>
      </p:sp>
      <p:sp>
        <p:nvSpPr>
          <p:cNvPr id="5132" name="TextBox 17"/>
          <p:cNvSpPr txBox="1">
            <a:spLocks noChangeArrowheads="1"/>
          </p:cNvSpPr>
          <p:nvPr/>
        </p:nvSpPr>
        <p:spPr bwMode="auto">
          <a:xfrm>
            <a:off x="1952625" y="5448952"/>
            <a:ext cx="157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b="1">
                <a:latin typeface="Calibri" panose="020F0502020204030204" pitchFamily="34" charset="0"/>
              </a:rPr>
              <a:t>Message Body</a:t>
            </a:r>
            <a:endParaRPr lang="en-IN" altLang="es-CO" b="1">
              <a:latin typeface="Calibri" panose="020F0502020204030204" pitchFamily="34" charset="0"/>
            </a:endParaRPr>
          </a:p>
        </p:txBody>
      </p:sp>
      <p:sp>
        <p:nvSpPr>
          <p:cNvPr id="5133" name="TextBox 21"/>
          <p:cNvSpPr txBox="1">
            <a:spLocks noChangeArrowheads="1"/>
          </p:cNvSpPr>
          <p:nvPr/>
        </p:nvSpPr>
        <p:spPr bwMode="auto">
          <a:xfrm>
            <a:off x="4238625" y="5448952"/>
            <a:ext cx="24288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dirty="0">
                <a:latin typeface="Calibri" panose="020F0502020204030204" pitchFamily="34" charset="0"/>
              </a:rPr>
              <a:t>Content-length:  </a:t>
            </a:r>
          </a:p>
          <a:p>
            <a:pPr eaLnBrk="1" hangingPunct="1"/>
            <a:r>
              <a:rPr lang="en-US" altLang="es-CO" dirty="0">
                <a:latin typeface="Calibri" panose="020F0502020204030204" pitchFamily="34" charset="0"/>
              </a:rPr>
              <a:t>(Message Payload)</a:t>
            </a:r>
            <a:endParaRPr lang="en-IN" altLang="es-CO" dirty="0">
              <a:latin typeface="Calibri" panose="020F050202020403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9643866" y="3497178"/>
            <a:ext cx="1148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s-CO" dirty="0"/>
              <a:t>Metadata 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643866" y="2863515"/>
            <a:ext cx="51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s-CO" dirty="0" smtClean="0"/>
              <a:t>URI</a:t>
            </a:r>
            <a:endParaRPr lang="es-CO" dirty="0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8373979" y="3048181"/>
            <a:ext cx="1096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8323722" y="3681844"/>
            <a:ext cx="1096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9643866" y="2047587"/>
            <a:ext cx="1725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s-CO" dirty="0" err="1" smtClean="0"/>
              <a:t>Tipo</a:t>
            </a:r>
            <a:r>
              <a:rPr lang="en-US" altLang="es-CO" dirty="0" smtClean="0"/>
              <a:t> de </a:t>
            </a:r>
            <a:r>
              <a:rPr lang="en-US" altLang="es-CO" dirty="0" err="1" smtClean="0"/>
              <a:t>solicitud</a:t>
            </a:r>
            <a:endParaRPr lang="es-CO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8373979" y="2232253"/>
            <a:ext cx="1096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ítulo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CO" dirty="0"/>
              <a:t>HTTP Request Format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0984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153427" y="1886552"/>
            <a:ext cx="5844139" cy="4239612"/>
          </a:xfrm>
        </p:spPr>
        <p:txBody>
          <a:bodyPr/>
          <a:lstStyle/>
          <a:p>
            <a:pPr eaLnBrk="1" hangingPunct="1"/>
            <a:r>
              <a:rPr lang="en-US" altLang="es-CO" dirty="0" smtClean="0"/>
              <a:t>GET </a:t>
            </a:r>
          </a:p>
          <a:p>
            <a:pPr lvl="1"/>
            <a:r>
              <a:rPr lang="es-ES" altLang="es-CO" dirty="0"/>
              <a:t>Cualquier información es identificada por la </a:t>
            </a:r>
            <a:r>
              <a:rPr lang="es-ES" altLang="es-CO" dirty="0" err="1" smtClean="0"/>
              <a:t>Request</a:t>
            </a:r>
            <a:r>
              <a:rPr lang="es-ES" altLang="es-CO" dirty="0" smtClean="0"/>
              <a:t>-URI</a:t>
            </a:r>
          </a:p>
          <a:p>
            <a:pPr lvl="1"/>
            <a:r>
              <a:rPr lang="en-US" altLang="es-CO" dirty="0" err="1" smtClean="0"/>
              <a:t>Pueden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enviarse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parámetros</a:t>
            </a:r>
            <a:r>
              <a:rPr lang="en-US" altLang="es-CO" dirty="0" smtClean="0"/>
              <a:t> al </a:t>
            </a:r>
            <a:r>
              <a:rPr lang="en-US" altLang="es-CO" dirty="0" err="1" smtClean="0"/>
              <a:t>servidor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usando</a:t>
            </a:r>
            <a:r>
              <a:rPr lang="en-US" altLang="es-CO" dirty="0" smtClean="0"/>
              <a:t> la URL.</a:t>
            </a:r>
          </a:p>
          <a:p>
            <a:pPr lvl="1"/>
            <a:r>
              <a:rPr lang="en-US" altLang="es-CO" dirty="0" smtClean="0"/>
              <a:t>Un GET se </a:t>
            </a:r>
            <a:r>
              <a:rPr lang="en-US" altLang="es-CO" dirty="0" err="1" smtClean="0"/>
              <a:t>hace</a:t>
            </a:r>
            <a:r>
              <a:rPr lang="en-US" altLang="es-CO" dirty="0" smtClean="0"/>
              <a:t> para </a:t>
            </a:r>
            <a:r>
              <a:rPr lang="en-US" altLang="es-CO" dirty="0" err="1" smtClean="0"/>
              <a:t>adquirir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información</a:t>
            </a:r>
            <a:r>
              <a:rPr lang="en-US" altLang="es-CO" dirty="0" smtClean="0"/>
              <a:t> del </a:t>
            </a:r>
            <a:r>
              <a:rPr lang="en-US" altLang="es-CO" dirty="0" err="1" smtClean="0"/>
              <a:t>servidor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en</a:t>
            </a:r>
            <a:r>
              <a:rPr lang="en-US" altLang="es-CO" dirty="0" smtClean="0"/>
              <a:t> general</a:t>
            </a:r>
          </a:p>
          <a:p>
            <a:pPr eaLnBrk="1" hangingPunct="1"/>
            <a:endParaRPr lang="en-US" altLang="es-CO" dirty="0" smtClean="0"/>
          </a:p>
          <a:p>
            <a:pPr eaLnBrk="1" hangingPunct="1"/>
            <a:r>
              <a:rPr lang="en-US" altLang="es-CO" dirty="0" smtClean="0"/>
              <a:t>POST</a:t>
            </a:r>
          </a:p>
          <a:p>
            <a:pPr lvl="1"/>
            <a:r>
              <a:rPr lang="es-ES" altLang="es-CO" dirty="0"/>
              <a:t>Enviar información al servidor </a:t>
            </a:r>
            <a:r>
              <a:rPr lang="es-ES" altLang="es-CO" dirty="0" smtClean="0"/>
              <a:t>web. Ejemplo: </a:t>
            </a:r>
            <a:r>
              <a:rPr lang="en-US" altLang="es-CO" dirty="0" err="1" smtClean="0"/>
              <a:t>Envío</a:t>
            </a:r>
            <a:r>
              <a:rPr lang="en-US" altLang="es-CO" dirty="0" smtClean="0"/>
              <a:t> de </a:t>
            </a:r>
            <a:r>
              <a:rPr lang="en-US" altLang="es-CO" dirty="0" err="1" smtClean="0"/>
              <a:t>infromación</a:t>
            </a:r>
            <a:r>
              <a:rPr lang="en-US" altLang="es-CO" dirty="0" smtClean="0"/>
              <a:t> de un </a:t>
            </a:r>
            <a:r>
              <a:rPr lang="en-US" altLang="es-CO" dirty="0" err="1" smtClean="0"/>
              <a:t>Formulario</a:t>
            </a:r>
            <a:endParaRPr lang="en-US" altLang="es-CO" dirty="0" smtClean="0"/>
          </a:p>
          <a:p>
            <a:pPr lvl="1" eaLnBrk="1" hangingPunct="1"/>
            <a:r>
              <a:rPr lang="en-US" altLang="es-CO" dirty="0" smtClean="0"/>
              <a:t>La </a:t>
            </a:r>
            <a:r>
              <a:rPr lang="en-US" altLang="es-CO" dirty="0" err="1" smtClean="0"/>
              <a:t>información</a:t>
            </a:r>
            <a:r>
              <a:rPr lang="en-US" altLang="es-CO" dirty="0" smtClean="0"/>
              <a:t> del POST </a:t>
            </a:r>
            <a:r>
              <a:rPr lang="en-US" altLang="es-CO" dirty="0" err="1" smtClean="0"/>
              <a:t>va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en</a:t>
            </a:r>
            <a:r>
              <a:rPr lang="en-US" altLang="es-CO" dirty="0" smtClean="0"/>
              <a:t> el </a:t>
            </a:r>
            <a:r>
              <a:rPr lang="en-US" altLang="es-CO" dirty="0" err="1" smtClean="0"/>
              <a:t>cuerpo</a:t>
            </a:r>
            <a:r>
              <a:rPr lang="en-US" altLang="es-CO" dirty="0" smtClean="0"/>
              <a:t> del </a:t>
            </a:r>
            <a:r>
              <a:rPr lang="en-US" altLang="es-CO" dirty="0" err="1" smtClean="0"/>
              <a:t>mensaje</a:t>
            </a:r>
            <a:endParaRPr lang="en-US" altLang="es-CO" dirty="0" smtClean="0"/>
          </a:p>
          <a:p>
            <a:pPr lvl="1" eaLnBrk="1" hangingPunct="1"/>
            <a:r>
              <a:rPr lang="en-US" altLang="es-CO" dirty="0" smtClean="0"/>
              <a:t>La URI que se use </a:t>
            </a:r>
            <a:r>
              <a:rPr lang="en-US" altLang="es-CO" dirty="0" err="1" smtClean="0"/>
              <a:t>debería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ser</a:t>
            </a:r>
            <a:r>
              <a:rPr lang="en-US" altLang="es-CO" dirty="0" smtClean="0"/>
              <a:t> </a:t>
            </a:r>
            <a:r>
              <a:rPr lang="en-US" altLang="es-CO" dirty="0" err="1" smtClean="0"/>
              <a:t>capaz</a:t>
            </a:r>
            <a:r>
              <a:rPr lang="en-US" altLang="es-CO" dirty="0" smtClean="0"/>
              <a:t> de </a:t>
            </a:r>
            <a:r>
              <a:rPr lang="en-US" altLang="es-CO" dirty="0" err="1" smtClean="0"/>
              <a:t>recibir</a:t>
            </a:r>
            <a:r>
              <a:rPr lang="en-US" altLang="es-CO" dirty="0" smtClean="0"/>
              <a:t> la </a:t>
            </a:r>
            <a:r>
              <a:rPr lang="en-US" altLang="es-CO" dirty="0" err="1" smtClean="0"/>
              <a:t>información</a:t>
            </a:r>
            <a:endParaRPr lang="en-IN" altLang="es-CO" dirty="0" smtClean="0"/>
          </a:p>
        </p:txBody>
      </p:sp>
      <p:pic>
        <p:nvPicPr>
          <p:cNvPr id="2050" name="Picture 2" descr="Resultado de imagen para post request exa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" t="9963" r="7552" b="13518"/>
          <a:stretch/>
        </p:blipFill>
        <p:spPr bwMode="auto">
          <a:xfrm>
            <a:off x="7836310" y="2684206"/>
            <a:ext cx="3785420" cy="252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7836310" y="5358581"/>
            <a:ext cx="359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CO" dirty="0" smtClean="0"/>
              <a:t>Información enviada al </a:t>
            </a:r>
            <a:r>
              <a:rPr lang="es-ES" altLang="es-CO" dirty="0"/>
              <a:t>servidor web</a:t>
            </a:r>
            <a:endParaRPr lang="es-CO" dirty="0"/>
          </a:p>
        </p:txBody>
      </p:sp>
      <p:cxnSp>
        <p:nvCxnSpPr>
          <p:cNvPr id="5" name="Conector recto de flecha 4"/>
          <p:cNvCxnSpPr>
            <a:stCxn id="2" idx="0"/>
          </p:cNvCxnSpPr>
          <p:nvPr/>
        </p:nvCxnSpPr>
        <p:spPr>
          <a:xfrm flipV="1">
            <a:off x="9634848" y="5014452"/>
            <a:ext cx="765" cy="344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 rot="16200000">
            <a:off x="7184612" y="3821692"/>
            <a:ext cx="93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Header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 rot="16200000">
            <a:off x="7184612" y="4559399"/>
            <a:ext cx="93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Body</a:t>
            </a:r>
            <a:endParaRPr lang="es-CO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7836310" y="3368040"/>
            <a:ext cx="0" cy="1120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7836310" y="4658360"/>
            <a:ext cx="0" cy="429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CO" dirty="0" smtClean="0"/>
              <a:t>Request Methods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885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172678" y="2098308"/>
            <a:ext cx="6853722" cy="397973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s-CO" dirty="0" smtClean="0"/>
              <a:t>HEAD</a:t>
            </a:r>
          </a:p>
          <a:p>
            <a:pPr lvl="1"/>
            <a:r>
              <a:rPr lang="es-ES" altLang="es-CO" dirty="0"/>
              <a:t>El método HEAD pide una respuesta idéntica a la de una petición GET, pero sin el cuerpo de la respuesta</a:t>
            </a:r>
            <a:r>
              <a:rPr lang="es-ES" altLang="es-CO" dirty="0" smtClean="0"/>
              <a:t>.</a:t>
            </a:r>
            <a:r>
              <a:rPr lang="en-US" altLang="es-CO" dirty="0" smtClean="0"/>
              <a:t> </a:t>
            </a:r>
          </a:p>
          <a:p>
            <a:pPr eaLnBrk="1" hangingPunct="1"/>
            <a:r>
              <a:rPr lang="en-US" altLang="es-CO" dirty="0" smtClean="0"/>
              <a:t>PUT</a:t>
            </a:r>
          </a:p>
          <a:p>
            <a:pPr lvl="1"/>
            <a:r>
              <a:rPr lang="es-ES" altLang="es-CO" dirty="0"/>
              <a:t>Solicita a un servidor almacenar los datos adjuntos en la URL de solicitud proporcionada.</a:t>
            </a:r>
          </a:p>
          <a:p>
            <a:pPr lvl="1"/>
            <a:r>
              <a:rPr lang="es-ES" altLang="es-CO" dirty="0"/>
              <a:t>Crea el recurso si </a:t>
            </a:r>
            <a:r>
              <a:rPr lang="es-ES" altLang="es-CO" dirty="0" smtClean="0"/>
              <a:t>no está creado.</a:t>
            </a:r>
          </a:p>
          <a:p>
            <a:pPr lvl="1"/>
            <a:r>
              <a:rPr lang="es-ES" altLang="es-CO" dirty="0" smtClean="0"/>
              <a:t>Si el recurso ya está creado, lo reemplaza</a:t>
            </a:r>
            <a:endParaRPr lang="es-ES" altLang="es-CO" dirty="0"/>
          </a:p>
          <a:p>
            <a:pPr lvl="1"/>
            <a:r>
              <a:rPr lang="es-ES" altLang="es-CO" dirty="0"/>
              <a:t>No es útil para la publicación web (se prefiere FTP por motivos de seguridad</a:t>
            </a:r>
            <a:r>
              <a:rPr lang="es-ES" altLang="es-CO" dirty="0" smtClean="0"/>
              <a:t>)</a:t>
            </a:r>
            <a:endParaRPr lang="en-US" altLang="es-CO" dirty="0" smtClean="0"/>
          </a:p>
          <a:p>
            <a:pPr eaLnBrk="1" hangingPunct="1"/>
            <a:r>
              <a:rPr lang="en-US" altLang="es-CO" dirty="0" smtClean="0"/>
              <a:t>DELETE</a:t>
            </a:r>
          </a:p>
          <a:p>
            <a:pPr lvl="1"/>
            <a:r>
              <a:rPr lang="es-ES" altLang="es-CO" dirty="0"/>
              <a:t>Elimina el objeto web</a:t>
            </a:r>
          </a:p>
          <a:p>
            <a:pPr lvl="1"/>
            <a:r>
              <a:rPr lang="es-ES" altLang="es-CO" dirty="0"/>
              <a:t>Necesita ser usado cuidadosamente por razones de seguridad.</a:t>
            </a:r>
            <a:endParaRPr lang="en-IN" altLang="es-CO" dirty="0" smtClean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CO" dirty="0"/>
              <a:t>HTTP Request Format</a:t>
            </a:r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26944" t="45720" r="49861" b="49259"/>
          <a:stretch/>
        </p:blipFill>
        <p:spPr>
          <a:xfrm>
            <a:off x="7670801" y="5561571"/>
            <a:ext cx="4241800" cy="51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6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644316" y="1982805"/>
            <a:ext cx="8229600" cy="4162610"/>
          </a:xfrm>
        </p:spPr>
        <p:txBody>
          <a:bodyPr/>
          <a:lstStyle/>
          <a:p>
            <a:pPr eaLnBrk="1" hangingPunct="1"/>
            <a:r>
              <a:rPr lang="en-US" altLang="es-CO" dirty="0" smtClean="0"/>
              <a:t>  PATCH</a:t>
            </a:r>
          </a:p>
          <a:p>
            <a:pPr lvl="1"/>
            <a:r>
              <a:rPr lang="es-ES" altLang="es-CO" dirty="0" smtClean="0"/>
              <a:t>El </a:t>
            </a:r>
            <a:r>
              <a:rPr lang="es-ES" altLang="es-CO" dirty="0"/>
              <a:t>método PATCH  es utilizado para aplicar modificaciones parciales a un recurso</a:t>
            </a:r>
            <a:r>
              <a:rPr lang="es-ES" altLang="es-CO" dirty="0" smtClean="0"/>
              <a:t>.</a:t>
            </a:r>
          </a:p>
          <a:p>
            <a:pPr marL="201168" lvl="1" indent="0">
              <a:buNone/>
            </a:pPr>
            <a:r>
              <a:rPr lang="en-US" altLang="es-CO" dirty="0" smtClean="0"/>
              <a:t>OPTIONS</a:t>
            </a:r>
          </a:p>
          <a:p>
            <a:pPr lvl="1"/>
            <a:r>
              <a:rPr lang="es-ES" altLang="es-CO" dirty="0" smtClean="0"/>
              <a:t>El </a:t>
            </a:r>
            <a:r>
              <a:rPr lang="es-ES" altLang="es-CO" dirty="0"/>
              <a:t>método OPTIONS es utilizado para describir las opciones de comunicación para el recurso de destino.</a:t>
            </a:r>
            <a:endParaRPr lang="en-US" altLang="es-CO" dirty="0" smtClean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s-CO" dirty="0" smtClean="0"/>
              <a:t>  </a:t>
            </a:r>
            <a:endParaRPr lang="en-IN" altLang="es-CO" dirty="0" smtClean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CO" dirty="0"/>
              <a:t>HTTP Request Format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7588" t="28917" r="17083" b="34691"/>
          <a:stretch/>
        </p:blipFill>
        <p:spPr>
          <a:xfrm>
            <a:off x="2841458" y="3505200"/>
            <a:ext cx="5835316" cy="215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1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3688292" y="2109790"/>
            <a:ext cx="4357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dirty="0">
                <a:latin typeface="Calibri" panose="020F0502020204030204" pitchFamily="34" charset="0"/>
              </a:rPr>
              <a:t>HTTP/1.0  200 OK </a:t>
            </a:r>
            <a:endParaRPr lang="en-IN" altLang="es-CO" dirty="0">
              <a:latin typeface="Calibri" panose="020F0502020204030204" pitchFamily="34" charset="0"/>
            </a:endParaRPr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1616604" y="2109790"/>
            <a:ext cx="1428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b="1" dirty="0">
                <a:latin typeface="Calibri" panose="020F0502020204030204" pitchFamily="34" charset="0"/>
              </a:rPr>
              <a:t>Status line</a:t>
            </a:r>
            <a:endParaRPr lang="en-IN" altLang="es-CO" b="1" dirty="0">
              <a:latin typeface="Calibri" panose="020F0502020204030204" pitchFamily="34" charset="0"/>
            </a:endParaRPr>
          </a:p>
        </p:txBody>
      </p:sp>
      <p:sp>
        <p:nvSpPr>
          <p:cNvPr id="9221" name="TextBox 5"/>
          <p:cNvSpPr txBox="1">
            <a:spLocks noChangeArrowheads="1"/>
          </p:cNvSpPr>
          <p:nvPr/>
        </p:nvSpPr>
        <p:spPr bwMode="auto">
          <a:xfrm>
            <a:off x="3688291" y="2895601"/>
            <a:ext cx="43576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>
                <a:latin typeface="Calibri" panose="020F0502020204030204" pitchFamily="34" charset="0"/>
              </a:rPr>
              <a:t>Date: BBBBBBBBBBBB</a:t>
            </a:r>
          </a:p>
          <a:p>
            <a:pPr eaLnBrk="1" hangingPunct="1"/>
            <a:r>
              <a:rPr lang="en-US" altLang="es-CO">
                <a:latin typeface="Calibri" panose="020F0502020204030204" pitchFamily="34" charset="0"/>
              </a:rPr>
              <a:t>Server: Apache/1.3.12 (Unix)</a:t>
            </a:r>
          </a:p>
          <a:p>
            <a:pPr eaLnBrk="1" hangingPunct="1"/>
            <a:r>
              <a:rPr lang="en-US" altLang="es-CO">
                <a:latin typeface="Calibri" panose="020F0502020204030204" pitchFamily="34" charset="0"/>
              </a:rPr>
              <a:t>Last-Modified:  (date)</a:t>
            </a:r>
          </a:p>
          <a:p>
            <a:pPr eaLnBrk="1" hangingPunct="1"/>
            <a:r>
              <a:rPr lang="en-US" altLang="es-CO">
                <a:latin typeface="Calibri" panose="020F0502020204030204" pitchFamily="34" charset="0"/>
              </a:rPr>
              <a:t>Content Type: text/html</a:t>
            </a:r>
            <a:endParaRPr lang="en-IN" altLang="es-CO">
              <a:latin typeface="Calibri" panose="020F0502020204030204" pitchFamily="34" charset="0"/>
            </a:endParaRP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1616604" y="2895601"/>
            <a:ext cx="1428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b="1">
                <a:latin typeface="Calibri" panose="020F0502020204030204" pitchFamily="34" charset="0"/>
              </a:rPr>
              <a:t>Header Lines </a:t>
            </a:r>
            <a:endParaRPr lang="en-IN" altLang="es-CO" b="1">
              <a:latin typeface="Calibri" panose="020F0502020204030204" pitchFamily="34" charset="0"/>
            </a:endParaRPr>
          </a:p>
        </p:txBody>
      </p:sp>
      <p:sp>
        <p:nvSpPr>
          <p:cNvPr id="9223" name="TextBox 8"/>
          <p:cNvSpPr txBox="1">
            <a:spLocks noChangeArrowheads="1"/>
          </p:cNvSpPr>
          <p:nvPr/>
        </p:nvSpPr>
        <p:spPr bwMode="auto">
          <a:xfrm>
            <a:off x="1616604" y="4267202"/>
            <a:ext cx="14287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b="1" dirty="0">
                <a:latin typeface="Calibri" panose="020F0502020204030204" pitchFamily="34" charset="0"/>
              </a:rPr>
              <a:t>Carriage Return/Line Feed</a:t>
            </a:r>
            <a:endParaRPr lang="en-IN" altLang="es-CO" b="1" dirty="0">
              <a:latin typeface="Calibri" panose="020F050202020403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045979" y="3187702"/>
            <a:ext cx="642937" cy="595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688916" y="1778002"/>
            <a:ext cx="2571750" cy="855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El </a:t>
            </a:r>
            <a:r>
              <a:rPr lang="en-US" dirty="0" err="1" smtClean="0"/>
              <a:t>código</a:t>
            </a:r>
            <a:r>
              <a:rPr lang="en-US" dirty="0" smtClean="0"/>
              <a:t> de </a:t>
            </a:r>
            <a:r>
              <a:rPr lang="en-US" dirty="0" err="1" smtClean="0"/>
              <a:t>estado</a:t>
            </a:r>
            <a:r>
              <a:rPr lang="en-US" dirty="0" smtClean="0"/>
              <a:t> </a:t>
            </a:r>
            <a:r>
              <a:rPr lang="en-US" dirty="0" err="1" smtClean="0"/>
              <a:t>muestra</a:t>
            </a:r>
            <a:r>
              <a:rPr lang="en-US" dirty="0" smtClean="0"/>
              <a:t> el </a:t>
            </a:r>
            <a:r>
              <a:rPr lang="en-US" dirty="0" err="1" smtClean="0"/>
              <a:t>resultado</a:t>
            </a:r>
            <a:r>
              <a:rPr lang="en-US" dirty="0" smtClean="0"/>
              <a:t> del </a:t>
            </a:r>
            <a:r>
              <a:rPr lang="en-US" dirty="0" err="1" smtClean="0"/>
              <a:t>proceso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8688916" y="2895601"/>
            <a:ext cx="257175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El </a:t>
            </a:r>
            <a:r>
              <a:rPr lang="en-US" dirty="0" err="1" smtClean="0"/>
              <a:t>servidor</a:t>
            </a:r>
            <a:r>
              <a:rPr lang="en-US" dirty="0" smtClean="0"/>
              <a:t> </a:t>
            </a:r>
            <a:r>
              <a:rPr lang="en-US" dirty="0" err="1" smtClean="0"/>
              <a:t>especifica</a:t>
            </a:r>
            <a:r>
              <a:rPr lang="en-US" dirty="0" smtClean="0"/>
              <a:t> el </a:t>
            </a:r>
            <a:r>
              <a:rPr lang="en-US" dirty="0" err="1" smtClean="0"/>
              <a:t>estado</a:t>
            </a:r>
            <a:r>
              <a:rPr lang="en-US" dirty="0" smtClean="0"/>
              <a:t> del </a:t>
            </a:r>
            <a:r>
              <a:rPr lang="en-US" dirty="0" err="1" smtClean="0"/>
              <a:t>recurso</a:t>
            </a:r>
            <a:endParaRPr lang="en-IN" dirty="0"/>
          </a:p>
        </p:txBody>
      </p:sp>
      <p:sp>
        <p:nvSpPr>
          <p:cNvPr id="9228" name="TextBox 17"/>
          <p:cNvSpPr txBox="1">
            <a:spLocks noChangeArrowheads="1"/>
          </p:cNvSpPr>
          <p:nvPr/>
        </p:nvSpPr>
        <p:spPr bwMode="auto">
          <a:xfrm>
            <a:off x="1616604" y="5454651"/>
            <a:ext cx="157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b="1" dirty="0">
                <a:latin typeface="Calibri" panose="020F0502020204030204" pitchFamily="34" charset="0"/>
              </a:rPr>
              <a:t>Message Body</a:t>
            </a:r>
            <a:endParaRPr lang="en-IN" altLang="es-CO" b="1" dirty="0">
              <a:latin typeface="Calibri" panose="020F0502020204030204" pitchFamily="34" charset="0"/>
            </a:endParaRPr>
          </a:p>
        </p:txBody>
      </p:sp>
      <p:sp>
        <p:nvSpPr>
          <p:cNvPr id="9229" name="TextBox 21"/>
          <p:cNvSpPr txBox="1">
            <a:spLocks noChangeArrowheads="1"/>
          </p:cNvSpPr>
          <p:nvPr/>
        </p:nvSpPr>
        <p:spPr bwMode="auto">
          <a:xfrm>
            <a:off x="3688291" y="5454651"/>
            <a:ext cx="24288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CO" dirty="0">
                <a:latin typeface="Calibri" panose="020F0502020204030204" pitchFamily="34" charset="0"/>
              </a:rPr>
              <a:t>Content-length:  </a:t>
            </a:r>
          </a:p>
          <a:p>
            <a:pPr eaLnBrk="1" hangingPunct="1"/>
            <a:r>
              <a:rPr lang="en-US" altLang="es-CO" dirty="0">
                <a:latin typeface="Calibri" panose="020F0502020204030204" pitchFamily="34" charset="0"/>
              </a:rPr>
              <a:t>(Message Payload)</a:t>
            </a:r>
            <a:endParaRPr lang="en-IN" altLang="es-CO" dirty="0">
              <a:latin typeface="Calibri" panose="020F0502020204030204" pitchFamily="34" charset="0"/>
            </a:endParaRPr>
          </a:p>
        </p:txBody>
      </p:sp>
      <p:cxnSp>
        <p:nvCxnSpPr>
          <p:cNvPr id="17" name="Straight Connector 10"/>
          <p:cNvCxnSpPr/>
          <p:nvPr/>
        </p:nvCxnSpPr>
        <p:spPr>
          <a:xfrm>
            <a:off x="8045978" y="2291757"/>
            <a:ext cx="642937" cy="595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ítulo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CO" dirty="0"/>
              <a:t>HTTP </a:t>
            </a:r>
            <a:r>
              <a:rPr lang="en-US" altLang="es-CO" dirty="0" smtClean="0"/>
              <a:t>Response </a:t>
            </a:r>
            <a:r>
              <a:rPr lang="en-US" altLang="es-CO" dirty="0"/>
              <a:t>Format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4611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9997</TotalTime>
  <Words>760</Words>
  <Application>Microsoft Office PowerPoint</Application>
  <PresentationFormat>Panorámica</PresentationFormat>
  <Paragraphs>173</Paragraphs>
  <Slides>17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Retrospección</vt:lpstr>
      <vt:lpstr>Semana 10</vt:lpstr>
      <vt:lpstr>HTTP</vt:lpstr>
      <vt:lpstr>Accediendo a recursos de la Web</vt:lpstr>
      <vt:lpstr>Hypertext Transport Protocol (HTTP) characteristics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Contenedores WEB</vt:lpstr>
      <vt:lpstr>Comunicación WEB</vt:lpstr>
      <vt:lpstr>Comunicación WEB</vt:lpstr>
      <vt:lpstr>Comunicación WEB</vt:lpstr>
      <vt:lpstr>Comunicación WEB</vt:lpstr>
      <vt:lpstr>Comunicación WEB</vt:lpstr>
      <vt:lpstr>Ejercicios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Rﭑηcφη</cp:lastModifiedBy>
  <cp:revision>162</cp:revision>
  <dcterms:created xsi:type="dcterms:W3CDTF">2019-02-03T15:35:16Z</dcterms:created>
  <dcterms:modified xsi:type="dcterms:W3CDTF">2019-10-08T13:40:29Z</dcterms:modified>
</cp:coreProperties>
</file>