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62" r:id="rId3"/>
    <p:sldId id="313" r:id="rId4"/>
    <p:sldId id="314" r:id="rId5"/>
    <p:sldId id="315" r:id="rId6"/>
    <p:sldId id="316" r:id="rId7"/>
    <p:sldId id="317" r:id="rId8"/>
    <p:sldId id="309" r:id="rId9"/>
    <p:sldId id="257" r:id="rId10"/>
    <p:sldId id="310" r:id="rId11"/>
    <p:sldId id="311" r:id="rId12"/>
    <p:sldId id="312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13/08/2019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13/08/2019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13/08/2019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13/08/2019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13/08/2019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13/08/2019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13/08/2019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13/08/2019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13/08/2019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13/08/2019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13/08/2019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13/08/2019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13/08/2019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3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OBSERVER Y TCP</a:t>
            </a:r>
          </a:p>
          <a:p>
            <a:r>
              <a:rPr lang="es-ES" dirty="0"/>
              <a:t>PATRON </a:t>
            </a:r>
            <a:r>
              <a:rPr lang="es-ES" dirty="0" smtClean="0"/>
              <a:t>SINGLETON</a:t>
            </a:r>
          </a:p>
          <a:p>
            <a:r>
              <a:rPr lang="es-ES" smtClean="0"/>
              <a:t>CONEXIONES ASÍNCRONAS</a:t>
            </a: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48230" y="2625978"/>
            <a:ext cx="6313293" cy="2526127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1. Implemente la conexión </a:t>
            </a:r>
            <a:r>
              <a:rPr lang="es-ES" dirty="0" smtClean="0"/>
              <a:t>TCP </a:t>
            </a:r>
            <a:r>
              <a:rPr lang="es-ES" dirty="0" err="1" smtClean="0"/>
              <a:t>Singleton</a:t>
            </a:r>
            <a:r>
              <a:rPr lang="es-ES" dirty="0" smtClean="0"/>
              <a:t>.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2. Pruebe el envío de mensajes usando el servidor </a:t>
            </a:r>
            <a:r>
              <a:rPr lang="es-ES" dirty="0" err="1" smtClean="0"/>
              <a:t>Singleton</a:t>
            </a:r>
            <a:r>
              <a:rPr lang="es-ES" dirty="0" smtClean="0"/>
              <a:t> y el cliente </a:t>
            </a:r>
            <a:r>
              <a:rPr lang="es-ES" dirty="0" err="1" smtClean="0"/>
              <a:t>Singleton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3. Haga que el servidor TCP sea capaz de mantenerse disponible a pesar que ya haya terminado una sesión con un cliente.</a:t>
            </a:r>
            <a:endParaRPr lang="es-CO" dirty="0"/>
          </a:p>
        </p:txBody>
      </p:sp>
      <p:pic>
        <p:nvPicPr>
          <p:cNvPr id="1026" name="Picture 2" descr="Resultado de imagen para homework p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84439"/>
            <a:ext cx="3067665" cy="306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7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Conexiones asíncronas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451004" cy="4023360"/>
          </a:xfrm>
        </p:spPr>
        <p:txBody>
          <a:bodyPr/>
          <a:lstStyle/>
          <a:p>
            <a:r>
              <a:rPr lang="es-ES" smtClean="0"/>
              <a:t>Una conexión asíncrona implica que hay un hilo de </a:t>
            </a:r>
            <a:r>
              <a:rPr lang="es-ES" b="1" smtClean="0"/>
              <a:t>ENVÍO</a:t>
            </a:r>
            <a:r>
              <a:rPr lang="es-ES" smtClean="0"/>
              <a:t> y otro hilo de </a:t>
            </a:r>
            <a:r>
              <a:rPr lang="es-ES" b="1" smtClean="0"/>
              <a:t>RECEPCIÓN</a:t>
            </a:r>
            <a:r>
              <a:rPr lang="es-ES" smtClean="0"/>
              <a:t>.</a:t>
            </a:r>
          </a:p>
          <a:p>
            <a:r>
              <a:rPr lang="es-ES" smtClean="0"/>
              <a:t>Ambos hilos deben surgir en el momento que ocurre el </a:t>
            </a:r>
            <a:r>
              <a:rPr lang="es-ES" b="1" smtClean="0"/>
              <a:t>HANDSHAKE</a:t>
            </a:r>
            <a:r>
              <a:rPr lang="es-ES" smtClean="0"/>
              <a:t>.</a:t>
            </a:r>
            <a:endParaRPr lang="es-ES" u="sng" smtClean="0"/>
          </a:p>
          <a:p>
            <a:r>
              <a:rPr lang="es-ES" smtClean="0"/>
              <a:t>La clase Singleton de conexión debe poder dirigir y obtener información hacia los dos hilos de recepción y emisión.</a:t>
            </a:r>
            <a:endParaRPr lang="es-ES" u="sng" smtClean="0"/>
          </a:p>
          <a:p>
            <a:r>
              <a:rPr lang="es-ES" smtClean="0"/>
              <a:t>El hilo de emisión sólo requiere estar activo mientras envía el mensaje.</a:t>
            </a:r>
          </a:p>
          <a:p>
            <a:r>
              <a:rPr lang="es-ES" smtClean="0"/>
              <a:t>El hilo de recepción requiere estar siempre activo.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7015316" y="2946284"/>
            <a:ext cx="2322871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TCPConnection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7015315" y="2100933"/>
            <a:ext cx="1135626" cy="80624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Receptor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8202561" y="2100932"/>
            <a:ext cx="1135626" cy="80624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Emisor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7773628" y="4636988"/>
            <a:ext cx="806245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GUI</a:t>
            </a:r>
            <a:endParaRPr lang="es-CO" dirty="0"/>
          </a:p>
        </p:txBody>
      </p:sp>
      <p:cxnSp>
        <p:nvCxnSpPr>
          <p:cNvPr id="9" name="Conector recto de flecha 8"/>
          <p:cNvCxnSpPr>
            <a:stCxn id="7" idx="0"/>
            <a:endCxn id="4" idx="2"/>
          </p:cNvCxnSpPr>
          <p:nvPr/>
        </p:nvCxnSpPr>
        <p:spPr>
          <a:xfrm flipV="1">
            <a:off x="8176751" y="3752529"/>
            <a:ext cx="1" cy="88445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9761955" y="5086039"/>
            <a:ext cx="285900" cy="2859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9761955" y="4702420"/>
            <a:ext cx="285900" cy="2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10070196" y="4618988"/>
            <a:ext cx="1431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Thread</a:t>
            </a:r>
            <a:r>
              <a:rPr lang="es-ES" dirty="0" smtClean="0"/>
              <a:t> 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10070196" y="5044323"/>
            <a:ext cx="1676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Worker</a:t>
            </a:r>
            <a:r>
              <a:rPr lang="es-ES" dirty="0" smtClean="0"/>
              <a:t> </a:t>
            </a:r>
            <a:r>
              <a:rPr lang="es-ES" dirty="0" err="1" smtClean="0"/>
              <a:t>Threads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7291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Conexiones asíncronas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451004" cy="4023360"/>
          </a:xfrm>
        </p:spPr>
        <p:txBody>
          <a:bodyPr/>
          <a:lstStyle/>
          <a:p>
            <a:r>
              <a:rPr lang="es-ES" dirty="0" smtClean="0"/>
              <a:t>Una conexión asíncrona implica que hay un hilo de </a:t>
            </a:r>
            <a:r>
              <a:rPr lang="es-ES" b="1" dirty="0" smtClean="0"/>
              <a:t>ENVÍO</a:t>
            </a:r>
            <a:r>
              <a:rPr lang="es-ES" dirty="0" smtClean="0"/>
              <a:t> y otro hilo de </a:t>
            </a:r>
            <a:r>
              <a:rPr lang="es-ES" b="1" dirty="0" smtClean="0"/>
              <a:t>RECEPCIÓN</a:t>
            </a:r>
            <a:r>
              <a:rPr lang="es-ES" dirty="0" smtClean="0"/>
              <a:t>.</a:t>
            </a:r>
          </a:p>
          <a:p>
            <a:r>
              <a:rPr lang="es-ES" dirty="0" smtClean="0"/>
              <a:t>Ambos hilos deben surgir en el momento que ocurre el </a:t>
            </a:r>
            <a:r>
              <a:rPr lang="es-ES" b="1" dirty="0" smtClean="0"/>
              <a:t>HANDSHAKE</a:t>
            </a:r>
            <a:r>
              <a:rPr lang="es-ES" dirty="0" smtClean="0"/>
              <a:t>.</a:t>
            </a:r>
            <a:endParaRPr lang="es-ES" u="sng" dirty="0" smtClean="0"/>
          </a:p>
          <a:p>
            <a:r>
              <a:rPr lang="es-ES" dirty="0" smtClean="0"/>
              <a:t>La clase </a:t>
            </a:r>
            <a:r>
              <a:rPr lang="es-ES" dirty="0" err="1" smtClean="0"/>
              <a:t>Singleton</a:t>
            </a:r>
            <a:r>
              <a:rPr lang="es-ES" dirty="0" smtClean="0"/>
              <a:t> de conexión debe poder dirigir y obtener información hacia los dos hilos de recepción y emisión.</a:t>
            </a:r>
            <a:endParaRPr lang="es-ES" u="sng" dirty="0" smtClean="0"/>
          </a:p>
          <a:p>
            <a:r>
              <a:rPr lang="es-ES" dirty="0" smtClean="0"/>
              <a:t>El hilo de emisión sólo requiere estar activo mientras envía el mensaje.</a:t>
            </a:r>
          </a:p>
          <a:p>
            <a:r>
              <a:rPr lang="es-ES" dirty="0" smtClean="0"/>
              <a:t>El hilo de recepción requiere estar siempre activo.</a:t>
            </a:r>
            <a:endParaRPr lang="es-ES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7579305" y="2064774"/>
            <a:ext cx="0" cy="424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6889757" y="1737360"/>
            <a:ext cx="1379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Thread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8268852" y="1737360"/>
            <a:ext cx="1031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Receptor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385128" y="1737360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Emisor</a:t>
            </a:r>
            <a:endParaRPr lang="es-CO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8779814" y="2064774"/>
            <a:ext cx="0" cy="424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9798061" y="2064774"/>
            <a:ext cx="0" cy="424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7510479" y="2202426"/>
            <a:ext cx="147485" cy="38640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/>
          <p:cNvSpPr/>
          <p:nvPr/>
        </p:nvSpPr>
        <p:spPr>
          <a:xfrm>
            <a:off x="8706071" y="2808817"/>
            <a:ext cx="147485" cy="32576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9724318" y="3036887"/>
            <a:ext cx="147485" cy="492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9724318" y="4134464"/>
            <a:ext cx="147485" cy="492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9721758" y="5368058"/>
            <a:ext cx="147485" cy="492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7657964" y="2882900"/>
            <a:ext cx="1048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7657964" y="3092450"/>
            <a:ext cx="20637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7657964" y="4188542"/>
            <a:ext cx="20637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7657964" y="5433142"/>
            <a:ext cx="20637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9846733" y="3144449"/>
            <a:ext cx="1744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Envíé</a:t>
            </a:r>
            <a:r>
              <a:rPr lang="es-ES" sz="1200" dirty="0" smtClean="0"/>
              <a:t> un mensaje</a:t>
            </a:r>
            <a:endParaRPr lang="es-CO" sz="1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9870498" y="4242026"/>
            <a:ext cx="1744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Envíé</a:t>
            </a:r>
            <a:r>
              <a:rPr lang="es-ES" sz="1200" dirty="0"/>
              <a:t> un mensaje</a:t>
            </a:r>
            <a:endParaRPr lang="es-CO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9870498" y="5339603"/>
            <a:ext cx="1744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Envíé</a:t>
            </a:r>
            <a:r>
              <a:rPr lang="es-ES" sz="1200" dirty="0"/>
              <a:t> un mensaje</a:t>
            </a:r>
            <a:endParaRPr lang="es-CO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8849691" y="2650242"/>
            <a:ext cx="174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Siempre </a:t>
            </a:r>
          </a:p>
          <a:p>
            <a:r>
              <a:rPr lang="es-ES" sz="1200" dirty="0" smtClean="0"/>
              <a:t>recibo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198720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Mensaje TPC</a:t>
            </a:r>
            <a:endParaRPr lang="es-CO" dirty="0"/>
          </a:p>
        </p:txBody>
      </p:sp>
      <p:pic>
        <p:nvPicPr>
          <p:cNvPr id="1026" name="Picture 2" descr="Resultado de imagen para mensaje TC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203" y="2050026"/>
            <a:ext cx="6284554" cy="350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95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Integración del 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Mediante el patrón </a:t>
            </a:r>
            <a:r>
              <a:rPr lang="es-ES" dirty="0" err="1" smtClean="0"/>
              <a:t>observer</a:t>
            </a:r>
            <a:r>
              <a:rPr lang="es-ES" dirty="0" smtClean="0"/>
              <a:t> se puede ofrecer información de lo que pase con el socket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5" name="Rectángulo 44"/>
          <p:cNvSpPr/>
          <p:nvPr/>
        </p:nvSpPr>
        <p:spPr>
          <a:xfrm>
            <a:off x="5343830" y="2271250"/>
            <a:ext cx="2241755" cy="38149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 rot="16200000" flipV="1">
            <a:off x="4544847" y="3848140"/>
            <a:ext cx="2912238" cy="760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7" name="Rectángulo 46"/>
          <p:cNvSpPr/>
          <p:nvPr/>
        </p:nvSpPr>
        <p:spPr>
          <a:xfrm rot="16200000">
            <a:off x="5564834" y="3766909"/>
            <a:ext cx="2912238" cy="922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8" name="CuadroTexto 47"/>
          <p:cNvSpPr txBox="1"/>
          <p:nvPr/>
        </p:nvSpPr>
        <p:spPr>
          <a:xfrm>
            <a:off x="5520810" y="5684428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 smtClean="0"/>
              <a:t>Worker</a:t>
            </a:r>
            <a:endParaRPr lang="es-CO" i="1" dirty="0"/>
          </a:p>
        </p:txBody>
      </p:sp>
      <p:sp>
        <p:nvSpPr>
          <p:cNvPr id="49" name="CuadroTexto 48"/>
          <p:cNvSpPr txBox="1"/>
          <p:nvPr/>
        </p:nvSpPr>
        <p:spPr>
          <a:xfrm>
            <a:off x="6286294" y="5684428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i="1" dirty="0" err="1" smtClean="0"/>
              <a:t>Main</a:t>
            </a:r>
            <a:endParaRPr lang="es-CO" i="1" dirty="0"/>
          </a:p>
        </p:txBody>
      </p:sp>
      <p:pic>
        <p:nvPicPr>
          <p:cNvPr id="50" name="Picture 2" descr="Resultado de imagen para use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760" y="32065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8461087" y="4832250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Usuario</a:t>
            </a:r>
            <a:endParaRPr lang="es-CO" dirty="0"/>
          </a:p>
        </p:txBody>
      </p:sp>
      <p:cxnSp>
        <p:nvCxnSpPr>
          <p:cNvPr id="52" name="Conector recto 51"/>
          <p:cNvCxnSpPr/>
          <p:nvPr/>
        </p:nvCxnSpPr>
        <p:spPr>
          <a:xfrm flipH="1">
            <a:off x="7482351" y="4011560"/>
            <a:ext cx="1248694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endCxn id="54" idx="2"/>
          </p:cNvCxnSpPr>
          <p:nvPr/>
        </p:nvCxnSpPr>
        <p:spPr>
          <a:xfrm>
            <a:off x="4090219" y="3106988"/>
            <a:ext cx="1066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5157017" y="2925091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CuadroTexto 54"/>
          <p:cNvSpPr txBox="1"/>
          <p:nvPr/>
        </p:nvSpPr>
        <p:spPr>
          <a:xfrm>
            <a:off x="3830154" y="3241488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Socket</a:t>
            </a:r>
            <a:endParaRPr lang="es-CO" dirty="0"/>
          </a:p>
        </p:txBody>
      </p:sp>
      <p:cxnSp>
        <p:nvCxnSpPr>
          <p:cNvPr id="56" name="Conector recto de flecha 55"/>
          <p:cNvCxnSpPr/>
          <p:nvPr/>
        </p:nvCxnSpPr>
        <p:spPr>
          <a:xfrm>
            <a:off x="5520810" y="3101435"/>
            <a:ext cx="999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>
            <a:stCxn id="46" idx="0"/>
            <a:endCxn id="47" idx="0"/>
          </p:cNvCxnSpPr>
          <p:nvPr/>
        </p:nvCxnSpPr>
        <p:spPr>
          <a:xfrm>
            <a:off x="6381135" y="4228309"/>
            <a:ext cx="1784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19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Integración del 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Mediante el patrón </a:t>
            </a:r>
            <a:r>
              <a:rPr lang="es-ES" dirty="0" err="1" smtClean="0"/>
              <a:t>observer</a:t>
            </a:r>
            <a:r>
              <a:rPr lang="es-ES" dirty="0" smtClean="0"/>
              <a:t> se puede ofrecer información de lo que pase con el socket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3456039" y="2836600"/>
            <a:ext cx="540774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</a:t>
            </a:r>
            <a:endParaRPr lang="es-CO" dirty="0"/>
          </a:p>
        </p:txBody>
      </p:sp>
      <p:sp>
        <p:nvSpPr>
          <p:cNvPr id="47" name="CuadroTexto 46"/>
          <p:cNvSpPr txBox="1"/>
          <p:nvPr/>
        </p:nvSpPr>
        <p:spPr>
          <a:xfrm>
            <a:off x="3830154" y="3241488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Socket</a:t>
            </a:r>
            <a:endParaRPr lang="es-CO" dirty="0"/>
          </a:p>
        </p:txBody>
      </p:sp>
      <p:sp>
        <p:nvSpPr>
          <p:cNvPr id="50" name="Rectángulo 49"/>
          <p:cNvSpPr/>
          <p:nvPr/>
        </p:nvSpPr>
        <p:spPr>
          <a:xfrm>
            <a:off x="5343830" y="2271250"/>
            <a:ext cx="2241755" cy="38149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 rot="16200000" flipV="1">
            <a:off x="4544847" y="3848140"/>
            <a:ext cx="2912238" cy="760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2" name="Rectángulo 51"/>
          <p:cNvSpPr/>
          <p:nvPr/>
        </p:nvSpPr>
        <p:spPr>
          <a:xfrm rot="16200000">
            <a:off x="5564834" y="3766909"/>
            <a:ext cx="2912238" cy="922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3" name="CuadroTexto 52"/>
          <p:cNvSpPr txBox="1"/>
          <p:nvPr/>
        </p:nvSpPr>
        <p:spPr>
          <a:xfrm>
            <a:off x="5520810" y="5684428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 smtClean="0"/>
              <a:t>Worker</a:t>
            </a:r>
            <a:endParaRPr lang="es-CO" i="1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286294" y="5684428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i="1" dirty="0" err="1" smtClean="0"/>
              <a:t>Main</a:t>
            </a:r>
            <a:endParaRPr lang="es-CO" i="1" dirty="0"/>
          </a:p>
        </p:txBody>
      </p:sp>
      <p:pic>
        <p:nvPicPr>
          <p:cNvPr id="55" name="Picture 2" descr="Resultado de imagen para use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760" y="32065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CuadroTexto 55"/>
          <p:cNvSpPr txBox="1"/>
          <p:nvPr/>
        </p:nvSpPr>
        <p:spPr>
          <a:xfrm>
            <a:off x="8461087" y="4832250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Usuario</a:t>
            </a:r>
            <a:endParaRPr lang="es-CO" dirty="0"/>
          </a:p>
        </p:txBody>
      </p:sp>
      <p:cxnSp>
        <p:nvCxnSpPr>
          <p:cNvPr id="57" name="Conector recto 56"/>
          <p:cNvCxnSpPr/>
          <p:nvPr/>
        </p:nvCxnSpPr>
        <p:spPr>
          <a:xfrm flipH="1">
            <a:off x="7482351" y="4011560"/>
            <a:ext cx="1248694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>
            <a:endCxn id="59" idx="2"/>
          </p:cNvCxnSpPr>
          <p:nvPr/>
        </p:nvCxnSpPr>
        <p:spPr>
          <a:xfrm>
            <a:off x="4090219" y="3106988"/>
            <a:ext cx="1066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/>
          <p:cNvSpPr/>
          <p:nvPr/>
        </p:nvSpPr>
        <p:spPr>
          <a:xfrm>
            <a:off x="5157017" y="2925091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CuadroTexto 59"/>
          <p:cNvSpPr txBox="1"/>
          <p:nvPr/>
        </p:nvSpPr>
        <p:spPr>
          <a:xfrm>
            <a:off x="3830154" y="3241488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Socket</a:t>
            </a:r>
            <a:endParaRPr lang="es-CO" dirty="0"/>
          </a:p>
        </p:txBody>
      </p:sp>
      <p:cxnSp>
        <p:nvCxnSpPr>
          <p:cNvPr id="61" name="Conector recto de flecha 60"/>
          <p:cNvCxnSpPr/>
          <p:nvPr/>
        </p:nvCxnSpPr>
        <p:spPr>
          <a:xfrm>
            <a:off x="5520810" y="3101435"/>
            <a:ext cx="999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>
            <a:stCxn id="51" idx="0"/>
            <a:endCxn id="52" idx="0"/>
          </p:cNvCxnSpPr>
          <p:nvPr/>
        </p:nvCxnSpPr>
        <p:spPr>
          <a:xfrm>
            <a:off x="6381135" y="4228309"/>
            <a:ext cx="1784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13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Integración del 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Mediante el patrón </a:t>
            </a:r>
            <a:r>
              <a:rPr lang="es-ES" dirty="0" err="1" smtClean="0"/>
              <a:t>observer</a:t>
            </a:r>
            <a:r>
              <a:rPr lang="es-ES" dirty="0" smtClean="0"/>
              <a:t> se puede ofrecer información de lo que pase con el socket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34" name="Rectángulo 33"/>
          <p:cNvSpPr/>
          <p:nvPr/>
        </p:nvSpPr>
        <p:spPr>
          <a:xfrm>
            <a:off x="5343830" y="2271250"/>
            <a:ext cx="2241755" cy="38149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 rot="16200000" flipV="1">
            <a:off x="4544847" y="3848140"/>
            <a:ext cx="2912238" cy="7603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6" name="Rectángulo 35"/>
          <p:cNvSpPr/>
          <p:nvPr/>
        </p:nvSpPr>
        <p:spPr>
          <a:xfrm rot="16200000">
            <a:off x="5564834" y="3766909"/>
            <a:ext cx="2912238" cy="922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5520810" y="5684428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 smtClean="0"/>
              <a:t>Worker</a:t>
            </a:r>
            <a:endParaRPr lang="es-CO" i="1" dirty="0"/>
          </a:p>
        </p:txBody>
      </p:sp>
      <p:sp>
        <p:nvSpPr>
          <p:cNvPr id="38" name="CuadroTexto 37"/>
          <p:cNvSpPr txBox="1"/>
          <p:nvPr/>
        </p:nvSpPr>
        <p:spPr>
          <a:xfrm>
            <a:off x="6286294" y="5684428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i="1" dirty="0" err="1" smtClean="0"/>
              <a:t>Main</a:t>
            </a:r>
            <a:endParaRPr lang="es-CO" i="1" dirty="0"/>
          </a:p>
        </p:txBody>
      </p:sp>
      <p:pic>
        <p:nvPicPr>
          <p:cNvPr id="39" name="Picture 2" descr="Resultado de imagen para use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760" y="32065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adroTexto 39"/>
          <p:cNvSpPr txBox="1"/>
          <p:nvPr/>
        </p:nvSpPr>
        <p:spPr>
          <a:xfrm>
            <a:off x="8461087" y="4832250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Usuario</a:t>
            </a:r>
            <a:endParaRPr lang="es-CO" dirty="0"/>
          </a:p>
        </p:txBody>
      </p:sp>
      <p:cxnSp>
        <p:nvCxnSpPr>
          <p:cNvPr id="41" name="Conector recto 40"/>
          <p:cNvCxnSpPr/>
          <p:nvPr/>
        </p:nvCxnSpPr>
        <p:spPr>
          <a:xfrm flipH="1">
            <a:off x="7482351" y="4011560"/>
            <a:ext cx="1248694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endCxn id="43" idx="2"/>
          </p:cNvCxnSpPr>
          <p:nvPr/>
        </p:nvCxnSpPr>
        <p:spPr>
          <a:xfrm>
            <a:off x="4090219" y="3106988"/>
            <a:ext cx="1066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>
            <a:off x="5157017" y="2925091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CuadroTexto 43"/>
          <p:cNvSpPr txBox="1"/>
          <p:nvPr/>
        </p:nvSpPr>
        <p:spPr>
          <a:xfrm>
            <a:off x="3830154" y="3241488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Socket</a:t>
            </a:r>
            <a:endParaRPr lang="es-CO" dirty="0"/>
          </a:p>
        </p:txBody>
      </p:sp>
      <p:cxnSp>
        <p:nvCxnSpPr>
          <p:cNvPr id="45" name="Conector recto de flecha 44"/>
          <p:cNvCxnSpPr/>
          <p:nvPr/>
        </p:nvCxnSpPr>
        <p:spPr>
          <a:xfrm>
            <a:off x="5520810" y="3101435"/>
            <a:ext cx="999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/>
          <p:cNvSpPr/>
          <p:nvPr/>
        </p:nvSpPr>
        <p:spPr>
          <a:xfrm>
            <a:off x="5747816" y="3962832"/>
            <a:ext cx="540774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</a:t>
            </a:r>
            <a:endParaRPr lang="es-CO" dirty="0"/>
          </a:p>
        </p:txBody>
      </p:sp>
      <p:cxnSp>
        <p:nvCxnSpPr>
          <p:cNvPr id="48" name="Conector recto de flecha 47"/>
          <p:cNvCxnSpPr>
            <a:stCxn id="35" idx="0"/>
            <a:endCxn id="36" idx="0"/>
          </p:cNvCxnSpPr>
          <p:nvPr/>
        </p:nvCxnSpPr>
        <p:spPr>
          <a:xfrm>
            <a:off x="6381135" y="4228309"/>
            <a:ext cx="1784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94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Integración del 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Mediante el patrón </a:t>
            </a:r>
            <a:r>
              <a:rPr lang="es-ES" dirty="0" err="1" smtClean="0"/>
              <a:t>observer</a:t>
            </a:r>
            <a:r>
              <a:rPr lang="es-ES" dirty="0" smtClean="0"/>
              <a:t> se puede ofrecer información de lo que pase con el socket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34" name="Rectángulo 33"/>
          <p:cNvSpPr/>
          <p:nvPr/>
        </p:nvSpPr>
        <p:spPr>
          <a:xfrm>
            <a:off x="5343830" y="2271250"/>
            <a:ext cx="2241755" cy="38149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 rot="16200000" flipV="1">
            <a:off x="4544847" y="3848140"/>
            <a:ext cx="2912238" cy="760337"/>
          </a:xfrm>
          <a:prstGeom prst="rect">
            <a:avLst/>
          </a:prstGeom>
          <a:solidFill>
            <a:srgbClr val="1CAD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6" name="Rectángulo 35"/>
          <p:cNvSpPr/>
          <p:nvPr/>
        </p:nvSpPr>
        <p:spPr>
          <a:xfrm rot="16200000">
            <a:off x="5564835" y="3766909"/>
            <a:ext cx="2912238" cy="9227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5520810" y="5684428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 smtClean="0"/>
              <a:t>Worker</a:t>
            </a:r>
            <a:endParaRPr lang="es-CO" i="1" dirty="0"/>
          </a:p>
        </p:txBody>
      </p:sp>
      <p:sp>
        <p:nvSpPr>
          <p:cNvPr id="38" name="CuadroTexto 37"/>
          <p:cNvSpPr txBox="1"/>
          <p:nvPr/>
        </p:nvSpPr>
        <p:spPr>
          <a:xfrm>
            <a:off x="6286294" y="5684428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i="1" dirty="0" err="1" smtClean="0"/>
              <a:t>Main</a:t>
            </a:r>
            <a:endParaRPr lang="es-CO" i="1" dirty="0"/>
          </a:p>
        </p:txBody>
      </p:sp>
      <p:pic>
        <p:nvPicPr>
          <p:cNvPr id="39" name="Picture 2" descr="Resultado de imagen para use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760" y="32065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adroTexto 39"/>
          <p:cNvSpPr txBox="1"/>
          <p:nvPr/>
        </p:nvSpPr>
        <p:spPr>
          <a:xfrm>
            <a:off x="8461087" y="4832250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Usuario</a:t>
            </a:r>
            <a:endParaRPr lang="es-CO" dirty="0"/>
          </a:p>
        </p:txBody>
      </p:sp>
      <p:cxnSp>
        <p:nvCxnSpPr>
          <p:cNvPr id="41" name="Conector recto 40"/>
          <p:cNvCxnSpPr/>
          <p:nvPr/>
        </p:nvCxnSpPr>
        <p:spPr>
          <a:xfrm flipH="1">
            <a:off x="7482351" y="4011560"/>
            <a:ext cx="1248694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endCxn id="43" idx="2"/>
          </p:cNvCxnSpPr>
          <p:nvPr/>
        </p:nvCxnSpPr>
        <p:spPr>
          <a:xfrm>
            <a:off x="4090219" y="3106988"/>
            <a:ext cx="1066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>
            <a:off x="5157017" y="2925091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CuadroTexto 43"/>
          <p:cNvSpPr txBox="1"/>
          <p:nvPr/>
        </p:nvSpPr>
        <p:spPr>
          <a:xfrm>
            <a:off x="3830154" y="3241488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Socket</a:t>
            </a:r>
            <a:endParaRPr lang="es-CO" dirty="0"/>
          </a:p>
        </p:txBody>
      </p:sp>
      <p:cxnSp>
        <p:nvCxnSpPr>
          <p:cNvPr id="45" name="Conector recto de flecha 44"/>
          <p:cNvCxnSpPr/>
          <p:nvPr/>
        </p:nvCxnSpPr>
        <p:spPr>
          <a:xfrm>
            <a:off x="5520810" y="3101435"/>
            <a:ext cx="999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/>
          <p:cNvSpPr/>
          <p:nvPr/>
        </p:nvSpPr>
        <p:spPr>
          <a:xfrm>
            <a:off x="6746367" y="4011560"/>
            <a:ext cx="540774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</a:t>
            </a:r>
            <a:endParaRPr lang="es-CO" dirty="0"/>
          </a:p>
        </p:txBody>
      </p:sp>
      <p:cxnSp>
        <p:nvCxnSpPr>
          <p:cNvPr id="48" name="Conector recto de flecha 47"/>
          <p:cNvCxnSpPr>
            <a:stCxn id="35" idx="0"/>
            <a:endCxn id="36" idx="0"/>
          </p:cNvCxnSpPr>
          <p:nvPr/>
        </p:nvCxnSpPr>
        <p:spPr>
          <a:xfrm>
            <a:off x="6381135" y="4228309"/>
            <a:ext cx="1784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5747816" y="3962832"/>
            <a:ext cx="540774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861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Integración del 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Mediante el patrón </a:t>
            </a:r>
            <a:r>
              <a:rPr lang="es-ES" dirty="0" err="1" smtClean="0"/>
              <a:t>observer</a:t>
            </a:r>
            <a:r>
              <a:rPr lang="es-ES" dirty="0" smtClean="0"/>
              <a:t> se puede ofrecer información de lo que pase con el socket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5" name="Rectángulo 44"/>
          <p:cNvSpPr/>
          <p:nvPr/>
        </p:nvSpPr>
        <p:spPr>
          <a:xfrm>
            <a:off x="5343830" y="2271250"/>
            <a:ext cx="2241755" cy="38149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 rot="16200000" flipV="1">
            <a:off x="4544847" y="3848140"/>
            <a:ext cx="2912238" cy="760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7" name="Rectángulo 46"/>
          <p:cNvSpPr/>
          <p:nvPr/>
        </p:nvSpPr>
        <p:spPr>
          <a:xfrm rot="16200000">
            <a:off x="5564834" y="3766909"/>
            <a:ext cx="2912238" cy="922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8" name="CuadroTexto 47"/>
          <p:cNvSpPr txBox="1"/>
          <p:nvPr/>
        </p:nvSpPr>
        <p:spPr>
          <a:xfrm>
            <a:off x="5520810" y="5684428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 smtClean="0"/>
              <a:t>Worker</a:t>
            </a:r>
            <a:endParaRPr lang="es-CO" i="1" dirty="0"/>
          </a:p>
        </p:txBody>
      </p:sp>
      <p:sp>
        <p:nvSpPr>
          <p:cNvPr id="49" name="CuadroTexto 48"/>
          <p:cNvSpPr txBox="1"/>
          <p:nvPr/>
        </p:nvSpPr>
        <p:spPr>
          <a:xfrm>
            <a:off x="6286294" y="5684428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i="1" dirty="0" err="1" smtClean="0"/>
              <a:t>Main</a:t>
            </a:r>
            <a:endParaRPr lang="es-CO" i="1" dirty="0"/>
          </a:p>
        </p:txBody>
      </p:sp>
      <p:pic>
        <p:nvPicPr>
          <p:cNvPr id="50" name="Picture 2" descr="Resultado de imagen para use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760" y="32065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8461087" y="4832250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Usuario</a:t>
            </a:r>
            <a:endParaRPr lang="es-CO" dirty="0"/>
          </a:p>
        </p:txBody>
      </p:sp>
      <p:cxnSp>
        <p:nvCxnSpPr>
          <p:cNvPr id="52" name="Conector recto 51"/>
          <p:cNvCxnSpPr/>
          <p:nvPr/>
        </p:nvCxnSpPr>
        <p:spPr>
          <a:xfrm flipH="1">
            <a:off x="7482351" y="4011560"/>
            <a:ext cx="1248694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endCxn id="54" idx="2"/>
          </p:cNvCxnSpPr>
          <p:nvPr/>
        </p:nvCxnSpPr>
        <p:spPr>
          <a:xfrm>
            <a:off x="4090219" y="3106988"/>
            <a:ext cx="1066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5157017" y="2925091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CuadroTexto 54"/>
          <p:cNvSpPr txBox="1"/>
          <p:nvPr/>
        </p:nvSpPr>
        <p:spPr>
          <a:xfrm>
            <a:off x="3830154" y="3241488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Socket</a:t>
            </a:r>
            <a:endParaRPr lang="es-CO" dirty="0"/>
          </a:p>
        </p:txBody>
      </p:sp>
      <p:cxnSp>
        <p:nvCxnSpPr>
          <p:cNvPr id="56" name="Conector recto de flecha 55"/>
          <p:cNvCxnSpPr/>
          <p:nvPr/>
        </p:nvCxnSpPr>
        <p:spPr>
          <a:xfrm>
            <a:off x="5520810" y="3101435"/>
            <a:ext cx="999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>
            <a:stCxn id="46" idx="0"/>
            <a:endCxn id="47" idx="0"/>
          </p:cNvCxnSpPr>
          <p:nvPr/>
        </p:nvCxnSpPr>
        <p:spPr>
          <a:xfrm>
            <a:off x="6381135" y="4228309"/>
            <a:ext cx="1784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66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Transferencia de archivos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la transferencia de archivos necesita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477729" y="2979174"/>
            <a:ext cx="2241755" cy="261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428271" y="2979174"/>
            <a:ext cx="2241755" cy="261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 rot="16200000">
            <a:off x="2556388" y="4940329"/>
            <a:ext cx="63909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FILE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 rot="16200000">
            <a:off x="8952272" y="4940329"/>
            <a:ext cx="639096" cy="3048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FILE</a:t>
            </a:r>
            <a:endParaRPr lang="es-CO" dirty="0"/>
          </a:p>
        </p:txBody>
      </p:sp>
      <p:cxnSp>
        <p:nvCxnSpPr>
          <p:cNvPr id="9" name="Conector recto de flecha 8"/>
          <p:cNvCxnSpPr>
            <a:stCxn id="4" idx="3"/>
            <a:endCxn id="11" idx="2"/>
          </p:cNvCxnSpPr>
          <p:nvPr/>
        </p:nvCxnSpPr>
        <p:spPr>
          <a:xfrm flipV="1">
            <a:off x="4719484" y="4286863"/>
            <a:ext cx="252197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4537587" y="4104967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/>
          <p:cNvSpPr/>
          <p:nvPr/>
        </p:nvSpPr>
        <p:spPr>
          <a:xfrm>
            <a:off x="7241458" y="4104966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2455608" y="3615876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InputStream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689496" y="3507657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OutputStream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096491" y="4392467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InputStream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170115" y="3496779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OutputStream</a:t>
            </a:r>
            <a:endParaRPr lang="es-CO" dirty="0"/>
          </a:p>
        </p:txBody>
      </p:sp>
      <p:sp>
        <p:nvSpPr>
          <p:cNvPr id="17" name="Elipse 16"/>
          <p:cNvSpPr/>
          <p:nvPr/>
        </p:nvSpPr>
        <p:spPr>
          <a:xfrm>
            <a:off x="2688140" y="4104965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9089923" y="4104964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de flecha 19"/>
          <p:cNvCxnSpPr>
            <a:stCxn id="17" idx="6"/>
          </p:cNvCxnSpPr>
          <p:nvPr/>
        </p:nvCxnSpPr>
        <p:spPr>
          <a:xfrm flipV="1">
            <a:off x="3051933" y="4286861"/>
            <a:ext cx="1480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6" idx="3"/>
            <a:endCxn id="17" idx="4"/>
          </p:cNvCxnSpPr>
          <p:nvPr/>
        </p:nvCxnSpPr>
        <p:spPr>
          <a:xfrm flipH="1" flipV="1">
            <a:off x="2870037" y="4468758"/>
            <a:ext cx="5899" cy="304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7604269" y="4301603"/>
            <a:ext cx="1480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endCxn id="7" idx="3"/>
          </p:cNvCxnSpPr>
          <p:nvPr/>
        </p:nvCxnSpPr>
        <p:spPr>
          <a:xfrm>
            <a:off x="9266903" y="4468758"/>
            <a:ext cx="4917" cy="304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7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Singleton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patrón </a:t>
            </a:r>
            <a:r>
              <a:rPr lang="es-ES" dirty="0" err="1"/>
              <a:t>S</a:t>
            </a:r>
            <a:r>
              <a:rPr lang="es-ES" dirty="0" err="1" smtClean="0"/>
              <a:t>ingleton</a:t>
            </a:r>
            <a:r>
              <a:rPr lang="es-ES" dirty="0" smtClean="0"/>
              <a:t> permite crear una única instancia a partir de una clase. </a:t>
            </a:r>
            <a:endParaRPr lang="es-ES" dirty="0"/>
          </a:p>
          <a:p>
            <a:r>
              <a:rPr lang="es-ES" dirty="0" smtClean="0"/>
              <a:t>En el caso de conexiones, el patrón </a:t>
            </a:r>
            <a:r>
              <a:rPr lang="es-ES" dirty="0" err="1" smtClean="0"/>
              <a:t>Singleton</a:t>
            </a:r>
            <a:r>
              <a:rPr lang="es-ES" dirty="0" smtClean="0"/>
              <a:t> cobra importancia, permitiendo usar una conexión activa por múltiples objetos dentro de un software</a:t>
            </a:r>
            <a:endParaRPr lang="es-CO" dirty="0"/>
          </a:p>
        </p:txBody>
      </p:sp>
      <p:pic>
        <p:nvPicPr>
          <p:cNvPr id="1026" name="Picture 2" descr="Resultado de imagen para Singleton u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315" y="3175409"/>
            <a:ext cx="3607903" cy="269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86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4066</TotalTime>
  <Words>407</Words>
  <Application>Microsoft Office PowerPoint</Application>
  <PresentationFormat>Panorámica</PresentationFormat>
  <Paragraphs>152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Retrospección</vt:lpstr>
      <vt:lpstr>Semana 3</vt:lpstr>
      <vt:lpstr>Mensaje TPC</vt:lpstr>
      <vt:lpstr>Integración del patrón observer</vt:lpstr>
      <vt:lpstr>Integración del patrón observer</vt:lpstr>
      <vt:lpstr>Integración del patrón observer</vt:lpstr>
      <vt:lpstr>Integración del patrón observer</vt:lpstr>
      <vt:lpstr>Integración del patrón observer</vt:lpstr>
      <vt:lpstr>Transferencia de archivos</vt:lpstr>
      <vt:lpstr>Singleton</vt:lpstr>
      <vt:lpstr>Ejercicio</vt:lpstr>
      <vt:lpstr>Conexiones asíncronas</vt:lpstr>
      <vt:lpstr>Conexiones asíncronas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Rincon Nino</cp:lastModifiedBy>
  <cp:revision>41</cp:revision>
  <dcterms:created xsi:type="dcterms:W3CDTF">2019-02-03T15:35:16Z</dcterms:created>
  <dcterms:modified xsi:type="dcterms:W3CDTF">2019-08-13T15:53:39Z</dcterms:modified>
</cp:coreProperties>
</file>