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46" r:id="rId3"/>
    <p:sldId id="347" r:id="rId4"/>
    <p:sldId id="348" r:id="rId5"/>
    <p:sldId id="356" r:id="rId6"/>
    <p:sldId id="357" r:id="rId7"/>
    <p:sldId id="358" r:id="rId8"/>
    <p:sldId id="359" r:id="rId9"/>
    <p:sldId id="360" r:id="rId10"/>
    <p:sldId id="349" r:id="rId11"/>
    <p:sldId id="350" r:id="rId12"/>
    <p:sldId id="351" r:id="rId13"/>
    <p:sldId id="352" r:id="rId14"/>
    <p:sldId id="353" r:id="rId15"/>
    <p:sldId id="354" r:id="rId16"/>
    <p:sldId id="355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0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41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2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39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ent-networking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38625" y="2019953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GET /index.html HTTP/1.0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952625" y="2019953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Request Line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238625" y="2805764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Host: </a:t>
            </a:r>
            <a:r>
              <a:rPr lang="en-US" altLang="es-CO" dirty="0">
                <a:latin typeface="Calibri" panose="020F0502020204030204" pitchFamily="34" charset="0"/>
                <a:hlinkClick r:id="rId2"/>
              </a:rPr>
              <a:t>www.content-networking.com</a:t>
            </a:r>
            <a:endParaRPr lang="en-US" altLang="es-CO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User-Agent: Mozilla/5.0 (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) (WINNT; U)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Accept-Language: 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-us  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984109" y="2805764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1984109" y="4195478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1952625" y="5448952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Message Body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33" name="TextBox 21"/>
          <p:cNvSpPr txBox="1">
            <a:spLocks noChangeArrowheads="1"/>
          </p:cNvSpPr>
          <p:nvPr/>
        </p:nvSpPr>
        <p:spPr bwMode="auto">
          <a:xfrm>
            <a:off x="4238625" y="5448952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643866" y="3497178"/>
            <a:ext cx="114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/>
              <a:t>Metadata 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643866" y="28635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URI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373979" y="3048181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323722" y="3681844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643866" y="2047587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err="1" smtClean="0"/>
              <a:t>Tipo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solicitud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373979" y="2232253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98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53427" y="1886552"/>
            <a:ext cx="5844139" cy="4239612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GET </a:t>
            </a:r>
          </a:p>
          <a:p>
            <a:pPr lvl="1"/>
            <a:r>
              <a:rPr lang="es-ES" altLang="es-CO" dirty="0"/>
              <a:t>Cualquier información es identificada por la </a:t>
            </a:r>
            <a:r>
              <a:rPr lang="es-ES" altLang="es-CO" dirty="0" err="1" smtClean="0"/>
              <a:t>Request</a:t>
            </a:r>
            <a:r>
              <a:rPr lang="es-ES" altLang="es-CO" dirty="0" smtClean="0"/>
              <a:t>-URI</a:t>
            </a:r>
          </a:p>
          <a:p>
            <a:pPr lvl="1"/>
            <a:r>
              <a:rPr lang="en-US" altLang="es-CO" dirty="0" err="1" smtClean="0"/>
              <a:t>Pueden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enviarse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parámetros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usando</a:t>
            </a:r>
            <a:r>
              <a:rPr lang="en-US" altLang="es-CO" dirty="0" smtClean="0"/>
              <a:t> la URL.</a:t>
            </a:r>
          </a:p>
          <a:p>
            <a:pPr lvl="1"/>
            <a:r>
              <a:rPr lang="en-US" altLang="es-CO" dirty="0" smtClean="0"/>
              <a:t>Un GET se </a:t>
            </a:r>
            <a:r>
              <a:rPr lang="en-US" altLang="es-CO" dirty="0" err="1" smtClean="0"/>
              <a:t>hace</a:t>
            </a:r>
            <a:r>
              <a:rPr lang="en-US" altLang="es-CO" dirty="0" smtClean="0"/>
              <a:t> para </a:t>
            </a:r>
            <a:r>
              <a:rPr lang="en-US" altLang="es-CO" dirty="0" err="1" smtClean="0"/>
              <a:t>adquirir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general</a:t>
            </a:r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POST</a:t>
            </a:r>
          </a:p>
          <a:p>
            <a:pPr lvl="1"/>
            <a:r>
              <a:rPr lang="es-ES" altLang="es-CO" dirty="0"/>
              <a:t>Enviar información al servidor </a:t>
            </a:r>
            <a:r>
              <a:rPr lang="es-ES" altLang="es-CO" dirty="0" smtClean="0"/>
              <a:t>web. Ejemplo: </a:t>
            </a:r>
            <a:r>
              <a:rPr lang="en-US" altLang="es-CO" dirty="0" err="1" smtClean="0"/>
              <a:t>Envío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infromación</a:t>
            </a:r>
            <a:r>
              <a:rPr lang="en-US" altLang="es-CO" dirty="0" smtClean="0"/>
              <a:t> de un </a:t>
            </a:r>
            <a:r>
              <a:rPr lang="en-US" altLang="es-CO" dirty="0" err="1" smtClean="0"/>
              <a:t>Formulario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POST </a:t>
            </a:r>
            <a:r>
              <a:rPr lang="en-US" altLang="es-CO" dirty="0" err="1" smtClean="0"/>
              <a:t>va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cuerpo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mensaje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URI que se use </a:t>
            </a:r>
            <a:r>
              <a:rPr lang="en-US" altLang="es-CO" dirty="0" err="1" smtClean="0"/>
              <a:t>debería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ser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capaz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recibir</a:t>
            </a:r>
            <a:r>
              <a:rPr lang="en-US" altLang="es-CO" dirty="0" smtClean="0"/>
              <a:t> la </a:t>
            </a:r>
            <a:r>
              <a:rPr lang="en-US" altLang="es-CO" dirty="0" err="1" smtClean="0"/>
              <a:t>información</a:t>
            </a:r>
            <a:endParaRPr lang="en-IN" altLang="es-CO" dirty="0" smtClean="0"/>
          </a:p>
        </p:txBody>
      </p:sp>
      <p:pic>
        <p:nvPicPr>
          <p:cNvPr id="2050" name="Picture 2" descr="Resultado de imagen para post request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9963" r="7552" b="13518"/>
          <a:stretch/>
        </p:blipFill>
        <p:spPr bwMode="auto">
          <a:xfrm>
            <a:off x="7836310" y="2684206"/>
            <a:ext cx="3785420" cy="25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36310" y="5358581"/>
            <a:ext cx="35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O" dirty="0" smtClean="0"/>
              <a:t>Información enviada al </a:t>
            </a:r>
            <a:r>
              <a:rPr lang="es-ES" altLang="es-CO" dirty="0"/>
              <a:t>servidor web</a:t>
            </a:r>
            <a:endParaRPr lang="es-CO" dirty="0"/>
          </a:p>
        </p:txBody>
      </p:sp>
      <p:cxnSp>
        <p:nvCxnSpPr>
          <p:cNvPr id="5" name="Conector recto de flecha 4"/>
          <p:cNvCxnSpPr>
            <a:stCxn id="2" idx="0"/>
          </p:cNvCxnSpPr>
          <p:nvPr/>
        </p:nvCxnSpPr>
        <p:spPr>
          <a:xfrm flipV="1">
            <a:off x="9634848" y="5014452"/>
            <a:ext cx="765" cy="34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rot="16200000">
            <a:off x="7184612" y="382169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7184612" y="4559399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CO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836310" y="3368040"/>
            <a:ext cx="0" cy="112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836310" y="4658360"/>
            <a:ext cx="0" cy="42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Request Methods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85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72678" y="2098308"/>
            <a:ext cx="6853722" cy="39797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smtClean="0"/>
              <a:t>HEAD</a:t>
            </a:r>
          </a:p>
          <a:p>
            <a:pPr lvl="1"/>
            <a:r>
              <a:rPr lang="es-ES" altLang="es-CO" dirty="0"/>
              <a:t>El método HEAD pide una respuesta idéntica a la de una petición GET, pero sin el cuerpo de la respuesta</a:t>
            </a:r>
            <a:r>
              <a:rPr lang="es-ES" altLang="es-CO" dirty="0" smtClean="0"/>
              <a:t>.</a:t>
            </a:r>
            <a:r>
              <a:rPr lang="en-US" altLang="es-CO" dirty="0" smtClean="0"/>
              <a:t> </a:t>
            </a:r>
          </a:p>
          <a:p>
            <a:pPr eaLnBrk="1" hangingPunct="1"/>
            <a:r>
              <a:rPr lang="en-US" altLang="es-CO" dirty="0" smtClean="0"/>
              <a:t>PUT</a:t>
            </a:r>
          </a:p>
          <a:p>
            <a:pPr lvl="1"/>
            <a:r>
              <a:rPr lang="es-ES" altLang="es-CO" dirty="0"/>
              <a:t>Solicita a un servidor almacenar los datos adjuntos en la URL de solicitud proporcionada.</a:t>
            </a:r>
          </a:p>
          <a:p>
            <a:pPr lvl="1"/>
            <a:r>
              <a:rPr lang="es-ES" altLang="es-CO" dirty="0"/>
              <a:t>Crea el recurso si </a:t>
            </a:r>
            <a:r>
              <a:rPr lang="es-ES" altLang="es-CO" dirty="0" smtClean="0"/>
              <a:t>no está creado.</a:t>
            </a:r>
          </a:p>
          <a:p>
            <a:pPr lvl="1"/>
            <a:r>
              <a:rPr lang="es-ES" altLang="es-CO" dirty="0" smtClean="0"/>
              <a:t>Si el recurso ya está creado, lo reemplaza</a:t>
            </a:r>
            <a:endParaRPr lang="es-ES" altLang="es-CO" dirty="0"/>
          </a:p>
          <a:p>
            <a:pPr lvl="1"/>
            <a:r>
              <a:rPr lang="es-ES" altLang="es-CO" dirty="0"/>
              <a:t>No es útil para la publicación web (se prefiere FTP por motivos de seguridad</a:t>
            </a:r>
            <a:r>
              <a:rPr lang="es-ES" altLang="es-CO" dirty="0" smtClean="0"/>
              <a:t>)</a:t>
            </a:r>
            <a:endParaRPr lang="en-US" altLang="es-CO" dirty="0" smtClean="0"/>
          </a:p>
          <a:p>
            <a:pPr eaLnBrk="1" hangingPunct="1"/>
            <a:r>
              <a:rPr lang="en-US" altLang="es-CO" dirty="0" smtClean="0"/>
              <a:t>DELETE</a:t>
            </a:r>
          </a:p>
          <a:p>
            <a:pPr lvl="1"/>
            <a:r>
              <a:rPr lang="es-ES" altLang="es-CO" dirty="0"/>
              <a:t>Elimina el objeto web</a:t>
            </a:r>
          </a:p>
          <a:p>
            <a:pPr lvl="1"/>
            <a:r>
              <a:rPr lang="es-ES" altLang="es-CO" dirty="0"/>
              <a:t>Necesita ser usado cuidadosamente por razones de seguridad.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6944" t="45720" r="49861" b="49259"/>
          <a:stretch/>
        </p:blipFill>
        <p:spPr>
          <a:xfrm>
            <a:off x="7670801" y="5561571"/>
            <a:ext cx="4241800" cy="5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44316" y="1982805"/>
            <a:ext cx="8229600" cy="4162610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  PATCH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PATCH  es utilizado para aplicar modificaciones parciales a un recurso</a:t>
            </a:r>
            <a:r>
              <a:rPr lang="es-ES" altLang="es-CO" dirty="0" smtClean="0"/>
              <a:t>.</a:t>
            </a:r>
          </a:p>
          <a:p>
            <a:pPr marL="201168" lvl="1" indent="0">
              <a:buNone/>
            </a:pPr>
            <a:r>
              <a:rPr lang="en-US" altLang="es-CO" dirty="0" smtClean="0"/>
              <a:t>OPTIONS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OPTIONS es utilizado para describir las opciones de comunicación para el recurso de destino.</a:t>
            </a:r>
            <a:endParaRPr lang="en-US" altLang="es-CO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s-CO" dirty="0" smtClean="0"/>
              <a:t>  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588" t="28917" r="17083" b="34691"/>
          <a:stretch/>
        </p:blipFill>
        <p:spPr>
          <a:xfrm>
            <a:off x="2841458" y="3505200"/>
            <a:ext cx="5835316" cy="21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3688292" y="2109790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HTTP/1.0  200 OK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616604" y="210979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Status line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688291" y="2895601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Server: Apache/1.3.12 (Unix)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Last-Modified:  (date)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Content Type: text/html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616604" y="2895601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616604" y="4267202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45979" y="3187702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88916" y="1778002"/>
            <a:ext cx="2571750" cy="85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688916" y="2895601"/>
            <a:ext cx="25717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recurso</a:t>
            </a:r>
            <a:endParaRPr lang="en-IN" dirty="0"/>
          </a:p>
        </p:txBody>
      </p:sp>
      <p:sp>
        <p:nvSpPr>
          <p:cNvPr id="9228" name="TextBox 17"/>
          <p:cNvSpPr txBox="1">
            <a:spLocks noChangeArrowheads="1"/>
          </p:cNvSpPr>
          <p:nvPr/>
        </p:nvSpPr>
        <p:spPr bwMode="auto">
          <a:xfrm>
            <a:off x="1616604" y="5454651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Message Body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688291" y="5454651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0"/>
          <p:cNvCxnSpPr/>
          <p:nvPr/>
        </p:nvCxnSpPr>
        <p:spPr>
          <a:xfrm>
            <a:off x="8045978" y="2291757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</a:t>
            </a:r>
            <a:r>
              <a:rPr lang="en-US" altLang="es-CO" dirty="0" smtClean="0"/>
              <a:t>Response </a:t>
            </a:r>
            <a:r>
              <a:rPr lang="en-US" altLang="es-CO" dirty="0"/>
              <a:t>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61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799924"/>
            <a:ext cx="8229600" cy="2200576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1xx: Informational – Not Done Yet</a:t>
            </a:r>
          </a:p>
          <a:p>
            <a:pPr eaLnBrk="1" hangingPunct="1"/>
            <a:r>
              <a:rPr lang="en-US" altLang="es-CO" dirty="0" smtClean="0"/>
              <a:t>2xx: Success – You win</a:t>
            </a:r>
          </a:p>
          <a:p>
            <a:pPr eaLnBrk="1" hangingPunct="1"/>
            <a:r>
              <a:rPr lang="en-US" altLang="es-CO" dirty="0" smtClean="0"/>
              <a:t>3xx: Redirection-You lose but try again</a:t>
            </a:r>
          </a:p>
          <a:p>
            <a:pPr eaLnBrk="1" hangingPunct="1"/>
            <a:r>
              <a:rPr lang="en-US" altLang="es-CO" dirty="0" smtClean="0"/>
              <a:t>4xx: Client Error – You lose, your fault</a:t>
            </a:r>
          </a:p>
          <a:p>
            <a:pPr eaLnBrk="1" hangingPunct="1"/>
            <a:r>
              <a:rPr lang="en-US" altLang="es-CO" dirty="0" smtClean="0"/>
              <a:t>5xx: Server Error – You lose, my bad  </a:t>
            </a:r>
          </a:p>
          <a:p>
            <a:pPr eaLnBrk="1" hangingPunct="1"/>
            <a:endParaRPr lang="en-IN" altLang="es-CO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79748" y="1799924"/>
            <a:ext cx="4150252" cy="353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200 OK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204 No Content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300 </a:t>
            </a:r>
            <a:r>
              <a:rPr lang="en-US" sz="2000" dirty="0" err="1">
                <a:solidFill>
                  <a:schemeClr val="tx1"/>
                </a:solidFill>
              </a:rPr>
              <a:t>Mutiple</a:t>
            </a:r>
            <a:r>
              <a:rPr lang="en-US" sz="2000" dirty="0">
                <a:solidFill>
                  <a:schemeClr val="tx1"/>
                </a:solidFill>
              </a:rPr>
              <a:t> Choices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301 Moved Permanently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302 Moved Temporarily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304 Not Modified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400 Bad Request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401 Unauthorized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404 Not Found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500 Internal Server Error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Result Code and Phrase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WEB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31335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Un contenedor WEB puede alojar un conjunto de aplicaciones WEB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Hace accesible los recursos de la aplicación WEB por los demás componentes de la red.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A través del acceso que crean los contenedores, puede funcionar el protocolo HTTP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600335" y="1845734"/>
            <a:ext cx="3313471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52735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33270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52734" y="321023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333269" y="320012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334863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362334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389805" y="533017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417276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9" idx="0"/>
          </p:cNvCxnSpPr>
          <p:nvPr/>
        </p:nvCxnSpPr>
        <p:spPr>
          <a:xfrm flipV="1">
            <a:off x="7736303" y="4402122"/>
            <a:ext cx="532626" cy="92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2" idx="0"/>
          </p:cNvCxnSpPr>
          <p:nvPr/>
        </p:nvCxnSpPr>
        <p:spPr>
          <a:xfrm flipH="1" flipV="1">
            <a:off x="10354916" y="4412226"/>
            <a:ext cx="463800" cy="91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0"/>
          </p:cNvCxnSpPr>
          <p:nvPr/>
        </p:nvCxnSpPr>
        <p:spPr>
          <a:xfrm flipV="1">
            <a:off x="8763774" y="4422331"/>
            <a:ext cx="140041" cy="90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1" idx="0"/>
          </p:cNvCxnSpPr>
          <p:nvPr/>
        </p:nvCxnSpPr>
        <p:spPr>
          <a:xfrm flipH="1" flipV="1">
            <a:off x="9598672" y="4422873"/>
            <a:ext cx="192573" cy="90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62400" y="1171876"/>
            <a:ext cx="3733800" cy="4983163"/>
          </a:xfrm>
        </p:spPr>
        <p:txBody>
          <a:bodyPr/>
          <a:lstStyle/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&lt;protocol&gt;://&lt;server&gt;/&lt;path&gt;</a:t>
            </a:r>
          </a:p>
          <a:p>
            <a:pPr eaLnBrk="1" hangingPunct="1"/>
            <a:endParaRPr lang="en-US" altLang="es-CO" dirty="0" smtClean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5974789" y="3779422"/>
            <a:ext cx="2751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smtClean="0">
                <a:latin typeface="Calibri" panose="020F0502020204030204" pitchFamily="34" charset="0"/>
              </a:rPr>
              <a:t>Define </a:t>
            </a:r>
            <a:r>
              <a:rPr lang="en-US" altLang="es-CO" dirty="0" err="1" smtClean="0">
                <a:latin typeface="Calibri" panose="020F0502020204030204" pitchFamily="34" charset="0"/>
              </a:rPr>
              <a:t>una</a:t>
            </a:r>
            <a:r>
              <a:rPr lang="en-US" altLang="es-CO" dirty="0" smtClean="0">
                <a:latin typeface="Calibri" panose="020F0502020204030204" pitchFamily="34" charset="0"/>
              </a:rPr>
              <a:t> </a:t>
            </a:r>
            <a:r>
              <a:rPr lang="en-US" altLang="es-CO" dirty="0" err="1" smtClean="0">
                <a:latin typeface="Calibri" panose="020F0502020204030204" pitchFamily="34" charset="0"/>
              </a:rPr>
              <a:t>ruta</a:t>
            </a:r>
            <a:r>
              <a:rPr lang="en-US" altLang="es-CO" dirty="0" smtClean="0">
                <a:latin typeface="Calibri" panose="020F0502020204030204" pitchFamily="34" charset="0"/>
              </a:rPr>
              <a:t> para el </a:t>
            </a:r>
            <a:r>
              <a:rPr lang="en-US" altLang="es-CO" dirty="0" err="1" smtClean="0">
                <a:latin typeface="Calibri" panose="020F0502020204030204" pitchFamily="34" charset="0"/>
              </a:rPr>
              <a:t>acceso</a:t>
            </a:r>
            <a:r>
              <a:rPr lang="en-US" altLang="es-CO" dirty="0" smtClean="0">
                <a:latin typeface="Calibri" panose="020F0502020204030204" pitchFamily="34" charset="0"/>
              </a:rPr>
              <a:t> al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r>
              <a:rPr lang="en-US" altLang="es-CO" dirty="0" smtClean="0">
                <a:latin typeface="Calibri" panose="020F0502020204030204" pitchFamily="34" charset="0"/>
              </a:rPr>
              <a:t> y un endpoint que </a:t>
            </a:r>
            <a:r>
              <a:rPr lang="en-US" altLang="es-CO" dirty="0" err="1" smtClean="0">
                <a:latin typeface="Calibri" panose="020F0502020204030204" pitchFamily="34" charset="0"/>
              </a:rPr>
              <a:t>posea</a:t>
            </a:r>
            <a:r>
              <a:rPr lang="en-US" altLang="es-CO" dirty="0" smtClean="0">
                <a:latin typeface="Calibri" panose="020F0502020204030204" pitchFamily="34" charset="0"/>
              </a:rPr>
              <a:t>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081" name="TextBox 11"/>
          <p:cNvSpPr txBox="1">
            <a:spLocks noChangeArrowheads="1"/>
          </p:cNvSpPr>
          <p:nvPr/>
        </p:nvSpPr>
        <p:spPr bwMode="auto">
          <a:xfrm>
            <a:off x="3224980" y="3779422"/>
            <a:ext cx="25121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err="1" smtClean="0">
                <a:latin typeface="Calibri" panose="020F0502020204030204" pitchFamily="34" charset="0"/>
              </a:rPr>
              <a:t>Protocolo</a:t>
            </a:r>
            <a:r>
              <a:rPr lang="en-US" altLang="es-CO" dirty="0" smtClean="0">
                <a:latin typeface="Calibri" panose="020F0502020204030204" pitchFamily="34" charset="0"/>
              </a:rPr>
              <a:t> de </a:t>
            </a:r>
            <a:r>
              <a:rPr lang="en-US" altLang="es-CO" dirty="0" err="1" smtClean="0">
                <a:latin typeface="Calibri" panose="020F0502020204030204" pitchFamily="34" charset="0"/>
              </a:rPr>
              <a:t>comunicación</a:t>
            </a:r>
            <a:r>
              <a:rPr lang="en-US" altLang="es-CO" dirty="0" smtClean="0">
                <a:latin typeface="Calibri" panose="020F0502020204030204" pitchFamily="34" charset="0"/>
              </a:rPr>
              <a:t> entre el </a:t>
            </a:r>
            <a:r>
              <a:rPr lang="en-US" altLang="es-CO" dirty="0" err="1" smtClean="0">
                <a:latin typeface="Calibri" panose="020F0502020204030204" pitchFamily="34" charset="0"/>
              </a:rPr>
              <a:t>cliente</a:t>
            </a:r>
            <a:r>
              <a:rPr lang="en-US" altLang="es-CO" dirty="0" smtClean="0">
                <a:latin typeface="Calibri" panose="020F0502020204030204" pitchFamily="34" charset="0"/>
              </a:rPr>
              <a:t> y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 smtClean="0"/>
              <a:t>Accediendo a recursos de la Web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635909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459793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06129" y="2153264"/>
            <a:ext cx="6661355" cy="38352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err="1" smtClean="0"/>
              <a:t>Mecanismo</a:t>
            </a:r>
            <a:r>
              <a:rPr lang="en-US" altLang="es-CO" dirty="0" smtClean="0"/>
              <a:t> request-response:</a:t>
            </a:r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transacción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iniciado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por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cliente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enviando</a:t>
            </a:r>
            <a:r>
              <a:rPr lang="en-US" altLang="es-CO" dirty="0" smtClean="0"/>
              <a:t> un </a:t>
            </a:r>
            <a:r>
              <a:rPr lang="en-US" altLang="es-CO" i="1" dirty="0" smtClean="0"/>
              <a:t>request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genera </a:t>
            </a:r>
            <a:r>
              <a:rPr lang="en-US" altLang="es-CO" dirty="0" err="1" smtClean="0"/>
              <a:t>una</a:t>
            </a:r>
            <a:r>
              <a:rPr lang="en-US" altLang="es-CO" dirty="0" smtClean="0"/>
              <a:t> </a:t>
            </a:r>
            <a:r>
              <a:rPr lang="en-US" altLang="es-CO" i="1" dirty="0" smtClean="0"/>
              <a:t>response</a:t>
            </a:r>
            <a:r>
              <a:rPr lang="en-US" altLang="es-CO" dirty="0"/>
              <a:t> </a:t>
            </a:r>
            <a:r>
              <a:rPr lang="en-US" altLang="es-CO" dirty="0" smtClean="0"/>
              <a:t>y se la </a:t>
            </a:r>
            <a:r>
              <a:rPr lang="en-US" altLang="es-CO" dirty="0" err="1" smtClean="0"/>
              <a:t>envía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cliente</a:t>
            </a:r>
            <a:endParaRPr lang="en-US" altLang="es-CO" dirty="0" smtClean="0"/>
          </a:p>
          <a:p>
            <a:pPr eaLnBrk="1" hangingPunct="1"/>
            <a:r>
              <a:rPr lang="en-US" altLang="es-CO" dirty="0" err="1" smtClean="0"/>
              <a:t>Identificación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recusos</a:t>
            </a:r>
            <a:endParaRPr lang="en-US" altLang="es-CO" dirty="0" smtClean="0"/>
          </a:p>
          <a:p>
            <a:pPr lvl="1" eaLnBrk="1" hangingPunct="1"/>
            <a:r>
              <a:rPr lang="en-US" altLang="es-CO" sz="2000" dirty="0" err="1" smtClean="0"/>
              <a:t>Cada</a:t>
            </a:r>
            <a:r>
              <a:rPr lang="en-US" altLang="es-CO" sz="2000" dirty="0" smtClean="0"/>
              <a:t> HTTP Request </a:t>
            </a:r>
            <a:r>
              <a:rPr lang="en-US" altLang="es-CO" sz="2000" dirty="0" err="1" smtClean="0"/>
              <a:t>contiene</a:t>
            </a:r>
            <a:r>
              <a:rPr lang="en-US" altLang="es-CO" sz="2000" dirty="0" smtClean="0"/>
              <a:t> un URI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Statelessness</a:t>
            </a:r>
          </a:p>
          <a:p>
            <a:pPr lvl="1" eaLnBrk="1" hangingPunct="1"/>
            <a:r>
              <a:rPr lang="en-US" altLang="es-CO" sz="2000" dirty="0" smtClean="0"/>
              <a:t>El </a:t>
            </a:r>
            <a:r>
              <a:rPr lang="en-US" altLang="es-CO" sz="2000" dirty="0" err="1" smtClean="0"/>
              <a:t>servidor</a:t>
            </a:r>
            <a:r>
              <a:rPr lang="en-US" altLang="es-CO" sz="2000" dirty="0" smtClean="0"/>
              <a:t> no </a:t>
            </a:r>
            <a:r>
              <a:rPr lang="en-US" altLang="es-CO" sz="2000" dirty="0" err="1" smtClean="0"/>
              <a:t>guarda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información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acerca</a:t>
            </a:r>
            <a:r>
              <a:rPr lang="en-US" altLang="es-CO" sz="2000" dirty="0" smtClean="0"/>
              <a:t> de la </a:t>
            </a:r>
            <a:r>
              <a:rPr lang="en-US" altLang="es-CO" sz="2000" dirty="0" err="1" smtClean="0"/>
              <a:t>transacción</a:t>
            </a:r>
            <a:r>
              <a:rPr lang="en-US" altLang="es-CO" sz="2000" dirty="0" smtClean="0"/>
              <a:t> 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Meta data support </a:t>
            </a:r>
          </a:p>
          <a:p>
            <a:pPr lvl="1" eaLnBrk="1" hangingPunct="1"/>
            <a:r>
              <a:rPr lang="en-US" altLang="es-CO" sz="2000" dirty="0"/>
              <a:t>Metadata </a:t>
            </a:r>
            <a:r>
              <a:rPr lang="en-US" altLang="es-CO" sz="2000" dirty="0" err="1" smtClean="0"/>
              <a:t>sobre</a:t>
            </a:r>
            <a:r>
              <a:rPr lang="en-US" altLang="es-CO" sz="2000" dirty="0" smtClean="0"/>
              <a:t> la </a:t>
            </a:r>
            <a:r>
              <a:rPr lang="en-US" altLang="es-CO" sz="2000" dirty="0" err="1" smtClean="0"/>
              <a:t>infromación</a:t>
            </a:r>
            <a:r>
              <a:rPr lang="en-US" altLang="es-CO" sz="2000" dirty="0" smtClean="0"/>
              <a:t> que </a:t>
            </a:r>
            <a:r>
              <a:rPr lang="en-US" altLang="es-CO" sz="2000" dirty="0" err="1" smtClean="0"/>
              <a:t>transporta</a:t>
            </a:r>
            <a:r>
              <a:rPr lang="en-US" altLang="es-CO" sz="2000" dirty="0" smtClean="0"/>
              <a:t> el </a:t>
            </a:r>
            <a:r>
              <a:rPr lang="en-US" altLang="es-CO" sz="2000" dirty="0" err="1" smtClean="0"/>
              <a:t>mensaje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puede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ser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intercambiada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en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los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mensajes</a:t>
            </a:r>
            <a:r>
              <a:rPr lang="en-US" altLang="es-CO" sz="2000" dirty="0" smtClean="0"/>
              <a:t>.</a:t>
            </a:r>
            <a:endParaRPr lang="en-IN" altLang="es-CO" sz="2000" dirty="0"/>
          </a:p>
        </p:txBody>
      </p:sp>
      <p:pic>
        <p:nvPicPr>
          <p:cNvPr id="1026" name="Picture 2" descr="https://upload.wikimedia.org/wikipedia/commons/thumb/c/c3/URI_Euler_Diagram_no_lone_URIs.svg/1920px-URI_Euler_Diagram_no_lone_URI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2" y="2440323"/>
            <a:ext cx="322534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73681" y="4719172"/>
            <a:ext cx="387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http</a:t>
            </a:r>
            <a:r>
              <a:rPr lang="en-US" altLang="es-CO" dirty="0"/>
              <a:t>://</a:t>
            </a:r>
            <a:r>
              <a:rPr lang="en-US" altLang="es-CO" dirty="0" smtClean="0"/>
              <a:t>www.icesi.edu.co/moodle/my</a:t>
            </a:r>
            <a:r>
              <a:rPr lang="en-US" altLang="es-CO" dirty="0"/>
              <a:t>/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0756490" y="4383930"/>
            <a:ext cx="0" cy="108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1105535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9870460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Hypertext Transport Protocol (HTTP) characteristics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20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5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Localhost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4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2100677" y="3890186"/>
            <a:ext cx="1914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83702" y="3899540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191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83702" y="320144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4015059" y="322559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5362575" y="3925046"/>
            <a:ext cx="1067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388590" y="3635375"/>
            <a:ext cx="1041378" cy="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325552" y="3444791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372654" y="3513759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63249" y="3878067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13749" y="3129083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708814" y="3225595"/>
            <a:ext cx="926955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6075161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056927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934857" y="3225595"/>
            <a:ext cx="743097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ISP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043158" y="3225595"/>
            <a:ext cx="1032003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Backbone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4698162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679928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3635769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617535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>
            <a:off x="2354006" y="385519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335772" y="357005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10327</TotalTime>
  <Words>627</Words>
  <Application>Microsoft Office PowerPoint</Application>
  <PresentationFormat>Panorámica</PresentationFormat>
  <Paragraphs>165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Semana 11</vt:lpstr>
      <vt:lpstr>HTTP</vt:lpstr>
      <vt:lpstr>Accediendo a recursos de la Web</vt:lpstr>
      <vt:lpstr>Hypertext Transport Protocol (HTTP) characteristics</vt:lpstr>
      <vt:lpstr>Comunicación WEB</vt:lpstr>
      <vt:lpstr>Comunicación WEB</vt:lpstr>
      <vt:lpstr>Comunicación WEB</vt:lpstr>
      <vt:lpstr>Comunicación WEB</vt:lpstr>
      <vt:lpstr>Comunicación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Contenedores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165</cp:revision>
  <dcterms:created xsi:type="dcterms:W3CDTF">2019-02-03T15:35:16Z</dcterms:created>
  <dcterms:modified xsi:type="dcterms:W3CDTF">2019-10-17T13:42:15Z</dcterms:modified>
</cp:coreProperties>
</file>