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13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14" r:id="rId15"/>
    <p:sldId id="316" r:id="rId16"/>
    <p:sldId id="317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>
        <p:scale>
          <a:sx n="66" d="100"/>
          <a:sy n="66" d="100"/>
        </p:scale>
        <p:origin x="4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7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578288" y="569084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578289" y="258519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578288" y="56499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578289" y="253784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1279060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913992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Datagramas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4235116"/>
            <a:ext cx="10058400" cy="1633977"/>
          </a:xfrm>
        </p:spPr>
        <p:txBody>
          <a:bodyPr/>
          <a:lstStyle/>
          <a:p>
            <a:r>
              <a:rPr lang="es-ES" dirty="0" smtClean="0"/>
              <a:t>Los datagramas deben tener suficiente información para poder llegar a su destino. Está compuesto por cuatro partes.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667" t="46296" r="19444" b="44568"/>
          <a:stretch/>
        </p:blipFill>
        <p:spPr>
          <a:xfrm>
            <a:off x="741680" y="2728762"/>
            <a:ext cx="10769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salón se divide en dos grupos.</a:t>
            </a:r>
          </a:p>
          <a:p>
            <a:pPr marL="201168" lvl="1" indent="0">
              <a:buNone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profesor tiene un servidor UDP escuchando en el puerto 5000.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Cada grupo debe hacer un </a:t>
            </a:r>
            <a:r>
              <a:rPr lang="es-ES" i="1" dirty="0" err="1" smtClean="0"/>
              <a:t>traceroute</a:t>
            </a:r>
            <a:r>
              <a:rPr lang="es-ES" dirty="0" smtClean="0"/>
              <a:t> completo para enviar un datagrama al profesor.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Para eso deben formarse en línea y enviar el mensaje de </a:t>
            </a:r>
            <a:r>
              <a:rPr lang="es-ES" dirty="0" err="1" smtClean="0"/>
              <a:t>traceroute</a:t>
            </a:r>
            <a:r>
              <a:rPr lang="es-ES" dirty="0" smtClean="0"/>
              <a:t> a través de todos los computadores del equipo, de modo que cuando llegue al PC del profesor, el mensaje contenga la dirección IP por donde pasó el mensaje.</a:t>
            </a:r>
          </a:p>
          <a:p>
            <a:pPr marL="201168" lvl="1" indent="0">
              <a:buNone/>
            </a:pPr>
            <a:endParaRPr lang="es-ES" dirty="0" smtClean="0"/>
          </a:p>
          <a:p>
            <a:pPr marL="201168" lvl="1" indent="0">
              <a:buNone/>
            </a:pPr>
            <a:r>
              <a:rPr lang="es-ES" dirty="0" smtClean="0"/>
              <a:t>Nicolás, Nelson, Santiago, Carlos y Germán : 5.0</a:t>
            </a:r>
          </a:p>
          <a:p>
            <a:pPr marL="201168" lvl="1" indent="0">
              <a:buNone/>
            </a:pPr>
            <a:r>
              <a:rPr lang="es-ES" dirty="0" err="1" smtClean="0"/>
              <a:t>Velez</a:t>
            </a:r>
            <a:r>
              <a:rPr lang="es-ES" dirty="0" smtClean="0"/>
              <a:t>, Paz, </a:t>
            </a:r>
            <a:r>
              <a:rPr lang="es-ES" dirty="0" err="1" smtClean="0"/>
              <a:t>Melqui</a:t>
            </a:r>
            <a:r>
              <a:rPr lang="es-ES" dirty="0" smtClean="0"/>
              <a:t>, Daniel, Jefferson</a:t>
            </a:r>
            <a:r>
              <a:rPr lang="es-ES" smtClean="0"/>
              <a:t>: 4.0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417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Ejercicio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Haga un </a:t>
            </a:r>
            <a:r>
              <a:rPr lang="es-ES" dirty="0" err="1" smtClean="0"/>
              <a:t>Singleton</a:t>
            </a:r>
            <a:r>
              <a:rPr lang="es-ES" dirty="0" smtClean="0"/>
              <a:t> UDP basado en lo visto en clase. Debe tener las siguientes funciones: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Recibir datagramas de distintos computadores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Enviar datagramas a distintos computadores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Permite dar un reporte de todos los mensajes intercambiados con su respectivo host interlocutor, si en consola se escribe la palabra </a:t>
            </a:r>
            <a:r>
              <a:rPr lang="es-ES" b="1" i="1" dirty="0" err="1" smtClean="0"/>
              <a:t>report</a:t>
            </a:r>
            <a:endParaRPr lang="es-ES" b="1" i="1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¿Será muy parecido a </a:t>
            </a:r>
            <a:r>
              <a:rPr lang="es-ES" dirty="0" err="1" smtClean="0"/>
              <a:t>TCPConnection</a:t>
            </a:r>
            <a:r>
              <a:rPr lang="es-E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6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75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cxnSp>
        <p:nvCxnSpPr>
          <p:cNvPr id="5" name="Conector angular 4"/>
          <p:cNvCxnSpPr>
            <a:stCxn id="4" idx="0"/>
            <a:endCxn id="9" idx="2"/>
          </p:cNvCxnSpPr>
          <p:nvPr/>
        </p:nvCxnSpPr>
        <p:spPr>
          <a:xfrm rot="5400000" flipH="1" flipV="1">
            <a:off x="4204030" y="2691220"/>
            <a:ext cx="670563" cy="35236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33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cxnSp>
        <p:nvCxnSpPr>
          <p:cNvPr id="5" name="Conector angular 4"/>
          <p:cNvCxnSpPr>
            <a:stCxn id="4" idx="0"/>
            <a:endCxn id="8" idx="2"/>
          </p:cNvCxnSpPr>
          <p:nvPr/>
        </p:nvCxnSpPr>
        <p:spPr>
          <a:xfrm rot="5400000" flipH="1" flipV="1">
            <a:off x="4043147" y="1408109"/>
            <a:ext cx="2114556" cy="46458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11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Datagram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cxnSp>
        <p:nvCxnSpPr>
          <p:cNvPr id="5" name="Conector angular 4"/>
          <p:cNvCxnSpPr>
            <a:stCxn id="4" idx="3"/>
            <a:endCxn id="10" idx="6"/>
          </p:cNvCxnSpPr>
          <p:nvPr/>
        </p:nvCxnSpPr>
        <p:spPr>
          <a:xfrm flipV="1">
            <a:off x="3087096" y="4117754"/>
            <a:ext cx="6239537" cy="980279"/>
          </a:xfrm>
          <a:prstGeom prst="bentConnector3">
            <a:avLst>
              <a:gd name="adj1" fmla="val 112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22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Cada uno de los equipos tiene un sus tablas DNS, la solución para cinco sitios de internet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6023" y="3418905"/>
            <a:ext cx="222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www.facebook.com</a:t>
            </a:r>
          </a:p>
          <a:p>
            <a:pPr algn="r"/>
            <a:r>
              <a:rPr lang="es-ES" dirty="0" smtClean="0"/>
              <a:t>www.instagram.com</a:t>
            </a:r>
            <a:endParaRPr lang="es-CO" dirty="0"/>
          </a:p>
          <a:p>
            <a:pPr algn="r"/>
            <a:r>
              <a:rPr lang="es-ES" dirty="0" smtClean="0"/>
              <a:t>www.thumblr.com</a:t>
            </a:r>
            <a:endParaRPr lang="es-CO" dirty="0"/>
          </a:p>
          <a:p>
            <a:pPr algn="r"/>
            <a:r>
              <a:rPr lang="es-ES" dirty="0" smtClean="0"/>
              <a:t>www.google.com</a:t>
            </a:r>
          </a:p>
          <a:p>
            <a:pPr algn="r"/>
            <a:r>
              <a:rPr lang="es-ES" dirty="0" smtClean="0"/>
              <a:t>outlook.live.com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82251" y="1737360"/>
            <a:ext cx="2473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www.netflix.com</a:t>
            </a:r>
          </a:p>
          <a:p>
            <a:r>
              <a:rPr lang="es-ES" dirty="0"/>
              <a:t>www.fedex.com</a:t>
            </a:r>
          </a:p>
          <a:p>
            <a:r>
              <a:rPr lang="es-ES" dirty="0"/>
              <a:t>www.mercadolibre.com</a:t>
            </a:r>
          </a:p>
          <a:p>
            <a:r>
              <a:rPr lang="es-ES" dirty="0"/>
              <a:t>www.gmail.com</a:t>
            </a:r>
          </a:p>
          <a:p>
            <a:r>
              <a:rPr lang="es-ES" dirty="0"/>
              <a:t>www.elpais.com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46384" y="3418905"/>
            <a:ext cx="209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www.twitter.com</a:t>
            </a:r>
          </a:p>
          <a:p>
            <a:r>
              <a:rPr lang="es-ES" dirty="0"/>
              <a:t>www.youtube.com</a:t>
            </a:r>
          </a:p>
          <a:p>
            <a:r>
              <a:rPr lang="es-ES" dirty="0"/>
              <a:t>www.wikipedia.org</a:t>
            </a:r>
          </a:p>
          <a:p>
            <a:r>
              <a:rPr lang="es-ES" dirty="0"/>
              <a:t>www.twitch.com</a:t>
            </a:r>
          </a:p>
          <a:p>
            <a:r>
              <a:rPr lang="es-ES" dirty="0"/>
              <a:t>www.amazon.com</a:t>
            </a:r>
          </a:p>
        </p:txBody>
      </p:sp>
    </p:spTree>
    <p:extLst>
      <p:ext uri="{BB962C8B-B14F-4D97-AF65-F5344CB8AC3E}">
        <p14:creationId xmlns:p14="http://schemas.microsoft.com/office/powerpoint/2010/main" val="655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529719" y="5673213"/>
            <a:ext cx="81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por ejemplo al Equipo B, le pido la dirección www.twitter.com, el equipo B me debe resolver el nombre, para eso debe preguntar a sus otros nodos si tienen esa dirección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6023" y="3418905"/>
            <a:ext cx="222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www.facebook.com</a:t>
            </a:r>
          </a:p>
          <a:p>
            <a:pPr algn="r"/>
            <a:r>
              <a:rPr lang="es-ES" dirty="0" smtClean="0"/>
              <a:t>www.instagram.com</a:t>
            </a:r>
            <a:endParaRPr lang="es-CO" dirty="0"/>
          </a:p>
          <a:p>
            <a:pPr algn="r"/>
            <a:r>
              <a:rPr lang="es-ES" dirty="0" smtClean="0"/>
              <a:t>www.thumblr.com</a:t>
            </a:r>
            <a:endParaRPr lang="es-CO" dirty="0"/>
          </a:p>
          <a:p>
            <a:pPr algn="r"/>
            <a:r>
              <a:rPr lang="es-ES" dirty="0" smtClean="0"/>
              <a:t>www.google.com</a:t>
            </a:r>
          </a:p>
          <a:p>
            <a:pPr algn="r"/>
            <a:r>
              <a:rPr lang="es-ES" dirty="0" smtClean="0"/>
              <a:t>outlook.live.com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82251" y="1737360"/>
            <a:ext cx="2473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www.netflix.com</a:t>
            </a:r>
          </a:p>
          <a:p>
            <a:r>
              <a:rPr lang="es-ES" dirty="0"/>
              <a:t>www.fedex.com</a:t>
            </a:r>
          </a:p>
          <a:p>
            <a:r>
              <a:rPr lang="es-ES" dirty="0"/>
              <a:t>www.mercadolibre.com</a:t>
            </a:r>
          </a:p>
          <a:p>
            <a:r>
              <a:rPr lang="es-ES" dirty="0"/>
              <a:t>www.gmail.com</a:t>
            </a:r>
          </a:p>
          <a:p>
            <a:r>
              <a:rPr lang="es-ES" dirty="0"/>
              <a:t>www.elpais.com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46384" y="3418905"/>
            <a:ext cx="209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www.twitter.com</a:t>
            </a:r>
          </a:p>
          <a:p>
            <a:r>
              <a:rPr lang="es-ES" dirty="0"/>
              <a:t>www.youtube.com</a:t>
            </a:r>
          </a:p>
          <a:p>
            <a:r>
              <a:rPr lang="es-ES" dirty="0"/>
              <a:t>www.wikipedia.org</a:t>
            </a:r>
          </a:p>
          <a:p>
            <a:r>
              <a:rPr lang="es-ES" dirty="0"/>
              <a:t>www.twitch.com</a:t>
            </a:r>
          </a:p>
          <a:p>
            <a:r>
              <a:rPr lang="es-ES" dirty="0"/>
              <a:t>www.amazon.com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991546" y="5015102"/>
            <a:ext cx="179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www.twitter.com</a:t>
            </a:r>
            <a:endParaRPr lang="es-CO" dirty="0"/>
          </a:p>
        </p:txBody>
      </p:sp>
      <p:cxnSp>
        <p:nvCxnSpPr>
          <p:cNvPr id="14" name="Conector angular 13"/>
          <p:cNvCxnSpPr>
            <a:stCxn id="4" idx="3"/>
            <a:endCxn id="9" idx="4"/>
          </p:cNvCxnSpPr>
          <p:nvPr/>
        </p:nvCxnSpPr>
        <p:spPr>
          <a:xfrm flipV="1">
            <a:off x="3087096" y="4507601"/>
            <a:ext cx="3603879" cy="5904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6023" y="3418905"/>
            <a:ext cx="222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www.facebook.com</a:t>
            </a:r>
          </a:p>
          <a:p>
            <a:pPr algn="r"/>
            <a:r>
              <a:rPr lang="es-ES" dirty="0" smtClean="0"/>
              <a:t>www.instagram.com</a:t>
            </a:r>
            <a:endParaRPr lang="es-CO" dirty="0"/>
          </a:p>
          <a:p>
            <a:pPr algn="r"/>
            <a:r>
              <a:rPr lang="es-ES" dirty="0" smtClean="0"/>
              <a:t>www.thumblr.com</a:t>
            </a:r>
            <a:endParaRPr lang="es-CO" dirty="0"/>
          </a:p>
          <a:p>
            <a:pPr algn="r"/>
            <a:r>
              <a:rPr lang="es-ES" dirty="0" smtClean="0"/>
              <a:t>www.google.com</a:t>
            </a:r>
          </a:p>
          <a:p>
            <a:pPr algn="r"/>
            <a:r>
              <a:rPr lang="es-ES" dirty="0" smtClean="0"/>
              <a:t>outlook.live.com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82251" y="1737360"/>
            <a:ext cx="2473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www.netflix.com</a:t>
            </a:r>
          </a:p>
          <a:p>
            <a:r>
              <a:rPr lang="es-ES" dirty="0"/>
              <a:t>www.fedex.com</a:t>
            </a:r>
          </a:p>
          <a:p>
            <a:r>
              <a:rPr lang="es-ES" dirty="0"/>
              <a:t>www.mercadolibre.com</a:t>
            </a:r>
          </a:p>
          <a:p>
            <a:r>
              <a:rPr lang="es-ES" dirty="0"/>
              <a:t>www.gmail.com</a:t>
            </a:r>
          </a:p>
          <a:p>
            <a:r>
              <a:rPr lang="es-ES" dirty="0"/>
              <a:t>www.elpais.com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46384" y="3418905"/>
            <a:ext cx="209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www.twitter.com</a:t>
            </a:r>
          </a:p>
          <a:p>
            <a:r>
              <a:rPr lang="es-ES" dirty="0"/>
              <a:t>www.youtube.com</a:t>
            </a:r>
          </a:p>
          <a:p>
            <a:r>
              <a:rPr lang="es-ES" dirty="0"/>
              <a:t>www.wikipedia.org</a:t>
            </a:r>
          </a:p>
          <a:p>
            <a:r>
              <a:rPr lang="es-ES" dirty="0"/>
              <a:t>www.twitch.com</a:t>
            </a:r>
          </a:p>
          <a:p>
            <a:r>
              <a:rPr lang="es-ES" dirty="0"/>
              <a:t>www.amazon.com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el equipo C es quien tiene la dirección, el equipo B obtiene la IP del equipo C y luego se la envía el PC Profesor.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991546" y="5015102"/>
            <a:ext cx="179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www.twitter.com</a:t>
            </a:r>
            <a:endParaRPr lang="es-CO" dirty="0"/>
          </a:p>
        </p:txBody>
      </p:sp>
      <p:cxnSp>
        <p:nvCxnSpPr>
          <p:cNvPr id="20" name="Conector angular 19"/>
          <p:cNvCxnSpPr/>
          <p:nvPr/>
        </p:nvCxnSpPr>
        <p:spPr>
          <a:xfrm flipV="1">
            <a:off x="3087096" y="4507601"/>
            <a:ext cx="3603879" cy="5904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3058" y="1415845"/>
            <a:ext cx="10392697" cy="688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0" y="6169742"/>
            <a:ext cx="12192000" cy="688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1553495" y="1607572"/>
            <a:ext cx="609601" cy="60960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307690" y="2330244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4006644" y="113071"/>
            <a:ext cx="6340514" cy="5820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6523702" y="6169742"/>
            <a:ext cx="14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6" idx="3"/>
          </p:cNvCxnSpPr>
          <p:nvPr/>
        </p:nvCxnSpPr>
        <p:spPr>
          <a:xfrm flipV="1">
            <a:off x="2163096" y="1912372"/>
            <a:ext cx="184354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329451" y="1669726"/>
            <a:ext cx="1597742" cy="2678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6293155" y="3106644"/>
            <a:ext cx="1597742" cy="2678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5138154" y="3757867"/>
            <a:ext cx="722670" cy="3326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Sing</a:t>
            </a:r>
            <a:r>
              <a:rPr lang="es-ES" sz="1400" dirty="0" smtClean="0">
                <a:solidFill>
                  <a:schemeClr val="tx1"/>
                </a:solidFill>
              </a:rPr>
              <a:t> in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378142" y="3754534"/>
            <a:ext cx="715515" cy="3326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Sing</a:t>
            </a:r>
            <a:r>
              <a:rPr lang="es-ES" sz="1400" dirty="0" smtClean="0">
                <a:solidFill>
                  <a:schemeClr val="tx1"/>
                </a:solidFill>
              </a:rPr>
              <a:t> up</a:t>
            </a:r>
            <a:endParaRPr lang="es-CO" sz="1400" dirty="0">
              <a:solidFill>
                <a:schemeClr val="tx1"/>
              </a:solidFill>
            </a:endParaRPr>
          </a:p>
        </p:txBody>
      </p:sp>
      <p:pic>
        <p:nvPicPr>
          <p:cNvPr id="16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4453867" y="2555844"/>
            <a:ext cx="1279579" cy="400696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6293155" y="247915"/>
            <a:ext cx="1597742" cy="2678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8333860" y="1684084"/>
            <a:ext cx="1597742" cy="2678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733446" y="3859731"/>
            <a:ext cx="559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4735899" y="2699577"/>
            <a:ext cx="1557256" cy="115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6513711" y="1005038"/>
            <a:ext cx="1156629" cy="297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tx1"/>
                </a:solidFill>
              </a:rPr>
              <a:t>Correo 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513710" y="1357440"/>
            <a:ext cx="1156629" cy="297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tx1"/>
                </a:solidFill>
              </a:rPr>
              <a:t>Clave 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523702" y="1730771"/>
            <a:ext cx="1156629" cy="297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tx1"/>
                </a:solidFill>
              </a:rPr>
              <a:t>Clave 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523702" y="2321836"/>
            <a:ext cx="1156629" cy="297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Registrarse 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6523702" y="5186189"/>
            <a:ext cx="1156629" cy="297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Login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523703" y="3984195"/>
            <a:ext cx="1156629" cy="297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tx1"/>
                </a:solidFill>
              </a:rPr>
              <a:t>Correo 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523702" y="4336597"/>
            <a:ext cx="1156629" cy="297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tx1"/>
                </a:solidFill>
              </a:rPr>
              <a:t>Clave 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7611042" y="2367141"/>
            <a:ext cx="722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7529488" y="3984195"/>
            <a:ext cx="804372" cy="1307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6619330" y="347182"/>
            <a:ext cx="94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Registro</a:t>
            </a:r>
            <a:endParaRPr lang="es-CO" dirty="0"/>
          </a:p>
        </p:txBody>
      </p:sp>
      <p:sp>
        <p:nvSpPr>
          <p:cNvPr id="37" name="Rectángulo 36"/>
          <p:cNvSpPr/>
          <p:nvPr/>
        </p:nvSpPr>
        <p:spPr>
          <a:xfrm>
            <a:off x="6763726" y="3211268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Login</a:t>
            </a:r>
            <a:endParaRPr lang="es-CO" dirty="0"/>
          </a:p>
        </p:txBody>
      </p:sp>
      <p:sp>
        <p:nvSpPr>
          <p:cNvPr id="38" name="Rectángulo 37"/>
          <p:cNvSpPr/>
          <p:nvPr/>
        </p:nvSpPr>
        <p:spPr>
          <a:xfrm>
            <a:off x="8521925" y="1734771"/>
            <a:ext cx="123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Bienvenido</a:t>
            </a:r>
            <a:endParaRPr lang="es-CO" dirty="0"/>
          </a:p>
        </p:txBody>
      </p:sp>
      <p:pic>
        <p:nvPicPr>
          <p:cNvPr id="1026" name="Picture 2" descr="Resultado de imagen para logo ic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925" y="2445275"/>
            <a:ext cx="1289452" cy="128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7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4762" cy="4023360"/>
          </a:xfrm>
        </p:spPr>
        <p:txBody>
          <a:bodyPr/>
          <a:lstStyle/>
          <a:p>
            <a:r>
              <a:rPr lang="es-ES" dirty="0" smtClean="0"/>
              <a:t>Es un protocolo de la capa de transporte</a:t>
            </a:r>
          </a:p>
          <a:p>
            <a:r>
              <a:rPr lang="es-ES" dirty="0" smtClean="0"/>
              <a:t>Es un protocolo que es NO orientado a la conexión. Es decir que no se protocoliza el inicio o final de una transmisión</a:t>
            </a:r>
          </a:p>
          <a:p>
            <a:r>
              <a:rPr lang="es-ES" dirty="0" smtClean="0"/>
              <a:t>Justamente el hecho de no protocolizar el inicio y final de transmisión implica que el mensaje UDP debe llevar información suficiente para que el protocolo llegue a su destino</a:t>
            </a:r>
          </a:p>
          <a:p>
            <a:r>
              <a:rPr lang="es-ES" dirty="0" smtClean="0"/>
              <a:t>El mensaje UDP es llamado como </a:t>
            </a:r>
            <a:r>
              <a:rPr lang="es-ES" b="1" dirty="0" err="1" smtClean="0"/>
              <a:t>Datagram</a:t>
            </a:r>
            <a:endParaRPr lang="es-ES" b="1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058393" y="1973179"/>
            <a:ext cx="885527" cy="808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076621" y="2905225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76620" y="3837271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Ethernet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076619" y="4769317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RJ45, Radio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076619" y="1973179"/>
            <a:ext cx="885527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TCP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8909647" y="5869094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Modelo convencional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76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 smtClean="0"/>
              <a:t>El principal contra es que es un protocolo NO </a:t>
            </a:r>
            <a:r>
              <a:rPr lang="es-ES" dirty="0" err="1" smtClean="0"/>
              <a:t>reliable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0410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41097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0039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120121" y="3426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5464223" y="342659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808326" y="342781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154249" y="341098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505611" y="34140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56973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547645" y="255938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578289" y="5712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14360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512065" y="3408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84588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578289" y="253170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578289" y="5649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171424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53649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920687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578289" y="563495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578289" y="258033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7387</TotalTime>
  <Words>1216</Words>
  <Application>Microsoft Office PowerPoint</Application>
  <PresentationFormat>Panorámica</PresentationFormat>
  <Paragraphs>308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Retrospección</vt:lpstr>
      <vt:lpstr>Semana 7</vt:lpstr>
      <vt:lpstr>UDP</vt:lpstr>
      <vt:lpstr>Protocolo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Datagramas</vt:lpstr>
      <vt:lpstr>Ejercicio 1</vt:lpstr>
      <vt:lpstr>Ejercicio 2</vt:lpstr>
      <vt:lpstr>DNS Server</vt:lpstr>
      <vt:lpstr>DNS Server</vt:lpstr>
      <vt:lpstr>DNS Server</vt:lpstr>
      <vt:lpstr>DNS Server</vt:lpstr>
      <vt:lpstr>DNS Server</vt:lpstr>
      <vt:lpstr>DNS Server</vt:lpstr>
      <vt:lpstr>DNS Server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85</cp:revision>
  <dcterms:created xsi:type="dcterms:W3CDTF">2019-02-03T15:35:16Z</dcterms:created>
  <dcterms:modified xsi:type="dcterms:W3CDTF">2019-03-08T15:43:06Z</dcterms:modified>
</cp:coreProperties>
</file>