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0" r:id="rId4"/>
    <p:sldId id="266" r:id="rId5"/>
    <p:sldId id="262" r:id="rId6"/>
    <p:sldId id="265" r:id="rId7"/>
    <p:sldId id="267" r:id="rId8"/>
    <p:sldId id="264" r:id="rId9"/>
    <p:sldId id="263" r:id="rId10"/>
    <p:sldId id="268" r:id="rId11"/>
    <p:sldId id="269" r:id="rId12"/>
    <p:sldId id="271" r:id="rId13"/>
    <p:sldId id="270" r:id="rId14"/>
    <p:sldId id="272" r:id="rId15"/>
    <p:sldId id="273" r:id="rId16"/>
    <p:sldId id="287" r:id="rId17"/>
    <p:sldId id="274" r:id="rId18"/>
    <p:sldId id="275" r:id="rId19"/>
    <p:sldId id="276" r:id="rId20"/>
    <p:sldId id="283" r:id="rId21"/>
    <p:sldId id="284" r:id="rId22"/>
    <p:sldId id="285" r:id="rId23"/>
    <p:sldId id="286" r:id="rId24"/>
    <p:sldId id="277" r:id="rId25"/>
    <p:sldId id="278" r:id="rId26"/>
    <p:sldId id="279" r:id="rId27"/>
    <p:sldId id="280" r:id="rId28"/>
    <p:sldId id="281" r:id="rId29"/>
    <p:sldId id="282" r:id="rId30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3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0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5428F-4F43-4132-90EE-793D4105280B}" type="datetimeFigureOut">
              <a:rPr lang="es-CO" smtClean="0"/>
              <a:t>11/03/2019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A289C-33B5-464B-8095-A41E3CB9F808}" type="slidenum">
              <a:rPr lang="es-CO" smtClean="0"/>
              <a:t>‹Nº›</a:t>
            </a:fld>
            <a:endParaRPr lang="es-CO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5398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5428F-4F43-4132-90EE-793D4105280B}" type="datetimeFigureOut">
              <a:rPr lang="es-CO" smtClean="0"/>
              <a:t>11/03/2019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A289C-33B5-464B-8095-A41E3CB9F80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96507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5428F-4F43-4132-90EE-793D4105280B}" type="datetimeFigureOut">
              <a:rPr lang="es-CO" smtClean="0"/>
              <a:t>11/03/2019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A289C-33B5-464B-8095-A41E3CB9F80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25723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5428F-4F43-4132-90EE-793D4105280B}" type="datetimeFigureOut">
              <a:rPr lang="es-CO" smtClean="0"/>
              <a:t>11/03/2019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A289C-33B5-464B-8095-A41E3CB9F80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3649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5428F-4F43-4132-90EE-793D4105280B}" type="datetimeFigureOut">
              <a:rPr lang="es-CO" smtClean="0"/>
              <a:t>11/03/2019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A289C-33B5-464B-8095-A41E3CB9F808}" type="slidenum">
              <a:rPr lang="es-CO" smtClean="0"/>
              <a:t>‹Nº›</a:t>
            </a:fld>
            <a:endParaRPr lang="es-CO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131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5428F-4F43-4132-90EE-793D4105280B}" type="datetimeFigureOut">
              <a:rPr lang="es-CO" smtClean="0"/>
              <a:t>11/03/2019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A289C-33B5-464B-8095-A41E3CB9F80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88700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5428F-4F43-4132-90EE-793D4105280B}" type="datetimeFigureOut">
              <a:rPr lang="es-CO" smtClean="0"/>
              <a:t>11/03/2019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A289C-33B5-464B-8095-A41E3CB9F80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65079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5428F-4F43-4132-90EE-793D4105280B}" type="datetimeFigureOut">
              <a:rPr lang="es-CO" smtClean="0"/>
              <a:t>11/03/2019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A289C-33B5-464B-8095-A41E3CB9F80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70644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5428F-4F43-4132-90EE-793D4105280B}" type="datetimeFigureOut">
              <a:rPr lang="es-CO" smtClean="0"/>
              <a:t>11/03/2019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A289C-33B5-464B-8095-A41E3CB9F80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991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AE5428F-4F43-4132-90EE-793D4105280B}" type="datetimeFigureOut">
              <a:rPr lang="es-CO" smtClean="0"/>
              <a:t>11/03/2019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58A289C-33B5-464B-8095-A41E3CB9F80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92888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5428F-4F43-4132-90EE-793D4105280B}" type="datetimeFigureOut">
              <a:rPr lang="es-CO" smtClean="0"/>
              <a:t>11/03/2019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A289C-33B5-464B-8095-A41E3CB9F80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13557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AE5428F-4F43-4132-90EE-793D4105280B}" type="datetimeFigureOut">
              <a:rPr lang="es-CO" smtClean="0"/>
              <a:t>11/03/2019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58A289C-33B5-464B-8095-A41E3CB9F808}" type="slidenum">
              <a:rPr lang="es-CO" smtClean="0"/>
              <a:t>‹Nº›</a:t>
            </a:fld>
            <a:endParaRPr lang="es-CO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5660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Semana 2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ES" dirty="0" smtClean="0"/>
              <a:t>Introducción a la redes</a:t>
            </a:r>
          </a:p>
          <a:p>
            <a:r>
              <a:rPr lang="es-ES" dirty="0" smtClean="0"/>
              <a:t>PROGRAMACIÓN EN RED</a:t>
            </a:r>
          </a:p>
          <a:p>
            <a:r>
              <a:rPr lang="es-ES" smtClean="0"/>
              <a:t>INGENIERÍA TELEMÁTICA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2782398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InetAddress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Nos permite obtener las dirección IP asociadas a un equipo dentro de una red determinada, nos permite saber si el host es </a:t>
            </a:r>
            <a:r>
              <a:rPr lang="es-ES" i="1" dirty="0" smtClean="0"/>
              <a:t>alcanzable </a:t>
            </a:r>
            <a:r>
              <a:rPr lang="es-ES" dirty="0" smtClean="0"/>
              <a:t>y también nos permite consultar información al DNS.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b="1" i="1" dirty="0" smtClean="0"/>
              <a:t>Saber si un host es alcanzable</a:t>
            </a:r>
          </a:p>
          <a:p>
            <a:pPr marL="0" indent="0">
              <a:buNone/>
            </a:pPr>
            <a:r>
              <a:rPr lang="es-CO" sz="2400" dirty="0" err="1" smtClean="0">
                <a:latin typeface="Consolas" panose="020B0609020204030204" pitchFamily="49" charset="0"/>
              </a:rPr>
              <a:t>InetAddress</a:t>
            </a:r>
            <a:r>
              <a:rPr lang="es-CO" sz="2400" dirty="0" smtClean="0">
                <a:latin typeface="Consolas" panose="020B0609020204030204" pitchFamily="49" charset="0"/>
              </a:rPr>
              <a:t> </a:t>
            </a:r>
            <a:r>
              <a:rPr lang="es-CO" sz="2400" dirty="0" err="1" smtClean="0">
                <a:latin typeface="Consolas" panose="020B0609020204030204" pitchFamily="49" charset="0"/>
              </a:rPr>
              <a:t>address</a:t>
            </a:r>
            <a:r>
              <a:rPr lang="es-CO" sz="2400" dirty="0" smtClean="0">
                <a:latin typeface="Consolas" panose="020B0609020204030204" pitchFamily="49" charset="0"/>
              </a:rPr>
              <a:t> = </a:t>
            </a:r>
            <a:r>
              <a:rPr lang="es-CO" sz="2400" dirty="0" err="1" smtClean="0">
                <a:latin typeface="Consolas" panose="020B0609020204030204" pitchFamily="49" charset="0"/>
              </a:rPr>
              <a:t>InetAddress.</a:t>
            </a:r>
            <a:r>
              <a:rPr lang="es-CO" sz="2400" i="1" dirty="0" err="1" smtClean="0">
                <a:latin typeface="Consolas" panose="020B0609020204030204" pitchFamily="49" charset="0"/>
              </a:rPr>
              <a:t>getByName</a:t>
            </a:r>
            <a:r>
              <a:rPr lang="es-CO" sz="2400" i="1" dirty="0" smtClean="0">
                <a:latin typeface="Consolas" panose="020B0609020204030204" pitchFamily="49" charset="0"/>
              </a:rPr>
              <a:t>("192.168.0.15");</a:t>
            </a:r>
          </a:p>
          <a:p>
            <a:pPr marL="0" indent="0">
              <a:buNone/>
            </a:pPr>
            <a:r>
              <a:rPr lang="es-CO" sz="2400" dirty="0" err="1" smtClean="0">
                <a:latin typeface="Consolas" panose="020B0609020204030204" pitchFamily="49" charset="0"/>
              </a:rPr>
              <a:t>address.isReachable</a:t>
            </a:r>
            <a:r>
              <a:rPr lang="es-CO" sz="2400" dirty="0" smtClean="0">
                <a:latin typeface="Consolas" panose="020B0609020204030204" pitchFamily="49" charset="0"/>
              </a:rPr>
              <a:t>(500);</a:t>
            </a:r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r>
              <a:rPr lang="es-ES" dirty="0" smtClean="0"/>
              <a:t>Le da al host externo 500 milisegundos para responder.</a:t>
            </a:r>
            <a:endParaRPr lang="es-CO" dirty="0" smtClean="0"/>
          </a:p>
        </p:txBody>
      </p:sp>
    </p:spTree>
    <p:extLst>
      <p:ext uri="{BB962C8B-B14F-4D97-AF65-F5344CB8AC3E}">
        <p14:creationId xmlns:p14="http://schemas.microsoft.com/office/powerpoint/2010/main" val="1306652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InetAddress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Nos permite obtener las dirección IP asociadas a un equipo dentro de una red determinada, nos permite saber si el host es </a:t>
            </a:r>
            <a:r>
              <a:rPr lang="es-ES" i="1" dirty="0" smtClean="0"/>
              <a:t>alcanzable </a:t>
            </a:r>
            <a:r>
              <a:rPr lang="es-ES" dirty="0" smtClean="0"/>
              <a:t>y también nos permite consultar información al DNS.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b="1" i="1" dirty="0" smtClean="0"/>
              <a:t>Saber direcciones IP de host bien conocidos</a:t>
            </a:r>
          </a:p>
          <a:p>
            <a:pPr marL="0" indent="0">
              <a:buNone/>
            </a:pPr>
            <a:r>
              <a:rPr lang="es-CO" sz="2400" dirty="0" err="1" smtClean="0">
                <a:latin typeface="Consolas" panose="020B0609020204030204" pitchFamily="49" charset="0"/>
              </a:rPr>
              <a:t>InetAddress</a:t>
            </a:r>
            <a:r>
              <a:rPr lang="es-CO" sz="2400" dirty="0" smtClean="0">
                <a:latin typeface="Consolas" panose="020B0609020204030204" pitchFamily="49" charset="0"/>
              </a:rPr>
              <a:t> </a:t>
            </a:r>
            <a:r>
              <a:rPr lang="es-CO" sz="2400" dirty="0" err="1" smtClean="0">
                <a:latin typeface="Consolas" panose="020B0609020204030204" pitchFamily="49" charset="0"/>
              </a:rPr>
              <a:t>address</a:t>
            </a:r>
            <a:r>
              <a:rPr lang="es-CO" sz="2400" dirty="0" smtClean="0">
                <a:latin typeface="Consolas" panose="020B0609020204030204" pitchFamily="49" charset="0"/>
              </a:rPr>
              <a:t> = </a:t>
            </a:r>
            <a:r>
              <a:rPr lang="es-CO" sz="2400" dirty="0" err="1" smtClean="0">
                <a:latin typeface="Consolas" panose="020B0609020204030204" pitchFamily="49" charset="0"/>
              </a:rPr>
              <a:t>InetAddress.</a:t>
            </a:r>
            <a:r>
              <a:rPr lang="es-CO" sz="2400" i="1" dirty="0" err="1" smtClean="0">
                <a:latin typeface="Consolas" panose="020B0609020204030204" pitchFamily="49" charset="0"/>
              </a:rPr>
              <a:t>getByName</a:t>
            </a:r>
            <a:endParaRPr lang="es-CO" sz="2400" i="1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CO" sz="2400" i="1" dirty="0" smtClean="0">
                <a:latin typeface="Consolas" panose="020B0609020204030204" pitchFamily="49" charset="0"/>
              </a:rPr>
              <a:t>("www.google.com");</a:t>
            </a:r>
          </a:p>
          <a:p>
            <a:pPr marL="0" indent="0">
              <a:buNone/>
            </a:pPr>
            <a:r>
              <a:rPr lang="es-ES" sz="2400" i="1" dirty="0" err="1" smtClean="0">
                <a:latin typeface="Consolas" panose="020B0609020204030204" pitchFamily="49" charset="0"/>
              </a:rPr>
              <a:t>address.getHostName</a:t>
            </a:r>
            <a:r>
              <a:rPr lang="es-ES" sz="2400" i="1" dirty="0" smtClean="0">
                <a:latin typeface="Consolas" panose="020B0609020204030204" pitchFamily="49" charset="0"/>
              </a:rPr>
              <a:t>();</a:t>
            </a: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1779833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err="1" smtClean="0"/>
              <a:t>Trivia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6414651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¿Cuántas interfaces tiene?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1026" name="Picture 2" descr="Resultado de imagen para switch capa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181" b="26607"/>
          <a:stretch/>
        </p:blipFill>
        <p:spPr bwMode="auto">
          <a:xfrm>
            <a:off x="3646908" y="2780781"/>
            <a:ext cx="4762500" cy="2153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21173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¿Cuántas interfaces tiene?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 dirty="0"/>
          </a:p>
        </p:txBody>
      </p:sp>
      <p:pic>
        <p:nvPicPr>
          <p:cNvPr id="1026" name="Picture 2" descr="Resultado de imagen para switch capa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181" b="26607"/>
          <a:stretch/>
        </p:blipFill>
        <p:spPr bwMode="auto">
          <a:xfrm>
            <a:off x="3646908" y="2780781"/>
            <a:ext cx="4762500" cy="2153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/>
          <p:cNvSpPr txBox="1"/>
          <p:nvPr/>
        </p:nvSpPr>
        <p:spPr>
          <a:xfrm>
            <a:off x="7423355" y="5222762"/>
            <a:ext cx="38345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Tiene 8 interfaces. Cada una con la posibilidad de tener una dirección IPv4</a:t>
            </a:r>
            <a:endParaRPr lang="es-CO" dirty="0"/>
          </a:p>
        </p:txBody>
      </p:sp>
      <p:cxnSp>
        <p:nvCxnSpPr>
          <p:cNvPr id="6" name="Conector recto de flecha 5"/>
          <p:cNvCxnSpPr/>
          <p:nvPr/>
        </p:nvCxnSpPr>
        <p:spPr>
          <a:xfrm flipH="1" flipV="1">
            <a:off x="5751871" y="4552335"/>
            <a:ext cx="1671484" cy="9935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de flecha 7"/>
          <p:cNvCxnSpPr/>
          <p:nvPr/>
        </p:nvCxnSpPr>
        <p:spPr>
          <a:xfrm flipH="1" flipV="1">
            <a:off x="5948517" y="4528087"/>
            <a:ext cx="1474838" cy="1008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/>
          <p:cNvCxnSpPr>
            <a:stCxn id="4" idx="1"/>
          </p:cNvCxnSpPr>
          <p:nvPr/>
        </p:nvCxnSpPr>
        <p:spPr>
          <a:xfrm flipH="1" flipV="1">
            <a:off x="6126480" y="4501326"/>
            <a:ext cx="1296875" cy="1044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/>
          <p:cNvCxnSpPr/>
          <p:nvPr/>
        </p:nvCxnSpPr>
        <p:spPr>
          <a:xfrm flipH="1" flipV="1">
            <a:off x="6320368" y="4449234"/>
            <a:ext cx="1102987" cy="10964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/>
          <p:cNvCxnSpPr/>
          <p:nvPr/>
        </p:nvCxnSpPr>
        <p:spPr>
          <a:xfrm flipH="1" flipV="1">
            <a:off x="6523568" y="4385804"/>
            <a:ext cx="899787" cy="1150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de flecha 20"/>
          <p:cNvCxnSpPr/>
          <p:nvPr/>
        </p:nvCxnSpPr>
        <p:spPr>
          <a:xfrm flipH="1" flipV="1">
            <a:off x="6735234" y="4358754"/>
            <a:ext cx="688121" cy="11776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/>
          <p:cNvCxnSpPr/>
          <p:nvPr/>
        </p:nvCxnSpPr>
        <p:spPr>
          <a:xfrm flipH="1" flipV="1">
            <a:off x="6929968" y="4305300"/>
            <a:ext cx="493387" cy="1240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de flecha 26"/>
          <p:cNvCxnSpPr>
            <a:stCxn id="4" idx="1"/>
          </p:cNvCxnSpPr>
          <p:nvPr/>
        </p:nvCxnSpPr>
        <p:spPr>
          <a:xfrm flipH="1" flipV="1">
            <a:off x="7116234" y="4258734"/>
            <a:ext cx="307121" cy="1287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93164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¿Cuál es la dirección de subred?</a:t>
            </a:r>
            <a:endParaRPr lang="es-CO" dirty="0"/>
          </a:p>
        </p:txBody>
      </p:sp>
      <p:sp>
        <p:nvSpPr>
          <p:cNvPr id="5" name="Rectángulo 4"/>
          <p:cNvSpPr/>
          <p:nvPr/>
        </p:nvSpPr>
        <p:spPr>
          <a:xfrm>
            <a:off x="5313145" y="2685448"/>
            <a:ext cx="760396" cy="760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PC1</a:t>
            </a:r>
            <a:endParaRPr lang="es-CO" dirty="0"/>
          </a:p>
        </p:txBody>
      </p:sp>
      <p:sp>
        <p:nvSpPr>
          <p:cNvPr id="16" name="Rectángulo 15"/>
          <p:cNvSpPr/>
          <p:nvPr/>
        </p:nvSpPr>
        <p:spPr>
          <a:xfrm>
            <a:off x="5313145" y="3595034"/>
            <a:ext cx="760396" cy="760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PC3</a:t>
            </a:r>
            <a:endParaRPr lang="es-CO" dirty="0"/>
          </a:p>
        </p:txBody>
      </p:sp>
      <p:sp>
        <p:nvSpPr>
          <p:cNvPr id="17" name="Rectángulo 16"/>
          <p:cNvSpPr/>
          <p:nvPr/>
        </p:nvSpPr>
        <p:spPr>
          <a:xfrm>
            <a:off x="5313145" y="4533495"/>
            <a:ext cx="760396" cy="760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PC5</a:t>
            </a:r>
            <a:endParaRPr lang="es-CO" dirty="0"/>
          </a:p>
        </p:txBody>
      </p:sp>
      <p:sp>
        <p:nvSpPr>
          <p:cNvPr id="19" name="Rectángulo 18"/>
          <p:cNvSpPr/>
          <p:nvPr/>
        </p:nvSpPr>
        <p:spPr>
          <a:xfrm>
            <a:off x="6293318" y="2685448"/>
            <a:ext cx="760396" cy="760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PC2</a:t>
            </a:r>
            <a:endParaRPr lang="es-CO" dirty="0"/>
          </a:p>
        </p:txBody>
      </p:sp>
      <p:sp>
        <p:nvSpPr>
          <p:cNvPr id="20" name="Rectángulo 19"/>
          <p:cNvSpPr/>
          <p:nvPr/>
        </p:nvSpPr>
        <p:spPr>
          <a:xfrm>
            <a:off x="6293318" y="3595034"/>
            <a:ext cx="760396" cy="760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PC4</a:t>
            </a:r>
            <a:endParaRPr lang="es-CO" dirty="0"/>
          </a:p>
        </p:txBody>
      </p:sp>
      <p:sp>
        <p:nvSpPr>
          <p:cNvPr id="22" name="Rectángulo 21"/>
          <p:cNvSpPr/>
          <p:nvPr/>
        </p:nvSpPr>
        <p:spPr>
          <a:xfrm>
            <a:off x="6293318" y="4533495"/>
            <a:ext cx="760396" cy="760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PC6</a:t>
            </a:r>
            <a:endParaRPr lang="es-CO" dirty="0"/>
          </a:p>
        </p:txBody>
      </p:sp>
      <p:sp>
        <p:nvSpPr>
          <p:cNvPr id="7" name="CuadroTexto 6"/>
          <p:cNvSpPr txBox="1"/>
          <p:nvPr/>
        </p:nvSpPr>
        <p:spPr>
          <a:xfrm>
            <a:off x="7295949" y="2800952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192.168.200.56</a:t>
            </a:r>
            <a:endParaRPr lang="es-CO" dirty="0"/>
          </a:p>
        </p:txBody>
      </p:sp>
      <p:sp>
        <p:nvSpPr>
          <p:cNvPr id="23" name="CuadroTexto 22"/>
          <p:cNvSpPr txBox="1"/>
          <p:nvPr/>
        </p:nvSpPr>
        <p:spPr>
          <a:xfrm>
            <a:off x="7295949" y="3787539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192.168.200.18</a:t>
            </a:r>
            <a:endParaRPr lang="es-CO" dirty="0"/>
          </a:p>
        </p:txBody>
      </p:sp>
      <p:sp>
        <p:nvSpPr>
          <p:cNvPr id="25" name="CuadroTexto 24"/>
          <p:cNvSpPr txBox="1"/>
          <p:nvPr/>
        </p:nvSpPr>
        <p:spPr>
          <a:xfrm>
            <a:off x="7295949" y="4726000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192.168.200.15</a:t>
            </a:r>
            <a:endParaRPr lang="es-CO" dirty="0"/>
          </a:p>
        </p:txBody>
      </p:sp>
      <p:sp>
        <p:nvSpPr>
          <p:cNvPr id="26" name="CuadroTexto 25"/>
          <p:cNvSpPr txBox="1"/>
          <p:nvPr/>
        </p:nvSpPr>
        <p:spPr>
          <a:xfrm>
            <a:off x="2876349" y="2800952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dirty="0" smtClean="0"/>
              <a:t>192.168.200.53</a:t>
            </a:r>
            <a:endParaRPr lang="es-CO" dirty="0"/>
          </a:p>
        </p:txBody>
      </p:sp>
      <p:sp>
        <p:nvSpPr>
          <p:cNvPr id="28" name="CuadroTexto 27"/>
          <p:cNvSpPr txBox="1"/>
          <p:nvPr/>
        </p:nvSpPr>
        <p:spPr>
          <a:xfrm>
            <a:off x="2876349" y="3787539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dirty="0" smtClean="0"/>
              <a:t>192.168.200.25</a:t>
            </a:r>
            <a:endParaRPr lang="es-CO" dirty="0"/>
          </a:p>
        </p:txBody>
      </p:sp>
      <p:sp>
        <p:nvSpPr>
          <p:cNvPr id="29" name="CuadroTexto 28"/>
          <p:cNvSpPr txBox="1"/>
          <p:nvPr/>
        </p:nvSpPr>
        <p:spPr>
          <a:xfrm>
            <a:off x="2876349" y="4726000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dirty="0" smtClean="0"/>
              <a:t>192.168.200.115</a:t>
            </a:r>
            <a:endParaRPr lang="es-CO" dirty="0"/>
          </a:p>
        </p:txBody>
      </p:sp>
      <p:sp>
        <p:nvSpPr>
          <p:cNvPr id="30" name="CuadroTexto 29"/>
          <p:cNvSpPr txBox="1"/>
          <p:nvPr/>
        </p:nvSpPr>
        <p:spPr>
          <a:xfrm>
            <a:off x="5282665" y="1830487"/>
            <a:ext cx="22138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Máscara: 255.255.255.0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689019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¿Cuál es la dirección de subred?</a:t>
            </a:r>
            <a:endParaRPr lang="es-CO" dirty="0"/>
          </a:p>
        </p:txBody>
      </p:sp>
      <p:sp>
        <p:nvSpPr>
          <p:cNvPr id="5" name="Rectángulo 4"/>
          <p:cNvSpPr/>
          <p:nvPr/>
        </p:nvSpPr>
        <p:spPr>
          <a:xfrm>
            <a:off x="5313145" y="2685448"/>
            <a:ext cx="760396" cy="760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PC1</a:t>
            </a:r>
            <a:endParaRPr lang="es-CO" dirty="0"/>
          </a:p>
        </p:txBody>
      </p:sp>
      <p:sp>
        <p:nvSpPr>
          <p:cNvPr id="16" name="Rectángulo 15"/>
          <p:cNvSpPr/>
          <p:nvPr/>
        </p:nvSpPr>
        <p:spPr>
          <a:xfrm>
            <a:off x="5313145" y="3595034"/>
            <a:ext cx="760396" cy="760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PC3</a:t>
            </a:r>
            <a:endParaRPr lang="es-CO" dirty="0"/>
          </a:p>
        </p:txBody>
      </p:sp>
      <p:sp>
        <p:nvSpPr>
          <p:cNvPr id="17" name="Rectángulo 16"/>
          <p:cNvSpPr/>
          <p:nvPr/>
        </p:nvSpPr>
        <p:spPr>
          <a:xfrm>
            <a:off x="5313145" y="4533495"/>
            <a:ext cx="760396" cy="760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PC5</a:t>
            </a:r>
            <a:endParaRPr lang="es-CO" dirty="0"/>
          </a:p>
        </p:txBody>
      </p:sp>
      <p:sp>
        <p:nvSpPr>
          <p:cNvPr id="19" name="Rectángulo 18"/>
          <p:cNvSpPr/>
          <p:nvPr/>
        </p:nvSpPr>
        <p:spPr>
          <a:xfrm>
            <a:off x="6293318" y="2685448"/>
            <a:ext cx="760396" cy="760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PC2</a:t>
            </a:r>
            <a:endParaRPr lang="es-CO" dirty="0"/>
          </a:p>
        </p:txBody>
      </p:sp>
      <p:sp>
        <p:nvSpPr>
          <p:cNvPr id="20" name="Rectángulo 19"/>
          <p:cNvSpPr/>
          <p:nvPr/>
        </p:nvSpPr>
        <p:spPr>
          <a:xfrm>
            <a:off x="6293318" y="3595034"/>
            <a:ext cx="760396" cy="760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PC4</a:t>
            </a:r>
            <a:endParaRPr lang="es-CO" dirty="0"/>
          </a:p>
        </p:txBody>
      </p:sp>
      <p:sp>
        <p:nvSpPr>
          <p:cNvPr id="22" name="Rectángulo 21"/>
          <p:cNvSpPr/>
          <p:nvPr/>
        </p:nvSpPr>
        <p:spPr>
          <a:xfrm>
            <a:off x="6293318" y="4533495"/>
            <a:ext cx="760396" cy="760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PC6</a:t>
            </a:r>
            <a:endParaRPr lang="es-CO" dirty="0"/>
          </a:p>
        </p:txBody>
      </p:sp>
      <p:sp>
        <p:nvSpPr>
          <p:cNvPr id="7" name="CuadroTexto 6"/>
          <p:cNvSpPr txBox="1"/>
          <p:nvPr/>
        </p:nvSpPr>
        <p:spPr>
          <a:xfrm>
            <a:off x="7295949" y="2800952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192.168.200.56</a:t>
            </a:r>
            <a:endParaRPr lang="es-CO" dirty="0"/>
          </a:p>
        </p:txBody>
      </p:sp>
      <p:sp>
        <p:nvSpPr>
          <p:cNvPr id="23" name="CuadroTexto 22"/>
          <p:cNvSpPr txBox="1"/>
          <p:nvPr/>
        </p:nvSpPr>
        <p:spPr>
          <a:xfrm>
            <a:off x="7295949" y="3787539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192.168.200.18</a:t>
            </a:r>
            <a:endParaRPr lang="es-CO" dirty="0"/>
          </a:p>
        </p:txBody>
      </p:sp>
      <p:sp>
        <p:nvSpPr>
          <p:cNvPr id="25" name="CuadroTexto 24"/>
          <p:cNvSpPr txBox="1"/>
          <p:nvPr/>
        </p:nvSpPr>
        <p:spPr>
          <a:xfrm>
            <a:off x="7295949" y="4726000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192.168.200.15</a:t>
            </a:r>
            <a:endParaRPr lang="es-CO" dirty="0"/>
          </a:p>
        </p:txBody>
      </p:sp>
      <p:sp>
        <p:nvSpPr>
          <p:cNvPr id="26" name="CuadroTexto 25"/>
          <p:cNvSpPr txBox="1"/>
          <p:nvPr/>
        </p:nvSpPr>
        <p:spPr>
          <a:xfrm>
            <a:off x="2876349" y="2800952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dirty="0" smtClean="0"/>
              <a:t>192.168.200.53</a:t>
            </a:r>
            <a:endParaRPr lang="es-CO" dirty="0"/>
          </a:p>
        </p:txBody>
      </p:sp>
      <p:sp>
        <p:nvSpPr>
          <p:cNvPr id="28" name="CuadroTexto 27"/>
          <p:cNvSpPr txBox="1"/>
          <p:nvPr/>
        </p:nvSpPr>
        <p:spPr>
          <a:xfrm>
            <a:off x="2876349" y="3787539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dirty="0" smtClean="0"/>
              <a:t>192.168.200.25</a:t>
            </a:r>
            <a:endParaRPr lang="es-CO" dirty="0"/>
          </a:p>
        </p:txBody>
      </p:sp>
      <p:sp>
        <p:nvSpPr>
          <p:cNvPr id="29" name="CuadroTexto 28"/>
          <p:cNvSpPr txBox="1"/>
          <p:nvPr/>
        </p:nvSpPr>
        <p:spPr>
          <a:xfrm>
            <a:off x="2876349" y="4726000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dirty="0" smtClean="0"/>
              <a:t>192.168.200.115</a:t>
            </a:r>
            <a:endParaRPr lang="es-CO" dirty="0"/>
          </a:p>
        </p:txBody>
      </p:sp>
      <p:sp>
        <p:nvSpPr>
          <p:cNvPr id="30" name="CuadroTexto 29"/>
          <p:cNvSpPr txBox="1"/>
          <p:nvPr/>
        </p:nvSpPr>
        <p:spPr>
          <a:xfrm>
            <a:off x="5282665" y="1830487"/>
            <a:ext cx="22138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Máscara: 255.255.255.0</a:t>
            </a:r>
            <a:endParaRPr lang="es-CO" dirty="0"/>
          </a:p>
        </p:txBody>
      </p:sp>
      <p:sp>
        <p:nvSpPr>
          <p:cNvPr id="18" name="CuadroTexto 17"/>
          <p:cNvSpPr txBox="1"/>
          <p:nvPr/>
        </p:nvSpPr>
        <p:spPr>
          <a:xfrm>
            <a:off x="268615" y="2476818"/>
            <a:ext cx="297866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rgbClr val="7030A0"/>
                </a:solidFill>
              </a:rPr>
              <a:t>Si multiplico bit a bit la máscara de subred con una dirección IP de host cualquiera, el resultado es la dirección de subred:</a:t>
            </a:r>
          </a:p>
          <a:p>
            <a:endParaRPr lang="es-ES" dirty="0" smtClean="0">
              <a:solidFill>
                <a:srgbClr val="7030A0"/>
              </a:solidFill>
            </a:endParaRPr>
          </a:p>
          <a:p>
            <a:r>
              <a:rPr lang="es-ES" dirty="0" smtClean="0">
                <a:solidFill>
                  <a:srgbClr val="7030A0"/>
                </a:solidFill>
              </a:rPr>
              <a:t>      255.255.255.0</a:t>
            </a:r>
          </a:p>
          <a:p>
            <a:r>
              <a:rPr lang="es-ES" dirty="0" smtClean="0">
                <a:solidFill>
                  <a:srgbClr val="7030A0"/>
                </a:solidFill>
              </a:rPr>
              <a:t>   * </a:t>
            </a:r>
            <a:r>
              <a:rPr lang="es-ES" u="sng" dirty="0" smtClean="0">
                <a:solidFill>
                  <a:srgbClr val="7030A0"/>
                </a:solidFill>
              </a:rPr>
              <a:t>192.168.200.53</a:t>
            </a:r>
          </a:p>
          <a:p>
            <a:r>
              <a:rPr lang="es-ES" dirty="0">
                <a:solidFill>
                  <a:srgbClr val="7030A0"/>
                </a:solidFill>
              </a:rPr>
              <a:t> </a:t>
            </a:r>
            <a:r>
              <a:rPr lang="es-ES" dirty="0" smtClean="0">
                <a:solidFill>
                  <a:srgbClr val="7030A0"/>
                </a:solidFill>
              </a:rPr>
              <a:t>     192.168.200.0</a:t>
            </a:r>
            <a:endParaRPr lang="es-CO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07233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¿Cuál es la dirección de subred?</a:t>
            </a:r>
            <a:endParaRPr lang="es-CO" dirty="0"/>
          </a:p>
        </p:txBody>
      </p:sp>
      <p:sp>
        <p:nvSpPr>
          <p:cNvPr id="5" name="Rectángulo 4"/>
          <p:cNvSpPr/>
          <p:nvPr/>
        </p:nvSpPr>
        <p:spPr>
          <a:xfrm>
            <a:off x="5313145" y="2685448"/>
            <a:ext cx="760396" cy="760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PC1</a:t>
            </a:r>
            <a:endParaRPr lang="es-CO" dirty="0"/>
          </a:p>
        </p:txBody>
      </p:sp>
      <p:sp>
        <p:nvSpPr>
          <p:cNvPr id="16" name="Rectángulo 15"/>
          <p:cNvSpPr/>
          <p:nvPr/>
        </p:nvSpPr>
        <p:spPr>
          <a:xfrm>
            <a:off x="5313145" y="3595034"/>
            <a:ext cx="760396" cy="760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PC3</a:t>
            </a:r>
            <a:endParaRPr lang="es-CO" dirty="0"/>
          </a:p>
        </p:txBody>
      </p:sp>
      <p:sp>
        <p:nvSpPr>
          <p:cNvPr id="17" name="Rectángulo 16"/>
          <p:cNvSpPr/>
          <p:nvPr/>
        </p:nvSpPr>
        <p:spPr>
          <a:xfrm>
            <a:off x="5313145" y="4533495"/>
            <a:ext cx="760396" cy="760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PC5</a:t>
            </a:r>
            <a:endParaRPr lang="es-CO" dirty="0"/>
          </a:p>
        </p:txBody>
      </p:sp>
      <p:sp>
        <p:nvSpPr>
          <p:cNvPr id="19" name="Rectángulo 18"/>
          <p:cNvSpPr/>
          <p:nvPr/>
        </p:nvSpPr>
        <p:spPr>
          <a:xfrm>
            <a:off x="6293318" y="2685448"/>
            <a:ext cx="760396" cy="760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PC2</a:t>
            </a:r>
            <a:endParaRPr lang="es-CO" dirty="0"/>
          </a:p>
        </p:txBody>
      </p:sp>
      <p:sp>
        <p:nvSpPr>
          <p:cNvPr id="20" name="Rectángulo 19"/>
          <p:cNvSpPr/>
          <p:nvPr/>
        </p:nvSpPr>
        <p:spPr>
          <a:xfrm>
            <a:off x="6293318" y="3595034"/>
            <a:ext cx="760396" cy="760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PC4</a:t>
            </a:r>
            <a:endParaRPr lang="es-CO" dirty="0"/>
          </a:p>
        </p:txBody>
      </p:sp>
      <p:sp>
        <p:nvSpPr>
          <p:cNvPr id="22" name="Rectángulo 21"/>
          <p:cNvSpPr/>
          <p:nvPr/>
        </p:nvSpPr>
        <p:spPr>
          <a:xfrm>
            <a:off x="6293318" y="4533495"/>
            <a:ext cx="760396" cy="760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PC6</a:t>
            </a:r>
            <a:endParaRPr lang="es-CO" dirty="0"/>
          </a:p>
        </p:txBody>
      </p:sp>
      <p:sp>
        <p:nvSpPr>
          <p:cNvPr id="7" name="CuadroTexto 6"/>
          <p:cNvSpPr txBox="1"/>
          <p:nvPr/>
        </p:nvSpPr>
        <p:spPr>
          <a:xfrm>
            <a:off x="7295949" y="2800952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192.168.200.56</a:t>
            </a:r>
            <a:endParaRPr lang="es-CO" dirty="0"/>
          </a:p>
        </p:txBody>
      </p:sp>
      <p:sp>
        <p:nvSpPr>
          <p:cNvPr id="23" name="CuadroTexto 22"/>
          <p:cNvSpPr txBox="1"/>
          <p:nvPr/>
        </p:nvSpPr>
        <p:spPr>
          <a:xfrm>
            <a:off x="7295949" y="3787539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192.168.200.18</a:t>
            </a:r>
            <a:endParaRPr lang="es-CO" dirty="0"/>
          </a:p>
        </p:txBody>
      </p:sp>
      <p:sp>
        <p:nvSpPr>
          <p:cNvPr id="25" name="CuadroTexto 24"/>
          <p:cNvSpPr txBox="1"/>
          <p:nvPr/>
        </p:nvSpPr>
        <p:spPr>
          <a:xfrm>
            <a:off x="7295949" y="4726000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192.168.200.15</a:t>
            </a:r>
            <a:endParaRPr lang="es-CO" dirty="0"/>
          </a:p>
        </p:txBody>
      </p:sp>
      <p:sp>
        <p:nvSpPr>
          <p:cNvPr id="26" name="CuadroTexto 25"/>
          <p:cNvSpPr txBox="1"/>
          <p:nvPr/>
        </p:nvSpPr>
        <p:spPr>
          <a:xfrm>
            <a:off x="2876349" y="2800952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dirty="0" smtClean="0"/>
              <a:t>192.168.200.53</a:t>
            </a:r>
            <a:endParaRPr lang="es-CO" dirty="0"/>
          </a:p>
        </p:txBody>
      </p:sp>
      <p:sp>
        <p:nvSpPr>
          <p:cNvPr id="28" name="CuadroTexto 27"/>
          <p:cNvSpPr txBox="1"/>
          <p:nvPr/>
        </p:nvSpPr>
        <p:spPr>
          <a:xfrm>
            <a:off x="2876349" y="3787539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dirty="0" smtClean="0"/>
              <a:t>192.168.200.25</a:t>
            </a:r>
            <a:endParaRPr lang="es-CO" dirty="0"/>
          </a:p>
        </p:txBody>
      </p:sp>
      <p:sp>
        <p:nvSpPr>
          <p:cNvPr id="29" name="CuadroTexto 28"/>
          <p:cNvSpPr txBox="1"/>
          <p:nvPr/>
        </p:nvSpPr>
        <p:spPr>
          <a:xfrm>
            <a:off x="2876349" y="4726000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dirty="0" smtClean="0"/>
              <a:t>192.168.200.115</a:t>
            </a:r>
            <a:endParaRPr lang="es-CO" dirty="0"/>
          </a:p>
        </p:txBody>
      </p:sp>
      <p:sp>
        <p:nvSpPr>
          <p:cNvPr id="30" name="CuadroTexto 29"/>
          <p:cNvSpPr txBox="1"/>
          <p:nvPr/>
        </p:nvSpPr>
        <p:spPr>
          <a:xfrm>
            <a:off x="5282665" y="1830487"/>
            <a:ext cx="22138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Máscara: 255.255.255.0</a:t>
            </a:r>
            <a:endParaRPr lang="es-CO" dirty="0"/>
          </a:p>
        </p:txBody>
      </p:sp>
      <p:sp>
        <p:nvSpPr>
          <p:cNvPr id="21" name="CuadroTexto 20"/>
          <p:cNvSpPr txBox="1"/>
          <p:nvPr/>
        </p:nvSpPr>
        <p:spPr>
          <a:xfrm>
            <a:off x="4940968" y="5533801"/>
            <a:ext cx="2704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La dirección de subred es</a:t>
            </a:r>
          </a:p>
          <a:p>
            <a:r>
              <a:rPr lang="es-ES" dirty="0" smtClean="0"/>
              <a:t>192.168.200.0 / 24</a:t>
            </a:r>
            <a:endParaRPr lang="es-CO" dirty="0"/>
          </a:p>
        </p:txBody>
      </p:sp>
      <p:sp>
        <p:nvSpPr>
          <p:cNvPr id="18" name="CuadroTexto 17"/>
          <p:cNvSpPr txBox="1"/>
          <p:nvPr/>
        </p:nvSpPr>
        <p:spPr>
          <a:xfrm>
            <a:off x="268615" y="2476818"/>
            <a:ext cx="297866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rgbClr val="7030A0"/>
                </a:solidFill>
              </a:rPr>
              <a:t>Si multiplico bit a bit la máscara de subred con una dirección IP de host cualquiera, el resultado es la dirección de subred:</a:t>
            </a:r>
          </a:p>
          <a:p>
            <a:endParaRPr lang="es-ES" dirty="0" smtClean="0">
              <a:solidFill>
                <a:srgbClr val="7030A0"/>
              </a:solidFill>
            </a:endParaRPr>
          </a:p>
          <a:p>
            <a:r>
              <a:rPr lang="es-ES" dirty="0" smtClean="0">
                <a:solidFill>
                  <a:srgbClr val="7030A0"/>
                </a:solidFill>
              </a:rPr>
              <a:t>      255.255.255.0</a:t>
            </a:r>
          </a:p>
          <a:p>
            <a:r>
              <a:rPr lang="es-ES" dirty="0" smtClean="0">
                <a:solidFill>
                  <a:srgbClr val="7030A0"/>
                </a:solidFill>
              </a:rPr>
              <a:t>   * </a:t>
            </a:r>
            <a:r>
              <a:rPr lang="es-ES" u="sng" dirty="0" smtClean="0">
                <a:solidFill>
                  <a:srgbClr val="7030A0"/>
                </a:solidFill>
              </a:rPr>
              <a:t>192.168.200.53</a:t>
            </a:r>
          </a:p>
          <a:p>
            <a:r>
              <a:rPr lang="es-ES" dirty="0">
                <a:solidFill>
                  <a:srgbClr val="7030A0"/>
                </a:solidFill>
              </a:rPr>
              <a:t> </a:t>
            </a:r>
            <a:r>
              <a:rPr lang="es-ES" dirty="0" smtClean="0">
                <a:solidFill>
                  <a:srgbClr val="7030A0"/>
                </a:solidFill>
              </a:rPr>
              <a:t>     192.168.200.0</a:t>
            </a:r>
            <a:endParaRPr lang="es-CO" dirty="0">
              <a:solidFill>
                <a:srgbClr val="7030A0"/>
              </a:solidFill>
            </a:endParaRPr>
          </a:p>
        </p:txBody>
      </p:sp>
      <p:cxnSp>
        <p:nvCxnSpPr>
          <p:cNvPr id="4" name="Conector angular 3"/>
          <p:cNvCxnSpPr>
            <a:stCxn id="18" idx="2"/>
            <a:endCxn id="21" idx="1"/>
          </p:cNvCxnSpPr>
          <p:nvPr/>
        </p:nvCxnSpPr>
        <p:spPr>
          <a:xfrm rot="16200000" flipH="1">
            <a:off x="2952044" y="3868043"/>
            <a:ext cx="794826" cy="3183021"/>
          </a:xfrm>
          <a:prstGeom prst="bentConnector2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uadroTexto 23"/>
          <p:cNvSpPr txBox="1"/>
          <p:nvPr/>
        </p:nvSpPr>
        <p:spPr>
          <a:xfrm>
            <a:off x="2577965" y="5856966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Por lo tanto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1554810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¿Cuál es la dirección de subred? (Redimible por una décima)</a:t>
            </a:r>
            <a:endParaRPr lang="es-CO" dirty="0"/>
          </a:p>
        </p:txBody>
      </p:sp>
      <p:sp>
        <p:nvSpPr>
          <p:cNvPr id="4" name="Rectángulo 3"/>
          <p:cNvSpPr/>
          <p:nvPr/>
        </p:nvSpPr>
        <p:spPr>
          <a:xfrm>
            <a:off x="5313145" y="2685448"/>
            <a:ext cx="760396" cy="760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PC1</a:t>
            </a:r>
            <a:endParaRPr lang="es-CO" dirty="0"/>
          </a:p>
        </p:txBody>
      </p:sp>
      <p:sp>
        <p:nvSpPr>
          <p:cNvPr id="5" name="Rectángulo 4"/>
          <p:cNvSpPr/>
          <p:nvPr/>
        </p:nvSpPr>
        <p:spPr>
          <a:xfrm>
            <a:off x="5313145" y="3595034"/>
            <a:ext cx="760396" cy="760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PC3</a:t>
            </a:r>
            <a:endParaRPr lang="es-CO" dirty="0"/>
          </a:p>
        </p:txBody>
      </p:sp>
      <p:sp>
        <p:nvSpPr>
          <p:cNvPr id="6" name="Rectángulo 5"/>
          <p:cNvSpPr/>
          <p:nvPr/>
        </p:nvSpPr>
        <p:spPr>
          <a:xfrm>
            <a:off x="5313145" y="4533495"/>
            <a:ext cx="760396" cy="760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PC5</a:t>
            </a:r>
            <a:endParaRPr lang="es-CO" dirty="0"/>
          </a:p>
        </p:txBody>
      </p:sp>
      <p:sp>
        <p:nvSpPr>
          <p:cNvPr id="7" name="Rectángulo 6"/>
          <p:cNvSpPr/>
          <p:nvPr/>
        </p:nvSpPr>
        <p:spPr>
          <a:xfrm>
            <a:off x="6293318" y="2685448"/>
            <a:ext cx="760396" cy="760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PC2</a:t>
            </a:r>
            <a:endParaRPr lang="es-CO" dirty="0"/>
          </a:p>
        </p:txBody>
      </p:sp>
      <p:sp>
        <p:nvSpPr>
          <p:cNvPr id="8" name="Rectángulo 7"/>
          <p:cNvSpPr/>
          <p:nvPr/>
        </p:nvSpPr>
        <p:spPr>
          <a:xfrm>
            <a:off x="6293318" y="3595034"/>
            <a:ext cx="760396" cy="760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PC4</a:t>
            </a:r>
            <a:endParaRPr lang="es-CO" dirty="0"/>
          </a:p>
        </p:txBody>
      </p:sp>
      <p:sp>
        <p:nvSpPr>
          <p:cNvPr id="9" name="Rectángulo 8"/>
          <p:cNvSpPr/>
          <p:nvPr/>
        </p:nvSpPr>
        <p:spPr>
          <a:xfrm>
            <a:off x="6293318" y="4533495"/>
            <a:ext cx="760396" cy="760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PC6</a:t>
            </a:r>
            <a:endParaRPr lang="es-CO" dirty="0"/>
          </a:p>
        </p:txBody>
      </p:sp>
      <p:sp>
        <p:nvSpPr>
          <p:cNvPr id="10" name="CuadroTexto 9"/>
          <p:cNvSpPr txBox="1"/>
          <p:nvPr/>
        </p:nvSpPr>
        <p:spPr>
          <a:xfrm>
            <a:off x="7295949" y="2800952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192.168.204.56</a:t>
            </a:r>
            <a:endParaRPr lang="es-CO" dirty="0"/>
          </a:p>
        </p:txBody>
      </p:sp>
      <p:sp>
        <p:nvSpPr>
          <p:cNvPr id="11" name="CuadroTexto 10"/>
          <p:cNvSpPr txBox="1"/>
          <p:nvPr/>
        </p:nvSpPr>
        <p:spPr>
          <a:xfrm>
            <a:off x="7295949" y="3787539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192.168.207.18</a:t>
            </a:r>
            <a:endParaRPr lang="es-CO" dirty="0"/>
          </a:p>
        </p:txBody>
      </p:sp>
      <p:sp>
        <p:nvSpPr>
          <p:cNvPr id="12" name="CuadroTexto 11"/>
          <p:cNvSpPr txBox="1"/>
          <p:nvPr/>
        </p:nvSpPr>
        <p:spPr>
          <a:xfrm>
            <a:off x="7295949" y="4726000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192.168.205.15</a:t>
            </a:r>
            <a:endParaRPr lang="es-CO" dirty="0"/>
          </a:p>
        </p:txBody>
      </p:sp>
      <p:sp>
        <p:nvSpPr>
          <p:cNvPr id="13" name="CuadroTexto 12"/>
          <p:cNvSpPr txBox="1"/>
          <p:nvPr/>
        </p:nvSpPr>
        <p:spPr>
          <a:xfrm>
            <a:off x="2876349" y="2800952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dirty="0" smtClean="0"/>
              <a:t>192.168.223.53</a:t>
            </a:r>
            <a:endParaRPr lang="es-CO" dirty="0"/>
          </a:p>
        </p:txBody>
      </p:sp>
      <p:sp>
        <p:nvSpPr>
          <p:cNvPr id="14" name="CuadroTexto 13"/>
          <p:cNvSpPr txBox="1"/>
          <p:nvPr/>
        </p:nvSpPr>
        <p:spPr>
          <a:xfrm>
            <a:off x="2876349" y="3787539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dirty="0" smtClean="0"/>
              <a:t>192.168.213.25</a:t>
            </a:r>
            <a:endParaRPr lang="es-CO" dirty="0"/>
          </a:p>
        </p:txBody>
      </p:sp>
      <p:sp>
        <p:nvSpPr>
          <p:cNvPr id="15" name="CuadroTexto 14"/>
          <p:cNvSpPr txBox="1"/>
          <p:nvPr/>
        </p:nvSpPr>
        <p:spPr>
          <a:xfrm>
            <a:off x="2876349" y="4726000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dirty="0" smtClean="0"/>
              <a:t>192.168.220.115</a:t>
            </a:r>
            <a:endParaRPr lang="es-CO" dirty="0"/>
          </a:p>
        </p:txBody>
      </p:sp>
      <p:sp>
        <p:nvSpPr>
          <p:cNvPr id="16" name="CuadroTexto 15"/>
          <p:cNvSpPr txBox="1"/>
          <p:nvPr/>
        </p:nvSpPr>
        <p:spPr>
          <a:xfrm>
            <a:off x="5282665" y="1830487"/>
            <a:ext cx="22138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Máscara: 255.255.224.0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2744376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¿Cuál es la dirección de subred?</a:t>
            </a:r>
            <a:br>
              <a:rPr lang="es-ES" dirty="0" smtClean="0"/>
            </a:br>
            <a:r>
              <a:rPr lang="es-ES" dirty="0"/>
              <a:t>(Redimible por una décima)</a:t>
            </a:r>
            <a:endParaRPr lang="es-CO" dirty="0"/>
          </a:p>
        </p:txBody>
      </p:sp>
      <p:sp>
        <p:nvSpPr>
          <p:cNvPr id="4" name="Rectángulo 3"/>
          <p:cNvSpPr/>
          <p:nvPr/>
        </p:nvSpPr>
        <p:spPr>
          <a:xfrm>
            <a:off x="5313145" y="2685448"/>
            <a:ext cx="760396" cy="760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PC1</a:t>
            </a:r>
            <a:endParaRPr lang="es-CO" dirty="0"/>
          </a:p>
        </p:txBody>
      </p:sp>
      <p:sp>
        <p:nvSpPr>
          <p:cNvPr id="5" name="Rectángulo 4"/>
          <p:cNvSpPr/>
          <p:nvPr/>
        </p:nvSpPr>
        <p:spPr>
          <a:xfrm>
            <a:off x="5313145" y="3595034"/>
            <a:ext cx="760396" cy="760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PC3</a:t>
            </a:r>
            <a:endParaRPr lang="es-CO" dirty="0"/>
          </a:p>
        </p:txBody>
      </p:sp>
      <p:sp>
        <p:nvSpPr>
          <p:cNvPr id="6" name="Rectángulo 5"/>
          <p:cNvSpPr/>
          <p:nvPr/>
        </p:nvSpPr>
        <p:spPr>
          <a:xfrm>
            <a:off x="5313145" y="4533495"/>
            <a:ext cx="760396" cy="760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PC5</a:t>
            </a:r>
            <a:endParaRPr lang="es-CO" dirty="0"/>
          </a:p>
        </p:txBody>
      </p:sp>
      <p:sp>
        <p:nvSpPr>
          <p:cNvPr id="7" name="Rectángulo 6"/>
          <p:cNvSpPr/>
          <p:nvPr/>
        </p:nvSpPr>
        <p:spPr>
          <a:xfrm>
            <a:off x="6293318" y="2685448"/>
            <a:ext cx="760396" cy="760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PC2</a:t>
            </a:r>
            <a:endParaRPr lang="es-CO" dirty="0"/>
          </a:p>
        </p:txBody>
      </p:sp>
      <p:sp>
        <p:nvSpPr>
          <p:cNvPr id="8" name="Rectángulo 7"/>
          <p:cNvSpPr/>
          <p:nvPr/>
        </p:nvSpPr>
        <p:spPr>
          <a:xfrm>
            <a:off x="6293318" y="3595034"/>
            <a:ext cx="760396" cy="760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PC4</a:t>
            </a:r>
            <a:endParaRPr lang="es-CO" dirty="0"/>
          </a:p>
        </p:txBody>
      </p:sp>
      <p:sp>
        <p:nvSpPr>
          <p:cNvPr id="9" name="Rectángulo 8"/>
          <p:cNvSpPr/>
          <p:nvPr/>
        </p:nvSpPr>
        <p:spPr>
          <a:xfrm>
            <a:off x="6293318" y="4533495"/>
            <a:ext cx="760396" cy="760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PC6</a:t>
            </a:r>
            <a:endParaRPr lang="es-CO" dirty="0"/>
          </a:p>
        </p:txBody>
      </p:sp>
      <p:sp>
        <p:nvSpPr>
          <p:cNvPr id="10" name="CuadroTexto 9"/>
          <p:cNvSpPr txBox="1"/>
          <p:nvPr/>
        </p:nvSpPr>
        <p:spPr>
          <a:xfrm>
            <a:off x="7295949" y="2800952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192.168.204.56</a:t>
            </a:r>
            <a:endParaRPr lang="es-CO" dirty="0"/>
          </a:p>
        </p:txBody>
      </p:sp>
      <p:sp>
        <p:nvSpPr>
          <p:cNvPr id="11" name="CuadroTexto 10"/>
          <p:cNvSpPr txBox="1"/>
          <p:nvPr/>
        </p:nvSpPr>
        <p:spPr>
          <a:xfrm>
            <a:off x="7295949" y="3787539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192.168.207.18</a:t>
            </a:r>
            <a:endParaRPr lang="es-CO" dirty="0"/>
          </a:p>
        </p:txBody>
      </p:sp>
      <p:sp>
        <p:nvSpPr>
          <p:cNvPr id="12" name="CuadroTexto 11"/>
          <p:cNvSpPr txBox="1"/>
          <p:nvPr/>
        </p:nvSpPr>
        <p:spPr>
          <a:xfrm>
            <a:off x="7295949" y="4726000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192.168.205.15</a:t>
            </a:r>
            <a:endParaRPr lang="es-CO" dirty="0"/>
          </a:p>
        </p:txBody>
      </p:sp>
      <p:sp>
        <p:nvSpPr>
          <p:cNvPr id="13" name="CuadroTexto 12"/>
          <p:cNvSpPr txBox="1"/>
          <p:nvPr/>
        </p:nvSpPr>
        <p:spPr>
          <a:xfrm>
            <a:off x="2876349" y="2800952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dirty="0" smtClean="0"/>
              <a:t>192.168.223.53</a:t>
            </a:r>
            <a:endParaRPr lang="es-CO" dirty="0"/>
          </a:p>
        </p:txBody>
      </p:sp>
      <p:sp>
        <p:nvSpPr>
          <p:cNvPr id="14" name="CuadroTexto 13"/>
          <p:cNvSpPr txBox="1"/>
          <p:nvPr/>
        </p:nvSpPr>
        <p:spPr>
          <a:xfrm>
            <a:off x="2876349" y="3787539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dirty="0" smtClean="0"/>
              <a:t>192.168.213.25</a:t>
            </a:r>
            <a:endParaRPr lang="es-CO" dirty="0"/>
          </a:p>
        </p:txBody>
      </p:sp>
      <p:sp>
        <p:nvSpPr>
          <p:cNvPr id="15" name="CuadroTexto 14"/>
          <p:cNvSpPr txBox="1"/>
          <p:nvPr/>
        </p:nvSpPr>
        <p:spPr>
          <a:xfrm>
            <a:off x="2876349" y="4726000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dirty="0" smtClean="0"/>
              <a:t>192.168.220.115</a:t>
            </a:r>
            <a:endParaRPr lang="es-CO" dirty="0"/>
          </a:p>
        </p:txBody>
      </p:sp>
      <p:sp>
        <p:nvSpPr>
          <p:cNvPr id="16" name="CuadroTexto 15"/>
          <p:cNvSpPr txBox="1"/>
          <p:nvPr/>
        </p:nvSpPr>
        <p:spPr>
          <a:xfrm>
            <a:off x="5282665" y="1830487"/>
            <a:ext cx="22138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Máscara: 255.255.224.0</a:t>
            </a:r>
            <a:endParaRPr lang="es-CO" dirty="0"/>
          </a:p>
        </p:txBody>
      </p:sp>
      <p:sp>
        <p:nvSpPr>
          <p:cNvPr id="17" name="CuadroTexto 16"/>
          <p:cNvSpPr txBox="1"/>
          <p:nvPr/>
        </p:nvSpPr>
        <p:spPr>
          <a:xfrm>
            <a:off x="4940968" y="5533801"/>
            <a:ext cx="2704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La dirección de subred es</a:t>
            </a:r>
          </a:p>
          <a:p>
            <a:r>
              <a:rPr lang="es-ES" dirty="0" smtClean="0"/>
              <a:t>192.168.192.0 / 19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751038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Modelo OSI</a:t>
            </a:r>
            <a:endParaRPr lang="es-CO" dirty="0"/>
          </a:p>
        </p:txBody>
      </p:sp>
      <p:sp>
        <p:nvSpPr>
          <p:cNvPr id="4" name="Rectángulo 3"/>
          <p:cNvSpPr/>
          <p:nvPr/>
        </p:nvSpPr>
        <p:spPr>
          <a:xfrm>
            <a:off x="1113494" y="5587807"/>
            <a:ext cx="1708356" cy="59485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Físico</a:t>
            </a:r>
            <a:endParaRPr lang="es-CO" dirty="0"/>
          </a:p>
        </p:txBody>
      </p:sp>
      <p:sp>
        <p:nvSpPr>
          <p:cNvPr id="5" name="Rectángulo 4"/>
          <p:cNvSpPr/>
          <p:nvPr/>
        </p:nvSpPr>
        <p:spPr>
          <a:xfrm>
            <a:off x="1113494" y="4977798"/>
            <a:ext cx="1708356" cy="59485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Enlace de datos</a:t>
            </a:r>
            <a:endParaRPr lang="es-CO" dirty="0"/>
          </a:p>
        </p:txBody>
      </p:sp>
      <p:sp>
        <p:nvSpPr>
          <p:cNvPr id="6" name="Rectángulo 5"/>
          <p:cNvSpPr/>
          <p:nvPr/>
        </p:nvSpPr>
        <p:spPr>
          <a:xfrm>
            <a:off x="1113494" y="4367789"/>
            <a:ext cx="1708356" cy="594852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Red</a:t>
            </a:r>
            <a:endParaRPr lang="es-CO" dirty="0"/>
          </a:p>
        </p:txBody>
      </p:sp>
      <p:sp>
        <p:nvSpPr>
          <p:cNvPr id="7" name="Rectángulo 6"/>
          <p:cNvSpPr/>
          <p:nvPr/>
        </p:nvSpPr>
        <p:spPr>
          <a:xfrm>
            <a:off x="1113494" y="3757780"/>
            <a:ext cx="1708356" cy="59485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Transporte</a:t>
            </a:r>
            <a:endParaRPr lang="es-CO" dirty="0"/>
          </a:p>
        </p:txBody>
      </p:sp>
      <p:sp>
        <p:nvSpPr>
          <p:cNvPr id="8" name="Rectángulo 7"/>
          <p:cNvSpPr/>
          <p:nvPr/>
        </p:nvSpPr>
        <p:spPr>
          <a:xfrm>
            <a:off x="1113494" y="3147771"/>
            <a:ext cx="1708356" cy="59485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Sesión</a:t>
            </a:r>
            <a:endParaRPr lang="es-CO" dirty="0"/>
          </a:p>
        </p:txBody>
      </p:sp>
      <p:sp>
        <p:nvSpPr>
          <p:cNvPr id="9" name="Rectángulo 8"/>
          <p:cNvSpPr/>
          <p:nvPr/>
        </p:nvSpPr>
        <p:spPr>
          <a:xfrm>
            <a:off x="1113494" y="2537762"/>
            <a:ext cx="1708356" cy="59485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Presentación</a:t>
            </a:r>
            <a:endParaRPr lang="es-CO" dirty="0"/>
          </a:p>
        </p:txBody>
      </p:sp>
      <p:sp>
        <p:nvSpPr>
          <p:cNvPr id="10" name="Rectángulo 9"/>
          <p:cNvSpPr/>
          <p:nvPr/>
        </p:nvSpPr>
        <p:spPr>
          <a:xfrm>
            <a:off x="1113494" y="1927753"/>
            <a:ext cx="1708356" cy="59485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Aplicación</a:t>
            </a:r>
            <a:endParaRPr lang="es-CO" dirty="0"/>
          </a:p>
        </p:txBody>
      </p:sp>
      <p:sp>
        <p:nvSpPr>
          <p:cNvPr id="11" name="CuadroTexto 10"/>
          <p:cNvSpPr txBox="1"/>
          <p:nvPr/>
        </p:nvSpPr>
        <p:spPr>
          <a:xfrm>
            <a:off x="4198374" y="1818968"/>
            <a:ext cx="588952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El API de </a:t>
            </a:r>
            <a:r>
              <a:rPr lang="en-US" dirty="0" err="1" smtClean="0"/>
              <a:t>programación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red de JAVA </a:t>
            </a:r>
            <a:r>
              <a:rPr lang="en-US" dirty="0" err="1" smtClean="0"/>
              <a:t>nos</a:t>
            </a:r>
            <a:r>
              <a:rPr lang="en-US" dirty="0" smtClean="0"/>
              <a:t> </a:t>
            </a:r>
            <a:r>
              <a:rPr lang="en-US" dirty="0" err="1" smtClean="0"/>
              <a:t>permite</a:t>
            </a:r>
            <a:r>
              <a:rPr lang="en-US" dirty="0" smtClean="0"/>
              <a:t> </a:t>
            </a:r>
            <a:r>
              <a:rPr lang="en-US" dirty="0" err="1" smtClean="0"/>
              <a:t>hacer</a:t>
            </a:r>
            <a:r>
              <a:rPr lang="en-US" dirty="0" smtClean="0"/>
              <a:t> </a:t>
            </a:r>
            <a:r>
              <a:rPr lang="en-US" dirty="0" err="1" smtClean="0"/>
              <a:t>implementaciones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las </a:t>
            </a:r>
            <a:r>
              <a:rPr lang="en-US" dirty="0" err="1" smtClean="0"/>
              <a:t>capas</a:t>
            </a:r>
            <a:r>
              <a:rPr lang="en-US" dirty="0" smtClean="0"/>
              <a:t> de </a:t>
            </a:r>
            <a:r>
              <a:rPr lang="en-US" dirty="0" err="1" smtClean="0"/>
              <a:t>Transporte</a:t>
            </a:r>
            <a:r>
              <a:rPr lang="en-US" dirty="0" smtClean="0"/>
              <a:t>, </a:t>
            </a:r>
            <a:r>
              <a:rPr lang="en-US" dirty="0" err="1" smtClean="0"/>
              <a:t>sesión</a:t>
            </a:r>
            <a:r>
              <a:rPr lang="en-US" dirty="0" smtClean="0"/>
              <a:t>, </a:t>
            </a:r>
            <a:r>
              <a:rPr lang="en-US" dirty="0" err="1" smtClean="0"/>
              <a:t>presentación</a:t>
            </a:r>
            <a:r>
              <a:rPr lang="en-US" dirty="0" smtClean="0"/>
              <a:t> y </a:t>
            </a:r>
            <a:r>
              <a:rPr lang="en-US" dirty="0" err="1" smtClean="0"/>
              <a:t>aplicación</a:t>
            </a:r>
            <a:r>
              <a:rPr lang="en-US" dirty="0" smtClean="0"/>
              <a:t>. 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También</a:t>
            </a:r>
            <a:r>
              <a:rPr lang="en-US" dirty="0" smtClean="0"/>
              <a:t> </a:t>
            </a:r>
            <a:r>
              <a:rPr lang="en-US" dirty="0" err="1" smtClean="0"/>
              <a:t>nos</a:t>
            </a:r>
            <a:r>
              <a:rPr lang="en-US" dirty="0" smtClean="0"/>
              <a:t> </a:t>
            </a:r>
            <a:r>
              <a:rPr lang="en-US" dirty="0" err="1" smtClean="0"/>
              <a:t>permite</a:t>
            </a:r>
            <a:r>
              <a:rPr lang="en-US" dirty="0" smtClean="0"/>
              <a:t> </a:t>
            </a:r>
            <a:r>
              <a:rPr lang="en-US" dirty="0" err="1" smtClean="0"/>
              <a:t>usar</a:t>
            </a:r>
            <a:r>
              <a:rPr lang="en-US" dirty="0" smtClean="0"/>
              <a:t> la </a:t>
            </a:r>
            <a:r>
              <a:rPr lang="en-US" dirty="0" err="1" smtClean="0"/>
              <a:t>información</a:t>
            </a:r>
            <a:r>
              <a:rPr lang="en-US" dirty="0" smtClean="0"/>
              <a:t> de la </a:t>
            </a:r>
            <a:r>
              <a:rPr lang="en-US" dirty="0" err="1" smtClean="0"/>
              <a:t>capa</a:t>
            </a:r>
            <a:r>
              <a:rPr lang="en-US" dirty="0" smtClean="0"/>
              <a:t> de red para </a:t>
            </a:r>
            <a:r>
              <a:rPr lang="en-US" dirty="0" err="1" smtClean="0"/>
              <a:t>identificar</a:t>
            </a:r>
            <a:r>
              <a:rPr lang="en-US" dirty="0" smtClean="0"/>
              <a:t> a </a:t>
            </a:r>
            <a:r>
              <a:rPr lang="en-US" dirty="0" err="1" smtClean="0"/>
              <a:t>los</a:t>
            </a:r>
            <a:r>
              <a:rPr lang="en-US" dirty="0" smtClean="0"/>
              <a:t> </a:t>
            </a:r>
            <a:r>
              <a:rPr lang="en-US" dirty="0" err="1" smtClean="0"/>
              <a:t>participantes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red.</a:t>
            </a:r>
            <a:endParaRPr lang="es-CO" dirty="0"/>
          </a:p>
        </p:txBody>
      </p:sp>
      <p:cxnSp>
        <p:nvCxnSpPr>
          <p:cNvPr id="13" name="Conector recto 12"/>
          <p:cNvCxnSpPr/>
          <p:nvPr/>
        </p:nvCxnSpPr>
        <p:spPr>
          <a:xfrm>
            <a:off x="3026151" y="1927753"/>
            <a:ext cx="0" cy="23648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/>
          <p:cNvCxnSpPr/>
          <p:nvPr/>
        </p:nvCxnSpPr>
        <p:spPr>
          <a:xfrm>
            <a:off x="3026151" y="3255383"/>
            <a:ext cx="86523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/>
          <p:cNvCxnSpPr/>
          <p:nvPr/>
        </p:nvCxnSpPr>
        <p:spPr>
          <a:xfrm>
            <a:off x="3026150" y="4648363"/>
            <a:ext cx="86523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93727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¿Cuál es la dirección de subred?</a:t>
            </a:r>
            <a:endParaRPr lang="es-CO" dirty="0"/>
          </a:p>
        </p:txBody>
      </p:sp>
      <p:sp>
        <p:nvSpPr>
          <p:cNvPr id="4" name="Rectángulo 3"/>
          <p:cNvSpPr/>
          <p:nvPr/>
        </p:nvSpPr>
        <p:spPr>
          <a:xfrm>
            <a:off x="5313145" y="2685448"/>
            <a:ext cx="760396" cy="760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PC1</a:t>
            </a:r>
            <a:endParaRPr lang="es-CO" dirty="0"/>
          </a:p>
        </p:txBody>
      </p:sp>
      <p:sp>
        <p:nvSpPr>
          <p:cNvPr id="5" name="Rectángulo 4"/>
          <p:cNvSpPr/>
          <p:nvPr/>
        </p:nvSpPr>
        <p:spPr>
          <a:xfrm>
            <a:off x="5313145" y="3595034"/>
            <a:ext cx="760396" cy="760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PC3</a:t>
            </a:r>
            <a:endParaRPr lang="es-CO" dirty="0"/>
          </a:p>
        </p:txBody>
      </p:sp>
      <p:sp>
        <p:nvSpPr>
          <p:cNvPr id="6" name="Rectángulo 5"/>
          <p:cNvSpPr/>
          <p:nvPr/>
        </p:nvSpPr>
        <p:spPr>
          <a:xfrm>
            <a:off x="5313145" y="4533495"/>
            <a:ext cx="760396" cy="760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PC5</a:t>
            </a:r>
            <a:endParaRPr lang="es-CO" dirty="0"/>
          </a:p>
        </p:txBody>
      </p:sp>
      <p:sp>
        <p:nvSpPr>
          <p:cNvPr id="7" name="Rectángulo 6"/>
          <p:cNvSpPr/>
          <p:nvPr/>
        </p:nvSpPr>
        <p:spPr>
          <a:xfrm>
            <a:off x="6293318" y="2685448"/>
            <a:ext cx="760396" cy="760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PC2</a:t>
            </a:r>
            <a:endParaRPr lang="es-CO" dirty="0"/>
          </a:p>
        </p:txBody>
      </p:sp>
      <p:sp>
        <p:nvSpPr>
          <p:cNvPr id="8" name="Rectángulo 7"/>
          <p:cNvSpPr/>
          <p:nvPr/>
        </p:nvSpPr>
        <p:spPr>
          <a:xfrm>
            <a:off x="6293318" y="3595034"/>
            <a:ext cx="760396" cy="760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PC4</a:t>
            </a:r>
            <a:endParaRPr lang="es-CO" dirty="0"/>
          </a:p>
        </p:txBody>
      </p:sp>
      <p:sp>
        <p:nvSpPr>
          <p:cNvPr id="9" name="Rectángulo 8"/>
          <p:cNvSpPr/>
          <p:nvPr/>
        </p:nvSpPr>
        <p:spPr>
          <a:xfrm>
            <a:off x="6293318" y="4533495"/>
            <a:ext cx="760396" cy="760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PC6</a:t>
            </a:r>
            <a:endParaRPr lang="es-CO" dirty="0"/>
          </a:p>
        </p:txBody>
      </p:sp>
      <p:sp>
        <p:nvSpPr>
          <p:cNvPr id="10" name="CuadroTexto 9"/>
          <p:cNvSpPr txBox="1"/>
          <p:nvPr/>
        </p:nvSpPr>
        <p:spPr>
          <a:xfrm>
            <a:off x="7295949" y="2800952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192.168.204.56</a:t>
            </a:r>
            <a:endParaRPr lang="es-CO" dirty="0"/>
          </a:p>
        </p:txBody>
      </p:sp>
      <p:sp>
        <p:nvSpPr>
          <p:cNvPr id="11" name="CuadroTexto 10"/>
          <p:cNvSpPr txBox="1"/>
          <p:nvPr/>
        </p:nvSpPr>
        <p:spPr>
          <a:xfrm>
            <a:off x="7295949" y="3787539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192.168.207.18</a:t>
            </a:r>
            <a:endParaRPr lang="es-CO" dirty="0"/>
          </a:p>
        </p:txBody>
      </p:sp>
      <p:sp>
        <p:nvSpPr>
          <p:cNvPr id="12" name="CuadroTexto 11"/>
          <p:cNvSpPr txBox="1"/>
          <p:nvPr/>
        </p:nvSpPr>
        <p:spPr>
          <a:xfrm>
            <a:off x="7295949" y="4726000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192.168.205.15</a:t>
            </a:r>
            <a:endParaRPr lang="es-CO" dirty="0"/>
          </a:p>
        </p:txBody>
      </p:sp>
      <p:sp>
        <p:nvSpPr>
          <p:cNvPr id="13" name="CuadroTexto 12"/>
          <p:cNvSpPr txBox="1"/>
          <p:nvPr/>
        </p:nvSpPr>
        <p:spPr>
          <a:xfrm>
            <a:off x="2876349" y="2800952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dirty="0" smtClean="0"/>
              <a:t>192.168.223.53</a:t>
            </a:r>
            <a:endParaRPr lang="es-CO" dirty="0"/>
          </a:p>
        </p:txBody>
      </p:sp>
      <p:sp>
        <p:nvSpPr>
          <p:cNvPr id="14" name="CuadroTexto 13"/>
          <p:cNvSpPr txBox="1"/>
          <p:nvPr/>
        </p:nvSpPr>
        <p:spPr>
          <a:xfrm>
            <a:off x="2876349" y="3787539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dirty="0" smtClean="0"/>
              <a:t>192.168.213.25</a:t>
            </a:r>
            <a:endParaRPr lang="es-CO" dirty="0"/>
          </a:p>
        </p:txBody>
      </p:sp>
      <p:sp>
        <p:nvSpPr>
          <p:cNvPr id="15" name="CuadroTexto 14"/>
          <p:cNvSpPr txBox="1"/>
          <p:nvPr/>
        </p:nvSpPr>
        <p:spPr>
          <a:xfrm>
            <a:off x="2876349" y="4726000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dirty="0" smtClean="0"/>
              <a:t>192.168.220.115</a:t>
            </a:r>
            <a:endParaRPr lang="es-CO" dirty="0"/>
          </a:p>
        </p:txBody>
      </p:sp>
      <p:sp>
        <p:nvSpPr>
          <p:cNvPr id="16" name="CuadroTexto 15"/>
          <p:cNvSpPr txBox="1"/>
          <p:nvPr/>
        </p:nvSpPr>
        <p:spPr>
          <a:xfrm>
            <a:off x="5282665" y="1830487"/>
            <a:ext cx="22138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Máscara: 255.255.224.0</a:t>
            </a:r>
            <a:endParaRPr lang="es-CO" dirty="0"/>
          </a:p>
        </p:txBody>
      </p:sp>
      <p:sp>
        <p:nvSpPr>
          <p:cNvPr id="17" name="CuadroTexto 16"/>
          <p:cNvSpPr txBox="1"/>
          <p:nvPr/>
        </p:nvSpPr>
        <p:spPr>
          <a:xfrm>
            <a:off x="4940968" y="5533801"/>
            <a:ext cx="2704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La dirección de subred es</a:t>
            </a:r>
          </a:p>
          <a:p>
            <a:r>
              <a:rPr lang="es-ES" dirty="0" smtClean="0"/>
              <a:t>192.168.192.0 / 19</a:t>
            </a:r>
            <a:endParaRPr lang="es-CO" dirty="0"/>
          </a:p>
        </p:txBody>
      </p:sp>
      <p:sp>
        <p:nvSpPr>
          <p:cNvPr id="18" name="CuadroTexto 17"/>
          <p:cNvSpPr txBox="1"/>
          <p:nvPr/>
        </p:nvSpPr>
        <p:spPr>
          <a:xfrm>
            <a:off x="2876349" y="3082489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dirty="0" smtClean="0">
                <a:solidFill>
                  <a:srgbClr val="00B050"/>
                </a:solidFill>
              </a:rPr>
              <a:t>223 </a:t>
            </a:r>
            <a:r>
              <a:rPr lang="es-ES" dirty="0">
                <a:solidFill>
                  <a:srgbClr val="00B050"/>
                </a:solidFill>
                <a:sym typeface="Wingdings" panose="05000000000000000000" pitchFamily="2" charset="2"/>
              </a:rPr>
              <a:t>11011111 </a:t>
            </a:r>
            <a:endParaRPr lang="es-CO" dirty="0">
              <a:solidFill>
                <a:srgbClr val="00B050"/>
              </a:solidFill>
            </a:endParaRPr>
          </a:p>
        </p:txBody>
      </p:sp>
      <p:sp>
        <p:nvSpPr>
          <p:cNvPr id="19" name="CuadroTexto 18"/>
          <p:cNvSpPr txBox="1"/>
          <p:nvPr/>
        </p:nvSpPr>
        <p:spPr>
          <a:xfrm>
            <a:off x="268615" y="2081463"/>
            <a:ext cx="26947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rgbClr val="00B050"/>
                </a:solidFill>
              </a:rPr>
              <a:t>192 y 168 son números comunes, pero a nivel de bits, ¿Qué números en común tienen 223, 213, 220, 204, 207 y 205?</a:t>
            </a:r>
            <a:endParaRPr lang="es-CO" dirty="0">
              <a:solidFill>
                <a:srgbClr val="00B050"/>
              </a:solidFill>
            </a:endParaRPr>
          </a:p>
        </p:txBody>
      </p:sp>
      <p:sp>
        <p:nvSpPr>
          <p:cNvPr id="20" name="CuadroTexto 19"/>
          <p:cNvSpPr txBox="1"/>
          <p:nvPr/>
        </p:nvSpPr>
        <p:spPr>
          <a:xfrm>
            <a:off x="2876349" y="4134407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dirty="0" smtClean="0">
                <a:solidFill>
                  <a:srgbClr val="00B050"/>
                </a:solidFill>
              </a:rPr>
              <a:t>213 </a:t>
            </a:r>
            <a:r>
              <a:rPr lang="es-ES" dirty="0">
                <a:solidFill>
                  <a:srgbClr val="00B050"/>
                </a:solidFill>
                <a:sym typeface="Wingdings" panose="05000000000000000000" pitchFamily="2" charset="2"/>
              </a:rPr>
              <a:t>11010101</a:t>
            </a:r>
            <a:endParaRPr lang="es-CO" dirty="0">
              <a:solidFill>
                <a:srgbClr val="00B050"/>
              </a:solidFill>
            </a:endParaRPr>
          </a:p>
        </p:txBody>
      </p:sp>
      <p:sp>
        <p:nvSpPr>
          <p:cNvPr id="21" name="CuadroTexto 20"/>
          <p:cNvSpPr txBox="1"/>
          <p:nvPr/>
        </p:nvSpPr>
        <p:spPr>
          <a:xfrm>
            <a:off x="2876349" y="5106198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dirty="0" smtClean="0">
                <a:solidFill>
                  <a:srgbClr val="00B050"/>
                </a:solidFill>
              </a:rPr>
              <a:t>220 </a:t>
            </a:r>
            <a:r>
              <a:rPr lang="es-ES" dirty="0">
                <a:solidFill>
                  <a:srgbClr val="00B050"/>
                </a:solidFill>
                <a:sym typeface="Wingdings" panose="05000000000000000000" pitchFamily="2" charset="2"/>
              </a:rPr>
              <a:t>11011100</a:t>
            </a:r>
            <a:endParaRPr lang="es-CO" dirty="0">
              <a:solidFill>
                <a:srgbClr val="00B050"/>
              </a:solidFill>
            </a:endParaRPr>
          </a:p>
        </p:txBody>
      </p:sp>
      <p:sp>
        <p:nvSpPr>
          <p:cNvPr id="22" name="CuadroTexto 21"/>
          <p:cNvSpPr txBox="1"/>
          <p:nvPr/>
        </p:nvSpPr>
        <p:spPr>
          <a:xfrm>
            <a:off x="7295948" y="3087842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rgbClr val="00B050"/>
                </a:solidFill>
              </a:rPr>
              <a:t>204 </a:t>
            </a:r>
            <a:r>
              <a:rPr lang="es-ES" dirty="0">
                <a:solidFill>
                  <a:srgbClr val="00B050"/>
                </a:solidFill>
                <a:sym typeface="Wingdings" panose="05000000000000000000" pitchFamily="2" charset="2"/>
              </a:rPr>
              <a:t>11001100</a:t>
            </a:r>
            <a:endParaRPr lang="es-CO" dirty="0">
              <a:solidFill>
                <a:srgbClr val="00B050"/>
              </a:solidFill>
            </a:endParaRPr>
          </a:p>
        </p:txBody>
      </p:sp>
      <p:sp>
        <p:nvSpPr>
          <p:cNvPr id="23" name="CuadroTexto 22"/>
          <p:cNvSpPr txBox="1"/>
          <p:nvPr/>
        </p:nvSpPr>
        <p:spPr>
          <a:xfrm>
            <a:off x="7295948" y="4111851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rgbClr val="00B050"/>
                </a:solidFill>
              </a:rPr>
              <a:t>204 </a:t>
            </a:r>
            <a:r>
              <a:rPr lang="es-ES" dirty="0">
                <a:solidFill>
                  <a:srgbClr val="00B050"/>
                </a:solidFill>
                <a:sym typeface="Wingdings" panose="05000000000000000000" pitchFamily="2" charset="2"/>
              </a:rPr>
              <a:t>11001111</a:t>
            </a:r>
            <a:endParaRPr lang="es-CO" dirty="0">
              <a:solidFill>
                <a:srgbClr val="00B050"/>
              </a:solidFill>
            </a:endParaRPr>
          </a:p>
        </p:txBody>
      </p:sp>
      <p:sp>
        <p:nvSpPr>
          <p:cNvPr id="24" name="CuadroTexto 23"/>
          <p:cNvSpPr txBox="1"/>
          <p:nvPr/>
        </p:nvSpPr>
        <p:spPr>
          <a:xfrm>
            <a:off x="7295948" y="5106198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rgbClr val="00B050"/>
                </a:solidFill>
              </a:rPr>
              <a:t>205 </a:t>
            </a:r>
            <a:r>
              <a:rPr lang="es-ES" dirty="0">
                <a:solidFill>
                  <a:srgbClr val="00B050"/>
                </a:solidFill>
                <a:sym typeface="Wingdings" panose="05000000000000000000" pitchFamily="2" charset="2"/>
              </a:rPr>
              <a:t>11001101</a:t>
            </a:r>
            <a:endParaRPr lang="es-CO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92464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¿Cuál es la dirección de subred?</a:t>
            </a:r>
            <a:endParaRPr lang="es-CO" dirty="0"/>
          </a:p>
        </p:txBody>
      </p:sp>
      <p:sp>
        <p:nvSpPr>
          <p:cNvPr id="4" name="Rectángulo 3"/>
          <p:cNvSpPr/>
          <p:nvPr/>
        </p:nvSpPr>
        <p:spPr>
          <a:xfrm>
            <a:off x="5313145" y="2685448"/>
            <a:ext cx="760396" cy="760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PC1</a:t>
            </a:r>
            <a:endParaRPr lang="es-CO" dirty="0"/>
          </a:p>
        </p:txBody>
      </p:sp>
      <p:sp>
        <p:nvSpPr>
          <p:cNvPr id="5" name="Rectángulo 4"/>
          <p:cNvSpPr/>
          <p:nvPr/>
        </p:nvSpPr>
        <p:spPr>
          <a:xfrm>
            <a:off x="5313145" y="3595034"/>
            <a:ext cx="760396" cy="760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PC3</a:t>
            </a:r>
            <a:endParaRPr lang="es-CO" dirty="0"/>
          </a:p>
        </p:txBody>
      </p:sp>
      <p:sp>
        <p:nvSpPr>
          <p:cNvPr id="6" name="Rectángulo 5"/>
          <p:cNvSpPr/>
          <p:nvPr/>
        </p:nvSpPr>
        <p:spPr>
          <a:xfrm>
            <a:off x="5313145" y="4533495"/>
            <a:ext cx="760396" cy="760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PC5</a:t>
            </a:r>
            <a:endParaRPr lang="es-CO" dirty="0"/>
          </a:p>
        </p:txBody>
      </p:sp>
      <p:sp>
        <p:nvSpPr>
          <p:cNvPr id="7" name="Rectángulo 6"/>
          <p:cNvSpPr/>
          <p:nvPr/>
        </p:nvSpPr>
        <p:spPr>
          <a:xfrm>
            <a:off x="6293318" y="2685448"/>
            <a:ext cx="760396" cy="760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PC2</a:t>
            </a:r>
            <a:endParaRPr lang="es-CO" dirty="0"/>
          </a:p>
        </p:txBody>
      </p:sp>
      <p:sp>
        <p:nvSpPr>
          <p:cNvPr id="8" name="Rectángulo 7"/>
          <p:cNvSpPr/>
          <p:nvPr/>
        </p:nvSpPr>
        <p:spPr>
          <a:xfrm>
            <a:off x="6293318" y="3595034"/>
            <a:ext cx="760396" cy="760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PC4</a:t>
            </a:r>
            <a:endParaRPr lang="es-CO" dirty="0"/>
          </a:p>
        </p:txBody>
      </p:sp>
      <p:sp>
        <p:nvSpPr>
          <p:cNvPr id="9" name="Rectángulo 8"/>
          <p:cNvSpPr/>
          <p:nvPr/>
        </p:nvSpPr>
        <p:spPr>
          <a:xfrm>
            <a:off x="6293318" y="4533495"/>
            <a:ext cx="760396" cy="760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PC6</a:t>
            </a:r>
            <a:endParaRPr lang="es-CO" dirty="0"/>
          </a:p>
        </p:txBody>
      </p:sp>
      <p:sp>
        <p:nvSpPr>
          <p:cNvPr id="10" name="CuadroTexto 9"/>
          <p:cNvSpPr txBox="1"/>
          <p:nvPr/>
        </p:nvSpPr>
        <p:spPr>
          <a:xfrm>
            <a:off x="7295949" y="2800952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192.168.204.56</a:t>
            </a:r>
            <a:endParaRPr lang="es-CO" dirty="0"/>
          </a:p>
        </p:txBody>
      </p:sp>
      <p:sp>
        <p:nvSpPr>
          <p:cNvPr id="11" name="CuadroTexto 10"/>
          <p:cNvSpPr txBox="1"/>
          <p:nvPr/>
        </p:nvSpPr>
        <p:spPr>
          <a:xfrm>
            <a:off x="7295949" y="3787539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192.168.207.18</a:t>
            </a:r>
            <a:endParaRPr lang="es-CO" dirty="0"/>
          </a:p>
        </p:txBody>
      </p:sp>
      <p:sp>
        <p:nvSpPr>
          <p:cNvPr id="12" name="CuadroTexto 11"/>
          <p:cNvSpPr txBox="1"/>
          <p:nvPr/>
        </p:nvSpPr>
        <p:spPr>
          <a:xfrm>
            <a:off x="7295949" y="4726000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192.168.205.15</a:t>
            </a:r>
            <a:endParaRPr lang="es-CO" dirty="0"/>
          </a:p>
        </p:txBody>
      </p:sp>
      <p:sp>
        <p:nvSpPr>
          <p:cNvPr id="13" name="CuadroTexto 12"/>
          <p:cNvSpPr txBox="1"/>
          <p:nvPr/>
        </p:nvSpPr>
        <p:spPr>
          <a:xfrm>
            <a:off x="2876349" y="2800952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dirty="0" smtClean="0"/>
              <a:t>192.168.223.53</a:t>
            </a:r>
            <a:endParaRPr lang="es-CO" dirty="0"/>
          </a:p>
        </p:txBody>
      </p:sp>
      <p:sp>
        <p:nvSpPr>
          <p:cNvPr id="14" name="CuadroTexto 13"/>
          <p:cNvSpPr txBox="1"/>
          <p:nvPr/>
        </p:nvSpPr>
        <p:spPr>
          <a:xfrm>
            <a:off x="2876349" y="3787539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dirty="0" smtClean="0"/>
              <a:t>192.168.213.25</a:t>
            </a:r>
            <a:endParaRPr lang="es-CO" dirty="0"/>
          </a:p>
        </p:txBody>
      </p:sp>
      <p:sp>
        <p:nvSpPr>
          <p:cNvPr id="15" name="CuadroTexto 14"/>
          <p:cNvSpPr txBox="1"/>
          <p:nvPr/>
        </p:nvSpPr>
        <p:spPr>
          <a:xfrm>
            <a:off x="2876349" y="4726000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dirty="0" smtClean="0"/>
              <a:t>192.168.220.115</a:t>
            </a:r>
            <a:endParaRPr lang="es-CO" dirty="0"/>
          </a:p>
        </p:txBody>
      </p:sp>
      <p:sp>
        <p:nvSpPr>
          <p:cNvPr id="16" name="CuadroTexto 15"/>
          <p:cNvSpPr txBox="1"/>
          <p:nvPr/>
        </p:nvSpPr>
        <p:spPr>
          <a:xfrm>
            <a:off x="5282665" y="1830487"/>
            <a:ext cx="22138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Máscara: 255.255.224.0</a:t>
            </a:r>
            <a:endParaRPr lang="es-CO" dirty="0"/>
          </a:p>
        </p:txBody>
      </p:sp>
      <p:sp>
        <p:nvSpPr>
          <p:cNvPr id="17" name="CuadroTexto 16"/>
          <p:cNvSpPr txBox="1"/>
          <p:nvPr/>
        </p:nvSpPr>
        <p:spPr>
          <a:xfrm>
            <a:off x="4940968" y="5533801"/>
            <a:ext cx="2704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La dirección de subred es</a:t>
            </a:r>
          </a:p>
          <a:p>
            <a:r>
              <a:rPr lang="es-ES" dirty="0" smtClean="0"/>
              <a:t>192.168.192.0 / 19</a:t>
            </a:r>
            <a:endParaRPr lang="es-CO" dirty="0"/>
          </a:p>
        </p:txBody>
      </p:sp>
      <p:sp>
        <p:nvSpPr>
          <p:cNvPr id="18" name="CuadroTexto 17"/>
          <p:cNvSpPr txBox="1"/>
          <p:nvPr/>
        </p:nvSpPr>
        <p:spPr>
          <a:xfrm>
            <a:off x="2876349" y="3082489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dirty="0" smtClean="0">
                <a:solidFill>
                  <a:srgbClr val="00B050"/>
                </a:solidFill>
              </a:rPr>
              <a:t>223 </a:t>
            </a:r>
            <a:r>
              <a:rPr lang="es-ES" dirty="0">
                <a:solidFill>
                  <a:srgbClr val="00B050"/>
                </a:solidFill>
                <a:sym typeface="Wingdings" panose="05000000000000000000" pitchFamily="2" charset="2"/>
              </a:rPr>
              <a:t></a:t>
            </a:r>
            <a:r>
              <a:rPr lang="es-ES" dirty="0">
                <a:solidFill>
                  <a:srgbClr val="7030A0"/>
                </a:solidFill>
                <a:sym typeface="Wingdings" panose="05000000000000000000" pitchFamily="2" charset="2"/>
              </a:rPr>
              <a:t>110</a:t>
            </a:r>
            <a:r>
              <a:rPr lang="es-ES" dirty="0">
                <a:solidFill>
                  <a:srgbClr val="00B050"/>
                </a:solidFill>
                <a:sym typeface="Wingdings" panose="05000000000000000000" pitchFamily="2" charset="2"/>
              </a:rPr>
              <a:t>11111 </a:t>
            </a:r>
            <a:endParaRPr lang="es-CO" dirty="0">
              <a:solidFill>
                <a:srgbClr val="00B050"/>
              </a:solidFill>
            </a:endParaRPr>
          </a:p>
        </p:txBody>
      </p:sp>
      <p:sp>
        <p:nvSpPr>
          <p:cNvPr id="19" name="CuadroTexto 18"/>
          <p:cNvSpPr txBox="1"/>
          <p:nvPr/>
        </p:nvSpPr>
        <p:spPr>
          <a:xfrm>
            <a:off x="268615" y="2081463"/>
            <a:ext cx="26947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rgbClr val="00B050"/>
                </a:solidFill>
              </a:rPr>
              <a:t>192 y 168 son números comunes, pero a nivel de bits, ¿Qué números en común tienen 223, 213, 220, 204, 207 y 205?</a:t>
            </a:r>
            <a:endParaRPr lang="es-CO" dirty="0">
              <a:solidFill>
                <a:srgbClr val="00B050"/>
              </a:solidFill>
            </a:endParaRPr>
          </a:p>
        </p:txBody>
      </p:sp>
      <p:sp>
        <p:nvSpPr>
          <p:cNvPr id="20" name="CuadroTexto 19"/>
          <p:cNvSpPr txBox="1"/>
          <p:nvPr/>
        </p:nvSpPr>
        <p:spPr>
          <a:xfrm>
            <a:off x="2876349" y="4134407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dirty="0" smtClean="0">
                <a:solidFill>
                  <a:srgbClr val="00B050"/>
                </a:solidFill>
              </a:rPr>
              <a:t>213 </a:t>
            </a:r>
            <a:r>
              <a:rPr lang="es-ES" dirty="0">
                <a:solidFill>
                  <a:srgbClr val="00B050"/>
                </a:solidFill>
                <a:sym typeface="Wingdings" panose="05000000000000000000" pitchFamily="2" charset="2"/>
              </a:rPr>
              <a:t></a:t>
            </a:r>
            <a:r>
              <a:rPr lang="es-ES" dirty="0">
                <a:solidFill>
                  <a:srgbClr val="7030A0"/>
                </a:solidFill>
                <a:sym typeface="Wingdings" panose="05000000000000000000" pitchFamily="2" charset="2"/>
              </a:rPr>
              <a:t>110</a:t>
            </a:r>
            <a:r>
              <a:rPr lang="es-ES" dirty="0">
                <a:solidFill>
                  <a:srgbClr val="00B050"/>
                </a:solidFill>
                <a:sym typeface="Wingdings" panose="05000000000000000000" pitchFamily="2" charset="2"/>
              </a:rPr>
              <a:t>10101</a:t>
            </a:r>
            <a:endParaRPr lang="es-CO" dirty="0">
              <a:solidFill>
                <a:srgbClr val="00B050"/>
              </a:solidFill>
            </a:endParaRPr>
          </a:p>
        </p:txBody>
      </p:sp>
      <p:sp>
        <p:nvSpPr>
          <p:cNvPr id="21" name="CuadroTexto 20"/>
          <p:cNvSpPr txBox="1"/>
          <p:nvPr/>
        </p:nvSpPr>
        <p:spPr>
          <a:xfrm>
            <a:off x="2876349" y="5106198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dirty="0" smtClean="0">
                <a:solidFill>
                  <a:srgbClr val="00B050"/>
                </a:solidFill>
              </a:rPr>
              <a:t>220 </a:t>
            </a:r>
            <a:r>
              <a:rPr lang="es-ES" dirty="0">
                <a:solidFill>
                  <a:srgbClr val="00B050"/>
                </a:solidFill>
                <a:sym typeface="Wingdings" panose="05000000000000000000" pitchFamily="2" charset="2"/>
              </a:rPr>
              <a:t></a:t>
            </a:r>
            <a:r>
              <a:rPr lang="es-ES" dirty="0">
                <a:solidFill>
                  <a:srgbClr val="7030A0"/>
                </a:solidFill>
                <a:sym typeface="Wingdings" panose="05000000000000000000" pitchFamily="2" charset="2"/>
              </a:rPr>
              <a:t>110</a:t>
            </a:r>
            <a:r>
              <a:rPr lang="es-ES" dirty="0">
                <a:solidFill>
                  <a:srgbClr val="00B050"/>
                </a:solidFill>
                <a:sym typeface="Wingdings" panose="05000000000000000000" pitchFamily="2" charset="2"/>
              </a:rPr>
              <a:t>11100</a:t>
            </a:r>
            <a:endParaRPr lang="es-CO" dirty="0">
              <a:solidFill>
                <a:srgbClr val="00B050"/>
              </a:solidFill>
            </a:endParaRPr>
          </a:p>
        </p:txBody>
      </p:sp>
      <p:sp>
        <p:nvSpPr>
          <p:cNvPr id="22" name="CuadroTexto 21"/>
          <p:cNvSpPr txBox="1"/>
          <p:nvPr/>
        </p:nvSpPr>
        <p:spPr>
          <a:xfrm>
            <a:off x="7295948" y="3087842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rgbClr val="00B050"/>
                </a:solidFill>
              </a:rPr>
              <a:t>204 </a:t>
            </a:r>
            <a:r>
              <a:rPr lang="es-ES" dirty="0">
                <a:solidFill>
                  <a:srgbClr val="00B050"/>
                </a:solidFill>
                <a:sym typeface="Wingdings" panose="05000000000000000000" pitchFamily="2" charset="2"/>
              </a:rPr>
              <a:t></a:t>
            </a:r>
            <a:r>
              <a:rPr lang="es-ES" dirty="0">
                <a:solidFill>
                  <a:srgbClr val="7030A0"/>
                </a:solidFill>
                <a:sym typeface="Wingdings" panose="05000000000000000000" pitchFamily="2" charset="2"/>
              </a:rPr>
              <a:t>110</a:t>
            </a:r>
            <a:r>
              <a:rPr lang="es-ES" dirty="0">
                <a:solidFill>
                  <a:srgbClr val="00B050"/>
                </a:solidFill>
                <a:sym typeface="Wingdings" panose="05000000000000000000" pitchFamily="2" charset="2"/>
              </a:rPr>
              <a:t>01100</a:t>
            </a:r>
            <a:endParaRPr lang="es-CO" dirty="0">
              <a:solidFill>
                <a:srgbClr val="00B050"/>
              </a:solidFill>
            </a:endParaRPr>
          </a:p>
        </p:txBody>
      </p:sp>
      <p:sp>
        <p:nvSpPr>
          <p:cNvPr id="23" name="CuadroTexto 22"/>
          <p:cNvSpPr txBox="1"/>
          <p:nvPr/>
        </p:nvSpPr>
        <p:spPr>
          <a:xfrm>
            <a:off x="7295948" y="4111851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rgbClr val="00B050"/>
                </a:solidFill>
              </a:rPr>
              <a:t>204 </a:t>
            </a:r>
            <a:r>
              <a:rPr lang="es-ES" dirty="0">
                <a:solidFill>
                  <a:srgbClr val="00B050"/>
                </a:solidFill>
                <a:sym typeface="Wingdings" panose="05000000000000000000" pitchFamily="2" charset="2"/>
              </a:rPr>
              <a:t></a:t>
            </a:r>
            <a:r>
              <a:rPr lang="es-ES" dirty="0">
                <a:solidFill>
                  <a:srgbClr val="7030A0"/>
                </a:solidFill>
                <a:sym typeface="Wingdings" panose="05000000000000000000" pitchFamily="2" charset="2"/>
              </a:rPr>
              <a:t>110</a:t>
            </a:r>
            <a:r>
              <a:rPr lang="es-ES" dirty="0">
                <a:solidFill>
                  <a:srgbClr val="00B050"/>
                </a:solidFill>
                <a:sym typeface="Wingdings" panose="05000000000000000000" pitchFamily="2" charset="2"/>
              </a:rPr>
              <a:t>01111</a:t>
            </a:r>
            <a:endParaRPr lang="es-CO" dirty="0">
              <a:solidFill>
                <a:srgbClr val="00B050"/>
              </a:solidFill>
            </a:endParaRPr>
          </a:p>
        </p:txBody>
      </p:sp>
      <p:sp>
        <p:nvSpPr>
          <p:cNvPr id="24" name="CuadroTexto 23"/>
          <p:cNvSpPr txBox="1"/>
          <p:nvPr/>
        </p:nvSpPr>
        <p:spPr>
          <a:xfrm>
            <a:off x="7295948" y="5106198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rgbClr val="00B050"/>
                </a:solidFill>
              </a:rPr>
              <a:t>205 </a:t>
            </a:r>
            <a:r>
              <a:rPr lang="es-ES" dirty="0">
                <a:solidFill>
                  <a:srgbClr val="00B050"/>
                </a:solidFill>
                <a:sym typeface="Wingdings" panose="05000000000000000000" pitchFamily="2" charset="2"/>
              </a:rPr>
              <a:t></a:t>
            </a:r>
            <a:r>
              <a:rPr lang="es-ES" dirty="0">
                <a:solidFill>
                  <a:srgbClr val="7030A0"/>
                </a:solidFill>
                <a:sym typeface="Wingdings" panose="05000000000000000000" pitchFamily="2" charset="2"/>
              </a:rPr>
              <a:t>110</a:t>
            </a:r>
            <a:r>
              <a:rPr lang="es-ES" dirty="0">
                <a:solidFill>
                  <a:srgbClr val="00B050"/>
                </a:solidFill>
                <a:sym typeface="Wingdings" panose="05000000000000000000" pitchFamily="2" charset="2"/>
              </a:rPr>
              <a:t>01101</a:t>
            </a:r>
            <a:endParaRPr lang="es-CO" dirty="0">
              <a:solidFill>
                <a:srgbClr val="00B050"/>
              </a:solidFill>
            </a:endParaRPr>
          </a:p>
        </p:txBody>
      </p:sp>
      <p:sp>
        <p:nvSpPr>
          <p:cNvPr id="27" name="CuadroTexto 26"/>
          <p:cNvSpPr txBox="1"/>
          <p:nvPr/>
        </p:nvSpPr>
        <p:spPr>
          <a:xfrm>
            <a:off x="268615" y="3825641"/>
            <a:ext cx="29786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rgbClr val="7030A0"/>
                </a:solidFill>
              </a:rPr>
              <a:t>Nótese que los tres primeros </a:t>
            </a:r>
            <a:r>
              <a:rPr lang="es-ES" dirty="0" smtClean="0">
                <a:solidFill>
                  <a:srgbClr val="7030A0"/>
                </a:solidFill>
              </a:rPr>
              <a:t>bits del tercer byte </a:t>
            </a:r>
            <a:r>
              <a:rPr lang="es-ES" dirty="0" smtClean="0">
                <a:solidFill>
                  <a:srgbClr val="7030A0"/>
                </a:solidFill>
              </a:rPr>
              <a:t>son comunes en todas las direcciones.</a:t>
            </a:r>
          </a:p>
          <a:p>
            <a:endParaRPr lang="es-E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04558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¿Cuál es la dirección de subred?</a:t>
            </a:r>
            <a:endParaRPr lang="es-CO" dirty="0"/>
          </a:p>
        </p:txBody>
      </p:sp>
      <p:sp>
        <p:nvSpPr>
          <p:cNvPr id="4" name="Rectángulo 3"/>
          <p:cNvSpPr/>
          <p:nvPr/>
        </p:nvSpPr>
        <p:spPr>
          <a:xfrm>
            <a:off x="5313145" y="2685448"/>
            <a:ext cx="760396" cy="760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PC1</a:t>
            </a:r>
            <a:endParaRPr lang="es-CO" dirty="0"/>
          </a:p>
        </p:txBody>
      </p:sp>
      <p:sp>
        <p:nvSpPr>
          <p:cNvPr id="5" name="Rectángulo 4"/>
          <p:cNvSpPr/>
          <p:nvPr/>
        </p:nvSpPr>
        <p:spPr>
          <a:xfrm>
            <a:off x="5313145" y="3595034"/>
            <a:ext cx="760396" cy="760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PC3</a:t>
            </a:r>
            <a:endParaRPr lang="es-CO" dirty="0"/>
          </a:p>
        </p:txBody>
      </p:sp>
      <p:sp>
        <p:nvSpPr>
          <p:cNvPr id="6" name="Rectángulo 5"/>
          <p:cNvSpPr/>
          <p:nvPr/>
        </p:nvSpPr>
        <p:spPr>
          <a:xfrm>
            <a:off x="5313145" y="4533495"/>
            <a:ext cx="760396" cy="760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PC5</a:t>
            </a:r>
            <a:endParaRPr lang="es-CO" dirty="0"/>
          </a:p>
        </p:txBody>
      </p:sp>
      <p:sp>
        <p:nvSpPr>
          <p:cNvPr id="7" name="Rectángulo 6"/>
          <p:cNvSpPr/>
          <p:nvPr/>
        </p:nvSpPr>
        <p:spPr>
          <a:xfrm>
            <a:off x="6293318" y="2685448"/>
            <a:ext cx="760396" cy="760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PC2</a:t>
            </a:r>
            <a:endParaRPr lang="es-CO" dirty="0"/>
          </a:p>
        </p:txBody>
      </p:sp>
      <p:sp>
        <p:nvSpPr>
          <p:cNvPr id="8" name="Rectángulo 7"/>
          <p:cNvSpPr/>
          <p:nvPr/>
        </p:nvSpPr>
        <p:spPr>
          <a:xfrm>
            <a:off x="6293318" y="3595034"/>
            <a:ext cx="760396" cy="760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PC4</a:t>
            </a:r>
            <a:endParaRPr lang="es-CO" dirty="0"/>
          </a:p>
        </p:txBody>
      </p:sp>
      <p:sp>
        <p:nvSpPr>
          <p:cNvPr id="9" name="Rectángulo 8"/>
          <p:cNvSpPr/>
          <p:nvPr/>
        </p:nvSpPr>
        <p:spPr>
          <a:xfrm>
            <a:off x="6293318" y="4533495"/>
            <a:ext cx="760396" cy="760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PC6</a:t>
            </a:r>
            <a:endParaRPr lang="es-CO" dirty="0"/>
          </a:p>
        </p:txBody>
      </p:sp>
      <p:sp>
        <p:nvSpPr>
          <p:cNvPr id="10" name="CuadroTexto 9"/>
          <p:cNvSpPr txBox="1"/>
          <p:nvPr/>
        </p:nvSpPr>
        <p:spPr>
          <a:xfrm>
            <a:off x="7295949" y="2800952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192.168.204.56</a:t>
            </a:r>
            <a:endParaRPr lang="es-CO" dirty="0"/>
          </a:p>
        </p:txBody>
      </p:sp>
      <p:sp>
        <p:nvSpPr>
          <p:cNvPr id="11" name="CuadroTexto 10"/>
          <p:cNvSpPr txBox="1"/>
          <p:nvPr/>
        </p:nvSpPr>
        <p:spPr>
          <a:xfrm>
            <a:off x="7295949" y="3787539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192.168.207.18</a:t>
            </a:r>
            <a:endParaRPr lang="es-CO" dirty="0"/>
          </a:p>
        </p:txBody>
      </p:sp>
      <p:sp>
        <p:nvSpPr>
          <p:cNvPr id="12" name="CuadroTexto 11"/>
          <p:cNvSpPr txBox="1"/>
          <p:nvPr/>
        </p:nvSpPr>
        <p:spPr>
          <a:xfrm>
            <a:off x="7295949" y="4726000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192.168.205.15</a:t>
            </a:r>
            <a:endParaRPr lang="es-CO" dirty="0"/>
          </a:p>
        </p:txBody>
      </p:sp>
      <p:sp>
        <p:nvSpPr>
          <p:cNvPr id="13" name="CuadroTexto 12"/>
          <p:cNvSpPr txBox="1"/>
          <p:nvPr/>
        </p:nvSpPr>
        <p:spPr>
          <a:xfrm>
            <a:off x="2876349" y="2800952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dirty="0" smtClean="0"/>
              <a:t>192.168.223.53</a:t>
            </a:r>
            <a:endParaRPr lang="es-CO" dirty="0"/>
          </a:p>
        </p:txBody>
      </p:sp>
      <p:sp>
        <p:nvSpPr>
          <p:cNvPr id="14" name="CuadroTexto 13"/>
          <p:cNvSpPr txBox="1"/>
          <p:nvPr/>
        </p:nvSpPr>
        <p:spPr>
          <a:xfrm>
            <a:off x="2876349" y="3787539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dirty="0" smtClean="0"/>
              <a:t>192.168.213.25</a:t>
            </a:r>
            <a:endParaRPr lang="es-CO" dirty="0"/>
          </a:p>
        </p:txBody>
      </p:sp>
      <p:sp>
        <p:nvSpPr>
          <p:cNvPr id="15" name="CuadroTexto 14"/>
          <p:cNvSpPr txBox="1"/>
          <p:nvPr/>
        </p:nvSpPr>
        <p:spPr>
          <a:xfrm>
            <a:off x="2876349" y="4726000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dirty="0" smtClean="0"/>
              <a:t>192.168.220.115</a:t>
            </a:r>
            <a:endParaRPr lang="es-CO" dirty="0"/>
          </a:p>
        </p:txBody>
      </p:sp>
      <p:sp>
        <p:nvSpPr>
          <p:cNvPr id="16" name="CuadroTexto 15"/>
          <p:cNvSpPr txBox="1"/>
          <p:nvPr/>
        </p:nvSpPr>
        <p:spPr>
          <a:xfrm>
            <a:off x="5282665" y="1830487"/>
            <a:ext cx="22138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Máscara: 255.255.224.0</a:t>
            </a:r>
            <a:endParaRPr lang="es-CO" dirty="0"/>
          </a:p>
        </p:txBody>
      </p:sp>
      <p:sp>
        <p:nvSpPr>
          <p:cNvPr id="17" name="CuadroTexto 16"/>
          <p:cNvSpPr txBox="1"/>
          <p:nvPr/>
        </p:nvSpPr>
        <p:spPr>
          <a:xfrm>
            <a:off x="4940968" y="5533801"/>
            <a:ext cx="2704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La dirección de subred es</a:t>
            </a:r>
          </a:p>
          <a:p>
            <a:r>
              <a:rPr lang="es-ES" dirty="0" smtClean="0"/>
              <a:t>192.168.192.0 / 19</a:t>
            </a:r>
            <a:endParaRPr lang="es-CO" dirty="0"/>
          </a:p>
        </p:txBody>
      </p:sp>
      <p:sp>
        <p:nvSpPr>
          <p:cNvPr id="18" name="CuadroTexto 17"/>
          <p:cNvSpPr txBox="1"/>
          <p:nvPr/>
        </p:nvSpPr>
        <p:spPr>
          <a:xfrm>
            <a:off x="2876349" y="3082489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dirty="0" smtClean="0">
                <a:solidFill>
                  <a:srgbClr val="00B050"/>
                </a:solidFill>
              </a:rPr>
              <a:t>223 </a:t>
            </a:r>
            <a:r>
              <a:rPr lang="es-ES" dirty="0">
                <a:solidFill>
                  <a:srgbClr val="00B050"/>
                </a:solidFill>
                <a:sym typeface="Wingdings" panose="05000000000000000000" pitchFamily="2" charset="2"/>
              </a:rPr>
              <a:t></a:t>
            </a:r>
            <a:r>
              <a:rPr lang="es-ES" dirty="0">
                <a:solidFill>
                  <a:srgbClr val="7030A0"/>
                </a:solidFill>
                <a:sym typeface="Wingdings" panose="05000000000000000000" pitchFamily="2" charset="2"/>
              </a:rPr>
              <a:t>110</a:t>
            </a:r>
            <a:r>
              <a:rPr lang="es-ES" dirty="0">
                <a:solidFill>
                  <a:srgbClr val="00B050"/>
                </a:solidFill>
                <a:sym typeface="Wingdings" panose="05000000000000000000" pitchFamily="2" charset="2"/>
              </a:rPr>
              <a:t>11111 </a:t>
            </a:r>
            <a:endParaRPr lang="es-CO" dirty="0">
              <a:solidFill>
                <a:srgbClr val="00B050"/>
              </a:solidFill>
            </a:endParaRPr>
          </a:p>
        </p:txBody>
      </p:sp>
      <p:sp>
        <p:nvSpPr>
          <p:cNvPr id="19" name="CuadroTexto 18"/>
          <p:cNvSpPr txBox="1"/>
          <p:nvPr/>
        </p:nvSpPr>
        <p:spPr>
          <a:xfrm>
            <a:off x="268615" y="2081463"/>
            <a:ext cx="26947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rgbClr val="00B050"/>
                </a:solidFill>
              </a:rPr>
              <a:t>192 y 168 son números comunes, pero a nivel de bits, ¿Qué números en común tienen 223, 213, 220, 204, 207 y 205?</a:t>
            </a:r>
            <a:endParaRPr lang="es-CO" dirty="0">
              <a:solidFill>
                <a:srgbClr val="00B050"/>
              </a:solidFill>
            </a:endParaRPr>
          </a:p>
        </p:txBody>
      </p:sp>
      <p:sp>
        <p:nvSpPr>
          <p:cNvPr id="20" name="CuadroTexto 19"/>
          <p:cNvSpPr txBox="1"/>
          <p:nvPr/>
        </p:nvSpPr>
        <p:spPr>
          <a:xfrm>
            <a:off x="2876349" y="4134407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dirty="0" smtClean="0">
                <a:solidFill>
                  <a:srgbClr val="00B050"/>
                </a:solidFill>
              </a:rPr>
              <a:t>213 </a:t>
            </a:r>
            <a:r>
              <a:rPr lang="es-ES" dirty="0">
                <a:solidFill>
                  <a:srgbClr val="00B050"/>
                </a:solidFill>
                <a:sym typeface="Wingdings" panose="05000000000000000000" pitchFamily="2" charset="2"/>
              </a:rPr>
              <a:t></a:t>
            </a:r>
            <a:r>
              <a:rPr lang="es-ES" dirty="0">
                <a:solidFill>
                  <a:srgbClr val="7030A0"/>
                </a:solidFill>
                <a:sym typeface="Wingdings" panose="05000000000000000000" pitchFamily="2" charset="2"/>
              </a:rPr>
              <a:t>110</a:t>
            </a:r>
            <a:r>
              <a:rPr lang="es-ES" dirty="0">
                <a:solidFill>
                  <a:srgbClr val="00B050"/>
                </a:solidFill>
                <a:sym typeface="Wingdings" panose="05000000000000000000" pitchFamily="2" charset="2"/>
              </a:rPr>
              <a:t>10101</a:t>
            </a:r>
            <a:endParaRPr lang="es-CO" dirty="0">
              <a:solidFill>
                <a:srgbClr val="00B050"/>
              </a:solidFill>
            </a:endParaRPr>
          </a:p>
        </p:txBody>
      </p:sp>
      <p:sp>
        <p:nvSpPr>
          <p:cNvPr id="21" name="CuadroTexto 20"/>
          <p:cNvSpPr txBox="1"/>
          <p:nvPr/>
        </p:nvSpPr>
        <p:spPr>
          <a:xfrm>
            <a:off x="2876349" y="5106198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dirty="0" smtClean="0">
                <a:solidFill>
                  <a:srgbClr val="00B050"/>
                </a:solidFill>
              </a:rPr>
              <a:t>220 </a:t>
            </a:r>
            <a:r>
              <a:rPr lang="es-ES" dirty="0">
                <a:solidFill>
                  <a:srgbClr val="00B050"/>
                </a:solidFill>
                <a:sym typeface="Wingdings" panose="05000000000000000000" pitchFamily="2" charset="2"/>
              </a:rPr>
              <a:t></a:t>
            </a:r>
            <a:r>
              <a:rPr lang="es-ES" dirty="0">
                <a:solidFill>
                  <a:srgbClr val="7030A0"/>
                </a:solidFill>
                <a:sym typeface="Wingdings" panose="05000000000000000000" pitchFamily="2" charset="2"/>
              </a:rPr>
              <a:t>110</a:t>
            </a:r>
            <a:r>
              <a:rPr lang="es-ES" dirty="0">
                <a:solidFill>
                  <a:srgbClr val="00B050"/>
                </a:solidFill>
                <a:sym typeface="Wingdings" panose="05000000000000000000" pitchFamily="2" charset="2"/>
              </a:rPr>
              <a:t>11100</a:t>
            </a:r>
            <a:endParaRPr lang="es-CO" dirty="0">
              <a:solidFill>
                <a:srgbClr val="00B050"/>
              </a:solidFill>
            </a:endParaRPr>
          </a:p>
        </p:txBody>
      </p:sp>
      <p:sp>
        <p:nvSpPr>
          <p:cNvPr id="22" name="CuadroTexto 21"/>
          <p:cNvSpPr txBox="1"/>
          <p:nvPr/>
        </p:nvSpPr>
        <p:spPr>
          <a:xfrm>
            <a:off x="7295948" y="3087842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rgbClr val="00B050"/>
                </a:solidFill>
              </a:rPr>
              <a:t>204 </a:t>
            </a:r>
            <a:r>
              <a:rPr lang="es-ES" dirty="0">
                <a:solidFill>
                  <a:srgbClr val="00B050"/>
                </a:solidFill>
                <a:sym typeface="Wingdings" panose="05000000000000000000" pitchFamily="2" charset="2"/>
              </a:rPr>
              <a:t></a:t>
            </a:r>
            <a:r>
              <a:rPr lang="es-ES" dirty="0">
                <a:solidFill>
                  <a:srgbClr val="7030A0"/>
                </a:solidFill>
                <a:sym typeface="Wingdings" panose="05000000000000000000" pitchFamily="2" charset="2"/>
              </a:rPr>
              <a:t>110</a:t>
            </a:r>
            <a:r>
              <a:rPr lang="es-ES" dirty="0">
                <a:solidFill>
                  <a:srgbClr val="00B050"/>
                </a:solidFill>
                <a:sym typeface="Wingdings" panose="05000000000000000000" pitchFamily="2" charset="2"/>
              </a:rPr>
              <a:t>01100</a:t>
            </a:r>
            <a:endParaRPr lang="es-CO" dirty="0">
              <a:solidFill>
                <a:srgbClr val="00B050"/>
              </a:solidFill>
            </a:endParaRPr>
          </a:p>
        </p:txBody>
      </p:sp>
      <p:sp>
        <p:nvSpPr>
          <p:cNvPr id="23" name="CuadroTexto 22"/>
          <p:cNvSpPr txBox="1"/>
          <p:nvPr/>
        </p:nvSpPr>
        <p:spPr>
          <a:xfrm>
            <a:off x="7295948" y="4111851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rgbClr val="00B050"/>
                </a:solidFill>
              </a:rPr>
              <a:t>204 </a:t>
            </a:r>
            <a:r>
              <a:rPr lang="es-ES" dirty="0">
                <a:solidFill>
                  <a:srgbClr val="00B050"/>
                </a:solidFill>
                <a:sym typeface="Wingdings" panose="05000000000000000000" pitchFamily="2" charset="2"/>
              </a:rPr>
              <a:t></a:t>
            </a:r>
            <a:r>
              <a:rPr lang="es-ES" dirty="0">
                <a:solidFill>
                  <a:srgbClr val="7030A0"/>
                </a:solidFill>
                <a:sym typeface="Wingdings" panose="05000000000000000000" pitchFamily="2" charset="2"/>
              </a:rPr>
              <a:t>110</a:t>
            </a:r>
            <a:r>
              <a:rPr lang="es-ES" dirty="0">
                <a:solidFill>
                  <a:srgbClr val="00B050"/>
                </a:solidFill>
                <a:sym typeface="Wingdings" panose="05000000000000000000" pitchFamily="2" charset="2"/>
              </a:rPr>
              <a:t>01111</a:t>
            </a:r>
            <a:endParaRPr lang="es-CO" dirty="0">
              <a:solidFill>
                <a:srgbClr val="00B050"/>
              </a:solidFill>
            </a:endParaRPr>
          </a:p>
        </p:txBody>
      </p:sp>
      <p:sp>
        <p:nvSpPr>
          <p:cNvPr id="24" name="CuadroTexto 23"/>
          <p:cNvSpPr txBox="1"/>
          <p:nvPr/>
        </p:nvSpPr>
        <p:spPr>
          <a:xfrm>
            <a:off x="7295948" y="5106198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rgbClr val="00B050"/>
                </a:solidFill>
              </a:rPr>
              <a:t>205 </a:t>
            </a:r>
            <a:r>
              <a:rPr lang="es-ES" dirty="0">
                <a:solidFill>
                  <a:srgbClr val="00B050"/>
                </a:solidFill>
                <a:sym typeface="Wingdings" panose="05000000000000000000" pitchFamily="2" charset="2"/>
              </a:rPr>
              <a:t></a:t>
            </a:r>
            <a:r>
              <a:rPr lang="es-ES" dirty="0">
                <a:solidFill>
                  <a:srgbClr val="7030A0"/>
                </a:solidFill>
                <a:sym typeface="Wingdings" panose="05000000000000000000" pitchFamily="2" charset="2"/>
              </a:rPr>
              <a:t>110</a:t>
            </a:r>
            <a:r>
              <a:rPr lang="es-ES" dirty="0">
                <a:solidFill>
                  <a:srgbClr val="00B050"/>
                </a:solidFill>
                <a:sym typeface="Wingdings" panose="05000000000000000000" pitchFamily="2" charset="2"/>
              </a:rPr>
              <a:t>01101</a:t>
            </a:r>
            <a:endParaRPr lang="es-CO" dirty="0">
              <a:solidFill>
                <a:srgbClr val="00B050"/>
              </a:solidFill>
            </a:endParaRPr>
          </a:p>
        </p:txBody>
      </p:sp>
      <p:sp>
        <p:nvSpPr>
          <p:cNvPr id="26" name="CuadroTexto 25"/>
          <p:cNvSpPr txBox="1"/>
          <p:nvPr/>
        </p:nvSpPr>
        <p:spPr>
          <a:xfrm>
            <a:off x="268615" y="3825641"/>
            <a:ext cx="297866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7030A0"/>
                </a:solidFill>
              </a:rPr>
              <a:t>Nótese que los tres primeros bits del tercer byte son comunes en todas las direcciones</a:t>
            </a:r>
            <a:r>
              <a:rPr lang="es-ES" dirty="0" smtClean="0">
                <a:solidFill>
                  <a:srgbClr val="7030A0"/>
                </a:solidFill>
              </a:rPr>
              <a:t>.</a:t>
            </a:r>
            <a:endParaRPr lang="es-ES" dirty="0">
              <a:solidFill>
                <a:srgbClr val="7030A0"/>
              </a:solidFill>
            </a:endParaRPr>
          </a:p>
          <a:p>
            <a:r>
              <a:rPr lang="es-ES" dirty="0" smtClean="0">
                <a:solidFill>
                  <a:srgbClr val="7030A0"/>
                </a:solidFill>
              </a:rPr>
              <a:t>Por lo tanto hay 19 bytes en común para estos números de red. Por lo tanto la máscara es </a:t>
            </a:r>
          </a:p>
          <a:p>
            <a:r>
              <a:rPr lang="es-ES" dirty="0" smtClean="0">
                <a:solidFill>
                  <a:srgbClr val="7030A0"/>
                </a:solidFill>
              </a:rPr>
              <a:t>255.255.224.0</a:t>
            </a:r>
            <a:endParaRPr lang="es-CO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75654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¿Cuál es la dirección de subred?</a:t>
            </a:r>
            <a:endParaRPr lang="es-CO" dirty="0"/>
          </a:p>
        </p:txBody>
      </p:sp>
      <p:sp>
        <p:nvSpPr>
          <p:cNvPr id="4" name="Rectángulo 3"/>
          <p:cNvSpPr/>
          <p:nvPr/>
        </p:nvSpPr>
        <p:spPr>
          <a:xfrm>
            <a:off x="5313145" y="2685448"/>
            <a:ext cx="760396" cy="760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PC1</a:t>
            </a:r>
            <a:endParaRPr lang="es-CO" dirty="0"/>
          </a:p>
        </p:txBody>
      </p:sp>
      <p:sp>
        <p:nvSpPr>
          <p:cNvPr id="5" name="Rectángulo 4"/>
          <p:cNvSpPr/>
          <p:nvPr/>
        </p:nvSpPr>
        <p:spPr>
          <a:xfrm>
            <a:off x="5313145" y="3595034"/>
            <a:ext cx="760396" cy="760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PC3</a:t>
            </a:r>
            <a:endParaRPr lang="es-CO" dirty="0"/>
          </a:p>
        </p:txBody>
      </p:sp>
      <p:sp>
        <p:nvSpPr>
          <p:cNvPr id="6" name="Rectángulo 5"/>
          <p:cNvSpPr/>
          <p:nvPr/>
        </p:nvSpPr>
        <p:spPr>
          <a:xfrm>
            <a:off x="5313145" y="4533495"/>
            <a:ext cx="760396" cy="760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PC5</a:t>
            </a:r>
            <a:endParaRPr lang="es-CO" dirty="0"/>
          </a:p>
        </p:txBody>
      </p:sp>
      <p:sp>
        <p:nvSpPr>
          <p:cNvPr id="7" name="Rectángulo 6"/>
          <p:cNvSpPr/>
          <p:nvPr/>
        </p:nvSpPr>
        <p:spPr>
          <a:xfrm>
            <a:off x="6293318" y="2685448"/>
            <a:ext cx="760396" cy="760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PC2</a:t>
            </a:r>
            <a:endParaRPr lang="es-CO" dirty="0"/>
          </a:p>
        </p:txBody>
      </p:sp>
      <p:sp>
        <p:nvSpPr>
          <p:cNvPr id="8" name="Rectángulo 7"/>
          <p:cNvSpPr/>
          <p:nvPr/>
        </p:nvSpPr>
        <p:spPr>
          <a:xfrm>
            <a:off x="6293318" y="3595034"/>
            <a:ext cx="760396" cy="760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PC4</a:t>
            </a:r>
            <a:endParaRPr lang="es-CO" dirty="0"/>
          </a:p>
        </p:txBody>
      </p:sp>
      <p:sp>
        <p:nvSpPr>
          <p:cNvPr id="9" name="Rectángulo 8"/>
          <p:cNvSpPr/>
          <p:nvPr/>
        </p:nvSpPr>
        <p:spPr>
          <a:xfrm>
            <a:off x="6293318" y="4533495"/>
            <a:ext cx="760396" cy="760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PC6</a:t>
            </a:r>
            <a:endParaRPr lang="es-CO" dirty="0"/>
          </a:p>
        </p:txBody>
      </p:sp>
      <p:sp>
        <p:nvSpPr>
          <p:cNvPr id="10" name="CuadroTexto 9"/>
          <p:cNvSpPr txBox="1"/>
          <p:nvPr/>
        </p:nvSpPr>
        <p:spPr>
          <a:xfrm>
            <a:off x="7295949" y="2800952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192.168.204.56</a:t>
            </a:r>
            <a:endParaRPr lang="es-CO" dirty="0"/>
          </a:p>
        </p:txBody>
      </p:sp>
      <p:sp>
        <p:nvSpPr>
          <p:cNvPr id="11" name="CuadroTexto 10"/>
          <p:cNvSpPr txBox="1"/>
          <p:nvPr/>
        </p:nvSpPr>
        <p:spPr>
          <a:xfrm>
            <a:off x="7295949" y="3787539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192.168.207.18</a:t>
            </a:r>
            <a:endParaRPr lang="es-CO" dirty="0"/>
          </a:p>
        </p:txBody>
      </p:sp>
      <p:sp>
        <p:nvSpPr>
          <p:cNvPr id="12" name="CuadroTexto 11"/>
          <p:cNvSpPr txBox="1"/>
          <p:nvPr/>
        </p:nvSpPr>
        <p:spPr>
          <a:xfrm>
            <a:off x="7295949" y="4726000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192.168.205.15</a:t>
            </a:r>
            <a:endParaRPr lang="es-CO" dirty="0"/>
          </a:p>
        </p:txBody>
      </p:sp>
      <p:sp>
        <p:nvSpPr>
          <p:cNvPr id="13" name="CuadroTexto 12"/>
          <p:cNvSpPr txBox="1"/>
          <p:nvPr/>
        </p:nvSpPr>
        <p:spPr>
          <a:xfrm>
            <a:off x="2876349" y="2800952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dirty="0" smtClean="0"/>
              <a:t>192.168.223.53</a:t>
            </a:r>
            <a:endParaRPr lang="es-CO" dirty="0"/>
          </a:p>
        </p:txBody>
      </p:sp>
      <p:sp>
        <p:nvSpPr>
          <p:cNvPr id="14" name="CuadroTexto 13"/>
          <p:cNvSpPr txBox="1"/>
          <p:nvPr/>
        </p:nvSpPr>
        <p:spPr>
          <a:xfrm>
            <a:off x="2876349" y="3787539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dirty="0" smtClean="0"/>
              <a:t>192.168.213.25</a:t>
            </a:r>
            <a:endParaRPr lang="es-CO" dirty="0"/>
          </a:p>
        </p:txBody>
      </p:sp>
      <p:sp>
        <p:nvSpPr>
          <p:cNvPr id="15" name="CuadroTexto 14"/>
          <p:cNvSpPr txBox="1"/>
          <p:nvPr/>
        </p:nvSpPr>
        <p:spPr>
          <a:xfrm>
            <a:off x="2876349" y="4726000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dirty="0" smtClean="0"/>
              <a:t>192.168.220.115</a:t>
            </a:r>
            <a:endParaRPr lang="es-CO" dirty="0"/>
          </a:p>
        </p:txBody>
      </p:sp>
      <p:sp>
        <p:nvSpPr>
          <p:cNvPr id="16" name="CuadroTexto 15"/>
          <p:cNvSpPr txBox="1"/>
          <p:nvPr/>
        </p:nvSpPr>
        <p:spPr>
          <a:xfrm>
            <a:off x="5282665" y="1830487"/>
            <a:ext cx="22138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Máscara: 255.255.224.0</a:t>
            </a:r>
            <a:endParaRPr lang="es-CO" dirty="0"/>
          </a:p>
        </p:txBody>
      </p:sp>
      <p:sp>
        <p:nvSpPr>
          <p:cNvPr id="17" name="CuadroTexto 16"/>
          <p:cNvSpPr txBox="1"/>
          <p:nvPr/>
        </p:nvSpPr>
        <p:spPr>
          <a:xfrm>
            <a:off x="4940968" y="5533801"/>
            <a:ext cx="2704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La dirección de subred es</a:t>
            </a:r>
          </a:p>
          <a:p>
            <a:r>
              <a:rPr lang="es-ES" dirty="0" smtClean="0"/>
              <a:t>192.168.192.0 / 19</a:t>
            </a:r>
            <a:endParaRPr lang="es-CO" dirty="0"/>
          </a:p>
        </p:txBody>
      </p:sp>
      <p:sp>
        <p:nvSpPr>
          <p:cNvPr id="18" name="CuadroTexto 17"/>
          <p:cNvSpPr txBox="1"/>
          <p:nvPr/>
        </p:nvSpPr>
        <p:spPr>
          <a:xfrm>
            <a:off x="2876349" y="3082489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dirty="0" smtClean="0">
                <a:solidFill>
                  <a:srgbClr val="00B050"/>
                </a:solidFill>
              </a:rPr>
              <a:t>223 </a:t>
            </a:r>
            <a:r>
              <a:rPr lang="es-ES" dirty="0">
                <a:solidFill>
                  <a:srgbClr val="00B050"/>
                </a:solidFill>
                <a:sym typeface="Wingdings" panose="05000000000000000000" pitchFamily="2" charset="2"/>
              </a:rPr>
              <a:t></a:t>
            </a:r>
            <a:r>
              <a:rPr lang="es-ES" dirty="0">
                <a:solidFill>
                  <a:srgbClr val="7030A0"/>
                </a:solidFill>
                <a:sym typeface="Wingdings" panose="05000000000000000000" pitchFamily="2" charset="2"/>
              </a:rPr>
              <a:t>110</a:t>
            </a:r>
            <a:r>
              <a:rPr lang="es-ES" dirty="0">
                <a:solidFill>
                  <a:srgbClr val="00B050"/>
                </a:solidFill>
                <a:sym typeface="Wingdings" panose="05000000000000000000" pitchFamily="2" charset="2"/>
              </a:rPr>
              <a:t>11111 </a:t>
            </a:r>
            <a:endParaRPr lang="es-CO" dirty="0">
              <a:solidFill>
                <a:srgbClr val="00B050"/>
              </a:solidFill>
            </a:endParaRPr>
          </a:p>
        </p:txBody>
      </p:sp>
      <p:sp>
        <p:nvSpPr>
          <p:cNvPr id="19" name="CuadroTexto 18"/>
          <p:cNvSpPr txBox="1"/>
          <p:nvPr/>
        </p:nvSpPr>
        <p:spPr>
          <a:xfrm>
            <a:off x="268615" y="2081463"/>
            <a:ext cx="26947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rgbClr val="00B050"/>
                </a:solidFill>
              </a:rPr>
              <a:t>192 y 168 son números comunes, pero a nivel de bits, ¿Qué números en común tienen 223, 213, 220, 204, 207 y 205?</a:t>
            </a:r>
            <a:endParaRPr lang="es-CO" dirty="0">
              <a:solidFill>
                <a:srgbClr val="00B050"/>
              </a:solidFill>
            </a:endParaRPr>
          </a:p>
        </p:txBody>
      </p:sp>
      <p:sp>
        <p:nvSpPr>
          <p:cNvPr id="20" name="CuadroTexto 19"/>
          <p:cNvSpPr txBox="1"/>
          <p:nvPr/>
        </p:nvSpPr>
        <p:spPr>
          <a:xfrm>
            <a:off x="2876349" y="4134407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dirty="0" smtClean="0">
                <a:solidFill>
                  <a:srgbClr val="00B050"/>
                </a:solidFill>
              </a:rPr>
              <a:t>213 </a:t>
            </a:r>
            <a:r>
              <a:rPr lang="es-ES" dirty="0">
                <a:solidFill>
                  <a:srgbClr val="00B050"/>
                </a:solidFill>
                <a:sym typeface="Wingdings" panose="05000000000000000000" pitchFamily="2" charset="2"/>
              </a:rPr>
              <a:t></a:t>
            </a:r>
            <a:r>
              <a:rPr lang="es-ES" dirty="0">
                <a:solidFill>
                  <a:srgbClr val="7030A0"/>
                </a:solidFill>
                <a:sym typeface="Wingdings" panose="05000000000000000000" pitchFamily="2" charset="2"/>
              </a:rPr>
              <a:t>110</a:t>
            </a:r>
            <a:r>
              <a:rPr lang="es-ES" dirty="0">
                <a:solidFill>
                  <a:srgbClr val="00B050"/>
                </a:solidFill>
                <a:sym typeface="Wingdings" panose="05000000000000000000" pitchFamily="2" charset="2"/>
              </a:rPr>
              <a:t>10101</a:t>
            </a:r>
            <a:endParaRPr lang="es-CO" dirty="0">
              <a:solidFill>
                <a:srgbClr val="00B050"/>
              </a:solidFill>
            </a:endParaRPr>
          </a:p>
        </p:txBody>
      </p:sp>
      <p:sp>
        <p:nvSpPr>
          <p:cNvPr id="21" name="CuadroTexto 20"/>
          <p:cNvSpPr txBox="1"/>
          <p:nvPr/>
        </p:nvSpPr>
        <p:spPr>
          <a:xfrm>
            <a:off x="2876349" y="5106198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dirty="0" smtClean="0">
                <a:solidFill>
                  <a:srgbClr val="00B050"/>
                </a:solidFill>
              </a:rPr>
              <a:t>220 </a:t>
            </a:r>
            <a:r>
              <a:rPr lang="es-ES" dirty="0">
                <a:solidFill>
                  <a:srgbClr val="00B050"/>
                </a:solidFill>
                <a:sym typeface="Wingdings" panose="05000000000000000000" pitchFamily="2" charset="2"/>
              </a:rPr>
              <a:t></a:t>
            </a:r>
            <a:r>
              <a:rPr lang="es-ES" dirty="0">
                <a:solidFill>
                  <a:srgbClr val="7030A0"/>
                </a:solidFill>
                <a:sym typeface="Wingdings" panose="05000000000000000000" pitchFamily="2" charset="2"/>
              </a:rPr>
              <a:t>110</a:t>
            </a:r>
            <a:r>
              <a:rPr lang="es-ES" dirty="0">
                <a:solidFill>
                  <a:srgbClr val="00B050"/>
                </a:solidFill>
                <a:sym typeface="Wingdings" panose="05000000000000000000" pitchFamily="2" charset="2"/>
              </a:rPr>
              <a:t>11100</a:t>
            </a:r>
            <a:endParaRPr lang="es-CO" dirty="0">
              <a:solidFill>
                <a:srgbClr val="00B050"/>
              </a:solidFill>
            </a:endParaRPr>
          </a:p>
        </p:txBody>
      </p:sp>
      <p:sp>
        <p:nvSpPr>
          <p:cNvPr id="22" name="CuadroTexto 21"/>
          <p:cNvSpPr txBox="1"/>
          <p:nvPr/>
        </p:nvSpPr>
        <p:spPr>
          <a:xfrm>
            <a:off x="7295948" y="3087842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rgbClr val="00B050"/>
                </a:solidFill>
              </a:rPr>
              <a:t>204 </a:t>
            </a:r>
            <a:r>
              <a:rPr lang="es-ES" dirty="0">
                <a:solidFill>
                  <a:srgbClr val="00B050"/>
                </a:solidFill>
                <a:sym typeface="Wingdings" panose="05000000000000000000" pitchFamily="2" charset="2"/>
              </a:rPr>
              <a:t></a:t>
            </a:r>
            <a:r>
              <a:rPr lang="es-ES" dirty="0">
                <a:solidFill>
                  <a:srgbClr val="7030A0"/>
                </a:solidFill>
                <a:sym typeface="Wingdings" panose="05000000000000000000" pitchFamily="2" charset="2"/>
              </a:rPr>
              <a:t>110</a:t>
            </a:r>
            <a:r>
              <a:rPr lang="es-ES" dirty="0">
                <a:solidFill>
                  <a:srgbClr val="00B050"/>
                </a:solidFill>
                <a:sym typeface="Wingdings" panose="05000000000000000000" pitchFamily="2" charset="2"/>
              </a:rPr>
              <a:t>01100</a:t>
            </a:r>
            <a:endParaRPr lang="es-CO" dirty="0">
              <a:solidFill>
                <a:srgbClr val="00B050"/>
              </a:solidFill>
            </a:endParaRPr>
          </a:p>
        </p:txBody>
      </p:sp>
      <p:sp>
        <p:nvSpPr>
          <p:cNvPr id="23" name="CuadroTexto 22"/>
          <p:cNvSpPr txBox="1"/>
          <p:nvPr/>
        </p:nvSpPr>
        <p:spPr>
          <a:xfrm>
            <a:off x="7295948" y="4111851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rgbClr val="00B050"/>
                </a:solidFill>
              </a:rPr>
              <a:t>204 </a:t>
            </a:r>
            <a:r>
              <a:rPr lang="es-ES" dirty="0">
                <a:solidFill>
                  <a:srgbClr val="00B050"/>
                </a:solidFill>
                <a:sym typeface="Wingdings" panose="05000000000000000000" pitchFamily="2" charset="2"/>
              </a:rPr>
              <a:t></a:t>
            </a:r>
            <a:r>
              <a:rPr lang="es-ES" dirty="0">
                <a:solidFill>
                  <a:srgbClr val="7030A0"/>
                </a:solidFill>
                <a:sym typeface="Wingdings" panose="05000000000000000000" pitchFamily="2" charset="2"/>
              </a:rPr>
              <a:t>110</a:t>
            </a:r>
            <a:r>
              <a:rPr lang="es-ES" dirty="0">
                <a:solidFill>
                  <a:srgbClr val="00B050"/>
                </a:solidFill>
                <a:sym typeface="Wingdings" panose="05000000000000000000" pitchFamily="2" charset="2"/>
              </a:rPr>
              <a:t>01111</a:t>
            </a:r>
            <a:endParaRPr lang="es-CO" dirty="0">
              <a:solidFill>
                <a:srgbClr val="00B050"/>
              </a:solidFill>
            </a:endParaRPr>
          </a:p>
        </p:txBody>
      </p:sp>
      <p:sp>
        <p:nvSpPr>
          <p:cNvPr id="24" name="CuadroTexto 23"/>
          <p:cNvSpPr txBox="1"/>
          <p:nvPr/>
        </p:nvSpPr>
        <p:spPr>
          <a:xfrm>
            <a:off x="7295948" y="5106198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rgbClr val="00B050"/>
                </a:solidFill>
              </a:rPr>
              <a:t>205 </a:t>
            </a:r>
            <a:r>
              <a:rPr lang="es-ES" dirty="0">
                <a:solidFill>
                  <a:srgbClr val="00B050"/>
                </a:solidFill>
                <a:sym typeface="Wingdings" panose="05000000000000000000" pitchFamily="2" charset="2"/>
              </a:rPr>
              <a:t></a:t>
            </a:r>
            <a:r>
              <a:rPr lang="es-ES" dirty="0">
                <a:solidFill>
                  <a:srgbClr val="7030A0"/>
                </a:solidFill>
                <a:sym typeface="Wingdings" panose="05000000000000000000" pitchFamily="2" charset="2"/>
              </a:rPr>
              <a:t>110</a:t>
            </a:r>
            <a:r>
              <a:rPr lang="es-ES" dirty="0">
                <a:solidFill>
                  <a:srgbClr val="00B050"/>
                </a:solidFill>
                <a:sym typeface="Wingdings" panose="05000000000000000000" pitchFamily="2" charset="2"/>
              </a:rPr>
              <a:t>01101</a:t>
            </a:r>
            <a:endParaRPr lang="es-CO" dirty="0">
              <a:solidFill>
                <a:srgbClr val="00B050"/>
              </a:solidFill>
            </a:endParaRPr>
          </a:p>
        </p:txBody>
      </p:sp>
      <p:sp>
        <p:nvSpPr>
          <p:cNvPr id="26" name="CuadroTexto 25"/>
          <p:cNvSpPr txBox="1"/>
          <p:nvPr/>
        </p:nvSpPr>
        <p:spPr>
          <a:xfrm>
            <a:off x="268615" y="3825641"/>
            <a:ext cx="297866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rgbClr val="7030A0"/>
                </a:solidFill>
              </a:rPr>
              <a:t>Si multiplico bit a bit la máscara de subred con una dirección IP de host cualquiera, el resultado es la dirección de subred:</a:t>
            </a:r>
          </a:p>
          <a:p>
            <a:endParaRPr lang="es-ES" dirty="0" smtClean="0">
              <a:solidFill>
                <a:srgbClr val="7030A0"/>
              </a:solidFill>
            </a:endParaRPr>
          </a:p>
          <a:p>
            <a:r>
              <a:rPr lang="es-ES" dirty="0" smtClean="0">
                <a:solidFill>
                  <a:srgbClr val="7030A0"/>
                </a:solidFill>
              </a:rPr>
              <a:t>      255.255.224.0</a:t>
            </a:r>
          </a:p>
          <a:p>
            <a:r>
              <a:rPr lang="es-ES" dirty="0" smtClean="0">
                <a:solidFill>
                  <a:srgbClr val="7030A0"/>
                </a:solidFill>
              </a:rPr>
              <a:t>   * </a:t>
            </a:r>
            <a:r>
              <a:rPr lang="es-ES" u="sng" dirty="0" smtClean="0">
                <a:solidFill>
                  <a:srgbClr val="7030A0"/>
                </a:solidFill>
              </a:rPr>
              <a:t>192.168.223.53</a:t>
            </a:r>
          </a:p>
          <a:p>
            <a:r>
              <a:rPr lang="es-ES" dirty="0">
                <a:solidFill>
                  <a:srgbClr val="7030A0"/>
                </a:solidFill>
              </a:rPr>
              <a:t> </a:t>
            </a:r>
            <a:r>
              <a:rPr lang="es-ES" dirty="0" smtClean="0">
                <a:solidFill>
                  <a:srgbClr val="7030A0"/>
                </a:solidFill>
              </a:rPr>
              <a:t>    192.168.192.0</a:t>
            </a:r>
            <a:endParaRPr lang="es-CO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84941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Ejercicio de clase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4158176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Ejercicio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1845734"/>
            <a:ext cx="5938787" cy="4023360"/>
          </a:xfrm>
        </p:spPr>
        <p:txBody>
          <a:bodyPr/>
          <a:lstStyle/>
          <a:p>
            <a:r>
              <a:rPr lang="es-CO" sz="2400" dirty="0"/>
              <a:t>Desarrollar un programa en JAVA que permita obtener una lista de las direcciones IP que están siendo utilizadas en la subred a</a:t>
            </a:r>
            <a:r>
              <a:rPr lang="es-CO" sz="2400" dirty="0" smtClean="0"/>
              <a:t> </a:t>
            </a:r>
            <a:r>
              <a:rPr lang="es-CO" sz="2400" dirty="0"/>
              <a:t>la que estamos conectados</a:t>
            </a:r>
            <a:r>
              <a:rPr lang="es-CO" sz="2400" dirty="0" smtClean="0"/>
              <a:t>.</a:t>
            </a:r>
          </a:p>
          <a:p>
            <a:endParaRPr lang="es-ES" sz="2400" dirty="0"/>
          </a:p>
          <a:p>
            <a:r>
              <a:rPr lang="es-ES" sz="2400" dirty="0" smtClean="0"/>
              <a:t>La estructura del programa es debe ser una interfaz de usuario y un hilo buscador. El hilo tiene que reportar a la interfaz cada vez que encuentre un host</a:t>
            </a:r>
            <a:endParaRPr lang="es-CO" sz="2400" dirty="0" smtClean="0"/>
          </a:p>
          <a:p>
            <a:endParaRPr lang="es-CO" dirty="0"/>
          </a:p>
        </p:txBody>
      </p:sp>
      <p:pic>
        <p:nvPicPr>
          <p:cNvPr id="4" name="Imagen 3"/>
          <p:cNvPicPr/>
          <p:nvPr/>
        </p:nvPicPr>
        <p:blipFill rotWithShape="1">
          <a:blip r:embed="rId2"/>
          <a:srcRect l="18443" t="26353" r="26454" b="27781"/>
          <a:stretch/>
        </p:blipFill>
        <p:spPr bwMode="auto">
          <a:xfrm>
            <a:off x="7036067" y="2618472"/>
            <a:ext cx="4953918" cy="231928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9524016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Patrón </a:t>
            </a:r>
            <a:r>
              <a:rPr lang="es-ES" dirty="0" err="1" smtClean="0"/>
              <a:t>Observer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527455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Patrón </a:t>
            </a:r>
            <a:r>
              <a:rPr lang="es-ES" dirty="0" err="1" smtClean="0"/>
              <a:t>Observer</a:t>
            </a:r>
            <a:endParaRPr lang="es-CO" dirty="0"/>
          </a:p>
        </p:txBody>
      </p:sp>
      <p:sp>
        <p:nvSpPr>
          <p:cNvPr id="4" name="Rectángulo 3"/>
          <p:cNvSpPr/>
          <p:nvPr/>
        </p:nvSpPr>
        <p:spPr>
          <a:xfrm>
            <a:off x="1905802" y="2406316"/>
            <a:ext cx="2261937" cy="31570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cxnSp>
        <p:nvCxnSpPr>
          <p:cNvPr id="6" name="Conector recto 5"/>
          <p:cNvCxnSpPr>
            <a:stCxn id="4" idx="1"/>
            <a:endCxn id="4" idx="3"/>
          </p:cNvCxnSpPr>
          <p:nvPr/>
        </p:nvCxnSpPr>
        <p:spPr>
          <a:xfrm>
            <a:off x="1905802" y="3984860"/>
            <a:ext cx="22619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6"/>
          <p:cNvCxnSpPr/>
          <p:nvPr/>
        </p:nvCxnSpPr>
        <p:spPr>
          <a:xfrm>
            <a:off x="1905802" y="2934100"/>
            <a:ext cx="2261937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uadroTexto 9"/>
          <p:cNvSpPr txBox="1"/>
          <p:nvPr/>
        </p:nvSpPr>
        <p:spPr>
          <a:xfrm>
            <a:off x="2021305" y="2512194"/>
            <a:ext cx="2358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Main</a:t>
            </a:r>
            <a:r>
              <a:rPr lang="es-ES" dirty="0" smtClean="0"/>
              <a:t> </a:t>
            </a:r>
            <a:r>
              <a:rPr lang="es-ES" dirty="0" err="1" smtClean="0"/>
              <a:t>Process</a:t>
            </a:r>
            <a:endParaRPr lang="es-CO" dirty="0"/>
          </a:p>
        </p:txBody>
      </p:sp>
      <p:sp>
        <p:nvSpPr>
          <p:cNvPr id="11" name="Rectángulo 10"/>
          <p:cNvSpPr/>
          <p:nvPr/>
        </p:nvSpPr>
        <p:spPr>
          <a:xfrm>
            <a:off x="7005587" y="2406316"/>
            <a:ext cx="2261937" cy="31570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cxnSp>
        <p:nvCxnSpPr>
          <p:cNvPr id="12" name="Conector recto 11"/>
          <p:cNvCxnSpPr>
            <a:stCxn id="11" idx="1"/>
            <a:endCxn id="11" idx="3"/>
          </p:cNvCxnSpPr>
          <p:nvPr/>
        </p:nvCxnSpPr>
        <p:spPr>
          <a:xfrm>
            <a:off x="7005587" y="3984860"/>
            <a:ext cx="22619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/>
          <p:cNvCxnSpPr/>
          <p:nvPr/>
        </p:nvCxnSpPr>
        <p:spPr>
          <a:xfrm>
            <a:off x="7005587" y="2934100"/>
            <a:ext cx="2261937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uadroTexto 13"/>
          <p:cNvSpPr txBox="1"/>
          <p:nvPr/>
        </p:nvSpPr>
        <p:spPr>
          <a:xfrm>
            <a:off x="7121090" y="2512194"/>
            <a:ext cx="2358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Worker</a:t>
            </a:r>
            <a:r>
              <a:rPr lang="es-ES" dirty="0" smtClean="0"/>
              <a:t> </a:t>
            </a:r>
            <a:r>
              <a:rPr lang="es-ES" dirty="0" err="1" smtClean="0"/>
              <a:t>Process</a:t>
            </a:r>
            <a:endParaRPr lang="es-CO" dirty="0"/>
          </a:p>
        </p:txBody>
      </p:sp>
      <p:cxnSp>
        <p:nvCxnSpPr>
          <p:cNvPr id="16" name="Conector recto de flecha 15"/>
          <p:cNvCxnSpPr/>
          <p:nvPr/>
        </p:nvCxnSpPr>
        <p:spPr>
          <a:xfrm>
            <a:off x="4167739" y="3060834"/>
            <a:ext cx="28378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/>
          <p:cNvSpPr txBox="1"/>
          <p:nvPr/>
        </p:nvSpPr>
        <p:spPr>
          <a:xfrm>
            <a:off x="5240153" y="3153515"/>
            <a:ext cx="69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Use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1580812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Patrón </a:t>
            </a:r>
            <a:r>
              <a:rPr lang="es-ES" dirty="0" err="1" smtClean="0"/>
              <a:t>Observer</a:t>
            </a:r>
            <a:endParaRPr lang="es-CO" dirty="0"/>
          </a:p>
        </p:txBody>
      </p:sp>
      <p:sp>
        <p:nvSpPr>
          <p:cNvPr id="4" name="Rectángulo 3"/>
          <p:cNvSpPr/>
          <p:nvPr/>
        </p:nvSpPr>
        <p:spPr>
          <a:xfrm>
            <a:off x="1905802" y="2406316"/>
            <a:ext cx="2261937" cy="31570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cxnSp>
        <p:nvCxnSpPr>
          <p:cNvPr id="6" name="Conector recto 5"/>
          <p:cNvCxnSpPr>
            <a:stCxn id="4" idx="1"/>
            <a:endCxn id="4" idx="3"/>
          </p:cNvCxnSpPr>
          <p:nvPr/>
        </p:nvCxnSpPr>
        <p:spPr>
          <a:xfrm>
            <a:off x="1905802" y="3984860"/>
            <a:ext cx="22619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6"/>
          <p:cNvCxnSpPr/>
          <p:nvPr/>
        </p:nvCxnSpPr>
        <p:spPr>
          <a:xfrm>
            <a:off x="1905802" y="2934100"/>
            <a:ext cx="2261937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uadroTexto 9"/>
          <p:cNvSpPr txBox="1"/>
          <p:nvPr/>
        </p:nvSpPr>
        <p:spPr>
          <a:xfrm>
            <a:off x="2021305" y="2512194"/>
            <a:ext cx="2358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Main</a:t>
            </a:r>
            <a:r>
              <a:rPr lang="es-ES" dirty="0" smtClean="0"/>
              <a:t> </a:t>
            </a:r>
            <a:r>
              <a:rPr lang="es-ES" dirty="0" err="1" smtClean="0"/>
              <a:t>Process</a:t>
            </a:r>
            <a:endParaRPr lang="es-CO" dirty="0"/>
          </a:p>
        </p:txBody>
      </p:sp>
      <p:sp>
        <p:nvSpPr>
          <p:cNvPr id="11" name="Rectángulo 10"/>
          <p:cNvSpPr/>
          <p:nvPr/>
        </p:nvSpPr>
        <p:spPr>
          <a:xfrm>
            <a:off x="7005587" y="2406316"/>
            <a:ext cx="2261937" cy="31570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cxnSp>
        <p:nvCxnSpPr>
          <p:cNvPr id="12" name="Conector recto 11"/>
          <p:cNvCxnSpPr>
            <a:stCxn id="11" idx="1"/>
            <a:endCxn id="11" idx="3"/>
          </p:cNvCxnSpPr>
          <p:nvPr/>
        </p:nvCxnSpPr>
        <p:spPr>
          <a:xfrm>
            <a:off x="7005587" y="3984860"/>
            <a:ext cx="22619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/>
          <p:cNvCxnSpPr/>
          <p:nvPr/>
        </p:nvCxnSpPr>
        <p:spPr>
          <a:xfrm>
            <a:off x="7005587" y="2934100"/>
            <a:ext cx="2261937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uadroTexto 13"/>
          <p:cNvSpPr txBox="1"/>
          <p:nvPr/>
        </p:nvSpPr>
        <p:spPr>
          <a:xfrm>
            <a:off x="7121090" y="2512194"/>
            <a:ext cx="2358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Worker</a:t>
            </a:r>
            <a:r>
              <a:rPr lang="es-ES" dirty="0" smtClean="0"/>
              <a:t> </a:t>
            </a:r>
            <a:r>
              <a:rPr lang="es-ES" dirty="0" err="1" smtClean="0"/>
              <a:t>Process</a:t>
            </a:r>
            <a:endParaRPr lang="es-CO" dirty="0"/>
          </a:p>
        </p:txBody>
      </p:sp>
      <p:cxnSp>
        <p:nvCxnSpPr>
          <p:cNvPr id="16" name="Conector recto de flecha 15"/>
          <p:cNvCxnSpPr/>
          <p:nvPr/>
        </p:nvCxnSpPr>
        <p:spPr>
          <a:xfrm flipH="1">
            <a:off x="4167739" y="3060834"/>
            <a:ext cx="283784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/>
          <p:cNvSpPr txBox="1"/>
          <p:nvPr/>
        </p:nvSpPr>
        <p:spPr>
          <a:xfrm>
            <a:off x="4399949" y="3530685"/>
            <a:ext cx="2222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¿</a:t>
            </a:r>
            <a:r>
              <a:rPr lang="es-ES" dirty="0" smtClean="0"/>
              <a:t>Como hago esta inversión de control?</a:t>
            </a:r>
            <a:endParaRPr lang="es-CO" dirty="0"/>
          </a:p>
        </p:txBody>
      </p:sp>
      <p:cxnSp>
        <p:nvCxnSpPr>
          <p:cNvPr id="19" name="Conector recto de flecha 18"/>
          <p:cNvCxnSpPr/>
          <p:nvPr/>
        </p:nvCxnSpPr>
        <p:spPr>
          <a:xfrm>
            <a:off x="5240153" y="3060834"/>
            <a:ext cx="17654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12129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Patrón </a:t>
            </a:r>
            <a:r>
              <a:rPr lang="es-ES" dirty="0" err="1" smtClean="0"/>
              <a:t>Observer</a:t>
            </a:r>
            <a:endParaRPr lang="es-CO" dirty="0"/>
          </a:p>
        </p:txBody>
      </p:sp>
      <p:sp>
        <p:nvSpPr>
          <p:cNvPr id="4" name="Rectángulo 3"/>
          <p:cNvSpPr/>
          <p:nvPr/>
        </p:nvSpPr>
        <p:spPr>
          <a:xfrm>
            <a:off x="1953927" y="1925052"/>
            <a:ext cx="2261937" cy="20309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cxnSp>
        <p:nvCxnSpPr>
          <p:cNvPr id="6" name="Conector recto 5"/>
          <p:cNvCxnSpPr/>
          <p:nvPr/>
        </p:nvCxnSpPr>
        <p:spPr>
          <a:xfrm>
            <a:off x="1953927" y="3137837"/>
            <a:ext cx="22619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6"/>
          <p:cNvCxnSpPr/>
          <p:nvPr/>
        </p:nvCxnSpPr>
        <p:spPr>
          <a:xfrm>
            <a:off x="1953927" y="2452836"/>
            <a:ext cx="2261937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uadroTexto 9"/>
          <p:cNvSpPr txBox="1"/>
          <p:nvPr/>
        </p:nvSpPr>
        <p:spPr>
          <a:xfrm>
            <a:off x="2069430" y="2030930"/>
            <a:ext cx="2358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Main</a:t>
            </a:r>
            <a:r>
              <a:rPr lang="es-ES" dirty="0" smtClean="0"/>
              <a:t> </a:t>
            </a:r>
            <a:r>
              <a:rPr lang="es-ES" dirty="0" err="1" smtClean="0"/>
              <a:t>Process</a:t>
            </a:r>
            <a:endParaRPr lang="es-CO" dirty="0"/>
          </a:p>
        </p:txBody>
      </p:sp>
      <p:sp>
        <p:nvSpPr>
          <p:cNvPr id="11" name="Rectángulo 10"/>
          <p:cNvSpPr/>
          <p:nvPr/>
        </p:nvSpPr>
        <p:spPr>
          <a:xfrm>
            <a:off x="7053712" y="1771046"/>
            <a:ext cx="2261937" cy="20309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cxnSp>
        <p:nvCxnSpPr>
          <p:cNvPr id="12" name="Conector recto 11"/>
          <p:cNvCxnSpPr/>
          <p:nvPr/>
        </p:nvCxnSpPr>
        <p:spPr>
          <a:xfrm>
            <a:off x="7053712" y="2954953"/>
            <a:ext cx="22619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/>
          <p:cNvCxnSpPr/>
          <p:nvPr/>
        </p:nvCxnSpPr>
        <p:spPr>
          <a:xfrm>
            <a:off x="7053712" y="2298829"/>
            <a:ext cx="2261937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uadroTexto 13"/>
          <p:cNvSpPr txBox="1"/>
          <p:nvPr/>
        </p:nvSpPr>
        <p:spPr>
          <a:xfrm>
            <a:off x="7169215" y="1876923"/>
            <a:ext cx="2358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Worker</a:t>
            </a:r>
            <a:r>
              <a:rPr lang="es-ES" dirty="0" smtClean="0"/>
              <a:t> </a:t>
            </a:r>
            <a:r>
              <a:rPr lang="es-ES" dirty="0" err="1" smtClean="0"/>
              <a:t>Process</a:t>
            </a:r>
            <a:endParaRPr lang="es-CO" dirty="0"/>
          </a:p>
        </p:txBody>
      </p:sp>
      <p:cxnSp>
        <p:nvCxnSpPr>
          <p:cNvPr id="16" name="Conector recto de flecha 15"/>
          <p:cNvCxnSpPr/>
          <p:nvPr/>
        </p:nvCxnSpPr>
        <p:spPr>
          <a:xfrm>
            <a:off x="4215864" y="2627696"/>
            <a:ext cx="28378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ángulo 17"/>
          <p:cNvSpPr/>
          <p:nvPr/>
        </p:nvSpPr>
        <p:spPr>
          <a:xfrm>
            <a:off x="7053712" y="4061860"/>
            <a:ext cx="2261937" cy="20309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cxnSp>
        <p:nvCxnSpPr>
          <p:cNvPr id="20" name="Conector recto 19"/>
          <p:cNvCxnSpPr/>
          <p:nvPr/>
        </p:nvCxnSpPr>
        <p:spPr>
          <a:xfrm>
            <a:off x="7053712" y="5245767"/>
            <a:ext cx="22619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/>
          <p:cNvCxnSpPr/>
          <p:nvPr/>
        </p:nvCxnSpPr>
        <p:spPr>
          <a:xfrm>
            <a:off x="7053712" y="4589643"/>
            <a:ext cx="2261937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uadroTexto 21"/>
          <p:cNvSpPr txBox="1"/>
          <p:nvPr/>
        </p:nvSpPr>
        <p:spPr>
          <a:xfrm>
            <a:off x="7169215" y="4167737"/>
            <a:ext cx="2358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BridgeInterface</a:t>
            </a:r>
            <a:endParaRPr lang="es-CO" dirty="0"/>
          </a:p>
        </p:txBody>
      </p:sp>
      <p:cxnSp>
        <p:nvCxnSpPr>
          <p:cNvPr id="9" name="Conector recto de flecha 8"/>
          <p:cNvCxnSpPr>
            <a:stCxn id="4" idx="3"/>
          </p:cNvCxnSpPr>
          <p:nvPr/>
        </p:nvCxnSpPr>
        <p:spPr>
          <a:xfrm>
            <a:off x="4215864" y="2940518"/>
            <a:ext cx="2837848" cy="1227219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riángulo isósceles 14"/>
          <p:cNvSpPr/>
          <p:nvPr/>
        </p:nvSpPr>
        <p:spPr>
          <a:xfrm rot="7200000">
            <a:off x="6740487" y="3933389"/>
            <a:ext cx="373105" cy="321642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26" name="Conector recto de flecha 25"/>
          <p:cNvCxnSpPr>
            <a:stCxn id="11" idx="2"/>
            <a:endCxn id="18" idx="0"/>
          </p:cNvCxnSpPr>
          <p:nvPr/>
        </p:nvCxnSpPr>
        <p:spPr>
          <a:xfrm>
            <a:off x="8184681" y="3801976"/>
            <a:ext cx="0" cy="2598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uadroTexto 26"/>
          <p:cNvSpPr txBox="1"/>
          <p:nvPr/>
        </p:nvSpPr>
        <p:spPr>
          <a:xfrm>
            <a:off x="5229724" y="2627696"/>
            <a:ext cx="69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Use</a:t>
            </a:r>
            <a:endParaRPr lang="es-CO" dirty="0"/>
          </a:p>
        </p:txBody>
      </p:sp>
      <p:sp>
        <p:nvSpPr>
          <p:cNvPr id="28" name="CuadroTexto 27"/>
          <p:cNvSpPr txBox="1"/>
          <p:nvPr/>
        </p:nvSpPr>
        <p:spPr>
          <a:xfrm>
            <a:off x="8184680" y="3723187"/>
            <a:ext cx="69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Use</a:t>
            </a:r>
            <a:endParaRPr lang="es-CO" dirty="0"/>
          </a:p>
        </p:txBody>
      </p:sp>
      <p:sp>
        <p:nvSpPr>
          <p:cNvPr id="29" name="CuadroTexto 28"/>
          <p:cNvSpPr txBox="1"/>
          <p:nvPr/>
        </p:nvSpPr>
        <p:spPr>
          <a:xfrm>
            <a:off x="6947861" y="5233466"/>
            <a:ext cx="24736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 err="1" smtClean="0"/>
              <a:t>onMessage</a:t>
            </a:r>
            <a:r>
              <a:rPr lang="es-ES" sz="1400" dirty="0" smtClean="0"/>
              <a:t>(</a:t>
            </a:r>
            <a:r>
              <a:rPr lang="es-ES" sz="1400" dirty="0" err="1" smtClean="0"/>
              <a:t>String</a:t>
            </a:r>
            <a:r>
              <a:rPr lang="es-ES" sz="1400" dirty="0" smtClean="0"/>
              <a:t> </a:t>
            </a:r>
            <a:r>
              <a:rPr lang="es-ES" sz="1400" dirty="0" err="1" smtClean="0"/>
              <a:t>msj</a:t>
            </a:r>
            <a:r>
              <a:rPr lang="es-ES" sz="1400" dirty="0" smtClean="0"/>
              <a:t>) : </a:t>
            </a:r>
            <a:r>
              <a:rPr lang="es-ES" sz="1400" dirty="0" err="1" smtClean="0"/>
              <a:t>void</a:t>
            </a:r>
            <a:endParaRPr lang="es-CO" sz="1400" dirty="0"/>
          </a:p>
        </p:txBody>
      </p:sp>
      <p:sp>
        <p:nvSpPr>
          <p:cNvPr id="31" name="CuadroTexto 30"/>
          <p:cNvSpPr txBox="1"/>
          <p:nvPr/>
        </p:nvSpPr>
        <p:spPr>
          <a:xfrm>
            <a:off x="1848077" y="3142882"/>
            <a:ext cx="24736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 err="1" smtClean="0"/>
              <a:t>onMessage</a:t>
            </a:r>
            <a:r>
              <a:rPr lang="es-ES" sz="1400" dirty="0" smtClean="0"/>
              <a:t>(</a:t>
            </a:r>
            <a:r>
              <a:rPr lang="es-ES" sz="1400" dirty="0" err="1" smtClean="0"/>
              <a:t>String</a:t>
            </a:r>
            <a:r>
              <a:rPr lang="es-ES" sz="1400" dirty="0" smtClean="0"/>
              <a:t> </a:t>
            </a:r>
            <a:r>
              <a:rPr lang="es-ES" sz="1400" dirty="0" err="1" smtClean="0"/>
              <a:t>msj</a:t>
            </a:r>
            <a:r>
              <a:rPr lang="es-ES" sz="1400" dirty="0" smtClean="0"/>
              <a:t>) : </a:t>
            </a:r>
            <a:r>
              <a:rPr lang="es-ES" sz="1400" dirty="0" err="1" smtClean="0"/>
              <a:t>void</a:t>
            </a:r>
            <a:endParaRPr lang="es-CO" sz="1400" dirty="0"/>
          </a:p>
        </p:txBody>
      </p:sp>
    </p:spTree>
    <p:extLst>
      <p:ext uri="{BB962C8B-B14F-4D97-AF65-F5344CB8AC3E}">
        <p14:creationId xmlns:p14="http://schemas.microsoft.com/office/powerpoint/2010/main" val="1330454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Interfaces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5926394" cy="4351338"/>
          </a:xfrm>
        </p:spPr>
        <p:txBody>
          <a:bodyPr>
            <a:normAutofit/>
          </a:bodyPr>
          <a:lstStyle/>
          <a:p>
            <a:r>
              <a:rPr lang="es-ES" dirty="0" smtClean="0"/>
              <a:t>Ethernet y Wifi definen los medios físicos y protocolos de transmisión para que varios dispositivos se comuniquen a la vez sin colisiones.</a:t>
            </a:r>
          </a:p>
          <a:p>
            <a:endParaRPr lang="es-ES" dirty="0" smtClean="0"/>
          </a:p>
          <a:p>
            <a:r>
              <a:rPr lang="es-ES" dirty="0" smtClean="0"/>
              <a:t>Una tarjeta de </a:t>
            </a:r>
            <a:r>
              <a:rPr lang="es-ES" b="1" i="1" dirty="0" smtClean="0"/>
              <a:t>red</a:t>
            </a:r>
            <a:r>
              <a:rPr lang="es-ES" dirty="0" smtClean="0"/>
              <a:t> tiene </a:t>
            </a:r>
            <a:r>
              <a:rPr lang="es-ES" b="1" i="1" dirty="0" smtClean="0"/>
              <a:t>interfaces</a:t>
            </a:r>
            <a:r>
              <a:rPr lang="es-ES" dirty="0" smtClean="0"/>
              <a:t> las cuales permiten el acceso a la red a través de puertos.</a:t>
            </a:r>
          </a:p>
          <a:p>
            <a:endParaRPr lang="es-ES" dirty="0" smtClean="0"/>
          </a:p>
          <a:p>
            <a:r>
              <a:rPr lang="es-ES" dirty="0" smtClean="0"/>
              <a:t>Una </a:t>
            </a:r>
            <a:r>
              <a:rPr lang="es-ES" b="1" dirty="0" smtClean="0"/>
              <a:t>interfaz</a:t>
            </a:r>
            <a:r>
              <a:rPr lang="es-ES" dirty="0" smtClean="0"/>
              <a:t> puede ser cableada o inalámbrica.</a:t>
            </a:r>
            <a:endParaRPr lang="es-CO" dirty="0"/>
          </a:p>
        </p:txBody>
      </p:sp>
      <p:sp>
        <p:nvSpPr>
          <p:cNvPr id="11" name="Rectángulo 10"/>
          <p:cNvSpPr/>
          <p:nvPr/>
        </p:nvSpPr>
        <p:spPr>
          <a:xfrm>
            <a:off x="9447324" y="5582111"/>
            <a:ext cx="1708356" cy="59485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Físico</a:t>
            </a:r>
            <a:endParaRPr lang="es-CO" dirty="0"/>
          </a:p>
        </p:txBody>
      </p:sp>
      <p:sp>
        <p:nvSpPr>
          <p:cNvPr id="12" name="Rectángulo 11"/>
          <p:cNvSpPr/>
          <p:nvPr/>
        </p:nvSpPr>
        <p:spPr>
          <a:xfrm>
            <a:off x="9447324" y="4972102"/>
            <a:ext cx="1708356" cy="59485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Enlace de datos</a:t>
            </a:r>
            <a:endParaRPr lang="es-CO" dirty="0"/>
          </a:p>
        </p:txBody>
      </p:sp>
      <p:sp>
        <p:nvSpPr>
          <p:cNvPr id="13" name="Rectángulo 12"/>
          <p:cNvSpPr/>
          <p:nvPr/>
        </p:nvSpPr>
        <p:spPr>
          <a:xfrm>
            <a:off x="9447324" y="4362093"/>
            <a:ext cx="1708356" cy="59485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Red</a:t>
            </a:r>
            <a:endParaRPr lang="es-CO" dirty="0"/>
          </a:p>
        </p:txBody>
      </p:sp>
      <p:sp>
        <p:nvSpPr>
          <p:cNvPr id="14" name="Rectángulo 13"/>
          <p:cNvSpPr/>
          <p:nvPr/>
        </p:nvSpPr>
        <p:spPr>
          <a:xfrm>
            <a:off x="9447324" y="3752084"/>
            <a:ext cx="1708356" cy="5948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Transporte</a:t>
            </a:r>
            <a:endParaRPr lang="es-CO" dirty="0"/>
          </a:p>
        </p:txBody>
      </p:sp>
      <p:sp>
        <p:nvSpPr>
          <p:cNvPr id="15" name="Rectángulo 14"/>
          <p:cNvSpPr/>
          <p:nvPr/>
        </p:nvSpPr>
        <p:spPr>
          <a:xfrm>
            <a:off x="9447324" y="3142075"/>
            <a:ext cx="1708356" cy="5948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Sesión</a:t>
            </a:r>
            <a:endParaRPr lang="es-CO" dirty="0"/>
          </a:p>
        </p:txBody>
      </p:sp>
      <p:sp>
        <p:nvSpPr>
          <p:cNvPr id="16" name="Rectángulo 15"/>
          <p:cNvSpPr/>
          <p:nvPr/>
        </p:nvSpPr>
        <p:spPr>
          <a:xfrm>
            <a:off x="9447324" y="2532066"/>
            <a:ext cx="1708356" cy="5948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Presentación</a:t>
            </a:r>
            <a:endParaRPr lang="es-CO" dirty="0"/>
          </a:p>
        </p:txBody>
      </p:sp>
      <p:sp>
        <p:nvSpPr>
          <p:cNvPr id="17" name="Rectángulo 16"/>
          <p:cNvSpPr/>
          <p:nvPr/>
        </p:nvSpPr>
        <p:spPr>
          <a:xfrm>
            <a:off x="9447324" y="1922057"/>
            <a:ext cx="1708356" cy="5948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Aplicación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559511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Interfaces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5926394" cy="4351338"/>
          </a:xfrm>
        </p:spPr>
        <p:txBody>
          <a:bodyPr>
            <a:normAutofit/>
          </a:bodyPr>
          <a:lstStyle/>
          <a:p>
            <a:r>
              <a:rPr lang="es-ES" dirty="0" smtClean="0"/>
              <a:t>Ethernet y Wifi definen los medios físicos y protocolos de transmisión para que varios dispositivos se comuniquen a la vez sin colisiones.</a:t>
            </a:r>
          </a:p>
          <a:p>
            <a:endParaRPr lang="es-ES" dirty="0" smtClean="0"/>
          </a:p>
          <a:p>
            <a:r>
              <a:rPr lang="es-ES" dirty="0" smtClean="0"/>
              <a:t>Una tarjeta de </a:t>
            </a:r>
            <a:r>
              <a:rPr lang="es-ES" b="1" i="1" dirty="0" smtClean="0"/>
              <a:t>red</a:t>
            </a:r>
            <a:r>
              <a:rPr lang="es-ES" dirty="0" smtClean="0"/>
              <a:t> tiene </a:t>
            </a:r>
            <a:r>
              <a:rPr lang="es-ES" b="1" i="1" dirty="0" smtClean="0"/>
              <a:t>interfaces</a:t>
            </a:r>
            <a:r>
              <a:rPr lang="es-ES" dirty="0" smtClean="0"/>
              <a:t> las cuales permiten el acceso a la red a través de puertos.</a:t>
            </a:r>
          </a:p>
          <a:p>
            <a:endParaRPr lang="es-ES" dirty="0" smtClean="0"/>
          </a:p>
          <a:p>
            <a:r>
              <a:rPr lang="es-ES" dirty="0" smtClean="0"/>
              <a:t>Una </a:t>
            </a:r>
            <a:r>
              <a:rPr lang="es-ES" b="1" dirty="0" smtClean="0"/>
              <a:t>interfaz</a:t>
            </a:r>
            <a:r>
              <a:rPr lang="es-ES" dirty="0" smtClean="0"/>
              <a:t> puede ser cableada o inalámbrica.</a:t>
            </a:r>
            <a:endParaRPr lang="es-CO" dirty="0"/>
          </a:p>
        </p:txBody>
      </p:sp>
      <p:sp>
        <p:nvSpPr>
          <p:cNvPr id="18" name="Rectángulo 17"/>
          <p:cNvSpPr/>
          <p:nvPr/>
        </p:nvSpPr>
        <p:spPr>
          <a:xfrm>
            <a:off x="9447324" y="5582111"/>
            <a:ext cx="1708356" cy="59485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Cable </a:t>
            </a:r>
            <a:r>
              <a:rPr lang="es-ES" dirty="0" smtClean="0"/>
              <a:t>RJ45</a:t>
            </a:r>
            <a:endParaRPr lang="es-CO" dirty="0"/>
          </a:p>
        </p:txBody>
      </p:sp>
      <p:sp>
        <p:nvSpPr>
          <p:cNvPr id="19" name="Rectángulo 18"/>
          <p:cNvSpPr/>
          <p:nvPr/>
        </p:nvSpPr>
        <p:spPr>
          <a:xfrm>
            <a:off x="9447324" y="4972102"/>
            <a:ext cx="1708356" cy="59485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Ethernet</a:t>
            </a:r>
          </a:p>
          <a:p>
            <a:pPr algn="ctr"/>
            <a:r>
              <a:rPr lang="es-ES" dirty="0"/>
              <a:t>(IEEE 802.3)</a:t>
            </a:r>
            <a:endParaRPr lang="es-CO" dirty="0"/>
          </a:p>
        </p:txBody>
      </p:sp>
      <p:sp>
        <p:nvSpPr>
          <p:cNvPr id="20" name="Rectángulo 19"/>
          <p:cNvSpPr/>
          <p:nvPr/>
        </p:nvSpPr>
        <p:spPr>
          <a:xfrm>
            <a:off x="9447324" y="4362093"/>
            <a:ext cx="1708356" cy="59485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IP</a:t>
            </a:r>
            <a:endParaRPr lang="es-CO" dirty="0"/>
          </a:p>
        </p:txBody>
      </p:sp>
      <p:sp>
        <p:nvSpPr>
          <p:cNvPr id="21" name="Rectángulo 20"/>
          <p:cNvSpPr/>
          <p:nvPr/>
        </p:nvSpPr>
        <p:spPr>
          <a:xfrm>
            <a:off x="9447324" y="3752084"/>
            <a:ext cx="1708356" cy="5948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Transporte</a:t>
            </a:r>
            <a:endParaRPr lang="es-CO" dirty="0"/>
          </a:p>
        </p:txBody>
      </p:sp>
      <p:sp>
        <p:nvSpPr>
          <p:cNvPr id="22" name="Rectángulo 21"/>
          <p:cNvSpPr/>
          <p:nvPr/>
        </p:nvSpPr>
        <p:spPr>
          <a:xfrm>
            <a:off x="9447324" y="3142075"/>
            <a:ext cx="1708356" cy="5948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Sesión</a:t>
            </a:r>
            <a:endParaRPr lang="es-CO" dirty="0"/>
          </a:p>
        </p:txBody>
      </p:sp>
      <p:sp>
        <p:nvSpPr>
          <p:cNvPr id="23" name="Rectángulo 22"/>
          <p:cNvSpPr/>
          <p:nvPr/>
        </p:nvSpPr>
        <p:spPr>
          <a:xfrm>
            <a:off x="9447324" y="2532066"/>
            <a:ext cx="1708356" cy="5948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Presentación</a:t>
            </a:r>
            <a:endParaRPr lang="es-CO" dirty="0"/>
          </a:p>
        </p:txBody>
      </p:sp>
      <p:sp>
        <p:nvSpPr>
          <p:cNvPr id="24" name="Rectángulo 23"/>
          <p:cNvSpPr/>
          <p:nvPr/>
        </p:nvSpPr>
        <p:spPr>
          <a:xfrm>
            <a:off x="9447324" y="1922057"/>
            <a:ext cx="1708356" cy="5948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Aplicación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364507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Interfaces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5926394" cy="4351338"/>
          </a:xfrm>
        </p:spPr>
        <p:txBody>
          <a:bodyPr>
            <a:normAutofit/>
          </a:bodyPr>
          <a:lstStyle/>
          <a:p>
            <a:r>
              <a:rPr lang="es-ES" dirty="0" smtClean="0"/>
              <a:t>Ethernet y Wifi definen los medios físicos y protocolos de transmisión para que varios dispositivos se comuniquen a la vez sin colisiones.</a:t>
            </a:r>
          </a:p>
          <a:p>
            <a:endParaRPr lang="es-ES" dirty="0" smtClean="0"/>
          </a:p>
          <a:p>
            <a:r>
              <a:rPr lang="es-ES" dirty="0" smtClean="0"/>
              <a:t>Una tarjeta de </a:t>
            </a:r>
            <a:r>
              <a:rPr lang="es-ES" b="1" i="1" dirty="0" smtClean="0"/>
              <a:t>red</a:t>
            </a:r>
            <a:r>
              <a:rPr lang="es-ES" dirty="0" smtClean="0"/>
              <a:t> tiene </a:t>
            </a:r>
            <a:r>
              <a:rPr lang="es-ES" b="1" i="1" dirty="0" smtClean="0"/>
              <a:t>interfaces</a:t>
            </a:r>
            <a:r>
              <a:rPr lang="es-ES" dirty="0" smtClean="0"/>
              <a:t> las cuales permiten el acceso a la red a través de puertos.</a:t>
            </a:r>
          </a:p>
          <a:p>
            <a:endParaRPr lang="es-ES" dirty="0" smtClean="0"/>
          </a:p>
          <a:p>
            <a:r>
              <a:rPr lang="es-ES" dirty="0" smtClean="0"/>
              <a:t>Una </a:t>
            </a:r>
            <a:r>
              <a:rPr lang="es-ES" b="1" dirty="0" smtClean="0"/>
              <a:t>interfaz</a:t>
            </a:r>
            <a:r>
              <a:rPr lang="es-ES" dirty="0" smtClean="0"/>
              <a:t> puede ser cableada o inalámbrica.</a:t>
            </a:r>
            <a:endParaRPr lang="es-CO" dirty="0"/>
          </a:p>
        </p:txBody>
      </p:sp>
      <p:sp>
        <p:nvSpPr>
          <p:cNvPr id="18" name="Rectángulo 17"/>
          <p:cNvSpPr/>
          <p:nvPr/>
        </p:nvSpPr>
        <p:spPr>
          <a:xfrm>
            <a:off x="9447324" y="5582111"/>
            <a:ext cx="1708356" cy="59485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5GHz Band Radio</a:t>
            </a:r>
            <a:endParaRPr lang="es-CO" dirty="0"/>
          </a:p>
        </p:txBody>
      </p:sp>
      <p:sp>
        <p:nvSpPr>
          <p:cNvPr id="19" name="Rectángulo 18"/>
          <p:cNvSpPr/>
          <p:nvPr/>
        </p:nvSpPr>
        <p:spPr>
          <a:xfrm>
            <a:off x="9447324" y="4972102"/>
            <a:ext cx="1708356" cy="59485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WiFi</a:t>
            </a:r>
            <a:endParaRPr lang="es-ES" dirty="0"/>
          </a:p>
          <a:p>
            <a:pPr algn="ctr"/>
            <a:r>
              <a:rPr lang="es-ES" dirty="0"/>
              <a:t>(IEEE </a:t>
            </a:r>
            <a:r>
              <a:rPr lang="es-ES" dirty="0" smtClean="0"/>
              <a:t>802.11)</a:t>
            </a:r>
            <a:endParaRPr lang="es-CO" dirty="0"/>
          </a:p>
        </p:txBody>
      </p:sp>
      <p:sp>
        <p:nvSpPr>
          <p:cNvPr id="20" name="Rectángulo 19"/>
          <p:cNvSpPr/>
          <p:nvPr/>
        </p:nvSpPr>
        <p:spPr>
          <a:xfrm>
            <a:off x="9447324" y="4362093"/>
            <a:ext cx="1708356" cy="59485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IP</a:t>
            </a:r>
            <a:endParaRPr lang="es-CO" dirty="0"/>
          </a:p>
        </p:txBody>
      </p:sp>
      <p:sp>
        <p:nvSpPr>
          <p:cNvPr id="21" name="Rectángulo 20"/>
          <p:cNvSpPr/>
          <p:nvPr/>
        </p:nvSpPr>
        <p:spPr>
          <a:xfrm>
            <a:off x="9447324" y="3752084"/>
            <a:ext cx="1708356" cy="5948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Transporte</a:t>
            </a:r>
            <a:endParaRPr lang="es-CO" dirty="0"/>
          </a:p>
        </p:txBody>
      </p:sp>
      <p:sp>
        <p:nvSpPr>
          <p:cNvPr id="22" name="Rectángulo 21"/>
          <p:cNvSpPr/>
          <p:nvPr/>
        </p:nvSpPr>
        <p:spPr>
          <a:xfrm>
            <a:off x="9447324" y="3142075"/>
            <a:ext cx="1708356" cy="5948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Sesión</a:t>
            </a:r>
            <a:endParaRPr lang="es-CO" dirty="0"/>
          </a:p>
        </p:txBody>
      </p:sp>
      <p:sp>
        <p:nvSpPr>
          <p:cNvPr id="23" name="Rectángulo 22"/>
          <p:cNvSpPr/>
          <p:nvPr/>
        </p:nvSpPr>
        <p:spPr>
          <a:xfrm>
            <a:off x="9447324" y="2532066"/>
            <a:ext cx="1708356" cy="5948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Presentación</a:t>
            </a:r>
            <a:endParaRPr lang="es-CO" dirty="0"/>
          </a:p>
        </p:txBody>
      </p:sp>
      <p:sp>
        <p:nvSpPr>
          <p:cNvPr id="24" name="Rectángulo 23"/>
          <p:cNvSpPr/>
          <p:nvPr/>
        </p:nvSpPr>
        <p:spPr>
          <a:xfrm>
            <a:off x="9447324" y="1922057"/>
            <a:ext cx="1708356" cy="5948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Aplicación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672145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Protocolo IP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5926394" cy="4351338"/>
          </a:xfrm>
        </p:spPr>
        <p:txBody>
          <a:bodyPr>
            <a:normAutofit/>
          </a:bodyPr>
          <a:lstStyle/>
          <a:p>
            <a:r>
              <a:rPr lang="es-ES" dirty="0" smtClean="0"/>
              <a:t>Cada computador dentro de una red basada en Ethernet tiene asociada una dirección IP.</a:t>
            </a:r>
          </a:p>
          <a:p>
            <a:endParaRPr lang="es-ES" dirty="0" smtClean="0"/>
          </a:p>
          <a:p>
            <a:r>
              <a:rPr lang="es-ES" dirty="0" smtClean="0"/>
              <a:t>Está compuesta por 4 bytes.</a:t>
            </a:r>
          </a:p>
          <a:p>
            <a:pPr marL="0" indent="0">
              <a:buNone/>
            </a:pPr>
            <a:r>
              <a:rPr lang="es-ES" dirty="0" smtClean="0"/>
              <a:t>	192.168.0.12</a:t>
            </a:r>
          </a:p>
          <a:p>
            <a:r>
              <a:rPr lang="es-ES" dirty="0" smtClean="0"/>
              <a:t>Este identificador permite la comunicación con otros equipos de la red.</a:t>
            </a:r>
            <a:endParaRPr lang="es-ES" dirty="0"/>
          </a:p>
        </p:txBody>
      </p:sp>
      <p:sp>
        <p:nvSpPr>
          <p:cNvPr id="11" name="Rectángulo 10"/>
          <p:cNvSpPr/>
          <p:nvPr/>
        </p:nvSpPr>
        <p:spPr>
          <a:xfrm>
            <a:off x="9447324" y="5582111"/>
            <a:ext cx="1708356" cy="59485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Física</a:t>
            </a:r>
            <a:endParaRPr lang="es-CO" dirty="0"/>
          </a:p>
        </p:txBody>
      </p:sp>
      <p:sp>
        <p:nvSpPr>
          <p:cNvPr id="12" name="Rectángulo 11"/>
          <p:cNvSpPr/>
          <p:nvPr/>
        </p:nvSpPr>
        <p:spPr>
          <a:xfrm>
            <a:off x="9447324" y="4972102"/>
            <a:ext cx="1708356" cy="59485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Enlace de datos</a:t>
            </a:r>
            <a:endParaRPr lang="es-CO" dirty="0"/>
          </a:p>
        </p:txBody>
      </p:sp>
      <p:sp>
        <p:nvSpPr>
          <p:cNvPr id="13" name="Rectángulo 12"/>
          <p:cNvSpPr/>
          <p:nvPr/>
        </p:nvSpPr>
        <p:spPr>
          <a:xfrm>
            <a:off x="9447324" y="4362093"/>
            <a:ext cx="1708356" cy="59485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IP</a:t>
            </a:r>
            <a:endParaRPr lang="es-CO" dirty="0"/>
          </a:p>
        </p:txBody>
      </p:sp>
      <p:sp>
        <p:nvSpPr>
          <p:cNvPr id="14" name="Rectángulo 13"/>
          <p:cNvSpPr/>
          <p:nvPr/>
        </p:nvSpPr>
        <p:spPr>
          <a:xfrm>
            <a:off x="9447324" y="3752084"/>
            <a:ext cx="1708356" cy="5948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Transporte</a:t>
            </a:r>
            <a:endParaRPr lang="es-CO" dirty="0"/>
          </a:p>
        </p:txBody>
      </p:sp>
      <p:sp>
        <p:nvSpPr>
          <p:cNvPr id="15" name="Rectángulo 14"/>
          <p:cNvSpPr/>
          <p:nvPr/>
        </p:nvSpPr>
        <p:spPr>
          <a:xfrm>
            <a:off x="9447324" y="3142075"/>
            <a:ext cx="1708356" cy="5948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Sesión</a:t>
            </a:r>
            <a:endParaRPr lang="es-CO" dirty="0"/>
          </a:p>
        </p:txBody>
      </p:sp>
      <p:sp>
        <p:nvSpPr>
          <p:cNvPr id="16" name="Rectángulo 15"/>
          <p:cNvSpPr/>
          <p:nvPr/>
        </p:nvSpPr>
        <p:spPr>
          <a:xfrm>
            <a:off x="9447324" y="2532066"/>
            <a:ext cx="1708356" cy="5948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Presentación</a:t>
            </a:r>
            <a:endParaRPr lang="es-CO" dirty="0"/>
          </a:p>
        </p:txBody>
      </p:sp>
      <p:sp>
        <p:nvSpPr>
          <p:cNvPr id="17" name="Rectángulo 16"/>
          <p:cNvSpPr/>
          <p:nvPr/>
        </p:nvSpPr>
        <p:spPr>
          <a:xfrm>
            <a:off x="9447324" y="1922057"/>
            <a:ext cx="1708356" cy="5948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Aplicación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012048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>
            <a:off x="0" y="-96991"/>
            <a:ext cx="12192000" cy="69549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-96991"/>
            <a:ext cx="10515600" cy="1325563"/>
          </a:xfrm>
        </p:spPr>
        <p:txBody>
          <a:bodyPr/>
          <a:lstStyle/>
          <a:p>
            <a:endParaRPr lang="es-CO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3096" y="29334"/>
            <a:ext cx="8925808" cy="6702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621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NetworkInterface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Nos permite ver todas las interfaces en el computador en el que estamos.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 smtClean="0"/>
              <a:t>Usando las líneas:</a:t>
            </a:r>
            <a:endParaRPr lang="es-ES" dirty="0"/>
          </a:p>
          <a:p>
            <a:pPr marL="0" indent="0">
              <a:buNone/>
            </a:pPr>
            <a:r>
              <a:rPr lang="es-CO" dirty="0" smtClean="0">
                <a:latin typeface="Consolas" panose="020B0609020204030204" pitchFamily="49" charset="0"/>
              </a:rPr>
              <a:t>	</a:t>
            </a:r>
            <a:r>
              <a:rPr lang="es-CO" dirty="0" err="1" smtClean="0">
                <a:latin typeface="Consolas" panose="020B0609020204030204" pitchFamily="49" charset="0"/>
              </a:rPr>
              <a:t>NetworkInterface.</a:t>
            </a:r>
            <a:r>
              <a:rPr lang="es-CO" i="1" dirty="0" err="1" smtClean="0">
                <a:latin typeface="Consolas" panose="020B0609020204030204" pitchFamily="49" charset="0"/>
              </a:rPr>
              <a:t>getNetworkInterfaces</a:t>
            </a:r>
            <a:r>
              <a:rPr lang="es-CO" i="1" dirty="0" smtClean="0"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s-ES" dirty="0" smtClean="0"/>
              <a:t>Podemos observar todas las interfaces del equipo en el que corramos el programa.</a:t>
            </a:r>
            <a:endParaRPr lang="es-CO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1666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InetAddress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Nos permite obtener las dirección IP asociadas a un equipo dentro de una red determinada, nos permite saber si el host es </a:t>
            </a:r>
            <a:r>
              <a:rPr lang="es-ES" i="1" dirty="0" smtClean="0"/>
              <a:t>alcanzable </a:t>
            </a:r>
            <a:r>
              <a:rPr lang="es-ES" dirty="0" smtClean="0"/>
              <a:t>y también nos permite consultar información al DNS.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b="1" i="1" dirty="0" smtClean="0"/>
              <a:t>Información Local</a:t>
            </a:r>
          </a:p>
          <a:p>
            <a:pPr marL="0" indent="0">
              <a:buNone/>
            </a:pPr>
            <a:r>
              <a:rPr lang="es-CO" dirty="0" err="1">
                <a:latin typeface="Consolas" panose="020B0609020204030204" pitchFamily="49" charset="0"/>
              </a:rPr>
              <a:t>InetAddress</a:t>
            </a:r>
            <a:r>
              <a:rPr lang="es-CO" dirty="0">
                <a:latin typeface="Consolas" panose="020B0609020204030204" pitchFamily="49" charset="0"/>
              </a:rPr>
              <a:t> </a:t>
            </a:r>
            <a:r>
              <a:rPr lang="es-CO" dirty="0" err="1">
                <a:latin typeface="Consolas" panose="020B0609020204030204" pitchFamily="49" charset="0"/>
              </a:rPr>
              <a:t>myAdd</a:t>
            </a:r>
            <a:r>
              <a:rPr lang="es-CO" dirty="0">
                <a:latin typeface="Consolas" panose="020B0609020204030204" pitchFamily="49" charset="0"/>
              </a:rPr>
              <a:t> = </a:t>
            </a:r>
            <a:r>
              <a:rPr lang="es-CO" dirty="0" err="1">
                <a:latin typeface="Consolas" panose="020B0609020204030204" pitchFamily="49" charset="0"/>
              </a:rPr>
              <a:t>InetAddress.</a:t>
            </a:r>
            <a:r>
              <a:rPr lang="es-CO" i="1" dirty="0" err="1">
                <a:latin typeface="Consolas" panose="020B0609020204030204" pitchFamily="49" charset="0"/>
              </a:rPr>
              <a:t>getLocalHost</a:t>
            </a:r>
            <a:r>
              <a:rPr lang="es-CO" i="1" dirty="0" smtClean="0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es-CO" dirty="0" smtClean="0"/>
          </a:p>
        </p:txBody>
      </p:sp>
    </p:spTree>
    <p:extLst>
      <p:ext uri="{BB962C8B-B14F-4D97-AF65-F5344CB8AC3E}">
        <p14:creationId xmlns:p14="http://schemas.microsoft.com/office/powerpoint/2010/main" val="403717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ción">
  <a:themeElements>
    <a:clrScheme name="Retrospección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1665</TotalTime>
  <Words>1191</Words>
  <Application>Microsoft Office PowerPoint</Application>
  <PresentationFormat>Panorámica</PresentationFormat>
  <Paragraphs>312</Paragraphs>
  <Slides>29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29</vt:i4>
      </vt:variant>
    </vt:vector>
  </HeadingPairs>
  <TitlesOfParts>
    <vt:vector size="34" baseType="lpstr">
      <vt:lpstr>Calibri</vt:lpstr>
      <vt:lpstr>Calibri Light</vt:lpstr>
      <vt:lpstr>Consolas</vt:lpstr>
      <vt:lpstr>Wingdings</vt:lpstr>
      <vt:lpstr>Retrospección</vt:lpstr>
      <vt:lpstr>Semana 2</vt:lpstr>
      <vt:lpstr>Modelo OSI</vt:lpstr>
      <vt:lpstr>Interfaces</vt:lpstr>
      <vt:lpstr>Interfaces</vt:lpstr>
      <vt:lpstr>Interfaces</vt:lpstr>
      <vt:lpstr>Protocolo IP</vt:lpstr>
      <vt:lpstr>Presentación de PowerPoint</vt:lpstr>
      <vt:lpstr>NetworkInterface</vt:lpstr>
      <vt:lpstr>InetAddress</vt:lpstr>
      <vt:lpstr>InetAddress</vt:lpstr>
      <vt:lpstr>InetAddress</vt:lpstr>
      <vt:lpstr>Trivia</vt:lpstr>
      <vt:lpstr>¿Cuántas interfaces tiene?</vt:lpstr>
      <vt:lpstr>¿Cuántas interfaces tiene?</vt:lpstr>
      <vt:lpstr>¿Cuál es la dirección de subred?</vt:lpstr>
      <vt:lpstr>¿Cuál es la dirección de subred?</vt:lpstr>
      <vt:lpstr>¿Cuál es la dirección de subred?</vt:lpstr>
      <vt:lpstr>¿Cuál es la dirección de subred? (Redimible por una décima)</vt:lpstr>
      <vt:lpstr>¿Cuál es la dirección de subred? (Redimible por una décima)</vt:lpstr>
      <vt:lpstr>¿Cuál es la dirección de subred?</vt:lpstr>
      <vt:lpstr>¿Cuál es la dirección de subred?</vt:lpstr>
      <vt:lpstr>¿Cuál es la dirección de subred?</vt:lpstr>
      <vt:lpstr>¿Cuál es la dirección de subred?</vt:lpstr>
      <vt:lpstr>Ejercicio de clase</vt:lpstr>
      <vt:lpstr>Ejercicio</vt:lpstr>
      <vt:lpstr>Patrón Observer</vt:lpstr>
      <vt:lpstr>Patrón Observer</vt:lpstr>
      <vt:lpstr>Patrón Observer</vt:lpstr>
      <vt:lpstr>Patrón Observer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Domiciano Rincon Nino</dc:creator>
  <cp:lastModifiedBy>Domiciano Rincon Nino</cp:lastModifiedBy>
  <cp:revision>28</cp:revision>
  <dcterms:created xsi:type="dcterms:W3CDTF">2019-01-27T18:48:16Z</dcterms:created>
  <dcterms:modified xsi:type="dcterms:W3CDTF">2019-03-12T00:21:57Z</dcterms:modified>
</cp:coreProperties>
</file>