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6" r:id="rId5"/>
    <p:sldId id="262" r:id="rId6"/>
    <p:sldId id="265" r:id="rId7"/>
    <p:sldId id="267" r:id="rId8"/>
    <p:sldId id="264" r:id="rId9"/>
    <p:sldId id="263" r:id="rId10"/>
    <p:sldId id="268" r:id="rId11"/>
    <p:sldId id="269" r:id="rId12"/>
    <p:sldId id="271" r:id="rId13"/>
    <p:sldId id="270" r:id="rId14"/>
    <p:sldId id="272" r:id="rId15"/>
    <p:sldId id="273" r:id="rId16"/>
    <p:sldId id="287" r:id="rId17"/>
    <p:sldId id="274" r:id="rId18"/>
    <p:sldId id="275" r:id="rId19"/>
    <p:sldId id="276" r:id="rId20"/>
    <p:sldId id="283" r:id="rId21"/>
    <p:sldId id="284" r:id="rId22"/>
    <p:sldId id="285" r:id="rId23"/>
    <p:sldId id="28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18/03/2019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39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18/03/2019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650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18/03/2019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572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18/03/2019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64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18/03/2019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3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18/03/2019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870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18/03/2019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507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18/03/2019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064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18/03/2019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9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E5428F-4F43-4132-90EE-793D4105280B}" type="datetimeFigureOut">
              <a:rPr lang="es-CO" smtClean="0"/>
              <a:t>18/03/2019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288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18/03/2019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355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E5428F-4F43-4132-90EE-793D4105280B}" type="datetimeFigureOut">
              <a:rPr lang="es-CO" smtClean="0"/>
              <a:t>18/03/2019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66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2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Introducción a la redes</a:t>
            </a:r>
          </a:p>
          <a:p>
            <a:r>
              <a:rPr lang="es-ES" dirty="0" smtClean="0"/>
              <a:t>PROGRAMACIÓN EN RED</a:t>
            </a:r>
          </a:p>
          <a:p>
            <a:r>
              <a:rPr lang="es-ES" smtClean="0"/>
              <a:t>INGENIERÍA TELEMÁTICA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7823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InetAddress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permite obtener las dirección IP asociadas a un equipo dentro de una red determinada, nos permite saber si el host es </a:t>
            </a:r>
            <a:r>
              <a:rPr lang="es-ES" i="1" dirty="0" smtClean="0"/>
              <a:t>alcanzable </a:t>
            </a:r>
            <a:r>
              <a:rPr lang="es-ES" dirty="0" smtClean="0"/>
              <a:t>y también nos permite consultar información al DNS.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i="1" dirty="0" smtClean="0"/>
              <a:t>Saber si un host es alcanzable</a:t>
            </a:r>
          </a:p>
          <a:p>
            <a:pPr marL="0" indent="0">
              <a:buNone/>
            </a:pPr>
            <a:r>
              <a:rPr lang="es-CO" sz="2400" dirty="0" err="1" smtClean="0">
                <a:latin typeface="Consolas" panose="020B0609020204030204" pitchFamily="49" charset="0"/>
              </a:rPr>
              <a:t>InetAddress</a:t>
            </a:r>
            <a:r>
              <a:rPr lang="es-CO" sz="2400" dirty="0" smtClean="0">
                <a:latin typeface="Consolas" panose="020B0609020204030204" pitchFamily="49" charset="0"/>
              </a:rPr>
              <a:t> </a:t>
            </a:r>
            <a:r>
              <a:rPr lang="es-CO" sz="2400" dirty="0" err="1" smtClean="0">
                <a:latin typeface="Consolas" panose="020B0609020204030204" pitchFamily="49" charset="0"/>
              </a:rPr>
              <a:t>address</a:t>
            </a:r>
            <a:r>
              <a:rPr lang="es-CO" sz="2400" dirty="0" smtClean="0">
                <a:latin typeface="Consolas" panose="020B0609020204030204" pitchFamily="49" charset="0"/>
              </a:rPr>
              <a:t> = </a:t>
            </a:r>
            <a:r>
              <a:rPr lang="es-CO" sz="2400" dirty="0" err="1" smtClean="0">
                <a:latin typeface="Consolas" panose="020B0609020204030204" pitchFamily="49" charset="0"/>
              </a:rPr>
              <a:t>InetAddress.</a:t>
            </a:r>
            <a:r>
              <a:rPr lang="es-CO" sz="2400" i="1" dirty="0" err="1" smtClean="0">
                <a:latin typeface="Consolas" panose="020B0609020204030204" pitchFamily="49" charset="0"/>
              </a:rPr>
              <a:t>getByName</a:t>
            </a:r>
            <a:r>
              <a:rPr lang="es-CO" sz="2400" i="1" dirty="0" smtClean="0">
                <a:latin typeface="Consolas" panose="020B0609020204030204" pitchFamily="49" charset="0"/>
              </a:rPr>
              <a:t>("192.168.0.15");</a:t>
            </a:r>
          </a:p>
          <a:p>
            <a:pPr marL="0" indent="0">
              <a:buNone/>
            </a:pPr>
            <a:r>
              <a:rPr lang="es-CO" sz="2400" dirty="0" err="1" smtClean="0">
                <a:latin typeface="Consolas" panose="020B0609020204030204" pitchFamily="49" charset="0"/>
              </a:rPr>
              <a:t>address.isReachable</a:t>
            </a:r>
            <a:r>
              <a:rPr lang="es-CO" sz="2400" dirty="0" smtClean="0">
                <a:latin typeface="Consolas" panose="020B0609020204030204" pitchFamily="49" charset="0"/>
              </a:rPr>
              <a:t>(500);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Le da al host externo 500 milisegundos para responder.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30665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InetAddress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Nos permite obtener las dirección IP asociadas a un equipo dentro de una red determinada, nos permite saber si el host es </a:t>
            </a:r>
            <a:r>
              <a:rPr lang="es-ES" i="1" dirty="0" smtClean="0"/>
              <a:t>alcanzable </a:t>
            </a:r>
            <a:r>
              <a:rPr lang="es-ES" dirty="0" smtClean="0"/>
              <a:t>y también nos permite consultar información al DNS.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i="1" dirty="0" smtClean="0"/>
              <a:t>Saber direcciones IP de host bien conocidos</a:t>
            </a:r>
          </a:p>
          <a:p>
            <a:pPr marL="0" indent="0">
              <a:buNone/>
            </a:pPr>
            <a:r>
              <a:rPr lang="es-CO" sz="2400" dirty="0" err="1" smtClean="0">
                <a:latin typeface="Consolas" panose="020B0609020204030204" pitchFamily="49" charset="0"/>
              </a:rPr>
              <a:t>InetAddress</a:t>
            </a:r>
            <a:r>
              <a:rPr lang="es-CO" sz="2400" dirty="0" smtClean="0">
                <a:latin typeface="Consolas" panose="020B0609020204030204" pitchFamily="49" charset="0"/>
              </a:rPr>
              <a:t> </a:t>
            </a:r>
            <a:r>
              <a:rPr lang="es-CO" sz="2400" dirty="0" err="1" smtClean="0">
                <a:latin typeface="Consolas" panose="020B0609020204030204" pitchFamily="49" charset="0"/>
              </a:rPr>
              <a:t>address</a:t>
            </a:r>
            <a:r>
              <a:rPr lang="es-CO" sz="2400" dirty="0" smtClean="0">
                <a:latin typeface="Consolas" panose="020B0609020204030204" pitchFamily="49" charset="0"/>
              </a:rPr>
              <a:t> = </a:t>
            </a:r>
            <a:r>
              <a:rPr lang="es-CO" sz="2400" dirty="0" err="1" smtClean="0">
                <a:latin typeface="Consolas" panose="020B0609020204030204" pitchFamily="49" charset="0"/>
              </a:rPr>
              <a:t>InetAddress.</a:t>
            </a:r>
            <a:r>
              <a:rPr lang="es-CO" sz="2400" i="1" dirty="0" err="1" smtClean="0">
                <a:latin typeface="Consolas" panose="020B0609020204030204" pitchFamily="49" charset="0"/>
              </a:rPr>
              <a:t>getByName</a:t>
            </a:r>
            <a:endParaRPr lang="es-CO" sz="2400" i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sz="2400" i="1" dirty="0" smtClean="0">
                <a:latin typeface="Consolas" panose="020B0609020204030204" pitchFamily="49" charset="0"/>
              </a:rPr>
              <a:t>("www.google.com");</a:t>
            </a:r>
          </a:p>
          <a:p>
            <a:pPr marL="0" indent="0">
              <a:buNone/>
            </a:pPr>
            <a:r>
              <a:rPr lang="es-ES" sz="2400" i="1" dirty="0" err="1" smtClean="0">
                <a:latin typeface="Consolas" panose="020B0609020204030204" pitchFamily="49" charset="0"/>
              </a:rPr>
              <a:t>address.getHostName</a:t>
            </a:r>
            <a:r>
              <a:rPr lang="es-ES" sz="2400" i="1" dirty="0" smtClean="0">
                <a:latin typeface="Consolas" panose="020B0609020204030204" pitchFamily="49" charset="0"/>
              </a:rPr>
              <a:t>();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7798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Trivia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41465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¿Cuántas interfaces tiene?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26" name="Picture 2" descr="Resultado de imagen para switch capa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81" b="26607"/>
          <a:stretch/>
        </p:blipFill>
        <p:spPr bwMode="auto">
          <a:xfrm>
            <a:off x="3646908" y="2780781"/>
            <a:ext cx="4762500" cy="215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117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¿Cuántas interfaces tiene?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026" name="Picture 2" descr="Resultado de imagen para switch capa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81" b="26607"/>
          <a:stretch/>
        </p:blipFill>
        <p:spPr bwMode="auto">
          <a:xfrm>
            <a:off x="3646908" y="2780781"/>
            <a:ext cx="4762500" cy="215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7423355" y="5222762"/>
            <a:ext cx="383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Tiene 8 interfaces. Cada una con la posibilidad de tener una dirección IPv4</a:t>
            </a:r>
            <a:endParaRPr lang="es-CO" dirty="0"/>
          </a:p>
        </p:txBody>
      </p:sp>
      <p:cxnSp>
        <p:nvCxnSpPr>
          <p:cNvPr id="6" name="Conector recto de flecha 5"/>
          <p:cNvCxnSpPr/>
          <p:nvPr/>
        </p:nvCxnSpPr>
        <p:spPr>
          <a:xfrm flipH="1" flipV="1">
            <a:off x="5751871" y="4552335"/>
            <a:ext cx="1671484" cy="99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H="1" flipV="1">
            <a:off x="5948517" y="4528087"/>
            <a:ext cx="1474838" cy="100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4" idx="1"/>
          </p:cNvCxnSpPr>
          <p:nvPr/>
        </p:nvCxnSpPr>
        <p:spPr>
          <a:xfrm flipH="1" flipV="1">
            <a:off x="6126480" y="4501326"/>
            <a:ext cx="1296875" cy="104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 flipV="1">
            <a:off x="6320368" y="4449234"/>
            <a:ext cx="1102987" cy="109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 flipV="1">
            <a:off x="6523568" y="4385804"/>
            <a:ext cx="899787" cy="115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H="1" flipV="1">
            <a:off x="6735234" y="4358754"/>
            <a:ext cx="688121" cy="1177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H="1" flipV="1">
            <a:off x="6929968" y="4305300"/>
            <a:ext cx="493387" cy="1240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4" idx="1"/>
          </p:cNvCxnSpPr>
          <p:nvPr/>
        </p:nvCxnSpPr>
        <p:spPr>
          <a:xfrm flipH="1" flipV="1">
            <a:off x="7116234" y="4258734"/>
            <a:ext cx="307121" cy="128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316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192.168.200.56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192.168.200.18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192.168.200.15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192.168.200.53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192.168.200.25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192.168.200.115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255.255.255.0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901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192.168.200.56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192.168.200.18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192.168.200.15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192.168.200.53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192.168.200.25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192.168.200.115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255.255.255.0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8615" y="2476818"/>
            <a:ext cx="2978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7030A0"/>
                </a:solidFill>
              </a:rPr>
              <a:t>Si multiplico bit a bit la máscara de subred con una dirección IP de host cualquiera, el resultado es la dirección de subred:</a:t>
            </a:r>
          </a:p>
          <a:p>
            <a:endParaRPr lang="es-ES" dirty="0" smtClean="0">
              <a:solidFill>
                <a:srgbClr val="7030A0"/>
              </a:solidFill>
            </a:endParaRPr>
          </a:p>
          <a:p>
            <a:r>
              <a:rPr lang="es-ES" dirty="0" smtClean="0">
                <a:solidFill>
                  <a:srgbClr val="7030A0"/>
                </a:solidFill>
              </a:rPr>
              <a:t>      255.255.255.0</a:t>
            </a:r>
          </a:p>
          <a:p>
            <a:r>
              <a:rPr lang="es-ES" dirty="0" smtClean="0">
                <a:solidFill>
                  <a:srgbClr val="7030A0"/>
                </a:solidFill>
              </a:rPr>
              <a:t>   * </a:t>
            </a:r>
            <a:r>
              <a:rPr lang="es-ES" u="sng" dirty="0" smtClean="0">
                <a:solidFill>
                  <a:srgbClr val="7030A0"/>
                </a:solidFill>
              </a:rPr>
              <a:t>192.168.200.53</a:t>
            </a:r>
          </a:p>
          <a:p>
            <a:r>
              <a:rPr lang="es-ES" dirty="0">
                <a:solidFill>
                  <a:srgbClr val="7030A0"/>
                </a:solidFill>
              </a:rPr>
              <a:t> </a:t>
            </a:r>
            <a:r>
              <a:rPr lang="es-ES" dirty="0" smtClean="0">
                <a:solidFill>
                  <a:srgbClr val="7030A0"/>
                </a:solidFill>
              </a:rPr>
              <a:t>     192.168.200.0</a:t>
            </a:r>
            <a:endParaRPr lang="es-CO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23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192.168.200.56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192.168.200.18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192.168.200.15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192.168.200.53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192.168.200.25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192.168.200.115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255.255.255.0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dirección de subred es</a:t>
            </a:r>
          </a:p>
          <a:p>
            <a:r>
              <a:rPr lang="es-ES" dirty="0" smtClean="0"/>
              <a:t>192.168.200.0 / 24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8615" y="2476818"/>
            <a:ext cx="2978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7030A0"/>
                </a:solidFill>
              </a:rPr>
              <a:t>Si multiplico bit a bit la máscara de subred con una dirección IP de host cualquiera, el resultado es la dirección de subred:</a:t>
            </a:r>
          </a:p>
          <a:p>
            <a:endParaRPr lang="es-ES" dirty="0" smtClean="0">
              <a:solidFill>
                <a:srgbClr val="7030A0"/>
              </a:solidFill>
            </a:endParaRPr>
          </a:p>
          <a:p>
            <a:r>
              <a:rPr lang="es-ES" dirty="0" smtClean="0">
                <a:solidFill>
                  <a:srgbClr val="7030A0"/>
                </a:solidFill>
              </a:rPr>
              <a:t>      255.255.255.0</a:t>
            </a:r>
          </a:p>
          <a:p>
            <a:r>
              <a:rPr lang="es-ES" dirty="0" smtClean="0">
                <a:solidFill>
                  <a:srgbClr val="7030A0"/>
                </a:solidFill>
              </a:rPr>
              <a:t>   * </a:t>
            </a:r>
            <a:r>
              <a:rPr lang="es-ES" u="sng" dirty="0" smtClean="0">
                <a:solidFill>
                  <a:srgbClr val="7030A0"/>
                </a:solidFill>
              </a:rPr>
              <a:t>192.168.200.53</a:t>
            </a:r>
          </a:p>
          <a:p>
            <a:r>
              <a:rPr lang="es-ES" dirty="0">
                <a:solidFill>
                  <a:srgbClr val="7030A0"/>
                </a:solidFill>
              </a:rPr>
              <a:t> </a:t>
            </a:r>
            <a:r>
              <a:rPr lang="es-ES" dirty="0" smtClean="0">
                <a:solidFill>
                  <a:srgbClr val="7030A0"/>
                </a:solidFill>
              </a:rPr>
              <a:t>     192.168.200.0</a:t>
            </a:r>
            <a:endParaRPr lang="es-CO" dirty="0">
              <a:solidFill>
                <a:srgbClr val="7030A0"/>
              </a:solidFill>
            </a:endParaRPr>
          </a:p>
        </p:txBody>
      </p:sp>
      <p:cxnSp>
        <p:nvCxnSpPr>
          <p:cNvPr id="4" name="Conector angular 3"/>
          <p:cNvCxnSpPr>
            <a:stCxn id="18" idx="2"/>
            <a:endCxn id="21" idx="1"/>
          </p:cNvCxnSpPr>
          <p:nvPr/>
        </p:nvCxnSpPr>
        <p:spPr>
          <a:xfrm rot="16200000" flipH="1">
            <a:off x="2952044" y="3868043"/>
            <a:ext cx="794826" cy="3183021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2577965" y="5856966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Por lo tanto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55481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 (Redimible por una décima)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255.255.224.0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74437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</a:t>
            </a:r>
            <a:br>
              <a:rPr lang="es-ES" dirty="0" smtClean="0"/>
            </a:br>
            <a:r>
              <a:rPr lang="es-ES" dirty="0"/>
              <a:t>(Redimible por una décima)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255.255.224.0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dirección de subred es</a:t>
            </a:r>
          </a:p>
          <a:p>
            <a:r>
              <a:rPr lang="es-ES" dirty="0" smtClean="0"/>
              <a:t>192.168.192.0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5103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OSI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13494" y="5587807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Físico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113494" y="4977798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Enlace de datos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1113494" y="4367789"/>
            <a:ext cx="1708356" cy="5948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Red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1113494" y="3757780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1113494" y="3147771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1113494" y="2537762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1113494" y="192775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198374" y="1818968"/>
            <a:ext cx="58895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El API de </a:t>
            </a:r>
            <a:r>
              <a:rPr lang="en-US" dirty="0" err="1" smtClean="0"/>
              <a:t>programación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red de JAVA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implementaciones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las </a:t>
            </a:r>
            <a:r>
              <a:rPr lang="en-US" dirty="0" err="1" smtClean="0"/>
              <a:t>capas</a:t>
            </a:r>
            <a:r>
              <a:rPr lang="en-US" dirty="0" smtClean="0"/>
              <a:t> de </a:t>
            </a:r>
            <a:r>
              <a:rPr lang="en-US" dirty="0" err="1" smtClean="0"/>
              <a:t>Transporte</a:t>
            </a:r>
            <a:r>
              <a:rPr lang="en-US" dirty="0" smtClean="0"/>
              <a:t>, </a:t>
            </a:r>
            <a:r>
              <a:rPr lang="en-US" dirty="0" err="1" smtClean="0"/>
              <a:t>sesión</a:t>
            </a:r>
            <a:r>
              <a:rPr lang="en-US" dirty="0" smtClean="0"/>
              <a:t>, </a:t>
            </a:r>
            <a:r>
              <a:rPr lang="en-US" dirty="0" err="1" smtClean="0"/>
              <a:t>presentación</a:t>
            </a:r>
            <a:r>
              <a:rPr lang="en-US" dirty="0" smtClean="0"/>
              <a:t> y </a:t>
            </a:r>
            <a:r>
              <a:rPr lang="en-US" dirty="0" err="1" smtClean="0"/>
              <a:t>aplicación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 de la </a:t>
            </a:r>
            <a:r>
              <a:rPr lang="en-US" dirty="0" err="1" smtClean="0"/>
              <a:t>capa</a:t>
            </a:r>
            <a:r>
              <a:rPr lang="en-US" dirty="0" smtClean="0"/>
              <a:t> de red para </a:t>
            </a:r>
            <a:r>
              <a:rPr lang="en-US" dirty="0" err="1" smtClean="0"/>
              <a:t>identificar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participantes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red.</a:t>
            </a:r>
            <a:endParaRPr lang="es-CO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3026151" y="1927753"/>
            <a:ext cx="0" cy="2364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3026151" y="3255383"/>
            <a:ext cx="865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3026150" y="4648363"/>
            <a:ext cx="865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372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255.255.224.0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dirección de subred es</a:t>
            </a:r>
          </a:p>
          <a:p>
            <a:r>
              <a:rPr lang="es-ES" dirty="0" smtClean="0"/>
              <a:t>192.168.192.0 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876349" y="308248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223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11011111 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68615" y="2081463"/>
            <a:ext cx="2694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192 y 168 son números comunes, pero a nivel de bits, ¿Qué números en común tienen 223, 213, 220, 204, 207 y 205?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2876349" y="4134407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213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11010101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2876349" y="5106198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220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11011100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295948" y="308784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204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11001100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7295948" y="4111851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204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11001111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7295948" y="5106198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205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11001101</a:t>
            </a:r>
            <a:endParaRPr lang="es-CO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46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255.255.224.0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dirección de subred es</a:t>
            </a:r>
          </a:p>
          <a:p>
            <a:r>
              <a:rPr lang="es-ES" dirty="0" smtClean="0"/>
              <a:t>192.168.192.0 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876349" y="308248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223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11111 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68615" y="2081463"/>
            <a:ext cx="2694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192 y 168 son números comunes, pero a nivel de bits, ¿Qué números en común tienen 223, 213, 220, 204, 207 y 205?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2876349" y="4134407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213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10101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2876349" y="5106198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220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11100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295948" y="308784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204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01100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7295948" y="4111851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204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01111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7295948" y="5106198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205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01101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268615" y="3825641"/>
            <a:ext cx="2978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7030A0"/>
                </a:solidFill>
              </a:rPr>
              <a:t>Nótese que los tres primeros bits del tercer byte son comunes en todas las direcciones.</a:t>
            </a:r>
          </a:p>
          <a:p>
            <a:endParaRPr lang="es-E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455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255.255.224.0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dirección de subred es</a:t>
            </a:r>
          </a:p>
          <a:p>
            <a:r>
              <a:rPr lang="es-ES" dirty="0" smtClean="0"/>
              <a:t>192.168.192.0 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876349" y="308248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223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11111 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68615" y="2081463"/>
            <a:ext cx="2694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192 y 168 son números comunes, pero a nivel de bits, ¿Qué números en común tienen 223, 213, 220, 204, 207 y 205?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2876349" y="4134407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213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10101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2876349" y="5106198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220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11100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295948" y="308784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204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01100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7295948" y="4111851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204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01111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7295948" y="5106198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205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01101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268615" y="3825641"/>
            <a:ext cx="2978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030A0"/>
                </a:solidFill>
              </a:rPr>
              <a:t>Nótese que los tres primeros bits del tercer byte son comunes en todas las direcciones</a:t>
            </a:r>
            <a:r>
              <a:rPr lang="es-ES" dirty="0" smtClean="0">
                <a:solidFill>
                  <a:srgbClr val="7030A0"/>
                </a:solidFill>
              </a:rPr>
              <a:t>.</a:t>
            </a:r>
            <a:endParaRPr lang="es-ES" dirty="0">
              <a:solidFill>
                <a:srgbClr val="7030A0"/>
              </a:solidFill>
            </a:endParaRPr>
          </a:p>
          <a:p>
            <a:r>
              <a:rPr lang="es-ES" dirty="0" smtClean="0">
                <a:solidFill>
                  <a:srgbClr val="7030A0"/>
                </a:solidFill>
              </a:rPr>
              <a:t>Por lo tanto hay 19 bytes en común para estos números de red. Por lo tanto la máscara es </a:t>
            </a:r>
          </a:p>
          <a:p>
            <a:r>
              <a:rPr lang="es-ES" dirty="0" smtClean="0">
                <a:solidFill>
                  <a:srgbClr val="7030A0"/>
                </a:solidFill>
              </a:rPr>
              <a:t>255.255.224.0</a:t>
            </a:r>
            <a:endParaRPr lang="es-CO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565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255.255.224.0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dirección de subred es</a:t>
            </a:r>
          </a:p>
          <a:p>
            <a:r>
              <a:rPr lang="es-ES" smtClean="0"/>
              <a:t>192.168.192.0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876349" y="308248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223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11111 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68615" y="2081463"/>
            <a:ext cx="2694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192 y 168 son números comunes, pero a nivel de bits, ¿Qué números en común tienen 223, 213, 220, 204, 207 y 205?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2876349" y="4134407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213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10101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2876349" y="5106198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220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11100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295948" y="308784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204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01100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7295948" y="4111851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204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01111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7295948" y="5106198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205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01101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268615" y="3825641"/>
            <a:ext cx="2978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7030A0"/>
                </a:solidFill>
              </a:rPr>
              <a:t>Si multiplico bit a bit la máscara de subred con una dirección IP de host cualquiera, el resultado es la dirección de subred:</a:t>
            </a:r>
          </a:p>
          <a:p>
            <a:endParaRPr lang="es-ES" dirty="0" smtClean="0">
              <a:solidFill>
                <a:srgbClr val="7030A0"/>
              </a:solidFill>
            </a:endParaRPr>
          </a:p>
          <a:p>
            <a:r>
              <a:rPr lang="es-ES" dirty="0" smtClean="0">
                <a:solidFill>
                  <a:srgbClr val="7030A0"/>
                </a:solidFill>
              </a:rPr>
              <a:t>      255.255.224.0</a:t>
            </a:r>
          </a:p>
          <a:p>
            <a:r>
              <a:rPr lang="es-ES" dirty="0" smtClean="0">
                <a:solidFill>
                  <a:srgbClr val="7030A0"/>
                </a:solidFill>
              </a:rPr>
              <a:t>   * </a:t>
            </a:r>
            <a:r>
              <a:rPr lang="es-ES" u="sng" dirty="0" smtClean="0">
                <a:solidFill>
                  <a:srgbClr val="7030A0"/>
                </a:solidFill>
              </a:rPr>
              <a:t>192.168.223.53</a:t>
            </a:r>
          </a:p>
          <a:p>
            <a:r>
              <a:rPr lang="es-ES" dirty="0">
                <a:solidFill>
                  <a:srgbClr val="7030A0"/>
                </a:solidFill>
              </a:rPr>
              <a:t> </a:t>
            </a:r>
            <a:r>
              <a:rPr lang="es-ES" dirty="0" smtClean="0">
                <a:solidFill>
                  <a:srgbClr val="7030A0"/>
                </a:solidFill>
              </a:rPr>
              <a:t>    192.168.192.0</a:t>
            </a:r>
            <a:endParaRPr lang="es-CO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494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Ejercicio de clase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15817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938787" cy="4023360"/>
          </a:xfrm>
        </p:spPr>
        <p:txBody>
          <a:bodyPr/>
          <a:lstStyle/>
          <a:p>
            <a:r>
              <a:rPr lang="es-CO" sz="2400" dirty="0"/>
              <a:t>Desarrollar un programa en JAVA que permita obtener una lista de las direcciones IP que están siendo utilizadas en la subred a</a:t>
            </a:r>
            <a:r>
              <a:rPr lang="es-CO" sz="2400" dirty="0" smtClean="0"/>
              <a:t> </a:t>
            </a:r>
            <a:r>
              <a:rPr lang="es-CO" sz="2400" dirty="0"/>
              <a:t>la que estamos conectados</a:t>
            </a:r>
            <a:r>
              <a:rPr lang="es-CO" sz="2400" dirty="0" smtClean="0"/>
              <a:t>.</a:t>
            </a:r>
          </a:p>
          <a:p>
            <a:endParaRPr lang="es-ES" sz="2400" dirty="0"/>
          </a:p>
          <a:p>
            <a:r>
              <a:rPr lang="es-ES" sz="2400" dirty="0" smtClean="0"/>
              <a:t>La estructura del programa es debe ser una interfaz de usuario y un hilo buscador. El hilo tiene que reportar a la interfaz cada vez que encuentre un host</a:t>
            </a:r>
            <a:endParaRPr lang="es-CO" sz="2400" dirty="0" smtClean="0"/>
          </a:p>
          <a:p>
            <a:endParaRPr lang="es-CO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18443" t="26353" r="26454" b="27781"/>
          <a:stretch/>
        </p:blipFill>
        <p:spPr bwMode="auto">
          <a:xfrm>
            <a:off x="7036067" y="2618472"/>
            <a:ext cx="4953918" cy="23192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2401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2745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905802" y="2406316"/>
            <a:ext cx="2261937" cy="3157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6" name="Conector recto 5"/>
          <p:cNvCxnSpPr>
            <a:stCxn id="4" idx="1"/>
            <a:endCxn id="4" idx="3"/>
          </p:cNvCxnSpPr>
          <p:nvPr/>
        </p:nvCxnSpPr>
        <p:spPr>
          <a:xfrm>
            <a:off x="1905802" y="3984860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905802" y="2934100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021305" y="2512194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7005587" y="2406316"/>
            <a:ext cx="2261937" cy="3157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2" name="Conector recto 11"/>
          <p:cNvCxnSpPr>
            <a:stCxn id="11" idx="1"/>
            <a:endCxn id="11" idx="3"/>
          </p:cNvCxnSpPr>
          <p:nvPr/>
        </p:nvCxnSpPr>
        <p:spPr>
          <a:xfrm>
            <a:off x="7005587" y="3984860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7005587" y="2934100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121090" y="2512194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Worker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4167739" y="3060834"/>
            <a:ext cx="2837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5240153" y="3153515"/>
            <a:ext cx="69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58081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905802" y="2406316"/>
            <a:ext cx="2261937" cy="3157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6" name="Conector recto 5"/>
          <p:cNvCxnSpPr>
            <a:stCxn id="4" idx="1"/>
            <a:endCxn id="4" idx="3"/>
          </p:cNvCxnSpPr>
          <p:nvPr/>
        </p:nvCxnSpPr>
        <p:spPr>
          <a:xfrm>
            <a:off x="1905802" y="3984860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905802" y="2934100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021305" y="2512194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7005587" y="2406316"/>
            <a:ext cx="2261937" cy="3157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2" name="Conector recto 11"/>
          <p:cNvCxnSpPr>
            <a:stCxn id="11" idx="1"/>
            <a:endCxn id="11" idx="3"/>
          </p:cNvCxnSpPr>
          <p:nvPr/>
        </p:nvCxnSpPr>
        <p:spPr>
          <a:xfrm>
            <a:off x="7005587" y="3984860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7005587" y="2934100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121090" y="2512194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Worker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cxnSp>
        <p:nvCxnSpPr>
          <p:cNvPr id="16" name="Conector recto de flecha 15"/>
          <p:cNvCxnSpPr/>
          <p:nvPr/>
        </p:nvCxnSpPr>
        <p:spPr>
          <a:xfrm flipH="1">
            <a:off x="4167739" y="3060834"/>
            <a:ext cx="2837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4399949" y="3530685"/>
            <a:ext cx="222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¿</a:t>
            </a:r>
            <a:r>
              <a:rPr lang="es-ES" dirty="0" smtClean="0"/>
              <a:t>Como hago esta inversión de control?</a:t>
            </a:r>
            <a:endParaRPr lang="es-CO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5240153" y="3060834"/>
            <a:ext cx="1765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12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953927" y="1925052"/>
            <a:ext cx="2261937" cy="2030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1953927" y="3137837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953927" y="2452836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069430" y="2030930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7053712" y="1771046"/>
            <a:ext cx="2261937" cy="20309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2" name="Conector recto 11"/>
          <p:cNvCxnSpPr/>
          <p:nvPr/>
        </p:nvCxnSpPr>
        <p:spPr>
          <a:xfrm>
            <a:off x="7053712" y="2954953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7053712" y="2298829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169215" y="1876923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Worker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4215864" y="2627696"/>
            <a:ext cx="2837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7053712" y="4061860"/>
            <a:ext cx="2261937" cy="20309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20" name="Conector recto 19"/>
          <p:cNvCxnSpPr/>
          <p:nvPr/>
        </p:nvCxnSpPr>
        <p:spPr>
          <a:xfrm>
            <a:off x="7053712" y="5245767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7053712" y="4589643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7169215" y="4167737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BridgeInterface</a:t>
            </a:r>
            <a:endParaRPr lang="es-CO" dirty="0"/>
          </a:p>
        </p:txBody>
      </p:sp>
      <p:cxnSp>
        <p:nvCxnSpPr>
          <p:cNvPr id="9" name="Conector recto de flecha 8"/>
          <p:cNvCxnSpPr>
            <a:stCxn id="4" idx="3"/>
          </p:cNvCxnSpPr>
          <p:nvPr/>
        </p:nvCxnSpPr>
        <p:spPr>
          <a:xfrm>
            <a:off x="4215864" y="2940518"/>
            <a:ext cx="2837848" cy="122721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iángulo isósceles 14"/>
          <p:cNvSpPr/>
          <p:nvPr/>
        </p:nvSpPr>
        <p:spPr>
          <a:xfrm rot="7200000">
            <a:off x="6740487" y="3933389"/>
            <a:ext cx="373105" cy="32164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6" name="Conector recto de flecha 25"/>
          <p:cNvCxnSpPr>
            <a:stCxn id="11" idx="2"/>
            <a:endCxn id="18" idx="0"/>
          </p:cNvCxnSpPr>
          <p:nvPr/>
        </p:nvCxnSpPr>
        <p:spPr>
          <a:xfrm>
            <a:off x="8184681" y="3801976"/>
            <a:ext cx="0" cy="259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5229724" y="2627696"/>
            <a:ext cx="69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Use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8184680" y="3723187"/>
            <a:ext cx="69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Use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947861" y="5233466"/>
            <a:ext cx="247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/>
              <a:t>onMessage</a:t>
            </a:r>
            <a:r>
              <a:rPr lang="es-ES" sz="1400" dirty="0" smtClean="0"/>
              <a:t>(</a:t>
            </a:r>
            <a:r>
              <a:rPr lang="es-ES" sz="1400" dirty="0" err="1" smtClean="0"/>
              <a:t>String</a:t>
            </a:r>
            <a:r>
              <a:rPr lang="es-ES" sz="1400" dirty="0" smtClean="0"/>
              <a:t> </a:t>
            </a:r>
            <a:r>
              <a:rPr lang="es-ES" sz="1400" dirty="0" err="1" smtClean="0"/>
              <a:t>msj</a:t>
            </a:r>
            <a:r>
              <a:rPr lang="es-ES" sz="1400" dirty="0" smtClean="0"/>
              <a:t>) : </a:t>
            </a:r>
            <a:r>
              <a:rPr lang="es-ES" sz="1400" dirty="0" err="1" smtClean="0"/>
              <a:t>void</a:t>
            </a:r>
            <a:endParaRPr lang="es-CO" sz="14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848077" y="3142882"/>
            <a:ext cx="247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/>
              <a:t>onMessage</a:t>
            </a:r>
            <a:r>
              <a:rPr lang="es-ES" sz="1400" dirty="0" smtClean="0"/>
              <a:t>(</a:t>
            </a:r>
            <a:r>
              <a:rPr lang="es-ES" sz="1400" dirty="0" err="1" smtClean="0"/>
              <a:t>String</a:t>
            </a:r>
            <a:r>
              <a:rPr lang="es-ES" sz="1400" dirty="0" smtClean="0"/>
              <a:t> </a:t>
            </a:r>
            <a:r>
              <a:rPr lang="es-ES" sz="1400" dirty="0" err="1" smtClean="0"/>
              <a:t>msj</a:t>
            </a:r>
            <a:r>
              <a:rPr lang="es-ES" sz="1400" dirty="0" smtClean="0"/>
              <a:t>) : </a:t>
            </a:r>
            <a:r>
              <a:rPr lang="es-ES" sz="1400" dirty="0" err="1" smtClean="0"/>
              <a:t>void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33045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Ethernet y Wifi definen los medios físicos y protocolos de transmisión para que varios dispositivos se comuniquen a la vez sin colisiones.</a:t>
            </a:r>
          </a:p>
          <a:p>
            <a:endParaRPr lang="es-ES" dirty="0" smtClean="0"/>
          </a:p>
          <a:p>
            <a:r>
              <a:rPr lang="es-ES" dirty="0" smtClean="0"/>
              <a:t>Una tarjeta de </a:t>
            </a:r>
            <a:r>
              <a:rPr lang="es-ES" b="1" i="1" dirty="0" smtClean="0"/>
              <a:t>red</a:t>
            </a:r>
            <a:r>
              <a:rPr lang="es-ES" dirty="0" smtClean="0"/>
              <a:t> tiene </a:t>
            </a:r>
            <a:r>
              <a:rPr lang="es-ES" b="1" i="1" dirty="0" smtClean="0"/>
              <a:t>interfaces</a:t>
            </a:r>
            <a:r>
              <a:rPr lang="es-ES" dirty="0" smtClean="0"/>
              <a:t> las cuales permiten el acceso a la red a través de puertos.</a:t>
            </a:r>
          </a:p>
          <a:p>
            <a:endParaRPr lang="es-ES" dirty="0" smtClean="0"/>
          </a:p>
          <a:p>
            <a:r>
              <a:rPr lang="es-ES" dirty="0" smtClean="0"/>
              <a:t>Una </a:t>
            </a:r>
            <a:r>
              <a:rPr lang="es-ES" b="1" dirty="0" smtClean="0"/>
              <a:t>interfaz</a:t>
            </a:r>
            <a:r>
              <a:rPr lang="es-ES" dirty="0" smtClean="0"/>
              <a:t> puede ser cableada o inalámbrica.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Enlace de datos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Red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5951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Ethernet y Wifi definen los medios físicos y protocolos de transmisión para que varios dispositivos se comuniquen a la vez sin colisiones.</a:t>
            </a:r>
          </a:p>
          <a:p>
            <a:endParaRPr lang="es-ES" dirty="0" smtClean="0"/>
          </a:p>
          <a:p>
            <a:r>
              <a:rPr lang="es-ES" dirty="0" smtClean="0"/>
              <a:t>Una tarjeta de </a:t>
            </a:r>
            <a:r>
              <a:rPr lang="es-ES" b="1" i="1" dirty="0" smtClean="0"/>
              <a:t>red</a:t>
            </a:r>
            <a:r>
              <a:rPr lang="es-ES" dirty="0" smtClean="0"/>
              <a:t> tiene </a:t>
            </a:r>
            <a:r>
              <a:rPr lang="es-ES" b="1" i="1" dirty="0" smtClean="0"/>
              <a:t>interfaces</a:t>
            </a:r>
            <a:r>
              <a:rPr lang="es-ES" dirty="0" smtClean="0"/>
              <a:t> las cuales permiten el acceso a la red a través de puertos.</a:t>
            </a:r>
          </a:p>
          <a:p>
            <a:endParaRPr lang="es-ES" dirty="0" smtClean="0"/>
          </a:p>
          <a:p>
            <a:r>
              <a:rPr lang="es-ES" dirty="0" smtClean="0"/>
              <a:t>Una </a:t>
            </a:r>
            <a:r>
              <a:rPr lang="es-ES" b="1" dirty="0" smtClean="0"/>
              <a:t>interfaz</a:t>
            </a:r>
            <a:r>
              <a:rPr lang="es-ES" dirty="0" smtClean="0"/>
              <a:t> puede ser cableada o inalámbrica.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Cable </a:t>
            </a:r>
            <a:r>
              <a:rPr lang="es-ES" dirty="0" smtClean="0"/>
              <a:t>RJ45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Ethernet</a:t>
            </a:r>
          </a:p>
          <a:p>
            <a:pPr algn="ctr"/>
            <a:r>
              <a:rPr lang="es-ES" dirty="0"/>
              <a:t>(IEEE 802.3)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IP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6450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Ethernet y Wifi definen los medios físicos y protocolos de transmisión para que varios dispositivos se comuniquen a la vez sin colisiones.</a:t>
            </a:r>
          </a:p>
          <a:p>
            <a:endParaRPr lang="es-ES" dirty="0" smtClean="0"/>
          </a:p>
          <a:p>
            <a:r>
              <a:rPr lang="es-ES" dirty="0" smtClean="0"/>
              <a:t>Una tarjeta de </a:t>
            </a:r>
            <a:r>
              <a:rPr lang="es-ES" b="1" i="1" dirty="0" smtClean="0"/>
              <a:t>red</a:t>
            </a:r>
            <a:r>
              <a:rPr lang="es-ES" dirty="0" smtClean="0"/>
              <a:t> tiene </a:t>
            </a:r>
            <a:r>
              <a:rPr lang="es-ES" b="1" i="1" dirty="0" smtClean="0"/>
              <a:t>interfaces</a:t>
            </a:r>
            <a:r>
              <a:rPr lang="es-ES" dirty="0" smtClean="0"/>
              <a:t> las cuales permiten el acceso a la red a través de puertos.</a:t>
            </a:r>
          </a:p>
          <a:p>
            <a:endParaRPr lang="es-ES" dirty="0" smtClean="0"/>
          </a:p>
          <a:p>
            <a:r>
              <a:rPr lang="es-ES" dirty="0" smtClean="0"/>
              <a:t>Una </a:t>
            </a:r>
            <a:r>
              <a:rPr lang="es-ES" b="1" dirty="0" smtClean="0"/>
              <a:t>interfaz</a:t>
            </a:r>
            <a:r>
              <a:rPr lang="es-ES" dirty="0" smtClean="0"/>
              <a:t> puede ser cableada o inalámbrica.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5GHz Band Radio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WiFi</a:t>
            </a:r>
            <a:endParaRPr lang="es-ES" dirty="0"/>
          </a:p>
          <a:p>
            <a:pPr algn="ctr"/>
            <a:r>
              <a:rPr lang="es-ES" dirty="0"/>
              <a:t>(IEEE </a:t>
            </a:r>
            <a:r>
              <a:rPr lang="es-ES" dirty="0" smtClean="0"/>
              <a:t>802.11)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IP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721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Protocolo IP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Cada computador dentro de una red basada en Ethernet tiene asociada una dirección IP.</a:t>
            </a:r>
          </a:p>
          <a:p>
            <a:endParaRPr lang="es-ES" dirty="0" smtClean="0"/>
          </a:p>
          <a:p>
            <a:r>
              <a:rPr lang="es-ES" dirty="0" smtClean="0"/>
              <a:t>Está compuesta por 4 bytes.</a:t>
            </a:r>
          </a:p>
          <a:p>
            <a:pPr marL="0" indent="0">
              <a:buNone/>
            </a:pPr>
            <a:r>
              <a:rPr lang="es-ES" dirty="0" smtClean="0"/>
              <a:t>	192.168.0.12</a:t>
            </a:r>
          </a:p>
          <a:p>
            <a:r>
              <a:rPr lang="es-ES" dirty="0" smtClean="0"/>
              <a:t>Este identificador permite la comunicación con otros equipos de la red.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Física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Enlace de datos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IP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1204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-96991"/>
            <a:ext cx="12192000" cy="6954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96991"/>
            <a:ext cx="10515600" cy="1325563"/>
          </a:xfrm>
        </p:spPr>
        <p:txBody>
          <a:bodyPr/>
          <a:lstStyle/>
          <a:p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096" y="29334"/>
            <a:ext cx="8925808" cy="670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2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NetworkInterface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permite ver todas las interfaces en el computador en el que estamos.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Usando las líneas:</a:t>
            </a:r>
            <a:endParaRPr lang="es-ES" dirty="0"/>
          </a:p>
          <a:p>
            <a:pPr marL="0" indent="0">
              <a:buNone/>
            </a:pPr>
            <a:r>
              <a:rPr lang="es-CO" dirty="0" smtClean="0">
                <a:latin typeface="Consolas" panose="020B0609020204030204" pitchFamily="49" charset="0"/>
              </a:rPr>
              <a:t>	</a:t>
            </a:r>
            <a:r>
              <a:rPr lang="es-CO" dirty="0" err="1" smtClean="0">
                <a:latin typeface="Consolas" panose="020B0609020204030204" pitchFamily="49" charset="0"/>
              </a:rPr>
              <a:t>NetworkInterface.</a:t>
            </a:r>
            <a:r>
              <a:rPr lang="es-CO" i="1" dirty="0" err="1" smtClean="0">
                <a:latin typeface="Consolas" panose="020B0609020204030204" pitchFamily="49" charset="0"/>
              </a:rPr>
              <a:t>getNetworkInterfaces</a:t>
            </a:r>
            <a:r>
              <a:rPr lang="es-CO" i="1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ES" dirty="0" smtClean="0"/>
              <a:t>Podemos observar todas las interfaces del equipo en el que corramos el programa.</a:t>
            </a:r>
            <a:endParaRPr lang="es-CO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66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InetAddress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permite obtener las dirección IP asociadas a un equipo dentro de una red determinada, nos permite saber si el host es </a:t>
            </a:r>
            <a:r>
              <a:rPr lang="es-ES" i="1" dirty="0" smtClean="0"/>
              <a:t>alcanzable </a:t>
            </a:r>
            <a:r>
              <a:rPr lang="es-ES" dirty="0" smtClean="0"/>
              <a:t>y también nos permite consultar información al DNS.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i="1" dirty="0" smtClean="0"/>
              <a:t>Información Local</a:t>
            </a:r>
          </a:p>
          <a:p>
            <a:pPr marL="0" indent="0">
              <a:buNone/>
            </a:pPr>
            <a:r>
              <a:rPr lang="es-CO" dirty="0" err="1">
                <a:latin typeface="Consolas" panose="020B0609020204030204" pitchFamily="49" charset="0"/>
              </a:rPr>
              <a:t>InetAddress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myAdd</a:t>
            </a:r>
            <a:r>
              <a:rPr lang="es-CO" dirty="0">
                <a:latin typeface="Consolas" panose="020B0609020204030204" pitchFamily="49" charset="0"/>
              </a:rPr>
              <a:t> = </a:t>
            </a:r>
            <a:r>
              <a:rPr lang="es-CO" dirty="0" err="1">
                <a:latin typeface="Consolas" panose="020B0609020204030204" pitchFamily="49" charset="0"/>
              </a:rPr>
              <a:t>InetAddress.</a:t>
            </a:r>
            <a:r>
              <a:rPr lang="es-CO" i="1" dirty="0" err="1">
                <a:latin typeface="Consolas" panose="020B0609020204030204" pitchFamily="49" charset="0"/>
              </a:rPr>
              <a:t>getLocalHost</a:t>
            </a:r>
            <a:r>
              <a:rPr lang="es-CO" i="1" dirty="0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40371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1665</TotalTime>
  <Words>1181</Words>
  <Application>Microsoft Office PowerPoint</Application>
  <PresentationFormat>Panorámica</PresentationFormat>
  <Paragraphs>312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Calibri</vt:lpstr>
      <vt:lpstr>Calibri Light</vt:lpstr>
      <vt:lpstr>Consolas</vt:lpstr>
      <vt:lpstr>Wingdings</vt:lpstr>
      <vt:lpstr>Retrospección</vt:lpstr>
      <vt:lpstr>Semana 2</vt:lpstr>
      <vt:lpstr>Modelo OSI</vt:lpstr>
      <vt:lpstr>Interfaces</vt:lpstr>
      <vt:lpstr>Interfaces</vt:lpstr>
      <vt:lpstr>Interfaces</vt:lpstr>
      <vt:lpstr>Protocolo IP</vt:lpstr>
      <vt:lpstr>Presentación de PowerPoint</vt:lpstr>
      <vt:lpstr>NetworkInterface</vt:lpstr>
      <vt:lpstr>InetAddress</vt:lpstr>
      <vt:lpstr>InetAddress</vt:lpstr>
      <vt:lpstr>InetAddress</vt:lpstr>
      <vt:lpstr>Trivia</vt:lpstr>
      <vt:lpstr>¿Cuántas interfaces tiene?</vt:lpstr>
      <vt:lpstr>¿Cuántas interfaces tiene?</vt:lpstr>
      <vt:lpstr>¿Cuál es la dirección de subred?</vt:lpstr>
      <vt:lpstr>¿Cuál es la dirección de subred?</vt:lpstr>
      <vt:lpstr>¿Cuál es la dirección de subred?</vt:lpstr>
      <vt:lpstr>¿Cuál es la dirección de subred? (Redimible por una décima)</vt:lpstr>
      <vt:lpstr>¿Cuál es la dirección de subred? (Redimible por una décima)</vt:lpstr>
      <vt:lpstr>¿Cuál es la dirección de subred?</vt:lpstr>
      <vt:lpstr>¿Cuál es la dirección de subred?</vt:lpstr>
      <vt:lpstr>¿Cuál es la dirección de subred?</vt:lpstr>
      <vt:lpstr>¿Cuál es la dirección de subred?</vt:lpstr>
      <vt:lpstr>Ejercicio de clase</vt:lpstr>
      <vt:lpstr>Ejercicio</vt:lpstr>
      <vt:lpstr>Patrón Observer</vt:lpstr>
      <vt:lpstr>Patrón Observer</vt:lpstr>
      <vt:lpstr>Patrón Observer</vt:lpstr>
      <vt:lpstr>Patrón Observer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Domiciano Rincon Nino</dc:creator>
  <cp:lastModifiedBy>Domiciano Rincon Nino</cp:lastModifiedBy>
  <cp:revision>30</cp:revision>
  <dcterms:created xsi:type="dcterms:W3CDTF">2019-01-27T18:48:16Z</dcterms:created>
  <dcterms:modified xsi:type="dcterms:W3CDTF">2019-03-18T14:13:08Z</dcterms:modified>
</cp:coreProperties>
</file>