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355" r:id="rId3"/>
    <p:sldId id="356" r:id="rId4"/>
    <p:sldId id="357" r:id="rId5"/>
    <p:sldId id="358" r:id="rId6"/>
    <p:sldId id="359" r:id="rId7"/>
    <p:sldId id="361" r:id="rId8"/>
    <p:sldId id="362" r:id="rId9"/>
    <p:sldId id="365" r:id="rId10"/>
    <p:sldId id="346" r:id="rId11"/>
    <p:sldId id="347" r:id="rId12"/>
    <p:sldId id="348" r:id="rId13"/>
    <p:sldId id="349" r:id="rId14"/>
    <p:sldId id="351" r:id="rId15"/>
    <p:sldId id="352" r:id="rId16"/>
    <p:sldId id="368" r:id="rId17"/>
    <p:sldId id="367" r:id="rId18"/>
    <p:sldId id="353" r:id="rId19"/>
    <p:sldId id="363"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94660"/>
  </p:normalViewPr>
  <p:slideViewPr>
    <p:cSldViewPr snapToGrid="0">
      <p:cViewPr>
        <p:scale>
          <a:sx n="66" d="100"/>
          <a:sy n="66" d="100"/>
        </p:scale>
        <p:origin x="41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22/04/2019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13</a:t>
            </a:fld>
            <a:endParaRPr lang="es-CO"/>
          </a:p>
        </p:txBody>
      </p:sp>
    </p:spTree>
    <p:extLst>
      <p:ext uri="{BB962C8B-B14F-4D97-AF65-F5344CB8AC3E}">
        <p14:creationId xmlns:p14="http://schemas.microsoft.com/office/powerpoint/2010/main" val="3460915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B81D652A-642D-4AF5-99C3-EB7445F78768}" type="slidenum">
              <a:rPr lang="es-CO" smtClean="0"/>
              <a:t>14</a:t>
            </a:fld>
            <a:endParaRPr lang="es-CO"/>
          </a:p>
        </p:txBody>
      </p:sp>
    </p:spTree>
    <p:extLst>
      <p:ext uri="{BB962C8B-B14F-4D97-AF65-F5344CB8AC3E}">
        <p14:creationId xmlns:p14="http://schemas.microsoft.com/office/powerpoint/2010/main" val="308390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22/04/2019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22/04/2019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22/04/2019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22/04/2019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22/04/2019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22/04/2019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22/04/2019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22/04/2019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22/04/2019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a:t>
            </a:r>
            <a:r>
              <a:rPr lang="es-ES" dirty="0" smtClean="0"/>
              <a:t>13</a:t>
            </a:r>
            <a:endParaRPr lang="es-CO" dirty="0"/>
          </a:p>
        </p:txBody>
      </p:sp>
      <p:sp>
        <p:nvSpPr>
          <p:cNvPr id="3" name="Subtítulo 2"/>
          <p:cNvSpPr>
            <a:spLocks noGrp="1"/>
          </p:cNvSpPr>
          <p:nvPr>
            <p:ph type="subTitle" idx="1"/>
          </p:nvPr>
        </p:nvSpPr>
        <p:spPr/>
        <p:txBody>
          <a:bodyPr/>
          <a:lstStyle/>
          <a:p>
            <a:r>
              <a:rPr lang="es-ES" dirty="0" smtClean="0"/>
              <a:t>Metodología modular</a:t>
            </a:r>
            <a:endParaRPr lang="es-ES" dirty="0" smtClean="0"/>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Diagrama de bloques</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55615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66939"/>
            <a:ext cx="10058400" cy="1450757"/>
          </a:xfrm>
        </p:spPr>
        <p:txBody>
          <a:bodyPr/>
          <a:lstStyle/>
          <a:p>
            <a:r>
              <a:rPr lang="es-ES" dirty="0" smtClean="0"/>
              <a:t>Diagrama de bloques</a:t>
            </a:r>
            <a:endParaRPr lang="es-CO" dirty="0"/>
          </a:p>
        </p:txBody>
      </p:sp>
      <p:sp>
        <p:nvSpPr>
          <p:cNvPr id="3" name="Marcador de contenido 2"/>
          <p:cNvSpPr>
            <a:spLocks noGrp="1"/>
          </p:cNvSpPr>
          <p:nvPr>
            <p:ph idx="1"/>
          </p:nvPr>
        </p:nvSpPr>
        <p:spPr>
          <a:xfrm>
            <a:off x="1097281" y="1845734"/>
            <a:ext cx="4851236" cy="4023360"/>
          </a:xfrm>
        </p:spPr>
        <p:txBody>
          <a:bodyPr>
            <a:normAutofit/>
          </a:bodyPr>
          <a:lstStyle/>
          <a:p>
            <a:pPr>
              <a:buFont typeface="Wingdings" panose="05000000000000000000" pitchFamily="2" charset="2"/>
              <a:buChar char="Ø"/>
            </a:pPr>
            <a:r>
              <a:rPr lang="es-ES" dirty="0" smtClean="0"/>
              <a:t>Los diagramas de bloques son la representación gráfica del funcionamiento interno de un sistema.</a:t>
            </a:r>
          </a:p>
          <a:p>
            <a:pPr>
              <a:buFont typeface="Wingdings" panose="05000000000000000000" pitchFamily="2" charset="2"/>
              <a:buChar char="Ø"/>
            </a:pPr>
            <a:r>
              <a:rPr lang="es-ES" dirty="0" smtClean="0"/>
              <a:t>Cada bloque se caracteriza por sus entradas y salidas, las cuales generan la conexión entre los bloques y explican el funcionamiento de un sistema cualquiera</a:t>
            </a:r>
          </a:p>
          <a:p>
            <a:pPr>
              <a:buFont typeface="Wingdings" panose="05000000000000000000" pitchFamily="2" charset="2"/>
              <a:buChar char="Ø"/>
            </a:pPr>
            <a:r>
              <a:rPr lang="es-ES" dirty="0" smtClean="0"/>
              <a:t>Representa un proceso y por esta razón muestra alguna noción de temporalidad en la secuencia, pero OJO: No es un diagrama de flujo y NO representan pasos de un algoritmo, representan funciones dentro de un sistema.</a:t>
            </a:r>
          </a:p>
          <a:p>
            <a:endParaRPr lang="es-CO" dirty="0"/>
          </a:p>
        </p:txBody>
      </p:sp>
      <p:pic>
        <p:nvPicPr>
          <p:cNvPr id="1028" name="Picture 4" descr="Resultado de imagen para modulador diagrama de bloq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761" y="2688558"/>
            <a:ext cx="5758537" cy="253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15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p:cNvSpPr/>
          <p:nvPr/>
        </p:nvSpPr>
        <p:spPr>
          <a:xfrm>
            <a:off x="3716867" y="2201333"/>
            <a:ext cx="4927600" cy="224366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p>
          <a:p>
            <a:pPr algn="ctr"/>
            <a:endParaRPr lang="es-ES" dirty="0"/>
          </a:p>
          <a:p>
            <a:pPr algn="ctr"/>
            <a:endParaRPr lang="es-ES" dirty="0" smtClean="0"/>
          </a:p>
          <a:p>
            <a:pPr algn="ctr"/>
            <a:endParaRPr lang="es-ES" dirty="0"/>
          </a:p>
          <a:p>
            <a:pPr algn="ctr"/>
            <a:endParaRPr lang="es-ES" dirty="0" smtClean="0"/>
          </a:p>
          <a:p>
            <a:pPr algn="ctr"/>
            <a:endParaRPr lang="es-ES" dirty="0"/>
          </a:p>
          <a:p>
            <a:endParaRPr lang="es-ES" dirty="0" smtClean="0"/>
          </a:p>
          <a:p>
            <a:r>
              <a:rPr lang="es-ES" dirty="0" err="1" smtClean="0">
                <a:solidFill>
                  <a:schemeClr val="tx1"/>
                </a:solidFill>
              </a:rPr>
              <a:t>Backend</a:t>
            </a:r>
            <a:endParaRPr lang="es-CO" dirty="0">
              <a:solidFill>
                <a:schemeClr val="tx1"/>
              </a:solidFill>
            </a:endParaRPr>
          </a:p>
        </p:txBody>
      </p:sp>
      <p:sp>
        <p:nvSpPr>
          <p:cNvPr id="2" name="Título 1"/>
          <p:cNvSpPr>
            <a:spLocks noGrp="1"/>
          </p:cNvSpPr>
          <p:nvPr>
            <p:ph type="title"/>
          </p:nvPr>
        </p:nvSpPr>
        <p:spPr>
          <a:xfrm>
            <a:off x="1097280" y="266939"/>
            <a:ext cx="10058400" cy="1450757"/>
          </a:xfrm>
        </p:spPr>
        <p:txBody>
          <a:bodyPr/>
          <a:lstStyle/>
          <a:p>
            <a:r>
              <a:rPr lang="es-ES" dirty="0" smtClean="0"/>
              <a:t>Diagrama de bloques</a:t>
            </a:r>
            <a:endParaRPr lang="es-CO" dirty="0"/>
          </a:p>
        </p:txBody>
      </p:sp>
      <p:sp>
        <p:nvSpPr>
          <p:cNvPr id="3" name="Marcador de contenido 2"/>
          <p:cNvSpPr>
            <a:spLocks noGrp="1"/>
          </p:cNvSpPr>
          <p:nvPr>
            <p:ph idx="1"/>
          </p:nvPr>
        </p:nvSpPr>
        <p:spPr>
          <a:xfrm>
            <a:off x="1097281" y="5506064"/>
            <a:ext cx="10504784" cy="609601"/>
          </a:xfrm>
        </p:spPr>
        <p:txBody>
          <a:bodyPr>
            <a:normAutofit/>
          </a:bodyPr>
          <a:lstStyle/>
          <a:p>
            <a:pPr>
              <a:buFont typeface="Wingdings" panose="05000000000000000000" pitchFamily="2" charset="2"/>
              <a:buChar char="Ø"/>
            </a:pPr>
            <a:r>
              <a:rPr lang="es-ES" dirty="0" smtClean="0"/>
              <a:t>En el caso de un API </a:t>
            </a:r>
            <a:r>
              <a:rPr lang="es-ES" dirty="0" err="1" smtClean="0"/>
              <a:t>Rest</a:t>
            </a:r>
            <a:r>
              <a:rPr lang="es-ES" dirty="0" smtClean="0"/>
              <a:t> genérico tenemos un diagrama de bloques general</a:t>
            </a:r>
            <a:endParaRPr lang="es-CO" dirty="0"/>
          </a:p>
        </p:txBody>
      </p:sp>
      <p:sp>
        <p:nvSpPr>
          <p:cNvPr id="4" name="Rectángulo 3"/>
          <p:cNvSpPr/>
          <p:nvPr/>
        </p:nvSpPr>
        <p:spPr>
          <a:xfrm>
            <a:off x="7039897" y="2884294"/>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DB</a:t>
            </a:r>
            <a:endParaRPr lang="es-CO" dirty="0"/>
          </a:p>
        </p:txBody>
      </p:sp>
      <p:sp>
        <p:nvSpPr>
          <p:cNvPr id="6" name="Rectángulo 5"/>
          <p:cNvSpPr/>
          <p:nvPr/>
        </p:nvSpPr>
        <p:spPr>
          <a:xfrm>
            <a:off x="5599471" y="2887735"/>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Server</a:t>
            </a:r>
            <a:endParaRPr lang="es-CO" dirty="0"/>
          </a:p>
        </p:txBody>
      </p:sp>
      <p:sp>
        <p:nvSpPr>
          <p:cNvPr id="7" name="Rectángulo 6"/>
          <p:cNvSpPr/>
          <p:nvPr/>
        </p:nvSpPr>
        <p:spPr>
          <a:xfrm>
            <a:off x="4159045" y="2884294"/>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API </a:t>
            </a:r>
            <a:r>
              <a:rPr lang="es-ES" dirty="0" err="1" smtClean="0"/>
              <a:t>Rest</a:t>
            </a:r>
            <a:endParaRPr lang="es-CO" dirty="0"/>
          </a:p>
        </p:txBody>
      </p:sp>
      <p:cxnSp>
        <p:nvCxnSpPr>
          <p:cNvPr id="11" name="Conector recto de flecha 10"/>
          <p:cNvCxnSpPr/>
          <p:nvPr/>
        </p:nvCxnSpPr>
        <p:spPr>
          <a:xfrm>
            <a:off x="2592171" y="3087329"/>
            <a:ext cx="1101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2592171" y="3554361"/>
            <a:ext cx="1101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7" idx="3"/>
            <a:endCxn id="6" idx="1"/>
          </p:cNvCxnSpPr>
          <p:nvPr/>
        </p:nvCxnSpPr>
        <p:spPr>
          <a:xfrm>
            <a:off x="5171768" y="3346410"/>
            <a:ext cx="427703" cy="344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6" idx="3"/>
            <a:endCxn id="4" idx="1"/>
          </p:cNvCxnSpPr>
          <p:nvPr/>
        </p:nvCxnSpPr>
        <p:spPr>
          <a:xfrm flipV="1">
            <a:off x="6612194" y="3346410"/>
            <a:ext cx="427703" cy="344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1089330" y="2717997"/>
            <a:ext cx="1646413" cy="369332"/>
          </a:xfrm>
          <a:prstGeom prst="rect">
            <a:avLst/>
          </a:prstGeom>
        </p:spPr>
        <p:txBody>
          <a:bodyPr wrap="none">
            <a:spAutoFit/>
          </a:bodyPr>
          <a:lstStyle/>
          <a:p>
            <a:r>
              <a:rPr lang="es-ES" dirty="0" err="1" smtClean="0"/>
              <a:t>Request</a:t>
            </a:r>
            <a:r>
              <a:rPr lang="es-ES" dirty="0" smtClean="0"/>
              <a:t> + JSON</a:t>
            </a:r>
            <a:endParaRPr lang="es-CO" dirty="0"/>
          </a:p>
        </p:txBody>
      </p:sp>
      <p:sp>
        <p:nvSpPr>
          <p:cNvPr id="24" name="Rectángulo 23"/>
          <p:cNvSpPr/>
          <p:nvPr/>
        </p:nvSpPr>
        <p:spPr>
          <a:xfrm>
            <a:off x="1029681" y="3554360"/>
            <a:ext cx="1783630" cy="369332"/>
          </a:xfrm>
          <a:prstGeom prst="rect">
            <a:avLst/>
          </a:prstGeom>
        </p:spPr>
        <p:txBody>
          <a:bodyPr wrap="none">
            <a:spAutoFit/>
          </a:bodyPr>
          <a:lstStyle/>
          <a:p>
            <a:r>
              <a:rPr lang="es-ES" dirty="0" smtClean="0"/>
              <a:t>Response + JSON</a:t>
            </a:r>
            <a:endParaRPr lang="es-CO" dirty="0"/>
          </a:p>
        </p:txBody>
      </p:sp>
    </p:spTree>
    <p:extLst>
      <p:ext uri="{BB962C8B-B14F-4D97-AF65-F5344CB8AC3E}">
        <p14:creationId xmlns:p14="http://schemas.microsoft.com/office/powerpoint/2010/main" val="4007707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47275"/>
            <a:ext cx="10058400" cy="1450757"/>
          </a:xfrm>
        </p:spPr>
        <p:txBody>
          <a:bodyPr/>
          <a:lstStyle/>
          <a:p>
            <a:r>
              <a:rPr lang="es-ES" dirty="0" smtClean="0"/>
              <a:t>Diagrama de bloques</a:t>
            </a:r>
            <a:endParaRPr lang="es-CO" dirty="0"/>
          </a:p>
        </p:txBody>
      </p:sp>
      <p:sp>
        <p:nvSpPr>
          <p:cNvPr id="3" name="Marcador de contenido 2"/>
          <p:cNvSpPr>
            <a:spLocks noGrp="1"/>
          </p:cNvSpPr>
          <p:nvPr>
            <p:ph idx="1"/>
          </p:nvPr>
        </p:nvSpPr>
        <p:spPr>
          <a:xfrm>
            <a:off x="1097281" y="5819333"/>
            <a:ext cx="10504784" cy="609601"/>
          </a:xfrm>
        </p:spPr>
        <p:txBody>
          <a:bodyPr>
            <a:normAutofit/>
          </a:bodyPr>
          <a:lstStyle/>
          <a:p>
            <a:pPr>
              <a:buFont typeface="Wingdings" panose="05000000000000000000" pitchFamily="2" charset="2"/>
              <a:buChar char="Ø"/>
            </a:pPr>
            <a:r>
              <a:rPr lang="es-ES" dirty="0" smtClean="0"/>
              <a:t>Algo más complejo sería esto</a:t>
            </a:r>
            <a:endParaRPr lang="es-CO" dirty="0"/>
          </a:p>
        </p:txBody>
      </p:sp>
      <p:sp>
        <p:nvSpPr>
          <p:cNvPr id="7" name="Rectángulo 6"/>
          <p:cNvSpPr/>
          <p:nvPr/>
        </p:nvSpPr>
        <p:spPr>
          <a:xfrm>
            <a:off x="963562" y="1848463"/>
            <a:ext cx="3308554" cy="388346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smtClean="0">
                <a:solidFill>
                  <a:schemeClr val="tx1"/>
                </a:solidFill>
              </a:rPr>
              <a:t>API </a:t>
            </a:r>
            <a:r>
              <a:rPr lang="es-ES" dirty="0" err="1" smtClean="0">
                <a:solidFill>
                  <a:schemeClr val="tx1"/>
                </a:solidFill>
              </a:rPr>
              <a:t>Rest</a:t>
            </a:r>
            <a:endParaRPr lang="es-CO" dirty="0">
              <a:solidFill>
                <a:schemeClr val="tx1"/>
              </a:solidFill>
            </a:endParaRPr>
          </a:p>
        </p:txBody>
      </p:sp>
      <p:sp>
        <p:nvSpPr>
          <p:cNvPr id="12" name="Rectángulo 11"/>
          <p:cNvSpPr/>
          <p:nvPr/>
        </p:nvSpPr>
        <p:spPr>
          <a:xfrm>
            <a:off x="4471220" y="1848464"/>
            <a:ext cx="3308554" cy="388346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smtClean="0">
                <a:solidFill>
                  <a:schemeClr val="tx1"/>
                </a:solidFill>
              </a:rPr>
              <a:t>Server</a:t>
            </a:r>
            <a:endParaRPr lang="es-CO" dirty="0">
              <a:solidFill>
                <a:schemeClr val="tx1"/>
              </a:solidFill>
            </a:endParaRPr>
          </a:p>
        </p:txBody>
      </p:sp>
      <p:sp>
        <p:nvSpPr>
          <p:cNvPr id="13" name="Rectángulo 12"/>
          <p:cNvSpPr/>
          <p:nvPr/>
        </p:nvSpPr>
        <p:spPr>
          <a:xfrm>
            <a:off x="7978879" y="1848464"/>
            <a:ext cx="3308554" cy="388346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smtClean="0">
                <a:solidFill>
                  <a:schemeClr val="tx1"/>
                </a:solidFill>
              </a:rPr>
              <a:t>DB</a:t>
            </a:r>
            <a:endParaRPr lang="es-CO" dirty="0">
              <a:solidFill>
                <a:schemeClr val="tx1"/>
              </a:solidFill>
            </a:endParaRPr>
          </a:p>
        </p:txBody>
      </p:sp>
      <p:sp>
        <p:nvSpPr>
          <p:cNvPr id="15" name="Rectángulo 14"/>
          <p:cNvSpPr/>
          <p:nvPr/>
        </p:nvSpPr>
        <p:spPr>
          <a:xfrm>
            <a:off x="1344561" y="2771467"/>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Json</a:t>
            </a:r>
            <a:r>
              <a:rPr lang="es-ES" dirty="0" smtClean="0"/>
              <a:t> </a:t>
            </a:r>
            <a:r>
              <a:rPr lang="es-ES" dirty="0" err="1" smtClean="0"/>
              <a:t>Decoder</a:t>
            </a:r>
            <a:endParaRPr lang="es-CO" dirty="0"/>
          </a:p>
        </p:txBody>
      </p:sp>
      <p:cxnSp>
        <p:nvCxnSpPr>
          <p:cNvPr id="63" name="Conector recto de flecha 62"/>
          <p:cNvCxnSpPr/>
          <p:nvPr/>
        </p:nvCxnSpPr>
        <p:spPr>
          <a:xfrm>
            <a:off x="6501992" y="2566218"/>
            <a:ext cx="0" cy="1543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344560" y="4114799"/>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Json</a:t>
            </a:r>
            <a:r>
              <a:rPr lang="es-ES" dirty="0" smtClean="0"/>
              <a:t> </a:t>
            </a:r>
            <a:r>
              <a:rPr lang="es-ES" dirty="0" err="1" smtClean="0"/>
              <a:t>Encoder</a:t>
            </a:r>
            <a:endParaRPr lang="es-CO" dirty="0"/>
          </a:p>
        </p:txBody>
      </p:sp>
      <p:sp>
        <p:nvSpPr>
          <p:cNvPr id="18" name="Rectángulo 17"/>
          <p:cNvSpPr/>
          <p:nvPr/>
        </p:nvSpPr>
        <p:spPr>
          <a:xfrm>
            <a:off x="5619135" y="2868132"/>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DB </a:t>
            </a:r>
            <a:r>
              <a:rPr lang="es-ES" dirty="0" err="1" smtClean="0"/>
              <a:t>Comm</a:t>
            </a:r>
            <a:endParaRPr lang="es-CO" dirty="0"/>
          </a:p>
        </p:txBody>
      </p:sp>
      <p:sp>
        <p:nvSpPr>
          <p:cNvPr id="20" name="Rectángulo 19"/>
          <p:cNvSpPr/>
          <p:nvPr/>
        </p:nvSpPr>
        <p:spPr>
          <a:xfrm>
            <a:off x="2832917" y="4114799"/>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Services</a:t>
            </a:r>
            <a:endParaRPr lang="es-CO" dirty="0"/>
          </a:p>
        </p:txBody>
      </p:sp>
      <p:sp>
        <p:nvSpPr>
          <p:cNvPr id="21" name="Rectángulo 20"/>
          <p:cNvSpPr/>
          <p:nvPr/>
        </p:nvSpPr>
        <p:spPr>
          <a:xfrm>
            <a:off x="2832916" y="2771467"/>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Entities</a:t>
            </a:r>
            <a:endParaRPr lang="es-CO" dirty="0"/>
          </a:p>
        </p:txBody>
      </p:sp>
      <p:sp>
        <p:nvSpPr>
          <p:cNvPr id="22" name="Rectángulo 21"/>
          <p:cNvSpPr/>
          <p:nvPr/>
        </p:nvSpPr>
        <p:spPr>
          <a:xfrm>
            <a:off x="2132860" y="1956866"/>
            <a:ext cx="1012723" cy="609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Config</a:t>
            </a:r>
            <a:endParaRPr lang="es-CO" dirty="0"/>
          </a:p>
        </p:txBody>
      </p:sp>
      <p:sp>
        <p:nvSpPr>
          <p:cNvPr id="24" name="Rectángulo 23"/>
          <p:cNvSpPr/>
          <p:nvPr/>
        </p:nvSpPr>
        <p:spPr>
          <a:xfrm>
            <a:off x="5619135" y="1955391"/>
            <a:ext cx="1012723" cy="610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Config</a:t>
            </a:r>
            <a:endParaRPr lang="es-CO" dirty="0"/>
          </a:p>
        </p:txBody>
      </p:sp>
      <p:sp>
        <p:nvSpPr>
          <p:cNvPr id="25" name="Rectángulo 24"/>
          <p:cNvSpPr/>
          <p:nvPr/>
        </p:nvSpPr>
        <p:spPr>
          <a:xfrm>
            <a:off x="5619135" y="4123157"/>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HTTP </a:t>
            </a:r>
            <a:r>
              <a:rPr lang="es-ES" dirty="0" err="1" smtClean="0"/>
              <a:t>Dispath</a:t>
            </a:r>
            <a:endParaRPr lang="es-CO" dirty="0"/>
          </a:p>
        </p:txBody>
      </p:sp>
      <p:sp>
        <p:nvSpPr>
          <p:cNvPr id="26" name="Rectángulo 25"/>
          <p:cNvSpPr/>
          <p:nvPr/>
        </p:nvSpPr>
        <p:spPr>
          <a:xfrm>
            <a:off x="10139517" y="3065578"/>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DBs</a:t>
            </a:r>
            <a:endParaRPr lang="es-CO" dirty="0"/>
          </a:p>
        </p:txBody>
      </p:sp>
      <p:sp>
        <p:nvSpPr>
          <p:cNvPr id="27" name="Rectángulo 26"/>
          <p:cNvSpPr/>
          <p:nvPr/>
        </p:nvSpPr>
        <p:spPr>
          <a:xfrm>
            <a:off x="10139517" y="1896182"/>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Search</a:t>
            </a:r>
            <a:endParaRPr lang="es-ES" dirty="0" smtClean="0"/>
          </a:p>
          <a:p>
            <a:pPr algn="ctr"/>
            <a:r>
              <a:rPr lang="es-ES" dirty="0" err="1" smtClean="0"/>
              <a:t>engine</a:t>
            </a:r>
            <a:endParaRPr lang="es-CO" dirty="0"/>
          </a:p>
        </p:txBody>
      </p:sp>
      <p:sp>
        <p:nvSpPr>
          <p:cNvPr id="28" name="Rectángulo 27"/>
          <p:cNvSpPr/>
          <p:nvPr/>
        </p:nvSpPr>
        <p:spPr>
          <a:xfrm>
            <a:off x="10139517" y="4234975"/>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Sort</a:t>
            </a:r>
            <a:endParaRPr lang="es-ES" dirty="0" smtClean="0"/>
          </a:p>
          <a:p>
            <a:pPr algn="ctr"/>
            <a:r>
              <a:rPr lang="es-ES" dirty="0" err="1" smtClean="0"/>
              <a:t>engine</a:t>
            </a:r>
            <a:endParaRPr lang="es-CO" dirty="0"/>
          </a:p>
        </p:txBody>
      </p:sp>
      <p:sp>
        <p:nvSpPr>
          <p:cNvPr id="29" name="Rectángulo 28"/>
          <p:cNvSpPr/>
          <p:nvPr/>
        </p:nvSpPr>
        <p:spPr>
          <a:xfrm>
            <a:off x="8274827" y="2868131"/>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TCP Driver</a:t>
            </a:r>
            <a:endParaRPr lang="es-CO" dirty="0"/>
          </a:p>
        </p:txBody>
      </p:sp>
      <p:cxnSp>
        <p:nvCxnSpPr>
          <p:cNvPr id="8" name="Conector recto de flecha 7"/>
          <p:cNvCxnSpPr/>
          <p:nvPr/>
        </p:nvCxnSpPr>
        <p:spPr>
          <a:xfrm flipV="1">
            <a:off x="3145583" y="2077925"/>
            <a:ext cx="2473552" cy="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26" idx="1"/>
          </p:cNvCxnSpPr>
          <p:nvPr/>
        </p:nvCxnSpPr>
        <p:spPr>
          <a:xfrm flipH="1">
            <a:off x="9287550" y="3527694"/>
            <a:ext cx="85196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26" idx="0"/>
            <a:endCxn id="27" idx="2"/>
          </p:cNvCxnSpPr>
          <p:nvPr/>
        </p:nvCxnSpPr>
        <p:spPr>
          <a:xfrm flipV="1">
            <a:off x="10645879" y="2820414"/>
            <a:ext cx="0" cy="2451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10657309" y="3987301"/>
            <a:ext cx="0" cy="2451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p:cNvCxnSpPr>
            <a:stCxn id="20" idx="3"/>
            <a:endCxn id="18" idx="1"/>
          </p:cNvCxnSpPr>
          <p:nvPr/>
        </p:nvCxnSpPr>
        <p:spPr>
          <a:xfrm flipV="1">
            <a:off x="3845640" y="3330248"/>
            <a:ext cx="1773495" cy="124666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a:endCxn id="20" idx="0"/>
          </p:cNvCxnSpPr>
          <p:nvPr/>
        </p:nvCxnSpPr>
        <p:spPr>
          <a:xfrm>
            <a:off x="3339277" y="3691356"/>
            <a:ext cx="2" cy="4234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p:cNvCxnSpPr/>
          <p:nvPr/>
        </p:nvCxnSpPr>
        <p:spPr>
          <a:xfrm flipH="1">
            <a:off x="2357283" y="4722965"/>
            <a:ext cx="47563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p:nvPr/>
        </p:nvCxnSpPr>
        <p:spPr>
          <a:xfrm flipH="1" flipV="1">
            <a:off x="2357282" y="3232148"/>
            <a:ext cx="475634" cy="135681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p:cNvCxnSpPr/>
          <p:nvPr/>
        </p:nvCxnSpPr>
        <p:spPr>
          <a:xfrm flipH="1">
            <a:off x="3835803" y="4897022"/>
            <a:ext cx="175537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p:cNvCxnSpPr/>
          <p:nvPr/>
        </p:nvCxnSpPr>
        <p:spPr>
          <a:xfrm flipH="1">
            <a:off x="6631858" y="3232148"/>
            <a:ext cx="164297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p:cNvCxnSpPr/>
          <p:nvPr/>
        </p:nvCxnSpPr>
        <p:spPr>
          <a:xfrm flipH="1">
            <a:off x="5848689" y="5034522"/>
            <a:ext cx="1" cy="1055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p:cNvCxnSpPr/>
          <p:nvPr/>
        </p:nvCxnSpPr>
        <p:spPr>
          <a:xfrm flipV="1">
            <a:off x="6349674" y="5060664"/>
            <a:ext cx="0" cy="999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ángulo 107"/>
          <p:cNvSpPr/>
          <p:nvPr/>
        </p:nvSpPr>
        <p:spPr>
          <a:xfrm>
            <a:off x="6185010" y="6009310"/>
            <a:ext cx="1646413" cy="369332"/>
          </a:xfrm>
          <a:prstGeom prst="rect">
            <a:avLst/>
          </a:prstGeom>
        </p:spPr>
        <p:txBody>
          <a:bodyPr wrap="none">
            <a:spAutoFit/>
          </a:bodyPr>
          <a:lstStyle/>
          <a:p>
            <a:r>
              <a:rPr lang="es-ES" dirty="0" err="1" smtClean="0"/>
              <a:t>Request</a:t>
            </a:r>
            <a:r>
              <a:rPr lang="es-ES" dirty="0" smtClean="0"/>
              <a:t> + JSON</a:t>
            </a:r>
            <a:endParaRPr lang="es-CO" dirty="0"/>
          </a:p>
        </p:txBody>
      </p:sp>
      <p:sp>
        <p:nvSpPr>
          <p:cNvPr id="109" name="Rectángulo 108"/>
          <p:cNvSpPr/>
          <p:nvPr/>
        </p:nvSpPr>
        <p:spPr>
          <a:xfrm>
            <a:off x="4368250" y="6009382"/>
            <a:ext cx="1783630" cy="369332"/>
          </a:xfrm>
          <a:prstGeom prst="rect">
            <a:avLst/>
          </a:prstGeom>
        </p:spPr>
        <p:txBody>
          <a:bodyPr wrap="none">
            <a:spAutoFit/>
          </a:bodyPr>
          <a:lstStyle/>
          <a:p>
            <a:r>
              <a:rPr lang="es-ES" dirty="0" smtClean="0"/>
              <a:t>Response + JSON</a:t>
            </a:r>
            <a:endParaRPr lang="es-CO" dirty="0"/>
          </a:p>
        </p:txBody>
      </p:sp>
    </p:spTree>
    <p:extLst>
      <p:ext uri="{BB962C8B-B14F-4D97-AF65-F5344CB8AC3E}">
        <p14:creationId xmlns:p14="http://schemas.microsoft.com/office/powerpoint/2010/main" val="1138275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47275"/>
            <a:ext cx="10058400" cy="1450757"/>
          </a:xfrm>
        </p:spPr>
        <p:txBody>
          <a:bodyPr/>
          <a:lstStyle/>
          <a:p>
            <a:r>
              <a:rPr lang="es-ES" dirty="0" smtClean="0"/>
              <a:t>Diagrama de bloques</a:t>
            </a:r>
            <a:endParaRPr lang="es-CO" dirty="0"/>
          </a:p>
        </p:txBody>
      </p:sp>
      <p:sp>
        <p:nvSpPr>
          <p:cNvPr id="7" name="Rectángulo 6"/>
          <p:cNvSpPr/>
          <p:nvPr/>
        </p:nvSpPr>
        <p:spPr>
          <a:xfrm>
            <a:off x="953726" y="1848463"/>
            <a:ext cx="3308554" cy="388346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smtClean="0">
                <a:solidFill>
                  <a:schemeClr val="tx1"/>
                </a:solidFill>
              </a:rPr>
              <a:t>API </a:t>
            </a:r>
            <a:r>
              <a:rPr lang="es-ES" dirty="0" err="1" smtClean="0">
                <a:solidFill>
                  <a:schemeClr val="tx1"/>
                </a:solidFill>
              </a:rPr>
              <a:t>Rest</a:t>
            </a:r>
            <a:endParaRPr lang="es-CO" dirty="0">
              <a:solidFill>
                <a:schemeClr val="tx1"/>
              </a:solidFill>
            </a:endParaRPr>
          </a:p>
        </p:txBody>
      </p:sp>
      <p:sp>
        <p:nvSpPr>
          <p:cNvPr id="12" name="Rectángulo 11"/>
          <p:cNvSpPr/>
          <p:nvPr/>
        </p:nvSpPr>
        <p:spPr>
          <a:xfrm>
            <a:off x="4461384" y="1848464"/>
            <a:ext cx="3308554" cy="3883468"/>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smtClean="0">
                <a:solidFill>
                  <a:schemeClr val="tx1"/>
                </a:solidFill>
              </a:rPr>
              <a:t>Server</a:t>
            </a:r>
            <a:endParaRPr lang="es-CO" dirty="0">
              <a:solidFill>
                <a:schemeClr val="tx1"/>
              </a:solidFill>
            </a:endParaRPr>
          </a:p>
        </p:txBody>
      </p:sp>
      <p:sp>
        <p:nvSpPr>
          <p:cNvPr id="13" name="Rectángulo 12"/>
          <p:cNvSpPr/>
          <p:nvPr/>
        </p:nvSpPr>
        <p:spPr>
          <a:xfrm>
            <a:off x="7969043" y="1848464"/>
            <a:ext cx="3308554" cy="3883468"/>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smtClean="0">
                <a:solidFill>
                  <a:schemeClr val="tx1"/>
                </a:solidFill>
              </a:rPr>
              <a:t>DB</a:t>
            </a:r>
            <a:endParaRPr lang="es-CO" dirty="0">
              <a:solidFill>
                <a:schemeClr val="tx1"/>
              </a:solidFill>
            </a:endParaRPr>
          </a:p>
        </p:txBody>
      </p:sp>
      <p:sp>
        <p:nvSpPr>
          <p:cNvPr id="15" name="Rectángulo 14"/>
          <p:cNvSpPr/>
          <p:nvPr/>
        </p:nvSpPr>
        <p:spPr>
          <a:xfrm>
            <a:off x="1334725" y="2771467"/>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Json</a:t>
            </a:r>
            <a:r>
              <a:rPr lang="es-ES" dirty="0" smtClean="0"/>
              <a:t> </a:t>
            </a:r>
            <a:r>
              <a:rPr lang="es-ES" dirty="0" err="1" smtClean="0"/>
              <a:t>Decoder</a:t>
            </a:r>
            <a:endParaRPr lang="es-CO" dirty="0"/>
          </a:p>
        </p:txBody>
      </p:sp>
      <p:cxnSp>
        <p:nvCxnSpPr>
          <p:cNvPr id="63" name="Conector recto de flecha 62"/>
          <p:cNvCxnSpPr/>
          <p:nvPr/>
        </p:nvCxnSpPr>
        <p:spPr>
          <a:xfrm>
            <a:off x="6492156" y="2566218"/>
            <a:ext cx="0" cy="154366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334724" y="4114799"/>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Json</a:t>
            </a:r>
            <a:r>
              <a:rPr lang="es-ES" dirty="0" smtClean="0"/>
              <a:t> </a:t>
            </a:r>
            <a:r>
              <a:rPr lang="es-ES" dirty="0" err="1" smtClean="0"/>
              <a:t>Encoder</a:t>
            </a:r>
            <a:endParaRPr lang="es-CO" dirty="0"/>
          </a:p>
        </p:txBody>
      </p:sp>
      <p:sp>
        <p:nvSpPr>
          <p:cNvPr id="18" name="Rectángulo 17"/>
          <p:cNvSpPr/>
          <p:nvPr/>
        </p:nvSpPr>
        <p:spPr>
          <a:xfrm>
            <a:off x="5609299" y="2868132"/>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DB </a:t>
            </a:r>
            <a:r>
              <a:rPr lang="es-ES" dirty="0" err="1" smtClean="0"/>
              <a:t>Comm</a:t>
            </a:r>
            <a:endParaRPr lang="es-CO" dirty="0"/>
          </a:p>
        </p:txBody>
      </p:sp>
      <p:sp>
        <p:nvSpPr>
          <p:cNvPr id="20" name="Rectángulo 19"/>
          <p:cNvSpPr/>
          <p:nvPr/>
        </p:nvSpPr>
        <p:spPr>
          <a:xfrm>
            <a:off x="2823081" y="4114799"/>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Services</a:t>
            </a:r>
            <a:endParaRPr lang="es-CO" dirty="0"/>
          </a:p>
        </p:txBody>
      </p:sp>
      <p:sp>
        <p:nvSpPr>
          <p:cNvPr id="21" name="Rectángulo 20"/>
          <p:cNvSpPr/>
          <p:nvPr/>
        </p:nvSpPr>
        <p:spPr>
          <a:xfrm>
            <a:off x="2823080" y="2771467"/>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Entities</a:t>
            </a:r>
            <a:endParaRPr lang="es-CO" dirty="0"/>
          </a:p>
        </p:txBody>
      </p:sp>
      <p:sp>
        <p:nvSpPr>
          <p:cNvPr id="22" name="Rectángulo 21"/>
          <p:cNvSpPr/>
          <p:nvPr/>
        </p:nvSpPr>
        <p:spPr>
          <a:xfrm>
            <a:off x="2123024" y="1956866"/>
            <a:ext cx="1012723" cy="60935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Config</a:t>
            </a:r>
            <a:endParaRPr lang="es-CO" dirty="0"/>
          </a:p>
        </p:txBody>
      </p:sp>
      <p:sp>
        <p:nvSpPr>
          <p:cNvPr id="24" name="Rectángulo 23"/>
          <p:cNvSpPr/>
          <p:nvPr/>
        </p:nvSpPr>
        <p:spPr>
          <a:xfrm>
            <a:off x="5609299" y="1955391"/>
            <a:ext cx="1012723" cy="610827"/>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Config</a:t>
            </a:r>
            <a:endParaRPr lang="es-CO" dirty="0"/>
          </a:p>
        </p:txBody>
      </p:sp>
      <p:sp>
        <p:nvSpPr>
          <p:cNvPr id="25" name="Rectángulo 24"/>
          <p:cNvSpPr/>
          <p:nvPr/>
        </p:nvSpPr>
        <p:spPr>
          <a:xfrm>
            <a:off x="5609299" y="4123157"/>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HTTP </a:t>
            </a:r>
            <a:r>
              <a:rPr lang="es-ES" dirty="0" err="1" smtClean="0"/>
              <a:t>Dispath</a:t>
            </a:r>
            <a:endParaRPr lang="es-CO" dirty="0"/>
          </a:p>
        </p:txBody>
      </p:sp>
      <p:sp>
        <p:nvSpPr>
          <p:cNvPr id="26" name="Rectángulo 25"/>
          <p:cNvSpPr/>
          <p:nvPr/>
        </p:nvSpPr>
        <p:spPr>
          <a:xfrm>
            <a:off x="10129681" y="3065578"/>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DBs</a:t>
            </a:r>
            <a:endParaRPr lang="es-CO" dirty="0"/>
          </a:p>
        </p:txBody>
      </p:sp>
      <p:sp>
        <p:nvSpPr>
          <p:cNvPr id="27" name="Rectángulo 26"/>
          <p:cNvSpPr/>
          <p:nvPr/>
        </p:nvSpPr>
        <p:spPr>
          <a:xfrm>
            <a:off x="10129681" y="1896182"/>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Search</a:t>
            </a:r>
            <a:endParaRPr lang="es-ES" dirty="0" smtClean="0"/>
          </a:p>
          <a:p>
            <a:pPr algn="ctr"/>
            <a:r>
              <a:rPr lang="es-ES" dirty="0" err="1" smtClean="0"/>
              <a:t>engine</a:t>
            </a:r>
            <a:endParaRPr lang="es-CO" dirty="0"/>
          </a:p>
        </p:txBody>
      </p:sp>
      <p:sp>
        <p:nvSpPr>
          <p:cNvPr id="28" name="Rectángulo 27"/>
          <p:cNvSpPr/>
          <p:nvPr/>
        </p:nvSpPr>
        <p:spPr>
          <a:xfrm>
            <a:off x="10129681" y="4234975"/>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Sort</a:t>
            </a:r>
            <a:endParaRPr lang="es-ES" dirty="0" smtClean="0"/>
          </a:p>
          <a:p>
            <a:pPr algn="ctr"/>
            <a:r>
              <a:rPr lang="es-ES" dirty="0" err="1" smtClean="0"/>
              <a:t>engine</a:t>
            </a:r>
            <a:endParaRPr lang="es-CO" dirty="0"/>
          </a:p>
        </p:txBody>
      </p:sp>
      <p:sp>
        <p:nvSpPr>
          <p:cNvPr id="29" name="Rectángulo 28"/>
          <p:cNvSpPr/>
          <p:nvPr/>
        </p:nvSpPr>
        <p:spPr>
          <a:xfrm>
            <a:off x="8264991" y="2868131"/>
            <a:ext cx="1012723" cy="924232"/>
          </a:xfrm>
          <a:prstGeom prst="rect">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TCP Driver</a:t>
            </a:r>
            <a:endParaRPr lang="es-CO" dirty="0"/>
          </a:p>
        </p:txBody>
      </p:sp>
      <p:cxnSp>
        <p:nvCxnSpPr>
          <p:cNvPr id="8" name="Conector recto de flecha 7"/>
          <p:cNvCxnSpPr/>
          <p:nvPr/>
        </p:nvCxnSpPr>
        <p:spPr>
          <a:xfrm flipV="1">
            <a:off x="3135747" y="2077925"/>
            <a:ext cx="2473552" cy="73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26" idx="1"/>
          </p:cNvCxnSpPr>
          <p:nvPr/>
        </p:nvCxnSpPr>
        <p:spPr>
          <a:xfrm flipH="1">
            <a:off x="9277714" y="3527694"/>
            <a:ext cx="851967"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26" idx="0"/>
            <a:endCxn id="27" idx="2"/>
          </p:cNvCxnSpPr>
          <p:nvPr/>
        </p:nvCxnSpPr>
        <p:spPr>
          <a:xfrm flipV="1">
            <a:off x="10636043" y="2820414"/>
            <a:ext cx="0" cy="245164"/>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10647473" y="3987301"/>
            <a:ext cx="0" cy="245164"/>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p:cNvCxnSpPr>
            <a:stCxn id="20" idx="3"/>
            <a:endCxn id="18" idx="1"/>
          </p:cNvCxnSpPr>
          <p:nvPr/>
        </p:nvCxnSpPr>
        <p:spPr>
          <a:xfrm flipV="1">
            <a:off x="3835804" y="3330248"/>
            <a:ext cx="1773495" cy="1246667"/>
          </a:xfrm>
          <a:prstGeom prst="bentConnector3">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a:endCxn id="20" idx="0"/>
          </p:cNvCxnSpPr>
          <p:nvPr/>
        </p:nvCxnSpPr>
        <p:spPr>
          <a:xfrm>
            <a:off x="3329441" y="3691356"/>
            <a:ext cx="2" cy="423443"/>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p:cNvCxnSpPr/>
          <p:nvPr/>
        </p:nvCxnSpPr>
        <p:spPr>
          <a:xfrm flipH="1">
            <a:off x="2347447" y="4722965"/>
            <a:ext cx="47563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p:nvPr/>
        </p:nvCxnSpPr>
        <p:spPr>
          <a:xfrm flipH="1" flipV="1">
            <a:off x="2347446" y="3232148"/>
            <a:ext cx="475634" cy="1356811"/>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ángulo 38"/>
          <p:cNvSpPr/>
          <p:nvPr/>
        </p:nvSpPr>
        <p:spPr>
          <a:xfrm>
            <a:off x="3225353" y="2009288"/>
            <a:ext cx="1303627" cy="800219"/>
          </a:xfrm>
          <a:prstGeom prst="rect">
            <a:avLst/>
          </a:prstGeom>
        </p:spPr>
        <p:txBody>
          <a:bodyPr wrap="none">
            <a:spAutoFit/>
          </a:bodyPr>
          <a:lstStyle/>
          <a:p>
            <a:r>
              <a:rPr lang="es-ES" sz="1400" dirty="0" err="1" smtClean="0"/>
              <a:t>Preferences</a:t>
            </a:r>
            <a:endParaRPr lang="es-ES" sz="1400" dirty="0" smtClean="0"/>
          </a:p>
          <a:p>
            <a:r>
              <a:rPr lang="es-ES" sz="1400" dirty="0" err="1" smtClean="0"/>
              <a:t>Services</a:t>
            </a:r>
            <a:r>
              <a:rPr lang="es-ES" sz="1400" dirty="0" smtClean="0"/>
              <a:t> </a:t>
            </a:r>
            <a:r>
              <a:rPr lang="es-ES" sz="1400" dirty="0" err="1" smtClean="0"/>
              <a:t>names</a:t>
            </a:r>
            <a:endParaRPr lang="es-ES" sz="1400" dirty="0" smtClean="0"/>
          </a:p>
          <a:p>
            <a:endParaRPr lang="es-CO" dirty="0"/>
          </a:p>
        </p:txBody>
      </p:sp>
      <p:sp>
        <p:nvSpPr>
          <p:cNvPr id="40" name="Rectángulo 39"/>
          <p:cNvSpPr/>
          <p:nvPr/>
        </p:nvSpPr>
        <p:spPr>
          <a:xfrm>
            <a:off x="6569377" y="1858089"/>
            <a:ext cx="1303627" cy="1446550"/>
          </a:xfrm>
          <a:prstGeom prst="rect">
            <a:avLst/>
          </a:prstGeom>
        </p:spPr>
        <p:txBody>
          <a:bodyPr wrap="none">
            <a:spAutoFit/>
          </a:bodyPr>
          <a:lstStyle/>
          <a:p>
            <a:r>
              <a:rPr lang="es-ES" sz="1400" dirty="0" err="1" smtClean="0"/>
              <a:t>Preferences</a:t>
            </a:r>
            <a:endParaRPr lang="es-ES" sz="1400" dirty="0" smtClean="0"/>
          </a:p>
          <a:p>
            <a:r>
              <a:rPr lang="es-ES" sz="1400" dirty="0" err="1" smtClean="0"/>
              <a:t>Services</a:t>
            </a:r>
            <a:r>
              <a:rPr lang="es-ES" sz="1400" dirty="0" smtClean="0"/>
              <a:t> </a:t>
            </a:r>
            <a:r>
              <a:rPr lang="es-ES" sz="1400" dirty="0" err="1" smtClean="0"/>
              <a:t>names</a:t>
            </a:r>
            <a:endParaRPr lang="es-ES" sz="1400" dirty="0" smtClean="0"/>
          </a:p>
          <a:p>
            <a:r>
              <a:rPr lang="es-ES" sz="1400" dirty="0" err="1" smtClean="0"/>
              <a:t>Ports</a:t>
            </a:r>
            <a:endParaRPr lang="es-ES" sz="1400" dirty="0" smtClean="0"/>
          </a:p>
          <a:p>
            <a:r>
              <a:rPr lang="es-ES" sz="1400" dirty="0" err="1" smtClean="0"/>
              <a:t>Users</a:t>
            </a:r>
            <a:endParaRPr lang="es-ES" sz="1400" dirty="0" smtClean="0"/>
          </a:p>
          <a:p>
            <a:endParaRPr lang="es-ES" sz="1400" dirty="0" smtClean="0"/>
          </a:p>
          <a:p>
            <a:endParaRPr lang="es-CO" dirty="0"/>
          </a:p>
        </p:txBody>
      </p:sp>
      <p:sp>
        <p:nvSpPr>
          <p:cNvPr id="41" name="Rectángulo 40"/>
          <p:cNvSpPr/>
          <p:nvPr/>
        </p:nvSpPr>
        <p:spPr>
          <a:xfrm>
            <a:off x="2307073" y="3636253"/>
            <a:ext cx="558166" cy="584775"/>
          </a:xfrm>
          <a:prstGeom prst="rect">
            <a:avLst/>
          </a:prstGeom>
        </p:spPr>
        <p:txBody>
          <a:bodyPr wrap="none">
            <a:spAutoFit/>
          </a:bodyPr>
          <a:lstStyle/>
          <a:p>
            <a:r>
              <a:rPr lang="es-ES" sz="1400" dirty="0" smtClean="0"/>
              <a:t>JSON</a:t>
            </a:r>
          </a:p>
          <a:p>
            <a:endParaRPr lang="es-CO" dirty="0"/>
          </a:p>
        </p:txBody>
      </p:sp>
      <p:sp>
        <p:nvSpPr>
          <p:cNvPr id="44" name="Rectángulo 43"/>
          <p:cNvSpPr/>
          <p:nvPr/>
        </p:nvSpPr>
        <p:spPr>
          <a:xfrm>
            <a:off x="3329877" y="3758668"/>
            <a:ext cx="1157048" cy="584775"/>
          </a:xfrm>
          <a:prstGeom prst="rect">
            <a:avLst/>
          </a:prstGeom>
        </p:spPr>
        <p:txBody>
          <a:bodyPr wrap="none">
            <a:spAutoFit/>
          </a:bodyPr>
          <a:lstStyle/>
          <a:p>
            <a:r>
              <a:rPr lang="es-ES" sz="1400" dirty="0" smtClean="0"/>
              <a:t>Data [</a:t>
            </a:r>
            <a:r>
              <a:rPr lang="es-ES" sz="1400" dirty="0" err="1" smtClean="0"/>
              <a:t>Object</a:t>
            </a:r>
            <a:r>
              <a:rPr lang="es-ES" sz="1400" dirty="0" smtClean="0"/>
              <a:t>]</a:t>
            </a:r>
          </a:p>
          <a:p>
            <a:endParaRPr lang="es-CO" dirty="0"/>
          </a:p>
        </p:txBody>
      </p:sp>
      <p:sp>
        <p:nvSpPr>
          <p:cNvPr id="45" name="Rectángulo 44"/>
          <p:cNvSpPr/>
          <p:nvPr/>
        </p:nvSpPr>
        <p:spPr>
          <a:xfrm>
            <a:off x="4281112" y="3010141"/>
            <a:ext cx="1285993" cy="584775"/>
          </a:xfrm>
          <a:prstGeom prst="rect">
            <a:avLst/>
          </a:prstGeom>
        </p:spPr>
        <p:txBody>
          <a:bodyPr wrap="none">
            <a:spAutoFit/>
          </a:bodyPr>
          <a:lstStyle/>
          <a:p>
            <a:r>
              <a:rPr lang="es-ES" sz="1400" dirty="0" smtClean="0"/>
              <a:t>Data [</a:t>
            </a:r>
            <a:r>
              <a:rPr lang="es-ES" sz="1400" dirty="0" err="1" smtClean="0"/>
              <a:t>ResulSet</a:t>
            </a:r>
            <a:r>
              <a:rPr lang="es-ES" sz="1400" dirty="0" smtClean="0"/>
              <a:t>]</a:t>
            </a:r>
          </a:p>
          <a:p>
            <a:endParaRPr lang="es-CO" dirty="0"/>
          </a:p>
        </p:txBody>
      </p:sp>
      <p:sp>
        <p:nvSpPr>
          <p:cNvPr id="47" name="Rectángulo 46"/>
          <p:cNvSpPr/>
          <p:nvPr/>
        </p:nvSpPr>
        <p:spPr>
          <a:xfrm>
            <a:off x="9281424" y="3504712"/>
            <a:ext cx="837986" cy="800219"/>
          </a:xfrm>
          <a:prstGeom prst="rect">
            <a:avLst/>
          </a:prstGeom>
        </p:spPr>
        <p:txBody>
          <a:bodyPr wrap="none">
            <a:spAutoFit/>
          </a:bodyPr>
          <a:lstStyle/>
          <a:p>
            <a:pPr algn="ctr"/>
            <a:r>
              <a:rPr lang="es-ES" sz="1400" dirty="0" err="1" smtClean="0"/>
              <a:t>rawData</a:t>
            </a:r>
            <a:r>
              <a:rPr lang="es-ES" sz="1400" dirty="0" smtClean="0"/>
              <a:t> </a:t>
            </a:r>
          </a:p>
          <a:p>
            <a:pPr algn="ctr"/>
            <a:r>
              <a:rPr lang="es-ES" sz="1400" dirty="0" smtClean="0"/>
              <a:t>[Bytes]</a:t>
            </a:r>
          </a:p>
          <a:p>
            <a:endParaRPr lang="es-CO" dirty="0"/>
          </a:p>
        </p:txBody>
      </p:sp>
      <p:sp>
        <p:nvSpPr>
          <p:cNvPr id="54" name="Rectángulo 53"/>
          <p:cNvSpPr/>
          <p:nvPr/>
        </p:nvSpPr>
        <p:spPr>
          <a:xfrm>
            <a:off x="2307073" y="4742135"/>
            <a:ext cx="558166" cy="584775"/>
          </a:xfrm>
          <a:prstGeom prst="rect">
            <a:avLst/>
          </a:prstGeom>
        </p:spPr>
        <p:txBody>
          <a:bodyPr wrap="none">
            <a:spAutoFit/>
          </a:bodyPr>
          <a:lstStyle/>
          <a:p>
            <a:r>
              <a:rPr lang="es-ES" sz="1400" smtClean="0"/>
              <a:t>JSON</a:t>
            </a:r>
            <a:endParaRPr lang="es-ES" sz="1400" dirty="0" smtClean="0"/>
          </a:p>
          <a:p>
            <a:endParaRPr lang="es-CO" dirty="0"/>
          </a:p>
        </p:txBody>
      </p:sp>
      <p:cxnSp>
        <p:nvCxnSpPr>
          <p:cNvPr id="55" name="Conector recto de flecha 54"/>
          <p:cNvCxnSpPr/>
          <p:nvPr/>
        </p:nvCxnSpPr>
        <p:spPr>
          <a:xfrm flipH="1">
            <a:off x="3835803" y="4897022"/>
            <a:ext cx="1755372"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ángulo 56"/>
          <p:cNvSpPr/>
          <p:nvPr/>
        </p:nvSpPr>
        <p:spPr>
          <a:xfrm>
            <a:off x="3700794" y="4906457"/>
            <a:ext cx="1911485" cy="584775"/>
          </a:xfrm>
          <a:prstGeom prst="rect">
            <a:avLst/>
          </a:prstGeom>
        </p:spPr>
        <p:txBody>
          <a:bodyPr wrap="none">
            <a:spAutoFit/>
          </a:bodyPr>
          <a:lstStyle/>
          <a:p>
            <a:r>
              <a:rPr lang="es-ES" sz="1400" dirty="0" smtClean="0"/>
              <a:t>Http </a:t>
            </a:r>
            <a:r>
              <a:rPr lang="es-ES" sz="1400" dirty="0" err="1" smtClean="0"/>
              <a:t>Request</a:t>
            </a:r>
            <a:r>
              <a:rPr lang="es-ES" sz="1400" dirty="0" smtClean="0"/>
              <a:t>/Response</a:t>
            </a:r>
          </a:p>
          <a:p>
            <a:endParaRPr lang="es-CO" dirty="0"/>
          </a:p>
        </p:txBody>
      </p:sp>
      <p:cxnSp>
        <p:nvCxnSpPr>
          <p:cNvPr id="58" name="Conector recto de flecha 57"/>
          <p:cNvCxnSpPr/>
          <p:nvPr/>
        </p:nvCxnSpPr>
        <p:spPr>
          <a:xfrm flipH="1">
            <a:off x="5848689" y="5034522"/>
            <a:ext cx="1" cy="10551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6349674" y="5060664"/>
            <a:ext cx="0" cy="99936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ángulo 67"/>
          <p:cNvSpPr/>
          <p:nvPr/>
        </p:nvSpPr>
        <p:spPr>
          <a:xfrm>
            <a:off x="6185010" y="6009310"/>
            <a:ext cx="1646413" cy="369332"/>
          </a:xfrm>
          <a:prstGeom prst="rect">
            <a:avLst/>
          </a:prstGeom>
        </p:spPr>
        <p:txBody>
          <a:bodyPr wrap="none">
            <a:spAutoFit/>
          </a:bodyPr>
          <a:lstStyle/>
          <a:p>
            <a:r>
              <a:rPr lang="es-ES" dirty="0" err="1" smtClean="0"/>
              <a:t>Request</a:t>
            </a:r>
            <a:r>
              <a:rPr lang="es-ES" dirty="0" smtClean="0"/>
              <a:t> + JSON</a:t>
            </a:r>
            <a:endParaRPr lang="es-CO" dirty="0"/>
          </a:p>
        </p:txBody>
      </p:sp>
      <p:sp>
        <p:nvSpPr>
          <p:cNvPr id="70" name="Rectángulo 69"/>
          <p:cNvSpPr/>
          <p:nvPr/>
        </p:nvSpPr>
        <p:spPr>
          <a:xfrm>
            <a:off x="4368250" y="6009382"/>
            <a:ext cx="1783630" cy="369332"/>
          </a:xfrm>
          <a:prstGeom prst="rect">
            <a:avLst/>
          </a:prstGeom>
        </p:spPr>
        <p:txBody>
          <a:bodyPr wrap="none">
            <a:spAutoFit/>
          </a:bodyPr>
          <a:lstStyle/>
          <a:p>
            <a:r>
              <a:rPr lang="es-ES" dirty="0" smtClean="0"/>
              <a:t>Response + JSON</a:t>
            </a:r>
            <a:endParaRPr lang="es-CO" dirty="0"/>
          </a:p>
        </p:txBody>
      </p:sp>
      <p:sp>
        <p:nvSpPr>
          <p:cNvPr id="71" name="Rectángulo 70"/>
          <p:cNvSpPr/>
          <p:nvPr/>
        </p:nvSpPr>
        <p:spPr>
          <a:xfrm>
            <a:off x="6972167" y="3026806"/>
            <a:ext cx="1180131" cy="584775"/>
          </a:xfrm>
          <a:prstGeom prst="rect">
            <a:avLst/>
          </a:prstGeom>
        </p:spPr>
        <p:txBody>
          <a:bodyPr wrap="none">
            <a:spAutoFit/>
          </a:bodyPr>
          <a:lstStyle/>
          <a:p>
            <a:r>
              <a:rPr lang="es-ES" sz="1400" dirty="0" err="1" smtClean="0"/>
              <a:t>Queries</a:t>
            </a:r>
            <a:r>
              <a:rPr lang="es-ES" sz="1400" dirty="0" smtClean="0"/>
              <a:t> [SQL]</a:t>
            </a:r>
          </a:p>
          <a:p>
            <a:endParaRPr lang="es-CO" dirty="0"/>
          </a:p>
        </p:txBody>
      </p:sp>
      <p:cxnSp>
        <p:nvCxnSpPr>
          <p:cNvPr id="72" name="Conector recto de flecha 71"/>
          <p:cNvCxnSpPr/>
          <p:nvPr/>
        </p:nvCxnSpPr>
        <p:spPr>
          <a:xfrm flipH="1">
            <a:off x="6631858" y="3333748"/>
            <a:ext cx="1642970" cy="0"/>
          </a:xfrm>
          <a:prstGeom prst="straightConnector1">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ectángulo 72"/>
          <p:cNvSpPr/>
          <p:nvPr/>
        </p:nvSpPr>
        <p:spPr>
          <a:xfrm>
            <a:off x="9722978" y="2773190"/>
            <a:ext cx="797911" cy="584775"/>
          </a:xfrm>
          <a:prstGeom prst="rect">
            <a:avLst/>
          </a:prstGeom>
        </p:spPr>
        <p:txBody>
          <a:bodyPr wrap="none">
            <a:spAutoFit/>
          </a:bodyPr>
          <a:lstStyle/>
          <a:p>
            <a:r>
              <a:rPr lang="es-ES" sz="1400" dirty="0" err="1" smtClean="0"/>
              <a:t>rawData</a:t>
            </a:r>
            <a:endParaRPr lang="es-ES" sz="1400" dirty="0" smtClean="0"/>
          </a:p>
          <a:p>
            <a:endParaRPr lang="es-CO" dirty="0"/>
          </a:p>
        </p:txBody>
      </p:sp>
      <p:sp>
        <p:nvSpPr>
          <p:cNvPr id="75" name="Rectángulo 74"/>
          <p:cNvSpPr/>
          <p:nvPr/>
        </p:nvSpPr>
        <p:spPr>
          <a:xfrm>
            <a:off x="9789574" y="3928640"/>
            <a:ext cx="797911" cy="584775"/>
          </a:xfrm>
          <a:prstGeom prst="rect">
            <a:avLst/>
          </a:prstGeom>
        </p:spPr>
        <p:txBody>
          <a:bodyPr wrap="none">
            <a:spAutoFit/>
          </a:bodyPr>
          <a:lstStyle/>
          <a:p>
            <a:r>
              <a:rPr lang="es-ES" sz="1400" dirty="0" err="1" smtClean="0"/>
              <a:t>rawData</a:t>
            </a:r>
            <a:endParaRPr lang="es-ES" sz="1400" dirty="0" smtClean="0"/>
          </a:p>
          <a:p>
            <a:endParaRPr lang="es-CO" dirty="0"/>
          </a:p>
        </p:txBody>
      </p:sp>
    </p:spTree>
    <p:extLst>
      <p:ext uri="{BB962C8B-B14F-4D97-AF65-F5344CB8AC3E}">
        <p14:creationId xmlns:p14="http://schemas.microsoft.com/office/powerpoint/2010/main" val="4053044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 de bloques</a:t>
            </a:r>
            <a:endParaRPr lang="es-CO" dirty="0"/>
          </a:p>
        </p:txBody>
      </p:sp>
      <p:pic>
        <p:nvPicPr>
          <p:cNvPr id="2050" name="Picture 2" descr="Resultado de imagen para diagrama de bloques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13" y="1814360"/>
            <a:ext cx="5888555" cy="443459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7586171" y="3292728"/>
            <a:ext cx="3944895" cy="954107"/>
          </a:xfrm>
          <a:prstGeom prst="rect">
            <a:avLst/>
          </a:prstGeom>
        </p:spPr>
        <p:txBody>
          <a:bodyPr wrap="square">
            <a:spAutoFit/>
          </a:bodyPr>
          <a:lstStyle/>
          <a:p>
            <a:r>
              <a:rPr lang="es-ES" sz="2800" dirty="0" smtClean="0"/>
              <a:t>¿A qué corresponde este diagrama de bloques?</a:t>
            </a:r>
            <a:endParaRPr lang="es-CO" sz="2800" dirty="0"/>
          </a:p>
        </p:txBody>
      </p:sp>
    </p:spTree>
    <p:extLst>
      <p:ext uri="{BB962C8B-B14F-4D97-AF65-F5344CB8AC3E}">
        <p14:creationId xmlns:p14="http://schemas.microsoft.com/office/powerpoint/2010/main" val="129839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a:t>
            </a:r>
            <a:r>
              <a:rPr lang="es-ES" dirty="0" smtClean="0"/>
              <a:t>iagrama </a:t>
            </a:r>
            <a:r>
              <a:rPr lang="es-ES" dirty="0"/>
              <a:t>de análisis descendente</a:t>
            </a:r>
          </a:p>
        </p:txBody>
      </p:sp>
      <p:sp>
        <p:nvSpPr>
          <p:cNvPr id="5" name="Rectángulo 4"/>
          <p:cNvSpPr/>
          <p:nvPr/>
        </p:nvSpPr>
        <p:spPr>
          <a:xfrm>
            <a:off x="1097280" y="5791988"/>
            <a:ext cx="824260"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Genero</a:t>
            </a:r>
          </a:p>
          <a:p>
            <a:pPr algn="ctr"/>
            <a:r>
              <a:rPr lang="es-ES" sz="1600" dirty="0" smtClean="0"/>
              <a:t>Control</a:t>
            </a:r>
            <a:endParaRPr lang="es-CO" sz="1600" dirty="0"/>
          </a:p>
        </p:txBody>
      </p:sp>
      <p:sp>
        <p:nvSpPr>
          <p:cNvPr id="6" name="Rectángulo 5"/>
          <p:cNvSpPr/>
          <p:nvPr/>
        </p:nvSpPr>
        <p:spPr>
          <a:xfrm>
            <a:off x="4607078" y="5799141"/>
            <a:ext cx="824260"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smtClean="0"/>
              <a:t>Pelicula</a:t>
            </a:r>
            <a:endParaRPr lang="es-ES" sz="1600" dirty="0"/>
          </a:p>
          <a:p>
            <a:pPr algn="ctr"/>
            <a:r>
              <a:rPr lang="es-ES" sz="1600" dirty="0" smtClean="0"/>
              <a:t>Control</a:t>
            </a:r>
            <a:endParaRPr lang="es-CO" sz="1600" dirty="0"/>
          </a:p>
        </p:txBody>
      </p:sp>
      <p:sp>
        <p:nvSpPr>
          <p:cNvPr id="7" name="Rectángulo 6"/>
          <p:cNvSpPr/>
          <p:nvPr/>
        </p:nvSpPr>
        <p:spPr>
          <a:xfrm>
            <a:off x="3730704" y="5799141"/>
            <a:ext cx="824260"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smtClean="0"/>
              <a:t>Pelicula</a:t>
            </a:r>
            <a:endParaRPr lang="es-ES" sz="1600" dirty="0" smtClean="0"/>
          </a:p>
          <a:p>
            <a:pPr algn="ctr"/>
            <a:r>
              <a:rPr lang="es-ES" sz="1600" dirty="0" smtClean="0"/>
              <a:t>View</a:t>
            </a:r>
            <a:endParaRPr lang="es-CO" sz="1600" dirty="0"/>
          </a:p>
        </p:txBody>
      </p:sp>
      <p:sp>
        <p:nvSpPr>
          <p:cNvPr id="8" name="Rectángulo 7"/>
          <p:cNvSpPr/>
          <p:nvPr/>
        </p:nvSpPr>
        <p:spPr>
          <a:xfrm>
            <a:off x="232369" y="5791988"/>
            <a:ext cx="824260"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Genero</a:t>
            </a:r>
          </a:p>
          <a:p>
            <a:pPr algn="ctr"/>
            <a:r>
              <a:rPr lang="es-ES" sz="1600" dirty="0" smtClean="0"/>
              <a:t>View</a:t>
            </a:r>
            <a:endParaRPr lang="es-CO" sz="1600" dirty="0"/>
          </a:p>
        </p:txBody>
      </p:sp>
      <p:sp>
        <p:nvSpPr>
          <p:cNvPr id="18" name="Rectángulo 17"/>
          <p:cNvSpPr/>
          <p:nvPr/>
        </p:nvSpPr>
        <p:spPr>
          <a:xfrm>
            <a:off x="1967629" y="5793876"/>
            <a:ext cx="824260"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Actor</a:t>
            </a:r>
          </a:p>
          <a:p>
            <a:pPr algn="ctr"/>
            <a:r>
              <a:rPr lang="es-ES" sz="1600" dirty="0" smtClean="0"/>
              <a:t>View</a:t>
            </a:r>
            <a:endParaRPr lang="es-CO" sz="1600" dirty="0"/>
          </a:p>
        </p:txBody>
      </p:sp>
      <p:sp>
        <p:nvSpPr>
          <p:cNvPr id="19" name="Rectángulo 18"/>
          <p:cNvSpPr/>
          <p:nvPr/>
        </p:nvSpPr>
        <p:spPr>
          <a:xfrm>
            <a:off x="2852179" y="5799141"/>
            <a:ext cx="824260"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Actor</a:t>
            </a:r>
            <a:endParaRPr lang="es-ES" sz="1600" dirty="0"/>
          </a:p>
          <a:p>
            <a:pPr algn="ctr"/>
            <a:r>
              <a:rPr lang="es-ES" sz="1600" dirty="0" smtClean="0"/>
              <a:t>Control</a:t>
            </a:r>
            <a:endParaRPr lang="es-CO" sz="1600" dirty="0"/>
          </a:p>
        </p:txBody>
      </p:sp>
      <p:sp>
        <p:nvSpPr>
          <p:cNvPr id="23" name="Rectángulo 22"/>
          <p:cNvSpPr/>
          <p:nvPr/>
        </p:nvSpPr>
        <p:spPr>
          <a:xfrm>
            <a:off x="5442391" y="4961986"/>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HTTP </a:t>
            </a:r>
            <a:r>
              <a:rPr lang="es-ES" sz="1600" dirty="0" err="1" smtClean="0"/>
              <a:t>Consumer</a:t>
            </a:r>
            <a:endParaRPr lang="es-CO" sz="1600" dirty="0"/>
          </a:p>
        </p:txBody>
      </p:sp>
      <p:sp>
        <p:nvSpPr>
          <p:cNvPr id="57" name="Rectángulo 56"/>
          <p:cNvSpPr/>
          <p:nvPr/>
        </p:nvSpPr>
        <p:spPr>
          <a:xfrm>
            <a:off x="554696" y="3727413"/>
            <a:ext cx="919046"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Modelo</a:t>
            </a:r>
            <a:endParaRPr lang="es-CO" sz="1600" dirty="0"/>
          </a:p>
        </p:txBody>
      </p:sp>
      <p:sp>
        <p:nvSpPr>
          <p:cNvPr id="44" name="Rectángulo 43"/>
          <p:cNvSpPr/>
          <p:nvPr/>
        </p:nvSpPr>
        <p:spPr>
          <a:xfrm>
            <a:off x="2541098" y="2585722"/>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smtClean="0"/>
              <a:t>Frontend</a:t>
            </a:r>
            <a:endParaRPr lang="es-CO" sz="1600" dirty="0"/>
          </a:p>
        </p:txBody>
      </p:sp>
      <p:sp>
        <p:nvSpPr>
          <p:cNvPr id="45" name="Rectángulo 44"/>
          <p:cNvSpPr/>
          <p:nvPr/>
        </p:nvSpPr>
        <p:spPr>
          <a:xfrm>
            <a:off x="470203" y="4954046"/>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Interfaz Genero</a:t>
            </a:r>
            <a:endParaRPr lang="es-CO" sz="1600" dirty="0"/>
          </a:p>
        </p:txBody>
      </p:sp>
      <p:sp>
        <p:nvSpPr>
          <p:cNvPr id="47" name="Rectángulo 46"/>
          <p:cNvSpPr/>
          <p:nvPr/>
        </p:nvSpPr>
        <p:spPr>
          <a:xfrm>
            <a:off x="2221270" y="4954046"/>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Interfaz Actor</a:t>
            </a:r>
            <a:endParaRPr lang="es-CO" sz="1600" dirty="0"/>
          </a:p>
        </p:txBody>
      </p:sp>
      <p:sp>
        <p:nvSpPr>
          <p:cNvPr id="53" name="Rectángulo 52"/>
          <p:cNvSpPr/>
          <p:nvPr/>
        </p:nvSpPr>
        <p:spPr>
          <a:xfrm>
            <a:off x="3972337" y="4961986"/>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Interfaz Película</a:t>
            </a:r>
            <a:endParaRPr lang="es-CO" sz="1600" dirty="0"/>
          </a:p>
        </p:txBody>
      </p:sp>
      <p:sp>
        <p:nvSpPr>
          <p:cNvPr id="55" name="Rectángulo 54"/>
          <p:cNvSpPr/>
          <p:nvPr/>
        </p:nvSpPr>
        <p:spPr>
          <a:xfrm>
            <a:off x="10624219" y="5731057"/>
            <a:ext cx="1012723" cy="499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Servicio</a:t>
            </a:r>
          </a:p>
          <a:p>
            <a:pPr algn="ctr"/>
            <a:r>
              <a:rPr lang="es-ES" sz="1600" dirty="0" smtClean="0"/>
              <a:t>Actor</a:t>
            </a:r>
            <a:endParaRPr lang="es-CO" sz="1600" dirty="0"/>
          </a:p>
        </p:txBody>
      </p:sp>
      <p:sp>
        <p:nvSpPr>
          <p:cNvPr id="56" name="Rectángulo 55"/>
          <p:cNvSpPr/>
          <p:nvPr/>
        </p:nvSpPr>
        <p:spPr>
          <a:xfrm>
            <a:off x="7301259" y="5034299"/>
            <a:ext cx="1360778" cy="509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Conexión DB</a:t>
            </a:r>
            <a:endParaRPr lang="es-CO" sz="1600" dirty="0"/>
          </a:p>
        </p:txBody>
      </p:sp>
      <p:sp>
        <p:nvSpPr>
          <p:cNvPr id="58" name="Rectángulo 57"/>
          <p:cNvSpPr/>
          <p:nvPr/>
        </p:nvSpPr>
        <p:spPr>
          <a:xfrm>
            <a:off x="8930106" y="4369269"/>
            <a:ext cx="1145868" cy="50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API </a:t>
            </a:r>
            <a:r>
              <a:rPr lang="es-ES" sz="1600" dirty="0" err="1" smtClean="0"/>
              <a:t>Rest</a:t>
            </a:r>
            <a:endParaRPr lang="es-ES" sz="1600" dirty="0" smtClean="0"/>
          </a:p>
          <a:p>
            <a:pPr algn="ctr"/>
            <a:r>
              <a:rPr lang="es-ES" sz="1600" dirty="0" smtClean="0"/>
              <a:t>Interface</a:t>
            </a:r>
            <a:endParaRPr lang="es-CO" sz="1600" dirty="0"/>
          </a:p>
        </p:txBody>
      </p:sp>
      <p:sp>
        <p:nvSpPr>
          <p:cNvPr id="59" name="Rectángulo 58"/>
          <p:cNvSpPr/>
          <p:nvPr/>
        </p:nvSpPr>
        <p:spPr>
          <a:xfrm>
            <a:off x="10624218" y="5046324"/>
            <a:ext cx="1012723" cy="499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Servicio</a:t>
            </a:r>
          </a:p>
          <a:p>
            <a:pPr algn="ctr"/>
            <a:r>
              <a:rPr lang="es-ES" sz="1600" dirty="0" smtClean="0"/>
              <a:t>Película</a:t>
            </a:r>
            <a:endParaRPr lang="es-CO" sz="1600" dirty="0"/>
          </a:p>
        </p:txBody>
      </p:sp>
      <p:sp>
        <p:nvSpPr>
          <p:cNvPr id="61" name="Rectángulo 60"/>
          <p:cNvSpPr/>
          <p:nvPr/>
        </p:nvSpPr>
        <p:spPr>
          <a:xfrm>
            <a:off x="10624218" y="4371060"/>
            <a:ext cx="904294" cy="505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Servicio</a:t>
            </a:r>
          </a:p>
          <a:p>
            <a:pPr algn="ctr"/>
            <a:r>
              <a:rPr lang="es-ES" sz="1600" dirty="0" smtClean="0"/>
              <a:t>Genero</a:t>
            </a:r>
            <a:endParaRPr lang="es-CO" sz="1600" dirty="0"/>
          </a:p>
        </p:txBody>
      </p:sp>
      <p:sp>
        <p:nvSpPr>
          <p:cNvPr id="62" name="Rectángulo 61"/>
          <p:cNvSpPr/>
          <p:nvPr/>
        </p:nvSpPr>
        <p:spPr>
          <a:xfrm>
            <a:off x="7301259" y="4352856"/>
            <a:ext cx="1037561" cy="505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Modelo</a:t>
            </a:r>
            <a:endParaRPr lang="es-CO" sz="1600" dirty="0"/>
          </a:p>
        </p:txBody>
      </p:sp>
      <p:sp>
        <p:nvSpPr>
          <p:cNvPr id="63" name="Rectángulo 62"/>
          <p:cNvSpPr/>
          <p:nvPr/>
        </p:nvSpPr>
        <p:spPr>
          <a:xfrm>
            <a:off x="7285574" y="5715742"/>
            <a:ext cx="470248" cy="496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DB</a:t>
            </a:r>
            <a:endParaRPr lang="es-CO" sz="1600" dirty="0"/>
          </a:p>
        </p:txBody>
      </p:sp>
      <p:sp>
        <p:nvSpPr>
          <p:cNvPr id="64" name="Rectángulo 63"/>
          <p:cNvSpPr/>
          <p:nvPr/>
        </p:nvSpPr>
        <p:spPr>
          <a:xfrm>
            <a:off x="5420508" y="1849485"/>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Aplicación completa</a:t>
            </a:r>
            <a:endParaRPr lang="es-CO" sz="1600" dirty="0"/>
          </a:p>
        </p:txBody>
      </p:sp>
      <p:sp>
        <p:nvSpPr>
          <p:cNvPr id="65" name="Rectángulo 64"/>
          <p:cNvSpPr/>
          <p:nvPr/>
        </p:nvSpPr>
        <p:spPr>
          <a:xfrm>
            <a:off x="2221270" y="3727413"/>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Interfaz</a:t>
            </a:r>
            <a:endParaRPr lang="es-CO" sz="1600" dirty="0"/>
          </a:p>
        </p:txBody>
      </p:sp>
      <p:sp>
        <p:nvSpPr>
          <p:cNvPr id="66" name="Rectángulo 65"/>
          <p:cNvSpPr/>
          <p:nvPr/>
        </p:nvSpPr>
        <p:spPr>
          <a:xfrm>
            <a:off x="3972337" y="3727413"/>
            <a:ext cx="1391749"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Comunicación</a:t>
            </a:r>
            <a:endParaRPr lang="es-CO" sz="1600" dirty="0"/>
          </a:p>
        </p:txBody>
      </p:sp>
      <p:cxnSp>
        <p:nvCxnSpPr>
          <p:cNvPr id="4" name="Conector angular 3"/>
          <p:cNvCxnSpPr>
            <a:stCxn id="44" idx="2"/>
            <a:endCxn id="57" idx="0"/>
          </p:cNvCxnSpPr>
          <p:nvPr/>
        </p:nvCxnSpPr>
        <p:spPr>
          <a:xfrm rot="5400000">
            <a:off x="1765377" y="2324614"/>
            <a:ext cx="651641" cy="21539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ector angular 66"/>
          <p:cNvCxnSpPr>
            <a:stCxn id="44" idx="2"/>
            <a:endCxn id="65" idx="0"/>
          </p:cNvCxnSpPr>
          <p:nvPr/>
        </p:nvCxnSpPr>
        <p:spPr>
          <a:xfrm rot="5400000">
            <a:off x="2682441" y="3241678"/>
            <a:ext cx="651641" cy="3198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angular 67"/>
          <p:cNvCxnSpPr>
            <a:stCxn id="44" idx="2"/>
            <a:endCxn id="66" idx="0"/>
          </p:cNvCxnSpPr>
          <p:nvPr/>
        </p:nvCxnSpPr>
        <p:spPr>
          <a:xfrm rot="16200000" flipH="1">
            <a:off x="3592373" y="2651573"/>
            <a:ext cx="651641" cy="15000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p:cNvCxnSpPr>
            <a:stCxn id="65" idx="2"/>
            <a:endCxn id="45" idx="0"/>
          </p:cNvCxnSpPr>
          <p:nvPr/>
        </p:nvCxnSpPr>
        <p:spPr>
          <a:xfrm rot="5400000">
            <a:off x="1604523" y="3710221"/>
            <a:ext cx="736583" cy="1751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angular 69"/>
          <p:cNvCxnSpPr>
            <a:stCxn id="65" idx="2"/>
            <a:endCxn id="47" idx="0"/>
          </p:cNvCxnSpPr>
          <p:nvPr/>
        </p:nvCxnSpPr>
        <p:spPr>
          <a:xfrm rot="5400000">
            <a:off x="2480056" y="4585754"/>
            <a:ext cx="736583"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angular 73"/>
          <p:cNvCxnSpPr>
            <a:stCxn id="65" idx="2"/>
            <a:endCxn id="53" idx="0"/>
          </p:cNvCxnSpPr>
          <p:nvPr/>
        </p:nvCxnSpPr>
        <p:spPr>
          <a:xfrm rot="16200000" flipH="1">
            <a:off x="3351619" y="3714190"/>
            <a:ext cx="744523" cy="17510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angular 75"/>
          <p:cNvCxnSpPr>
            <a:stCxn id="45" idx="2"/>
            <a:endCxn id="8" idx="0"/>
          </p:cNvCxnSpPr>
          <p:nvPr/>
        </p:nvCxnSpPr>
        <p:spPr>
          <a:xfrm rot="5400000">
            <a:off x="696944" y="5391652"/>
            <a:ext cx="347892" cy="4527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angular 78"/>
          <p:cNvCxnSpPr>
            <a:stCxn id="45" idx="2"/>
            <a:endCxn id="5" idx="0"/>
          </p:cNvCxnSpPr>
          <p:nvPr/>
        </p:nvCxnSpPr>
        <p:spPr>
          <a:xfrm rot="16200000" flipH="1">
            <a:off x="1129399" y="5411977"/>
            <a:ext cx="347892" cy="4121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ector angular 81"/>
          <p:cNvCxnSpPr>
            <a:stCxn id="47" idx="2"/>
            <a:endCxn id="18" idx="0"/>
          </p:cNvCxnSpPr>
          <p:nvPr/>
        </p:nvCxnSpPr>
        <p:spPr>
          <a:xfrm rot="5400000">
            <a:off x="2439163" y="5384692"/>
            <a:ext cx="349780" cy="4685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ector angular 84"/>
          <p:cNvCxnSpPr>
            <a:stCxn id="47" idx="2"/>
            <a:endCxn id="19" idx="0"/>
          </p:cNvCxnSpPr>
          <p:nvPr/>
        </p:nvCxnSpPr>
        <p:spPr>
          <a:xfrm rot="16200000" flipH="1">
            <a:off x="2878806" y="5413637"/>
            <a:ext cx="355045" cy="415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angular 87"/>
          <p:cNvCxnSpPr>
            <a:stCxn id="53" idx="2"/>
            <a:endCxn id="7" idx="0"/>
          </p:cNvCxnSpPr>
          <p:nvPr/>
        </p:nvCxnSpPr>
        <p:spPr>
          <a:xfrm rot="5400000">
            <a:off x="4197572" y="5397298"/>
            <a:ext cx="347105" cy="4565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angular 91"/>
          <p:cNvCxnSpPr>
            <a:stCxn id="53" idx="2"/>
            <a:endCxn id="6" idx="0"/>
          </p:cNvCxnSpPr>
          <p:nvPr/>
        </p:nvCxnSpPr>
        <p:spPr>
          <a:xfrm rot="16200000" flipH="1">
            <a:off x="4635759" y="5415691"/>
            <a:ext cx="347105" cy="4197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ector angular 93"/>
          <p:cNvCxnSpPr>
            <a:stCxn id="66" idx="2"/>
            <a:endCxn id="23" idx="0"/>
          </p:cNvCxnSpPr>
          <p:nvPr/>
        </p:nvCxnSpPr>
        <p:spPr>
          <a:xfrm rot="16200000" flipH="1">
            <a:off x="4996579" y="3889096"/>
            <a:ext cx="744523" cy="1401256"/>
          </a:xfrm>
          <a:prstGeom prst="bentConnector3">
            <a:avLst>
              <a:gd name="adj1" fmla="val 26730"/>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ángulo 101"/>
          <p:cNvSpPr/>
          <p:nvPr/>
        </p:nvSpPr>
        <p:spPr>
          <a:xfrm>
            <a:off x="8709287" y="2585722"/>
            <a:ext cx="1254154"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smtClean="0"/>
              <a:t>Backend</a:t>
            </a:r>
            <a:endParaRPr lang="es-CO" sz="1600" dirty="0"/>
          </a:p>
        </p:txBody>
      </p:sp>
      <p:sp>
        <p:nvSpPr>
          <p:cNvPr id="105" name="Rectángulo 104"/>
          <p:cNvSpPr/>
          <p:nvPr/>
        </p:nvSpPr>
        <p:spPr>
          <a:xfrm>
            <a:off x="7091491" y="3727413"/>
            <a:ext cx="1145868" cy="49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Datos</a:t>
            </a:r>
            <a:endParaRPr lang="es-CO" sz="1600" dirty="0"/>
          </a:p>
        </p:txBody>
      </p:sp>
      <p:sp>
        <p:nvSpPr>
          <p:cNvPr id="106" name="Rectángulo 105"/>
          <p:cNvSpPr/>
          <p:nvPr/>
        </p:nvSpPr>
        <p:spPr>
          <a:xfrm>
            <a:off x="8709287" y="3727412"/>
            <a:ext cx="1366687" cy="505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Comunicación</a:t>
            </a:r>
            <a:endParaRPr lang="es-CO" sz="1600" dirty="0"/>
          </a:p>
        </p:txBody>
      </p:sp>
      <p:sp>
        <p:nvSpPr>
          <p:cNvPr id="107" name="Rectángulo 106"/>
          <p:cNvSpPr/>
          <p:nvPr/>
        </p:nvSpPr>
        <p:spPr>
          <a:xfrm>
            <a:off x="10377736" y="3718371"/>
            <a:ext cx="1366687" cy="505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Servicios</a:t>
            </a:r>
            <a:endParaRPr lang="es-CO" sz="1600" dirty="0"/>
          </a:p>
        </p:txBody>
      </p:sp>
      <p:cxnSp>
        <p:nvCxnSpPr>
          <p:cNvPr id="108" name="Conector angular 107"/>
          <p:cNvCxnSpPr>
            <a:stCxn id="64" idx="2"/>
            <a:endCxn id="44" idx="0"/>
          </p:cNvCxnSpPr>
          <p:nvPr/>
        </p:nvCxnSpPr>
        <p:spPr>
          <a:xfrm rot="5400000">
            <a:off x="4484787" y="1022923"/>
            <a:ext cx="246187" cy="28794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ector angular 110"/>
          <p:cNvCxnSpPr>
            <a:stCxn id="64" idx="2"/>
            <a:endCxn id="102" idx="0"/>
          </p:cNvCxnSpPr>
          <p:nvPr/>
        </p:nvCxnSpPr>
        <p:spPr>
          <a:xfrm rot="16200000" flipH="1">
            <a:off x="7568881" y="818238"/>
            <a:ext cx="246187" cy="32887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ector angular 112"/>
          <p:cNvCxnSpPr>
            <a:stCxn id="102" idx="2"/>
            <a:endCxn id="105" idx="0"/>
          </p:cNvCxnSpPr>
          <p:nvPr/>
        </p:nvCxnSpPr>
        <p:spPr>
          <a:xfrm rot="5400000">
            <a:off x="8174575" y="2565623"/>
            <a:ext cx="651641" cy="1671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ector angular 122"/>
          <p:cNvCxnSpPr>
            <a:stCxn id="102" idx="2"/>
            <a:endCxn id="106" idx="0"/>
          </p:cNvCxnSpPr>
          <p:nvPr/>
        </p:nvCxnSpPr>
        <p:spPr>
          <a:xfrm rot="16200000" flipH="1">
            <a:off x="9038677" y="3373458"/>
            <a:ext cx="651640" cy="562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angular 125"/>
          <p:cNvCxnSpPr>
            <a:stCxn id="102" idx="2"/>
            <a:endCxn id="107" idx="0"/>
          </p:cNvCxnSpPr>
          <p:nvPr/>
        </p:nvCxnSpPr>
        <p:spPr>
          <a:xfrm rot="16200000" flipH="1">
            <a:off x="9877423" y="2534713"/>
            <a:ext cx="642599" cy="17247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angular 128"/>
          <p:cNvCxnSpPr>
            <a:stCxn id="105" idx="1"/>
            <a:endCxn id="62" idx="1"/>
          </p:cNvCxnSpPr>
          <p:nvPr/>
        </p:nvCxnSpPr>
        <p:spPr>
          <a:xfrm rot="10800000" flipH="1" flipV="1">
            <a:off x="7091491" y="3972437"/>
            <a:ext cx="209768" cy="633139"/>
          </a:xfrm>
          <a:prstGeom prst="bentConnector3">
            <a:avLst>
              <a:gd name="adj1" fmla="val -1089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ector angular 131"/>
          <p:cNvCxnSpPr>
            <a:stCxn id="105" idx="1"/>
            <a:endCxn id="56" idx="1"/>
          </p:cNvCxnSpPr>
          <p:nvPr/>
        </p:nvCxnSpPr>
        <p:spPr>
          <a:xfrm rot="10800000" flipH="1" flipV="1">
            <a:off x="7091491" y="3972437"/>
            <a:ext cx="209768" cy="1316421"/>
          </a:xfrm>
          <a:prstGeom prst="bentConnector3">
            <a:avLst>
              <a:gd name="adj1" fmla="val -1089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angular 134"/>
          <p:cNvCxnSpPr>
            <a:stCxn id="105" idx="1"/>
            <a:endCxn id="63" idx="1"/>
          </p:cNvCxnSpPr>
          <p:nvPr/>
        </p:nvCxnSpPr>
        <p:spPr>
          <a:xfrm rot="10800000" flipH="1" flipV="1">
            <a:off x="7091490" y="3972437"/>
            <a:ext cx="194083" cy="1991435"/>
          </a:xfrm>
          <a:prstGeom prst="bentConnector3">
            <a:avLst>
              <a:gd name="adj1" fmla="val -1177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angular 137"/>
          <p:cNvCxnSpPr>
            <a:stCxn id="106" idx="1"/>
            <a:endCxn id="58" idx="1"/>
          </p:cNvCxnSpPr>
          <p:nvPr/>
        </p:nvCxnSpPr>
        <p:spPr>
          <a:xfrm rot="10800000" flipH="1" flipV="1">
            <a:off x="8709286" y="3980132"/>
            <a:ext cx="220819" cy="643647"/>
          </a:xfrm>
          <a:prstGeom prst="bentConnector3">
            <a:avLst>
              <a:gd name="adj1" fmla="val -1035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angular 140"/>
          <p:cNvCxnSpPr>
            <a:stCxn id="107" idx="1"/>
            <a:endCxn id="61" idx="1"/>
          </p:cNvCxnSpPr>
          <p:nvPr/>
        </p:nvCxnSpPr>
        <p:spPr>
          <a:xfrm rot="10800000" flipH="1" flipV="1">
            <a:off x="10377736" y="3971091"/>
            <a:ext cx="246482" cy="652689"/>
          </a:xfrm>
          <a:prstGeom prst="bentConnector3">
            <a:avLst>
              <a:gd name="adj1" fmla="val -927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angular 143"/>
          <p:cNvCxnSpPr>
            <a:stCxn id="107" idx="1"/>
            <a:endCxn id="59" idx="1"/>
          </p:cNvCxnSpPr>
          <p:nvPr/>
        </p:nvCxnSpPr>
        <p:spPr>
          <a:xfrm rot="10800000" flipH="1" flipV="1">
            <a:off x="10377736" y="3971092"/>
            <a:ext cx="246482" cy="1325042"/>
          </a:xfrm>
          <a:prstGeom prst="bentConnector3">
            <a:avLst>
              <a:gd name="adj1" fmla="val -927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onector angular 146"/>
          <p:cNvCxnSpPr>
            <a:stCxn id="107" idx="1"/>
            <a:endCxn id="55" idx="1"/>
          </p:cNvCxnSpPr>
          <p:nvPr/>
        </p:nvCxnSpPr>
        <p:spPr>
          <a:xfrm rot="10800000" flipH="1" flipV="1">
            <a:off x="10377735" y="3971091"/>
            <a:ext cx="246483" cy="2009775"/>
          </a:xfrm>
          <a:prstGeom prst="bentConnector3">
            <a:avLst>
              <a:gd name="adj1" fmla="val -927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550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p:cNvSpPr/>
          <p:nvPr/>
        </p:nvSpPr>
        <p:spPr>
          <a:xfrm>
            <a:off x="1178639" y="1905803"/>
            <a:ext cx="4760148" cy="424964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err="1" smtClean="0">
                <a:solidFill>
                  <a:schemeClr val="tx1"/>
                </a:solidFill>
              </a:rPr>
              <a:t>Frontend</a:t>
            </a:r>
            <a:endParaRPr lang="es-CO" dirty="0">
              <a:solidFill>
                <a:schemeClr val="tx1"/>
              </a:solidFill>
            </a:endParaRPr>
          </a:p>
        </p:txBody>
      </p:sp>
      <p:cxnSp>
        <p:nvCxnSpPr>
          <p:cNvPr id="60" name="Conector angular 59"/>
          <p:cNvCxnSpPr/>
          <p:nvPr/>
        </p:nvCxnSpPr>
        <p:spPr>
          <a:xfrm rot="16200000" flipV="1">
            <a:off x="2491254" y="3688316"/>
            <a:ext cx="2742922" cy="1809979"/>
          </a:xfrm>
          <a:prstGeom prst="bentConnector3">
            <a:avLst>
              <a:gd name="adj1" fmla="val -15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angular 68"/>
          <p:cNvCxnSpPr>
            <a:endCxn id="6" idx="2"/>
          </p:cNvCxnSpPr>
          <p:nvPr/>
        </p:nvCxnSpPr>
        <p:spPr>
          <a:xfrm rot="10800000">
            <a:off x="3259000" y="4355992"/>
            <a:ext cx="1508705" cy="14423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Diagrama de bloques</a:t>
            </a:r>
            <a:endParaRPr lang="es-CO" dirty="0"/>
          </a:p>
        </p:txBody>
      </p:sp>
      <p:sp>
        <p:nvSpPr>
          <p:cNvPr id="5" name="Rectángulo 4"/>
          <p:cNvSpPr/>
          <p:nvPr/>
        </p:nvSpPr>
        <p:spPr>
          <a:xfrm>
            <a:off x="2752637" y="2297612"/>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Genero</a:t>
            </a:r>
          </a:p>
          <a:p>
            <a:pPr algn="ctr"/>
            <a:r>
              <a:rPr lang="es-ES" dirty="0" smtClean="0"/>
              <a:t>Control</a:t>
            </a:r>
            <a:endParaRPr lang="es-CO" dirty="0"/>
          </a:p>
        </p:txBody>
      </p:sp>
      <p:sp>
        <p:nvSpPr>
          <p:cNvPr id="6" name="Rectángulo 5"/>
          <p:cNvSpPr/>
          <p:nvPr/>
        </p:nvSpPr>
        <p:spPr>
          <a:xfrm>
            <a:off x="2752637" y="3431760"/>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Pelicula</a:t>
            </a:r>
            <a:endParaRPr lang="es-ES" dirty="0"/>
          </a:p>
          <a:p>
            <a:pPr algn="ctr"/>
            <a:r>
              <a:rPr lang="es-ES" dirty="0" smtClean="0"/>
              <a:t>Control</a:t>
            </a:r>
            <a:endParaRPr lang="es-CO" dirty="0"/>
          </a:p>
        </p:txBody>
      </p:sp>
      <p:sp>
        <p:nvSpPr>
          <p:cNvPr id="7" name="Rectángulo 6"/>
          <p:cNvSpPr/>
          <p:nvPr/>
        </p:nvSpPr>
        <p:spPr>
          <a:xfrm>
            <a:off x="1437948" y="3431760"/>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Pelicula</a:t>
            </a:r>
            <a:endParaRPr lang="es-ES" dirty="0" smtClean="0"/>
          </a:p>
          <a:p>
            <a:pPr algn="ctr"/>
            <a:r>
              <a:rPr lang="es-ES" dirty="0" smtClean="0"/>
              <a:t>View</a:t>
            </a:r>
            <a:endParaRPr lang="es-CO" dirty="0"/>
          </a:p>
        </p:txBody>
      </p:sp>
      <p:sp>
        <p:nvSpPr>
          <p:cNvPr id="8" name="Rectángulo 7"/>
          <p:cNvSpPr/>
          <p:nvPr/>
        </p:nvSpPr>
        <p:spPr>
          <a:xfrm>
            <a:off x="1437948" y="2297612"/>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Genero</a:t>
            </a:r>
          </a:p>
          <a:p>
            <a:pPr algn="ctr"/>
            <a:r>
              <a:rPr lang="es-ES" dirty="0" smtClean="0"/>
              <a:t>View</a:t>
            </a:r>
            <a:endParaRPr lang="es-CO" dirty="0"/>
          </a:p>
        </p:txBody>
      </p:sp>
      <p:sp>
        <p:nvSpPr>
          <p:cNvPr id="14" name="Rectángulo 13"/>
          <p:cNvSpPr/>
          <p:nvPr/>
        </p:nvSpPr>
        <p:spPr>
          <a:xfrm>
            <a:off x="6395531" y="1905803"/>
            <a:ext cx="5627135" cy="4249642"/>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pPr algn="ctr"/>
            <a:endParaRPr lang="es-ES" dirty="0">
              <a:solidFill>
                <a:schemeClr val="tx1"/>
              </a:solidFill>
            </a:endParaRPr>
          </a:p>
          <a:p>
            <a:pPr algn="ctr"/>
            <a:endParaRPr lang="es-ES" dirty="0" smtClean="0">
              <a:solidFill>
                <a:schemeClr val="tx1"/>
              </a:solidFill>
            </a:endParaRPr>
          </a:p>
          <a:p>
            <a:endParaRPr lang="es-ES" dirty="0" smtClean="0">
              <a:solidFill>
                <a:schemeClr val="tx1"/>
              </a:solidFill>
            </a:endParaRPr>
          </a:p>
          <a:p>
            <a:endParaRPr lang="es-ES" dirty="0">
              <a:solidFill>
                <a:schemeClr val="tx1"/>
              </a:solidFill>
            </a:endParaRPr>
          </a:p>
          <a:p>
            <a:endParaRPr lang="es-ES" dirty="0" smtClean="0">
              <a:solidFill>
                <a:schemeClr val="tx1"/>
              </a:solidFill>
            </a:endParaRPr>
          </a:p>
          <a:p>
            <a:endParaRPr lang="es-ES" dirty="0" smtClean="0">
              <a:solidFill>
                <a:schemeClr val="tx1"/>
              </a:solidFill>
            </a:endParaRPr>
          </a:p>
          <a:p>
            <a:r>
              <a:rPr lang="es-ES" dirty="0" err="1" smtClean="0">
                <a:solidFill>
                  <a:schemeClr val="tx1"/>
                </a:solidFill>
              </a:rPr>
              <a:t>Backend</a:t>
            </a:r>
            <a:endParaRPr lang="es-CO" dirty="0">
              <a:solidFill>
                <a:schemeClr val="tx1"/>
              </a:solidFill>
            </a:endParaRPr>
          </a:p>
        </p:txBody>
      </p:sp>
      <p:sp>
        <p:nvSpPr>
          <p:cNvPr id="15" name="Rectángulo 14"/>
          <p:cNvSpPr/>
          <p:nvPr/>
        </p:nvSpPr>
        <p:spPr>
          <a:xfrm>
            <a:off x="8299918" y="2151540"/>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Servicio</a:t>
            </a:r>
          </a:p>
          <a:p>
            <a:pPr algn="ctr"/>
            <a:r>
              <a:rPr lang="es-ES" dirty="0" smtClean="0"/>
              <a:t>Actor</a:t>
            </a:r>
            <a:endParaRPr lang="es-CO" dirty="0"/>
          </a:p>
        </p:txBody>
      </p:sp>
      <p:sp>
        <p:nvSpPr>
          <p:cNvPr id="16" name="Rectángulo 15"/>
          <p:cNvSpPr/>
          <p:nvPr/>
        </p:nvSpPr>
        <p:spPr>
          <a:xfrm>
            <a:off x="9778119" y="3431760"/>
            <a:ext cx="1145868"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Conexión DB</a:t>
            </a:r>
            <a:endParaRPr lang="es-CO" dirty="0"/>
          </a:p>
        </p:txBody>
      </p:sp>
      <p:sp>
        <p:nvSpPr>
          <p:cNvPr id="17" name="Rectángulo 16"/>
          <p:cNvSpPr/>
          <p:nvPr/>
        </p:nvSpPr>
        <p:spPr>
          <a:xfrm>
            <a:off x="6691203" y="3431760"/>
            <a:ext cx="1145868"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API </a:t>
            </a:r>
            <a:r>
              <a:rPr lang="es-ES" dirty="0" err="1" smtClean="0"/>
              <a:t>Rest</a:t>
            </a:r>
            <a:endParaRPr lang="es-ES" dirty="0" smtClean="0"/>
          </a:p>
          <a:p>
            <a:pPr algn="ctr"/>
            <a:r>
              <a:rPr lang="es-ES" dirty="0" smtClean="0"/>
              <a:t>Interface</a:t>
            </a:r>
            <a:endParaRPr lang="es-CO" dirty="0"/>
          </a:p>
        </p:txBody>
      </p:sp>
      <p:sp>
        <p:nvSpPr>
          <p:cNvPr id="18" name="Rectángulo 17"/>
          <p:cNvSpPr/>
          <p:nvPr/>
        </p:nvSpPr>
        <p:spPr>
          <a:xfrm>
            <a:off x="1437948" y="4565908"/>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Actor</a:t>
            </a:r>
          </a:p>
          <a:p>
            <a:pPr algn="ctr"/>
            <a:r>
              <a:rPr lang="es-ES" dirty="0" smtClean="0"/>
              <a:t>View</a:t>
            </a:r>
            <a:endParaRPr lang="es-CO" dirty="0"/>
          </a:p>
        </p:txBody>
      </p:sp>
      <p:sp>
        <p:nvSpPr>
          <p:cNvPr id="19" name="Rectángulo 18"/>
          <p:cNvSpPr/>
          <p:nvPr/>
        </p:nvSpPr>
        <p:spPr>
          <a:xfrm>
            <a:off x="2752637" y="4567383"/>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Actor</a:t>
            </a:r>
            <a:endParaRPr lang="es-ES" dirty="0"/>
          </a:p>
          <a:p>
            <a:pPr algn="ctr"/>
            <a:r>
              <a:rPr lang="es-ES" dirty="0" smtClean="0"/>
              <a:t>Control</a:t>
            </a:r>
            <a:endParaRPr lang="es-CO" dirty="0"/>
          </a:p>
        </p:txBody>
      </p:sp>
      <p:sp>
        <p:nvSpPr>
          <p:cNvPr id="23" name="Rectángulo 22"/>
          <p:cNvSpPr/>
          <p:nvPr/>
        </p:nvSpPr>
        <p:spPr>
          <a:xfrm>
            <a:off x="4282212" y="3431760"/>
            <a:ext cx="1381988"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HTTP </a:t>
            </a:r>
            <a:r>
              <a:rPr lang="es-ES" dirty="0" err="1" smtClean="0"/>
              <a:t>Consumer</a:t>
            </a:r>
            <a:endParaRPr lang="es-CO" dirty="0"/>
          </a:p>
        </p:txBody>
      </p:sp>
      <p:cxnSp>
        <p:nvCxnSpPr>
          <p:cNvPr id="32" name="Conector recto de flecha 31"/>
          <p:cNvCxnSpPr>
            <a:stCxn id="19" idx="3"/>
            <a:endCxn id="23" idx="2"/>
          </p:cNvCxnSpPr>
          <p:nvPr/>
        </p:nvCxnSpPr>
        <p:spPr>
          <a:xfrm flipV="1">
            <a:off x="3765360" y="4355992"/>
            <a:ext cx="1207846" cy="6735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6" idx="3"/>
            <a:endCxn id="23" idx="1"/>
          </p:cNvCxnSpPr>
          <p:nvPr/>
        </p:nvCxnSpPr>
        <p:spPr>
          <a:xfrm>
            <a:off x="3765360" y="3893876"/>
            <a:ext cx="51685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5" idx="3"/>
            <a:endCxn id="23" idx="0"/>
          </p:cNvCxnSpPr>
          <p:nvPr/>
        </p:nvCxnSpPr>
        <p:spPr>
          <a:xfrm>
            <a:off x="3765360" y="2759728"/>
            <a:ext cx="1207846" cy="6720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a:stCxn id="8" idx="3"/>
            <a:endCxn id="5" idx="1"/>
          </p:cNvCxnSpPr>
          <p:nvPr/>
        </p:nvCxnSpPr>
        <p:spPr>
          <a:xfrm>
            <a:off x="2450671" y="2759728"/>
            <a:ext cx="3019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p:nvPr/>
        </p:nvCxnSpPr>
        <p:spPr>
          <a:xfrm>
            <a:off x="2450671" y="3893876"/>
            <a:ext cx="3019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2450671" y="5028024"/>
            <a:ext cx="3019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855133" y="2759728"/>
            <a:ext cx="5828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a:off x="855133" y="3932362"/>
            <a:ext cx="5828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a:off x="855133" y="4973761"/>
            <a:ext cx="5828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p:cNvSpPr/>
          <p:nvPr/>
        </p:nvSpPr>
        <p:spPr>
          <a:xfrm rot="16200000">
            <a:off x="-730766" y="3612634"/>
            <a:ext cx="2802466" cy="369332"/>
          </a:xfrm>
          <a:prstGeom prst="rect">
            <a:avLst/>
          </a:prstGeom>
          <a:ln>
            <a:solidFill>
              <a:schemeClr val="tx1"/>
            </a:solidFill>
          </a:ln>
        </p:spPr>
        <p:txBody>
          <a:bodyPr wrap="square">
            <a:spAutoFit/>
          </a:bodyPr>
          <a:lstStyle/>
          <a:p>
            <a:pPr algn="ctr"/>
            <a:r>
              <a:rPr lang="es-ES" dirty="0" smtClean="0"/>
              <a:t>Usuario</a:t>
            </a:r>
            <a:endParaRPr lang="es-CO" dirty="0"/>
          </a:p>
        </p:txBody>
      </p:sp>
      <p:cxnSp>
        <p:nvCxnSpPr>
          <p:cNvPr id="54" name="Conector recto de flecha 53"/>
          <p:cNvCxnSpPr>
            <a:stCxn id="23" idx="3"/>
            <a:endCxn id="17" idx="1"/>
          </p:cNvCxnSpPr>
          <p:nvPr/>
        </p:nvCxnSpPr>
        <p:spPr>
          <a:xfrm>
            <a:off x="5664200" y="3893876"/>
            <a:ext cx="102700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ángulo 56"/>
          <p:cNvSpPr/>
          <p:nvPr/>
        </p:nvSpPr>
        <p:spPr>
          <a:xfrm>
            <a:off x="4767704" y="5167815"/>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Modelo</a:t>
            </a:r>
            <a:endParaRPr lang="es-CO" dirty="0"/>
          </a:p>
        </p:txBody>
      </p:sp>
      <p:cxnSp>
        <p:nvCxnSpPr>
          <p:cNvPr id="73" name="Conector angular 72"/>
          <p:cNvCxnSpPr>
            <a:stCxn id="57" idx="1"/>
          </p:cNvCxnSpPr>
          <p:nvPr/>
        </p:nvCxnSpPr>
        <p:spPr>
          <a:xfrm rot="10800000">
            <a:off x="3512180" y="5486097"/>
            <a:ext cx="1255525" cy="143834"/>
          </a:xfrm>
          <a:prstGeom prst="bentConnector3">
            <a:avLst>
              <a:gd name="adj1" fmla="val 1000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ector angular 109"/>
          <p:cNvCxnSpPr/>
          <p:nvPr/>
        </p:nvCxnSpPr>
        <p:spPr>
          <a:xfrm rot="16200000" flipV="1">
            <a:off x="7771365" y="3799623"/>
            <a:ext cx="2842427" cy="1394728"/>
          </a:xfrm>
          <a:prstGeom prst="bentConnector3">
            <a:avLst>
              <a:gd name="adj1" fmla="val -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angular 117"/>
          <p:cNvCxnSpPr/>
          <p:nvPr/>
        </p:nvCxnSpPr>
        <p:spPr>
          <a:xfrm rot="16200000" flipV="1">
            <a:off x="7993011" y="3901447"/>
            <a:ext cx="2728699" cy="1065165"/>
          </a:xfrm>
          <a:prstGeom prst="bentConnector3">
            <a:avLst>
              <a:gd name="adj1" fmla="val -4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ángulo 79"/>
          <p:cNvSpPr/>
          <p:nvPr/>
        </p:nvSpPr>
        <p:spPr>
          <a:xfrm>
            <a:off x="8299918" y="3431760"/>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Servicio</a:t>
            </a:r>
          </a:p>
          <a:p>
            <a:pPr algn="ctr"/>
            <a:r>
              <a:rPr lang="es-ES" dirty="0" smtClean="0"/>
              <a:t>Película</a:t>
            </a:r>
            <a:endParaRPr lang="es-CO" dirty="0"/>
          </a:p>
        </p:txBody>
      </p:sp>
      <p:sp>
        <p:nvSpPr>
          <p:cNvPr id="81" name="Rectángulo 80"/>
          <p:cNvSpPr/>
          <p:nvPr/>
        </p:nvSpPr>
        <p:spPr>
          <a:xfrm>
            <a:off x="8299918" y="4711980"/>
            <a:ext cx="1012723"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Servicio</a:t>
            </a:r>
          </a:p>
          <a:p>
            <a:pPr algn="ctr"/>
            <a:r>
              <a:rPr lang="es-ES" dirty="0" smtClean="0"/>
              <a:t>Genero</a:t>
            </a:r>
            <a:endParaRPr lang="es-CO" dirty="0"/>
          </a:p>
        </p:txBody>
      </p:sp>
      <p:sp>
        <p:nvSpPr>
          <p:cNvPr id="83" name="Rectángulo 82"/>
          <p:cNvSpPr/>
          <p:nvPr/>
        </p:nvSpPr>
        <p:spPr>
          <a:xfrm>
            <a:off x="9894309" y="5095898"/>
            <a:ext cx="1145868"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Modelo</a:t>
            </a:r>
            <a:endParaRPr lang="es-CO" dirty="0"/>
          </a:p>
        </p:txBody>
      </p:sp>
      <p:cxnSp>
        <p:nvCxnSpPr>
          <p:cNvPr id="84" name="Conector recto de flecha 83"/>
          <p:cNvCxnSpPr>
            <a:stCxn id="17" idx="3"/>
            <a:endCxn id="80" idx="1"/>
          </p:cNvCxnSpPr>
          <p:nvPr/>
        </p:nvCxnSpPr>
        <p:spPr>
          <a:xfrm>
            <a:off x="7837071" y="3893876"/>
            <a:ext cx="46284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p:cNvCxnSpPr>
            <a:stCxn id="17" idx="0"/>
            <a:endCxn id="15" idx="1"/>
          </p:cNvCxnSpPr>
          <p:nvPr/>
        </p:nvCxnSpPr>
        <p:spPr>
          <a:xfrm flipV="1">
            <a:off x="7264137" y="2613656"/>
            <a:ext cx="1035781" cy="81810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onector recto de flecha 90"/>
          <p:cNvCxnSpPr>
            <a:stCxn id="17" idx="2"/>
            <a:endCxn id="81" idx="1"/>
          </p:cNvCxnSpPr>
          <p:nvPr/>
        </p:nvCxnSpPr>
        <p:spPr>
          <a:xfrm>
            <a:off x="7264137" y="4355992"/>
            <a:ext cx="1035781" cy="81810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p:cNvCxnSpPr>
            <a:stCxn id="15" idx="3"/>
            <a:endCxn id="16" idx="0"/>
          </p:cNvCxnSpPr>
          <p:nvPr/>
        </p:nvCxnSpPr>
        <p:spPr>
          <a:xfrm>
            <a:off x="9312641" y="2613656"/>
            <a:ext cx="1038412" cy="81810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p:cNvCxnSpPr>
            <a:stCxn id="81" idx="3"/>
          </p:cNvCxnSpPr>
          <p:nvPr/>
        </p:nvCxnSpPr>
        <p:spPr>
          <a:xfrm flipV="1">
            <a:off x="9312641" y="4360087"/>
            <a:ext cx="1154602" cy="8140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p:cNvCxnSpPr>
            <a:stCxn id="80" idx="3"/>
            <a:endCxn id="16" idx="1"/>
          </p:cNvCxnSpPr>
          <p:nvPr/>
        </p:nvCxnSpPr>
        <p:spPr>
          <a:xfrm>
            <a:off x="9312641" y="3893876"/>
            <a:ext cx="46547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Conector angular 120"/>
          <p:cNvCxnSpPr/>
          <p:nvPr/>
        </p:nvCxnSpPr>
        <p:spPr>
          <a:xfrm rot="10800000">
            <a:off x="9101668" y="5640306"/>
            <a:ext cx="788275" cy="95754"/>
          </a:xfrm>
          <a:prstGeom prst="bentConnector3">
            <a:avLst>
              <a:gd name="adj1" fmla="val 1002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Rectángulo 129"/>
          <p:cNvSpPr/>
          <p:nvPr/>
        </p:nvSpPr>
        <p:spPr>
          <a:xfrm>
            <a:off x="11389465" y="3431760"/>
            <a:ext cx="519335" cy="92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DB</a:t>
            </a:r>
            <a:endParaRPr lang="es-CO" dirty="0"/>
          </a:p>
        </p:txBody>
      </p:sp>
      <p:cxnSp>
        <p:nvCxnSpPr>
          <p:cNvPr id="131" name="Conector recto de flecha 130"/>
          <p:cNvCxnSpPr/>
          <p:nvPr/>
        </p:nvCxnSpPr>
        <p:spPr>
          <a:xfrm>
            <a:off x="10923987" y="3893085"/>
            <a:ext cx="46547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137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CO" dirty="0"/>
          </a:p>
        </p:txBody>
      </p:sp>
      <p:sp>
        <p:nvSpPr>
          <p:cNvPr id="3" name="Marcador de contenido 2"/>
          <p:cNvSpPr>
            <a:spLocks noGrp="1"/>
          </p:cNvSpPr>
          <p:nvPr>
            <p:ph idx="1"/>
          </p:nvPr>
        </p:nvSpPr>
        <p:spPr/>
        <p:txBody>
          <a:bodyPr>
            <a:normAutofit/>
          </a:bodyPr>
          <a:lstStyle/>
          <a:p>
            <a:r>
              <a:rPr lang="es-ES" dirty="0" smtClean="0"/>
              <a:t>Para esta primera sesión deberá hacer un diagrama de bloques y un diagrama de jerarquía de bloques para el siguiente problema:</a:t>
            </a:r>
          </a:p>
          <a:p>
            <a:endParaRPr lang="es-ES" dirty="0" smtClean="0"/>
          </a:p>
          <a:p>
            <a:pPr algn="just"/>
            <a:r>
              <a:rPr lang="es-ES" dirty="0" smtClean="0"/>
              <a:t>Usted y su grupo tienen un </a:t>
            </a:r>
            <a:r>
              <a:rPr lang="es-ES" dirty="0" err="1" smtClean="0"/>
              <a:t>minimercado</a:t>
            </a:r>
            <a:r>
              <a:rPr lang="es-ES" dirty="0" smtClean="0"/>
              <a:t> y quieren automatizar el sistema de pago implementando un software para registrar las compras de los 10 productos que ofrece su negocio (Defina usted los productos). Como próximamente quisieran implementar un sistema web y otro móvil, usted determinó que es necesario implementar un API </a:t>
            </a:r>
            <a:r>
              <a:rPr lang="es-ES" dirty="0" err="1" smtClean="0"/>
              <a:t>Rest</a:t>
            </a:r>
            <a:r>
              <a:rPr lang="es-ES" dirty="0" smtClean="0"/>
              <a:t> para aumentar la compatibilidad. Adicionalmente, el software debe poder mostrar el reporte del total histórico de ventas por día, </a:t>
            </a:r>
            <a:r>
              <a:rPr lang="es-ES" dirty="0"/>
              <a:t>para el seguimiento del </a:t>
            </a:r>
            <a:r>
              <a:rPr lang="es-ES" dirty="0" smtClean="0"/>
              <a:t>negocio.</a:t>
            </a:r>
          </a:p>
          <a:p>
            <a:endParaRPr lang="es-ES" dirty="0"/>
          </a:p>
          <a:p>
            <a:r>
              <a:rPr lang="es-ES" dirty="0" smtClean="0"/>
              <a:t>El día jueves se implementará la solución que además servirá de repaso para el </a:t>
            </a:r>
            <a:r>
              <a:rPr lang="es-ES" b="1" dirty="0" smtClean="0"/>
              <a:t>parcial 2</a:t>
            </a:r>
            <a:r>
              <a:rPr lang="es-ES" dirty="0" smtClean="0"/>
              <a:t>.</a:t>
            </a:r>
          </a:p>
          <a:p>
            <a:endParaRPr lang="es-CO" dirty="0"/>
          </a:p>
        </p:txBody>
      </p:sp>
    </p:spTree>
    <p:extLst>
      <p:ext uri="{BB962C8B-B14F-4D97-AF65-F5344CB8AC3E}">
        <p14:creationId xmlns:p14="http://schemas.microsoft.com/office/powerpoint/2010/main" val="3326240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Bibliografía</a:t>
            </a:r>
            <a:endParaRPr lang="en-US" dirty="0"/>
          </a:p>
        </p:txBody>
      </p:sp>
      <p:sp>
        <p:nvSpPr>
          <p:cNvPr id="3" name="Content Placeholder 2"/>
          <p:cNvSpPr>
            <a:spLocks noGrp="1"/>
          </p:cNvSpPr>
          <p:nvPr>
            <p:ph idx="1"/>
          </p:nvPr>
        </p:nvSpPr>
        <p:spPr/>
        <p:txBody>
          <a:bodyPr>
            <a:normAutofit/>
          </a:bodyPr>
          <a:lstStyle/>
          <a:p>
            <a:r>
              <a:rPr lang="es-CO" sz="2600" dirty="0" smtClean="0">
                <a:latin typeface="Calibri (Body)"/>
              </a:rPr>
              <a:t>Fundamentos de Informática y Programación para Ingeniería. Ejercicios Resueltos para C y Matlab. Modesto Castrillón et al, Paraninfo, 2011.</a:t>
            </a:r>
          </a:p>
          <a:p>
            <a:endParaRPr lang="es-CO" sz="2600" dirty="0" smtClean="0">
              <a:latin typeface="Calibri (Body)"/>
            </a:endParaRPr>
          </a:p>
          <a:p>
            <a:r>
              <a:rPr lang="es-CO" sz="2600" dirty="0" smtClean="0">
                <a:latin typeface="Calibri (Body)"/>
              </a:rPr>
              <a:t>Introducción a la informática, A. Prieto Espinosa, A. </a:t>
            </a:r>
            <a:r>
              <a:rPr lang="es-CO" sz="2600" dirty="0" err="1" smtClean="0">
                <a:latin typeface="Calibri (Body)"/>
              </a:rPr>
              <a:t>Lloris</a:t>
            </a:r>
            <a:r>
              <a:rPr lang="es-CO" sz="2600" dirty="0" smtClean="0">
                <a:latin typeface="Calibri (Body)"/>
              </a:rPr>
              <a:t> Ruiz, J.C. Torres Cantero, </a:t>
            </a:r>
            <a:r>
              <a:rPr lang="es-CO" sz="2600" dirty="0" err="1" smtClean="0">
                <a:latin typeface="Calibri (Body)"/>
              </a:rPr>
              <a:t>McGrawHill</a:t>
            </a:r>
            <a:r>
              <a:rPr lang="es-CO" sz="2600" dirty="0" smtClean="0">
                <a:latin typeface="Calibri (Body)"/>
              </a:rPr>
              <a:t>, Madrid, 1989.</a:t>
            </a:r>
          </a:p>
          <a:p>
            <a:endParaRPr lang="es-CO" sz="2600" dirty="0" smtClean="0">
              <a:latin typeface="Calibri (Body)"/>
            </a:endParaRPr>
          </a:p>
          <a:p>
            <a:r>
              <a:rPr lang="en-US" sz="2600" dirty="0" smtClean="0">
                <a:latin typeface="Calibri (Body)"/>
              </a:rPr>
              <a:t>AHO, Alfred V.; HOPCROFT, John E.; ULLMAN, Jeffrey D. (1998). </a:t>
            </a:r>
            <a:r>
              <a:rPr lang="en-US" sz="2600" i="1" dirty="0" err="1" smtClean="0">
                <a:latin typeface="Calibri (Body)"/>
              </a:rPr>
              <a:t>Estructuras</a:t>
            </a:r>
            <a:r>
              <a:rPr lang="en-US" sz="2600" i="1" dirty="0" smtClean="0">
                <a:latin typeface="Calibri (Body)"/>
              </a:rPr>
              <a:t> de </a:t>
            </a:r>
            <a:r>
              <a:rPr lang="en-US" sz="2600" i="1" dirty="0" err="1" smtClean="0">
                <a:latin typeface="Calibri (Body)"/>
              </a:rPr>
              <a:t>datos</a:t>
            </a:r>
            <a:r>
              <a:rPr lang="en-US" sz="2600" i="1" dirty="0" smtClean="0">
                <a:latin typeface="Calibri (Body)"/>
              </a:rPr>
              <a:t> y </a:t>
            </a:r>
            <a:r>
              <a:rPr lang="en-US" sz="2600" i="1" dirty="0" err="1" smtClean="0">
                <a:latin typeface="Calibri (Body)"/>
              </a:rPr>
              <a:t>algoritmos</a:t>
            </a:r>
            <a:r>
              <a:rPr lang="en-US" sz="2600" dirty="0" smtClean="0">
                <a:latin typeface="Calibri (Body)"/>
              </a:rPr>
              <a:t>. México: Addison Wesley.</a:t>
            </a:r>
            <a:endParaRPr lang="es-CO" sz="2600" dirty="0" smtClean="0">
              <a:latin typeface="Calibri (Body)"/>
            </a:endParaRPr>
          </a:p>
        </p:txBody>
      </p:sp>
    </p:spTree>
    <p:extLst>
      <p:ext uri="{BB962C8B-B14F-4D97-AF65-F5344CB8AC3E}">
        <p14:creationId xmlns:p14="http://schemas.microsoft.com/office/powerpoint/2010/main" val="361607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Programación Modular</a:t>
            </a:r>
            <a:endParaRPr lang="en-US" dirty="0"/>
          </a:p>
        </p:txBody>
      </p:sp>
      <p:sp>
        <p:nvSpPr>
          <p:cNvPr id="3" name="Subtitle 2"/>
          <p:cNvSpPr>
            <a:spLocks noGrp="1"/>
          </p:cNvSpPr>
          <p:nvPr>
            <p:ph type="subTitle" idx="1"/>
          </p:nvPr>
        </p:nvSpPr>
        <p:spPr/>
        <p:txBody>
          <a:bodyPr/>
          <a:lstStyle/>
          <a:p>
            <a:r>
              <a:rPr lang="es-ES" dirty="0" smtClean="0"/>
              <a:t>Ingeniería telemática</a:t>
            </a:r>
            <a:endParaRPr lang="en-US" dirty="0"/>
          </a:p>
        </p:txBody>
      </p:sp>
    </p:spTree>
    <p:extLst>
      <p:ext uri="{BB962C8B-B14F-4D97-AF65-F5344CB8AC3E}">
        <p14:creationId xmlns:p14="http://schemas.microsoft.com/office/powerpoint/2010/main" val="1346175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Como paradigma	</a:t>
            </a:r>
            <a:endParaRPr lang="en-US" dirty="0"/>
          </a:p>
        </p:txBody>
      </p:sp>
      <p:sp>
        <p:nvSpPr>
          <p:cNvPr id="3" name="Content Placeholder 2"/>
          <p:cNvSpPr>
            <a:spLocks noGrp="1"/>
          </p:cNvSpPr>
          <p:nvPr>
            <p:ph idx="1"/>
          </p:nvPr>
        </p:nvSpPr>
        <p:spPr>
          <a:xfrm>
            <a:off x="1097280" y="1845734"/>
            <a:ext cx="5548219" cy="4023360"/>
          </a:xfrm>
        </p:spPr>
        <p:txBody>
          <a:bodyPr>
            <a:normAutofit lnSpcReduction="10000"/>
          </a:bodyPr>
          <a:lstStyle/>
          <a:p>
            <a:r>
              <a:rPr lang="es-ES" sz="2800" dirty="0" smtClean="0"/>
              <a:t>Se trata de partir un problema en </a:t>
            </a:r>
            <a:r>
              <a:rPr lang="es-ES" sz="2800" b="1" dirty="0" smtClean="0"/>
              <a:t>módulos</a:t>
            </a:r>
            <a:r>
              <a:rPr lang="es-ES" sz="2800" dirty="0" smtClean="0"/>
              <a:t>. </a:t>
            </a:r>
          </a:p>
          <a:p>
            <a:endParaRPr lang="es-ES" sz="2800" dirty="0" smtClean="0"/>
          </a:p>
          <a:p>
            <a:r>
              <a:rPr lang="es-ES" sz="2800" dirty="0" smtClean="0"/>
              <a:t>Un </a:t>
            </a:r>
            <a:r>
              <a:rPr lang="es-ES" sz="2800" b="1" dirty="0" smtClean="0"/>
              <a:t>módulo</a:t>
            </a:r>
            <a:r>
              <a:rPr lang="es-ES" sz="2800" dirty="0" smtClean="0"/>
              <a:t> es una parte funcional de un software que puede ser aislada, conociendo sus entradas y salidas esperadas.</a:t>
            </a:r>
          </a:p>
          <a:p>
            <a:endParaRPr lang="es-ES" b="1" dirty="0" smtClean="0"/>
          </a:p>
          <a:p>
            <a:r>
              <a:rPr lang="es-ES" b="1" dirty="0" smtClean="0"/>
              <a:t>“Es más sencillo resolver varios problemas simples que uno complejo”</a:t>
            </a:r>
            <a:endParaRPr lang="en-US" b="1" dirty="0"/>
          </a:p>
        </p:txBody>
      </p:sp>
      <p:sp>
        <p:nvSpPr>
          <p:cNvPr id="24" name="Rectangle 23"/>
          <p:cNvSpPr/>
          <p:nvPr/>
        </p:nvSpPr>
        <p:spPr>
          <a:xfrm>
            <a:off x="7858689" y="2559126"/>
            <a:ext cx="2808878" cy="56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PROBLEMA</a:t>
            </a:r>
            <a:endParaRPr lang="en-US" dirty="0"/>
          </a:p>
        </p:txBody>
      </p:sp>
      <p:sp>
        <p:nvSpPr>
          <p:cNvPr id="25" name="Rectangle 24"/>
          <p:cNvSpPr/>
          <p:nvPr/>
        </p:nvSpPr>
        <p:spPr>
          <a:xfrm>
            <a:off x="7858689" y="3947565"/>
            <a:ext cx="602732" cy="56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p>
        </p:txBody>
      </p:sp>
      <p:sp>
        <p:nvSpPr>
          <p:cNvPr id="26" name="Rectangle 25"/>
          <p:cNvSpPr/>
          <p:nvPr/>
        </p:nvSpPr>
        <p:spPr>
          <a:xfrm>
            <a:off x="8594071" y="3947565"/>
            <a:ext cx="602732" cy="56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t>
            </a:r>
            <a:endParaRPr lang="en-US" dirty="0"/>
          </a:p>
        </p:txBody>
      </p:sp>
      <p:sp>
        <p:nvSpPr>
          <p:cNvPr id="27" name="Rectangle 26"/>
          <p:cNvSpPr/>
          <p:nvPr/>
        </p:nvSpPr>
        <p:spPr>
          <a:xfrm>
            <a:off x="9329453" y="3947564"/>
            <a:ext cx="602732" cy="56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t>
            </a:r>
            <a:endParaRPr lang="en-US" dirty="0"/>
          </a:p>
        </p:txBody>
      </p:sp>
      <p:sp>
        <p:nvSpPr>
          <p:cNvPr id="28" name="Rectangle 27"/>
          <p:cNvSpPr/>
          <p:nvPr/>
        </p:nvSpPr>
        <p:spPr>
          <a:xfrm>
            <a:off x="10064835" y="3947564"/>
            <a:ext cx="602732" cy="56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
            </a:r>
            <a:endParaRPr lang="en-US" dirty="0"/>
          </a:p>
        </p:txBody>
      </p:sp>
      <p:cxnSp>
        <p:nvCxnSpPr>
          <p:cNvPr id="30" name="Straight Arrow Connector 29"/>
          <p:cNvCxnSpPr>
            <a:endCxn id="25" idx="0"/>
          </p:cNvCxnSpPr>
          <p:nvPr/>
        </p:nvCxnSpPr>
        <p:spPr>
          <a:xfrm>
            <a:off x="8160055" y="3103808"/>
            <a:ext cx="0" cy="84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895437" y="3103807"/>
            <a:ext cx="0" cy="84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630819" y="3103806"/>
            <a:ext cx="0" cy="84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374355" y="3103805"/>
            <a:ext cx="0" cy="84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92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Como estrategia</a:t>
            </a:r>
            <a:endParaRPr lang="en-US" dirty="0"/>
          </a:p>
        </p:txBody>
      </p:sp>
      <p:sp>
        <p:nvSpPr>
          <p:cNvPr id="3" name="Content Placeholder 2"/>
          <p:cNvSpPr>
            <a:spLocks noGrp="1"/>
          </p:cNvSpPr>
          <p:nvPr>
            <p:ph idx="1"/>
          </p:nvPr>
        </p:nvSpPr>
        <p:spPr>
          <a:xfrm>
            <a:off x="1097280" y="1845734"/>
            <a:ext cx="5548219" cy="4023360"/>
          </a:xfrm>
        </p:spPr>
        <p:txBody>
          <a:bodyPr/>
          <a:lstStyle/>
          <a:p>
            <a:r>
              <a:rPr lang="es-ES" sz="2800" dirty="0" smtClean="0"/>
              <a:t>El error más común es hacer un desarrollo secuencial en un problema que puede ser divido por módulos.</a:t>
            </a:r>
          </a:p>
          <a:p>
            <a:endParaRPr lang="es-ES" sz="2800" dirty="0"/>
          </a:p>
          <a:p>
            <a:r>
              <a:rPr lang="es-ES" sz="2800" dirty="0" smtClean="0"/>
              <a:t>El enfoque modular permite hacer un desarrollo en paralelo lo que implica menos tiempo en desarrollo.</a:t>
            </a:r>
          </a:p>
          <a:p>
            <a:endParaRPr lang="en-US" b="1" dirty="0"/>
          </a:p>
        </p:txBody>
      </p:sp>
      <p:sp>
        <p:nvSpPr>
          <p:cNvPr id="15" name="Rectangle 14"/>
          <p:cNvSpPr/>
          <p:nvPr/>
        </p:nvSpPr>
        <p:spPr>
          <a:xfrm>
            <a:off x="7881870" y="2446985"/>
            <a:ext cx="746975" cy="74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n-US" dirty="0"/>
          </a:p>
        </p:txBody>
      </p:sp>
      <p:sp>
        <p:nvSpPr>
          <p:cNvPr id="16" name="Rectangle 15"/>
          <p:cNvSpPr/>
          <p:nvPr/>
        </p:nvSpPr>
        <p:spPr>
          <a:xfrm>
            <a:off x="9491728" y="2446985"/>
            <a:ext cx="746975" cy="74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t>
            </a:r>
            <a:endParaRPr lang="en-US" dirty="0"/>
          </a:p>
        </p:txBody>
      </p:sp>
      <p:sp>
        <p:nvSpPr>
          <p:cNvPr id="18" name="Rectangle 17"/>
          <p:cNvSpPr/>
          <p:nvPr/>
        </p:nvSpPr>
        <p:spPr>
          <a:xfrm>
            <a:off x="7881870" y="3857413"/>
            <a:ext cx="746975" cy="74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endParaRPr lang="en-US" dirty="0"/>
          </a:p>
        </p:txBody>
      </p:sp>
      <p:sp>
        <p:nvSpPr>
          <p:cNvPr id="19" name="Rectangle 18"/>
          <p:cNvSpPr/>
          <p:nvPr/>
        </p:nvSpPr>
        <p:spPr>
          <a:xfrm>
            <a:off x="9491728" y="3857413"/>
            <a:ext cx="746975" cy="74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
            </a:r>
            <a:endParaRPr lang="en-US" dirty="0"/>
          </a:p>
        </p:txBody>
      </p:sp>
      <p:cxnSp>
        <p:nvCxnSpPr>
          <p:cNvPr id="20" name="Straight Arrow Connector 19"/>
          <p:cNvCxnSpPr/>
          <p:nvPr/>
        </p:nvCxnSpPr>
        <p:spPr>
          <a:xfrm>
            <a:off x="7572777" y="2614411"/>
            <a:ext cx="30909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565800" y="2957311"/>
            <a:ext cx="30909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124045" y="3193960"/>
            <a:ext cx="0" cy="6634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375505" y="3193961"/>
            <a:ext cx="0" cy="6634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6" idx="1"/>
          </p:cNvCxnSpPr>
          <p:nvPr/>
        </p:nvCxnSpPr>
        <p:spPr>
          <a:xfrm>
            <a:off x="8628845" y="2820472"/>
            <a:ext cx="862883"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885390" y="3193960"/>
            <a:ext cx="0" cy="6634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238703" y="2820471"/>
            <a:ext cx="321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68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Beneficios</a:t>
            </a:r>
            <a:endParaRPr lang="en-US" dirty="0"/>
          </a:p>
        </p:txBody>
      </p:sp>
      <p:sp>
        <p:nvSpPr>
          <p:cNvPr id="3" name="Content Placeholder 2"/>
          <p:cNvSpPr>
            <a:spLocks noGrp="1"/>
          </p:cNvSpPr>
          <p:nvPr>
            <p:ph idx="1"/>
          </p:nvPr>
        </p:nvSpPr>
        <p:spPr>
          <a:xfrm>
            <a:off x="1097280" y="1845734"/>
            <a:ext cx="5548219" cy="4023360"/>
          </a:xfrm>
        </p:spPr>
        <p:txBody>
          <a:bodyPr>
            <a:normAutofit/>
          </a:bodyPr>
          <a:lstStyle/>
          <a:p>
            <a:r>
              <a:rPr lang="es-ES" sz="2800" dirty="0" smtClean="0"/>
              <a:t>Ahorro importante en tiempo ya que se puede trabajar en paralelo. </a:t>
            </a:r>
          </a:p>
          <a:p>
            <a:r>
              <a:rPr lang="es-ES" sz="2800" dirty="0" smtClean="0"/>
              <a:t>El mantenimiento del software es más sencillo dado que no se trabaja como un solo sistema, sino compuestos por varias funciones.</a:t>
            </a:r>
          </a:p>
          <a:p>
            <a:r>
              <a:rPr lang="es-ES" sz="2800" dirty="0" smtClean="0"/>
              <a:t>Permite reutilización del código a lo largo del desarrollo.</a:t>
            </a:r>
            <a:endParaRPr lang="en-US" dirty="0"/>
          </a:p>
        </p:txBody>
      </p:sp>
      <p:sp>
        <p:nvSpPr>
          <p:cNvPr id="34" name="Rectangle 33"/>
          <p:cNvSpPr/>
          <p:nvPr/>
        </p:nvSpPr>
        <p:spPr>
          <a:xfrm>
            <a:off x="7237928" y="2859492"/>
            <a:ext cx="1017431" cy="40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endParaRPr lang="en-US" dirty="0"/>
          </a:p>
        </p:txBody>
      </p:sp>
      <p:sp>
        <p:nvSpPr>
          <p:cNvPr id="35" name="Rectangle 34"/>
          <p:cNvSpPr/>
          <p:nvPr/>
        </p:nvSpPr>
        <p:spPr>
          <a:xfrm>
            <a:off x="7237928" y="2123250"/>
            <a:ext cx="1017431" cy="40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n-US" dirty="0"/>
          </a:p>
        </p:txBody>
      </p:sp>
      <p:sp>
        <p:nvSpPr>
          <p:cNvPr id="37" name="Rectangle 36"/>
          <p:cNvSpPr/>
          <p:nvPr/>
        </p:nvSpPr>
        <p:spPr>
          <a:xfrm>
            <a:off x="8255359" y="3595734"/>
            <a:ext cx="1017431" cy="40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t>
            </a:r>
            <a:endParaRPr lang="en-US" dirty="0"/>
          </a:p>
        </p:txBody>
      </p:sp>
      <p:sp>
        <p:nvSpPr>
          <p:cNvPr id="38" name="Rectangle 37"/>
          <p:cNvSpPr/>
          <p:nvPr/>
        </p:nvSpPr>
        <p:spPr>
          <a:xfrm>
            <a:off x="8255358" y="4331976"/>
            <a:ext cx="1017431" cy="40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39" name="Rectangle 38"/>
          <p:cNvSpPr/>
          <p:nvPr/>
        </p:nvSpPr>
        <p:spPr>
          <a:xfrm>
            <a:off x="9272789" y="5068218"/>
            <a:ext cx="1287887" cy="40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Integración</a:t>
            </a:r>
            <a:endParaRPr lang="en-US" dirty="0"/>
          </a:p>
        </p:txBody>
      </p:sp>
      <p:cxnSp>
        <p:nvCxnSpPr>
          <p:cNvPr id="5" name="Straight Connector 4"/>
          <p:cNvCxnSpPr/>
          <p:nvPr/>
        </p:nvCxnSpPr>
        <p:spPr>
          <a:xfrm>
            <a:off x="7237928" y="1845734"/>
            <a:ext cx="0" cy="41171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255358" y="1845734"/>
            <a:ext cx="0" cy="41171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272789" y="1845734"/>
            <a:ext cx="0" cy="41171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558530" y="1845734"/>
            <a:ext cx="0" cy="411718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068357" y="6091708"/>
            <a:ext cx="3788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516026" y="6021644"/>
            <a:ext cx="893193" cy="369332"/>
          </a:xfrm>
          <a:prstGeom prst="rect">
            <a:avLst/>
          </a:prstGeom>
        </p:spPr>
        <p:txBody>
          <a:bodyPr wrap="none">
            <a:spAutoFit/>
          </a:bodyPr>
          <a:lstStyle/>
          <a:p>
            <a:r>
              <a:rPr lang="es-ES" dirty="0" smtClean="0"/>
              <a:t>Tiempo</a:t>
            </a:r>
            <a:endParaRPr lang="en-US" dirty="0"/>
          </a:p>
        </p:txBody>
      </p:sp>
    </p:spTree>
    <p:extLst>
      <p:ext uri="{BB962C8B-B14F-4D97-AF65-F5344CB8AC3E}">
        <p14:creationId xmlns:p14="http://schemas.microsoft.com/office/powerpoint/2010/main" val="659387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Jerarquía</a:t>
            </a:r>
            <a:endParaRPr lang="en-US" dirty="0"/>
          </a:p>
        </p:txBody>
      </p:sp>
      <p:sp>
        <p:nvSpPr>
          <p:cNvPr id="3" name="Content Placeholder 2"/>
          <p:cNvSpPr>
            <a:spLocks noGrp="1"/>
          </p:cNvSpPr>
          <p:nvPr>
            <p:ph idx="1"/>
          </p:nvPr>
        </p:nvSpPr>
        <p:spPr>
          <a:xfrm>
            <a:off x="1097280" y="1845734"/>
            <a:ext cx="5548219" cy="4023360"/>
          </a:xfrm>
        </p:spPr>
        <p:txBody>
          <a:bodyPr>
            <a:normAutofit/>
          </a:bodyPr>
          <a:lstStyle/>
          <a:p>
            <a:r>
              <a:rPr lang="es-ES" sz="2800" dirty="0" smtClean="0"/>
              <a:t>La jerarquía en esta estrategia es piramidal, donde la punta representa la versión funcional del software.</a:t>
            </a:r>
          </a:p>
          <a:p>
            <a:r>
              <a:rPr lang="es-ES" sz="2800" dirty="0" smtClean="0"/>
              <a:t>Es imperativo minimizar los niveles de la pirámide </a:t>
            </a:r>
            <a:r>
              <a:rPr lang="es-ES" sz="2800" dirty="0" smtClean="0"/>
              <a:t>(vertical) y </a:t>
            </a:r>
            <a:r>
              <a:rPr lang="es-ES" sz="2800" dirty="0" smtClean="0"/>
              <a:t>maximizar los módulos por nivel para lograr beneficios de </a:t>
            </a:r>
            <a:r>
              <a:rPr lang="es-ES" sz="2800" dirty="0" smtClean="0"/>
              <a:t>tiempo. (Horizontal)</a:t>
            </a:r>
          </a:p>
          <a:p>
            <a:r>
              <a:rPr lang="es-ES" sz="2800" dirty="0" smtClean="0"/>
              <a:t>Este diagrama de división se llama diagrama de análisis descendente</a:t>
            </a:r>
            <a:endParaRPr lang="es-ES" sz="2800" dirty="0" smtClean="0"/>
          </a:p>
        </p:txBody>
      </p:sp>
      <p:sp>
        <p:nvSpPr>
          <p:cNvPr id="4" name="Oval 3"/>
          <p:cNvSpPr/>
          <p:nvPr/>
        </p:nvSpPr>
        <p:spPr>
          <a:xfrm>
            <a:off x="9427335" y="2215166"/>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8459273" y="3178935"/>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0395395" y="3178934"/>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8912178" y="4039672"/>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9940341" y="4039672"/>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0968504" y="4061136"/>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884015" y="4082600"/>
            <a:ext cx="334851" cy="334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a:stCxn id="20" idx="7"/>
            <a:endCxn id="4" idx="3"/>
          </p:cNvCxnSpPr>
          <p:nvPr/>
        </p:nvCxnSpPr>
        <p:spPr>
          <a:xfrm flipV="1">
            <a:off x="8745086" y="2500979"/>
            <a:ext cx="731287" cy="72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a:endCxn id="4" idx="5"/>
          </p:cNvCxnSpPr>
          <p:nvPr/>
        </p:nvCxnSpPr>
        <p:spPr>
          <a:xfrm flipH="1" flipV="1">
            <a:off x="9713148" y="2500979"/>
            <a:ext cx="731285" cy="726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6" idx="7"/>
            <a:endCxn id="20" idx="3"/>
          </p:cNvCxnSpPr>
          <p:nvPr/>
        </p:nvCxnSpPr>
        <p:spPr>
          <a:xfrm flipV="1">
            <a:off x="8169828" y="3464748"/>
            <a:ext cx="338483" cy="666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3" idx="1"/>
            <a:endCxn id="20" idx="5"/>
          </p:cNvCxnSpPr>
          <p:nvPr/>
        </p:nvCxnSpPr>
        <p:spPr>
          <a:xfrm flipH="1" flipV="1">
            <a:off x="8745086" y="3464748"/>
            <a:ext cx="216130" cy="623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4" idx="7"/>
            <a:endCxn id="22" idx="3"/>
          </p:cNvCxnSpPr>
          <p:nvPr/>
        </p:nvCxnSpPr>
        <p:spPr>
          <a:xfrm flipV="1">
            <a:off x="10226154" y="3464747"/>
            <a:ext cx="218279" cy="623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1"/>
            <a:endCxn id="22" idx="5"/>
          </p:cNvCxnSpPr>
          <p:nvPr/>
        </p:nvCxnSpPr>
        <p:spPr>
          <a:xfrm flipH="1" flipV="1">
            <a:off x="10681208" y="3464747"/>
            <a:ext cx="336334" cy="645427"/>
          </a:xfrm>
          <a:prstGeom prst="line">
            <a:avLst/>
          </a:prstGeom>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9825773" y="2173407"/>
            <a:ext cx="1808946" cy="369332"/>
          </a:xfrm>
          <a:prstGeom prst="rect">
            <a:avLst/>
          </a:prstGeom>
          <a:noFill/>
        </p:spPr>
        <p:txBody>
          <a:bodyPr wrap="square" rtlCol="0">
            <a:spAutoFit/>
          </a:bodyPr>
          <a:lstStyle/>
          <a:p>
            <a:r>
              <a:rPr lang="es-ES" dirty="0" smtClean="0"/>
              <a:t>Software total</a:t>
            </a:r>
            <a:endParaRPr lang="es-CO" dirty="0"/>
          </a:p>
        </p:txBody>
      </p:sp>
      <p:sp>
        <p:nvSpPr>
          <p:cNvPr id="18" name="CuadroTexto 17"/>
          <p:cNvSpPr txBox="1"/>
          <p:nvPr/>
        </p:nvSpPr>
        <p:spPr>
          <a:xfrm>
            <a:off x="8912178" y="3124635"/>
            <a:ext cx="800968" cy="369332"/>
          </a:xfrm>
          <a:prstGeom prst="rect">
            <a:avLst/>
          </a:prstGeom>
          <a:noFill/>
        </p:spPr>
        <p:txBody>
          <a:bodyPr wrap="square" rtlCol="0">
            <a:spAutoFit/>
          </a:bodyPr>
          <a:lstStyle/>
          <a:p>
            <a:r>
              <a:rPr lang="es-ES" dirty="0" smtClean="0"/>
              <a:t>Mod1</a:t>
            </a:r>
            <a:endParaRPr lang="es-CO" dirty="0"/>
          </a:p>
        </p:txBody>
      </p:sp>
      <p:sp>
        <p:nvSpPr>
          <p:cNvPr id="21" name="CuadroTexto 20"/>
          <p:cNvSpPr txBox="1"/>
          <p:nvPr/>
        </p:nvSpPr>
        <p:spPr>
          <a:xfrm>
            <a:off x="10854257" y="3124635"/>
            <a:ext cx="800968" cy="369332"/>
          </a:xfrm>
          <a:prstGeom prst="rect">
            <a:avLst/>
          </a:prstGeom>
          <a:noFill/>
        </p:spPr>
        <p:txBody>
          <a:bodyPr wrap="square" rtlCol="0">
            <a:spAutoFit/>
          </a:bodyPr>
          <a:lstStyle/>
          <a:p>
            <a:r>
              <a:rPr lang="es-ES" dirty="0" smtClean="0"/>
              <a:t>Mod2</a:t>
            </a:r>
            <a:endParaRPr lang="es-CO" dirty="0"/>
          </a:p>
        </p:txBody>
      </p:sp>
      <p:sp>
        <p:nvSpPr>
          <p:cNvPr id="27" name="CuadroTexto 26"/>
          <p:cNvSpPr txBox="1"/>
          <p:nvPr/>
        </p:nvSpPr>
        <p:spPr>
          <a:xfrm>
            <a:off x="7534120" y="4417451"/>
            <a:ext cx="925153" cy="369332"/>
          </a:xfrm>
          <a:prstGeom prst="rect">
            <a:avLst/>
          </a:prstGeom>
          <a:noFill/>
        </p:spPr>
        <p:txBody>
          <a:bodyPr wrap="square" rtlCol="0">
            <a:spAutoFit/>
          </a:bodyPr>
          <a:lstStyle/>
          <a:p>
            <a:r>
              <a:rPr lang="es-ES" dirty="0" smtClean="0"/>
              <a:t>Mod1.1</a:t>
            </a:r>
            <a:endParaRPr lang="es-CO" dirty="0"/>
          </a:p>
        </p:txBody>
      </p:sp>
      <p:sp>
        <p:nvSpPr>
          <p:cNvPr id="28" name="CuadroTexto 27"/>
          <p:cNvSpPr txBox="1"/>
          <p:nvPr/>
        </p:nvSpPr>
        <p:spPr>
          <a:xfrm>
            <a:off x="8617027" y="4417451"/>
            <a:ext cx="925153" cy="369332"/>
          </a:xfrm>
          <a:prstGeom prst="rect">
            <a:avLst/>
          </a:prstGeom>
          <a:noFill/>
        </p:spPr>
        <p:txBody>
          <a:bodyPr wrap="square" rtlCol="0">
            <a:spAutoFit/>
          </a:bodyPr>
          <a:lstStyle/>
          <a:p>
            <a:r>
              <a:rPr lang="es-ES" dirty="0" smtClean="0"/>
              <a:t>Mod1.2</a:t>
            </a:r>
            <a:endParaRPr lang="es-CO" dirty="0"/>
          </a:p>
        </p:txBody>
      </p:sp>
      <p:sp>
        <p:nvSpPr>
          <p:cNvPr id="29" name="CuadroTexto 28"/>
          <p:cNvSpPr txBox="1"/>
          <p:nvPr/>
        </p:nvSpPr>
        <p:spPr>
          <a:xfrm>
            <a:off x="9645189" y="4417451"/>
            <a:ext cx="925153" cy="369332"/>
          </a:xfrm>
          <a:prstGeom prst="rect">
            <a:avLst/>
          </a:prstGeom>
          <a:noFill/>
        </p:spPr>
        <p:txBody>
          <a:bodyPr wrap="square" rtlCol="0">
            <a:spAutoFit/>
          </a:bodyPr>
          <a:lstStyle/>
          <a:p>
            <a:r>
              <a:rPr lang="es-ES" dirty="0" smtClean="0"/>
              <a:t>Mod2.1</a:t>
            </a:r>
            <a:endParaRPr lang="es-CO" dirty="0"/>
          </a:p>
        </p:txBody>
      </p:sp>
      <p:sp>
        <p:nvSpPr>
          <p:cNvPr id="30" name="CuadroTexto 29"/>
          <p:cNvSpPr txBox="1"/>
          <p:nvPr/>
        </p:nvSpPr>
        <p:spPr>
          <a:xfrm>
            <a:off x="10673352" y="4419514"/>
            <a:ext cx="925153" cy="369332"/>
          </a:xfrm>
          <a:prstGeom prst="rect">
            <a:avLst/>
          </a:prstGeom>
          <a:noFill/>
        </p:spPr>
        <p:txBody>
          <a:bodyPr wrap="square" rtlCol="0">
            <a:spAutoFit/>
          </a:bodyPr>
          <a:lstStyle/>
          <a:p>
            <a:r>
              <a:rPr lang="es-ES" dirty="0" smtClean="0"/>
              <a:t>Mod2.2</a:t>
            </a:r>
            <a:endParaRPr lang="es-CO" dirty="0"/>
          </a:p>
        </p:txBody>
      </p:sp>
    </p:spTree>
    <p:extLst>
      <p:ext uri="{BB962C8B-B14F-4D97-AF65-F5344CB8AC3E}">
        <p14:creationId xmlns:p14="http://schemas.microsoft.com/office/powerpoint/2010/main" val="72621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Overview</a:t>
            </a:r>
            <a:r>
              <a:rPr lang="es-ES" dirty="0" smtClean="0"/>
              <a:t> de la estrategia y SCRUM</a:t>
            </a:r>
            <a:endParaRPr lang="en-US" dirty="0"/>
          </a:p>
        </p:txBody>
      </p:sp>
      <p:sp>
        <p:nvSpPr>
          <p:cNvPr id="6" name="Rectangle 5"/>
          <p:cNvSpPr/>
          <p:nvPr/>
        </p:nvSpPr>
        <p:spPr>
          <a:xfrm>
            <a:off x="1970465" y="2730323"/>
            <a:ext cx="1403797"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División del problema</a:t>
            </a:r>
            <a:endParaRPr lang="en-US" dirty="0"/>
          </a:p>
        </p:txBody>
      </p:sp>
      <p:sp>
        <p:nvSpPr>
          <p:cNvPr id="17" name="Rectangle 16"/>
          <p:cNvSpPr/>
          <p:nvPr/>
        </p:nvSpPr>
        <p:spPr>
          <a:xfrm>
            <a:off x="4153433" y="2730323"/>
            <a:ext cx="129432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módulos</a:t>
            </a:r>
            <a:endParaRPr lang="en-US" dirty="0"/>
          </a:p>
        </p:txBody>
      </p:sp>
      <p:cxnSp>
        <p:nvCxnSpPr>
          <p:cNvPr id="10" name="Straight Arrow Connector 9"/>
          <p:cNvCxnSpPr/>
          <p:nvPr/>
        </p:nvCxnSpPr>
        <p:spPr>
          <a:xfrm>
            <a:off x="1197732" y="3058734"/>
            <a:ext cx="772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1214" y="2668942"/>
            <a:ext cx="1249251" cy="369332"/>
          </a:xfrm>
          <a:prstGeom prst="rect">
            <a:avLst/>
          </a:prstGeom>
          <a:noFill/>
        </p:spPr>
        <p:txBody>
          <a:bodyPr wrap="square" rtlCol="0">
            <a:spAutoFit/>
          </a:bodyPr>
          <a:lstStyle/>
          <a:p>
            <a:r>
              <a:rPr lang="es-ES" dirty="0" smtClean="0"/>
              <a:t>Problema</a:t>
            </a:r>
            <a:endParaRPr lang="en-US" dirty="0"/>
          </a:p>
        </p:txBody>
      </p:sp>
      <p:sp>
        <p:nvSpPr>
          <p:cNvPr id="21" name="TextBox 20"/>
          <p:cNvSpPr txBox="1"/>
          <p:nvPr/>
        </p:nvSpPr>
        <p:spPr>
          <a:xfrm>
            <a:off x="3374262" y="2628160"/>
            <a:ext cx="901521" cy="369332"/>
          </a:xfrm>
          <a:prstGeom prst="rect">
            <a:avLst/>
          </a:prstGeom>
          <a:noFill/>
        </p:spPr>
        <p:txBody>
          <a:bodyPr wrap="square" rtlCol="0">
            <a:spAutoFit/>
          </a:bodyPr>
          <a:lstStyle/>
          <a:p>
            <a:r>
              <a:rPr lang="es-ES" dirty="0" smtClean="0"/>
              <a:t>Tareas</a:t>
            </a:r>
            <a:endParaRPr lang="en-US" dirty="0"/>
          </a:p>
        </p:txBody>
      </p:sp>
      <p:cxnSp>
        <p:nvCxnSpPr>
          <p:cNvPr id="22" name="Straight Arrow Connector 21"/>
          <p:cNvCxnSpPr/>
          <p:nvPr/>
        </p:nvCxnSpPr>
        <p:spPr>
          <a:xfrm>
            <a:off x="3374262" y="3042567"/>
            <a:ext cx="772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80649" y="2730323"/>
            <a:ext cx="139735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Jerarquía de la solución</a:t>
            </a:r>
            <a:endParaRPr lang="en-US" dirty="0"/>
          </a:p>
        </p:txBody>
      </p:sp>
      <p:cxnSp>
        <p:nvCxnSpPr>
          <p:cNvPr id="24" name="Straight Arrow Connector 23"/>
          <p:cNvCxnSpPr/>
          <p:nvPr/>
        </p:nvCxnSpPr>
        <p:spPr>
          <a:xfrm>
            <a:off x="5447762" y="3058734"/>
            <a:ext cx="1032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41316" y="2628160"/>
            <a:ext cx="1146219" cy="369332"/>
          </a:xfrm>
          <a:prstGeom prst="rect">
            <a:avLst/>
          </a:prstGeom>
          <a:noFill/>
        </p:spPr>
        <p:txBody>
          <a:bodyPr wrap="square" rtlCol="0">
            <a:spAutoFit/>
          </a:bodyPr>
          <a:lstStyle/>
          <a:p>
            <a:r>
              <a:rPr lang="es-ES" dirty="0" smtClean="0"/>
              <a:t>Módulos</a:t>
            </a:r>
            <a:endParaRPr lang="en-US" dirty="0"/>
          </a:p>
        </p:txBody>
      </p:sp>
      <p:sp>
        <p:nvSpPr>
          <p:cNvPr id="27" name="TextBox 26"/>
          <p:cNvSpPr txBox="1"/>
          <p:nvPr/>
        </p:nvSpPr>
        <p:spPr>
          <a:xfrm>
            <a:off x="7894746" y="2628160"/>
            <a:ext cx="1146219" cy="369332"/>
          </a:xfrm>
          <a:prstGeom prst="rect">
            <a:avLst/>
          </a:prstGeom>
          <a:noFill/>
        </p:spPr>
        <p:txBody>
          <a:bodyPr wrap="square" rtlCol="0">
            <a:spAutoFit/>
          </a:bodyPr>
          <a:lstStyle/>
          <a:p>
            <a:r>
              <a:rPr lang="es-ES" dirty="0" smtClean="0"/>
              <a:t>Orden</a:t>
            </a:r>
            <a:endParaRPr lang="en-US" dirty="0"/>
          </a:p>
        </p:txBody>
      </p:sp>
      <p:cxnSp>
        <p:nvCxnSpPr>
          <p:cNvPr id="28" name="Straight Arrow Connector 27"/>
          <p:cNvCxnSpPr/>
          <p:nvPr/>
        </p:nvCxnSpPr>
        <p:spPr>
          <a:xfrm>
            <a:off x="7873281" y="3058734"/>
            <a:ext cx="832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38309" y="2730323"/>
            <a:ext cx="139735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Desarrollo</a:t>
            </a:r>
            <a:endParaRPr lang="en-US" dirty="0"/>
          </a:p>
        </p:txBody>
      </p:sp>
      <p:sp>
        <p:nvSpPr>
          <p:cNvPr id="31" name="Rectangle 30"/>
          <p:cNvSpPr/>
          <p:nvPr/>
        </p:nvSpPr>
        <p:spPr>
          <a:xfrm>
            <a:off x="8738309" y="4066859"/>
            <a:ext cx="139735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Integración</a:t>
            </a:r>
            <a:endParaRPr lang="en-US" dirty="0"/>
          </a:p>
        </p:txBody>
      </p:sp>
      <p:sp>
        <p:nvSpPr>
          <p:cNvPr id="14" name="TextBox 13"/>
          <p:cNvSpPr txBox="1"/>
          <p:nvPr/>
        </p:nvSpPr>
        <p:spPr>
          <a:xfrm>
            <a:off x="9656032" y="3403836"/>
            <a:ext cx="1539025" cy="646331"/>
          </a:xfrm>
          <a:prstGeom prst="rect">
            <a:avLst/>
          </a:prstGeom>
          <a:noFill/>
        </p:spPr>
        <p:txBody>
          <a:bodyPr wrap="square" rtlCol="0">
            <a:spAutoFit/>
          </a:bodyPr>
          <a:lstStyle/>
          <a:p>
            <a:pPr algn="ctr"/>
            <a:r>
              <a:rPr lang="es-ES" dirty="0" smtClean="0"/>
              <a:t>Módulos desarrollados</a:t>
            </a:r>
            <a:endParaRPr lang="en-US" dirty="0"/>
          </a:p>
        </p:txBody>
      </p:sp>
      <p:sp>
        <p:nvSpPr>
          <p:cNvPr id="33" name="TextBox 32"/>
          <p:cNvSpPr txBox="1"/>
          <p:nvPr/>
        </p:nvSpPr>
        <p:spPr>
          <a:xfrm>
            <a:off x="9418740" y="4773755"/>
            <a:ext cx="2013611" cy="646331"/>
          </a:xfrm>
          <a:prstGeom prst="rect">
            <a:avLst/>
          </a:prstGeom>
          <a:noFill/>
        </p:spPr>
        <p:txBody>
          <a:bodyPr wrap="square" rtlCol="0">
            <a:spAutoFit/>
          </a:bodyPr>
          <a:lstStyle/>
          <a:p>
            <a:pPr algn="ctr"/>
            <a:r>
              <a:rPr lang="es-ES" dirty="0" smtClean="0"/>
              <a:t>Versión funcional de la solución</a:t>
            </a:r>
            <a:endParaRPr lang="en-US" dirty="0"/>
          </a:p>
        </p:txBody>
      </p:sp>
      <p:cxnSp>
        <p:nvCxnSpPr>
          <p:cNvPr id="16" name="Straight Arrow Connector 15"/>
          <p:cNvCxnSpPr>
            <a:stCxn id="30" idx="2"/>
            <a:endCxn id="31" idx="0"/>
          </p:cNvCxnSpPr>
          <p:nvPr/>
        </p:nvCxnSpPr>
        <p:spPr>
          <a:xfrm>
            <a:off x="9436989" y="3387145"/>
            <a:ext cx="0" cy="6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085" y="4925826"/>
            <a:ext cx="988520" cy="988520"/>
          </a:xfrm>
          <a:prstGeom prst="rect">
            <a:avLst/>
          </a:prstGeom>
        </p:spPr>
      </p:pic>
      <p:sp>
        <p:nvSpPr>
          <p:cNvPr id="29" name="Rectangle 28"/>
          <p:cNvSpPr/>
          <p:nvPr/>
        </p:nvSpPr>
        <p:spPr>
          <a:xfrm>
            <a:off x="6148680" y="5928533"/>
            <a:ext cx="2287342" cy="307777"/>
          </a:xfrm>
          <a:prstGeom prst="rect">
            <a:avLst/>
          </a:prstGeom>
        </p:spPr>
        <p:txBody>
          <a:bodyPr wrap="square">
            <a:spAutoFit/>
          </a:bodyPr>
          <a:lstStyle/>
          <a:p>
            <a:pPr algn="ctr"/>
            <a:r>
              <a:rPr lang="es-ES" sz="1400" dirty="0" smtClean="0">
                <a:solidFill>
                  <a:sysClr val="windowText" lastClr="000000"/>
                </a:solidFill>
              </a:rPr>
              <a:t>REVISIÓN DEL SPRINT</a:t>
            </a:r>
            <a:endParaRPr lang="en-US" sz="1600" dirty="0">
              <a:solidFill>
                <a:sysClr val="windowText" lastClr="000000"/>
              </a:solidFill>
            </a:endParaRPr>
          </a:p>
        </p:txBody>
      </p:sp>
      <p:cxnSp>
        <p:nvCxnSpPr>
          <p:cNvPr id="4" name="Elbow Connector 3"/>
          <p:cNvCxnSpPr>
            <a:stCxn id="31" idx="2"/>
            <a:endCxn id="26" idx="3"/>
          </p:cNvCxnSpPr>
          <p:nvPr/>
        </p:nvCxnSpPr>
        <p:spPr>
          <a:xfrm rot="5400000">
            <a:off x="8248595" y="4231691"/>
            <a:ext cx="696405" cy="1680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225047" y="3403836"/>
            <a:ext cx="0" cy="167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550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Overview</a:t>
            </a:r>
            <a:r>
              <a:rPr lang="es-ES" dirty="0" smtClean="0"/>
              <a:t> de la estrategia y SCRUM</a:t>
            </a:r>
            <a:endParaRPr lang="en-US" dirty="0"/>
          </a:p>
        </p:txBody>
      </p:sp>
      <p:sp>
        <p:nvSpPr>
          <p:cNvPr id="6" name="Rectangle 5"/>
          <p:cNvSpPr/>
          <p:nvPr/>
        </p:nvSpPr>
        <p:spPr>
          <a:xfrm>
            <a:off x="1970465" y="2730323"/>
            <a:ext cx="1403797"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División del problema</a:t>
            </a:r>
            <a:endParaRPr lang="en-US" dirty="0"/>
          </a:p>
        </p:txBody>
      </p:sp>
      <p:sp>
        <p:nvSpPr>
          <p:cNvPr id="17" name="Rectangle 16"/>
          <p:cNvSpPr/>
          <p:nvPr/>
        </p:nvSpPr>
        <p:spPr>
          <a:xfrm>
            <a:off x="4153433" y="2730323"/>
            <a:ext cx="129432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módulos</a:t>
            </a:r>
            <a:endParaRPr lang="en-US" dirty="0"/>
          </a:p>
        </p:txBody>
      </p:sp>
      <p:cxnSp>
        <p:nvCxnSpPr>
          <p:cNvPr id="10" name="Straight Arrow Connector 9"/>
          <p:cNvCxnSpPr/>
          <p:nvPr/>
        </p:nvCxnSpPr>
        <p:spPr>
          <a:xfrm>
            <a:off x="1197732" y="3058734"/>
            <a:ext cx="772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0766" y="3034504"/>
            <a:ext cx="1249251" cy="369332"/>
          </a:xfrm>
          <a:prstGeom prst="rect">
            <a:avLst/>
          </a:prstGeom>
          <a:noFill/>
        </p:spPr>
        <p:txBody>
          <a:bodyPr wrap="square" rtlCol="0">
            <a:spAutoFit/>
          </a:bodyPr>
          <a:lstStyle/>
          <a:p>
            <a:r>
              <a:rPr lang="es-ES" dirty="0" smtClean="0"/>
              <a:t>Problema</a:t>
            </a:r>
            <a:endParaRPr lang="en-US" dirty="0"/>
          </a:p>
        </p:txBody>
      </p:sp>
      <p:sp>
        <p:nvSpPr>
          <p:cNvPr id="21" name="TextBox 20"/>
          <p:cNvSpPr txBox="1"/>
          <p:nvPr/>
        </p:nvSpPr>
        <p:spPr>
          <a:xfrm>
            <a:off x="3363097" y="3031082"/>
            <a:ext cx="901521" cy="369332"/>
          </a:xfrm>
          <a:prstGeom prst="rect">
            <a:avLst/>
          </a:prstGeom>
          <a:noFill/>
        </p:spPr>
        <p:txBody>
          <a:bodyPr wrap="square" rtlCol="0">
            <a:spAutoFit/>
          </a:bodyPr>
          <a:lstStyle/>
          <a:p>
            <a:r>
              <a:rPr lang="es-ES" dirty="0" smtClean="0"/>
              <a:t>Tareas</a:t>
            </a:r>
            <a:endParaRPr lang="en-US" dirty="0"/>
          </a:p>
        </p:txBody>
      </p:sp>
      <p:cxnSp>
        <p:nvCxnSpPr>
          <p:cNvPr id="22" name="Straight Arrow Connector 21"/>
          <p:cNvCxnSpPr/>
          <p:nvPr/>
        </p:nvCxnSpPr>
        <p:spPr>
          <a:xfrm>
            <a:off x="3374262" y="3042567"/>
            <a:ext cx="772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80649" y="2730323"/>
            <a:ext cx="139735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Jerarquía de la solución</a:t>
            </a:r>
            <a:endParaRPr lang="en-US" dirty="0"/>
          </a:p>
        </p:txBody>
      </p:sp>
      <p:cxnSp>
        <p:nvCxnSpPr>
          <p:cNvPr id="24" name="Straight Arrow Connector 23"/>
          <p:cNvCxnSpPr/>
          <p:nvPr/>
        </p:nvCxnSpPr>
        <p:spPr>
          <a:xfrm>
            <a:off x="5447762" y="3058734"/>
            <a:ext cx="1032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40341" y="3017813"/>
            <a:ext cx="1146219" cy="369332"/>
          </a:xfrm>
          <a:prstGeom prst="rect">
            <a:avLst/>
          </a:prstGeom>
          <a:noFill/>
        </p:spPr>
        <p:txBody>
          <a:bodyPr wrap="square" rtlCol="0">
            <a:spAutoFit/>
          </a:bodyPr>
          <a:lstStyle/>
          <a:p>
            <a:r>
              <a:rPr lang="es-ES" dirty="0" smtClean="0"/>
              <a:t>Módulos</a:t>
            </a:r>
            <a:endParaRPr lang="en-US" dirty="0"/>
          </a:p>
        </p:txBody>
      </p:sp>
      <p:sp>
        <p:nvSpPr>
          <p:cNvPr id="27" name="TextBox 26"/>
          <p:cNvSpPr txBox="1"/>
          <p:nvPr/>
        </p:nvSpPr>
        <p:spPr>
          <a:xfrm>
            <a:off x="7898874" y="3028170"/>
            <a:ext cx="1146219" cy="369332"/>
          </a:xfrm>
          <a:prstGeom prst="rect">
            <a:avLst/>
          </a:prstGeom>
          <a:noFill/>
        </p:spPr>
        <p:txBody>
          <a:bodyPr wrap="square" rtlCol="0">
            <a:spAutoFit/>
          </a:bodyPr>
          <a:lstStyle/>
          <a:p>
            <a:r>
              <a:rPr lang="es-ES" dirty="0" smtClean="0"/>
              <a:t>Orden</a:t>
            </a:r>
            <a:endParaRPr lang="en-US" dirty="0"/>
          </a:p>
        </p:txBody>
      </p:sp>
      <p:cxnSp>
        <p:nvCxnSpPr>
          <p:cNvPr id="28" name="Straight Arrow Connector 27"/>
          <p:cNvCxnSpPr/>
          <p:nvPr/>
        </p:nvCxnSpPr>
        <p:spPr>
          <a:xfrm>
            <a:off x="7873281" y="3058734"/>
            <a:ext cx="832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38309" y="2730323"/>
            <a:ext cx="139735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Desarrollo</a:t>
            </a:r>
            <a:endParaRPr lang="en-US" dirty="0"/>
          </a:p>
        </p:txBody>
      </p:sp>
      <p:sp>
        <p:nvSpPr>
          <p:cNvPr id="31" name="Rectangle 30"/>
          <p:cNvSpPr/>
          <p:nvPr/>
        </p:nvSpPr>
        <p:spPr>
          <a:xfrm>
            <a:off x="8738309" y="4066859"/>
            <a:ext cx="1397359"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Integración</a:t>
            </a:r>
            <a:endParaRPr lang="en-US" dirty="0"/>
          </a:p>
        </p:txBody>
      </p:sp>
      <p:sp>
        <p:nvSpPr>
          <p:cNvPr id="14" name="TextBox 13"/>
          <p:cNvSpPr txBox="1"/>
          <p:nvPr/>
        </p:nvSpPr>
        <p:spPr>
          <a:xfrm>
            <a:off x="9656032" y="3403836"/>
            <a:ext cx="1539025" cy="646331"/>
          </a:xfrm>
          <a:prstGeom prst="rect">
            <a:avLst/>
          </a:prstGeom>
          <a:noFill/>
        </p:spPr>
        <p:txBody>
          <a:bodyPr wrap="square" rtlCol="0">
            <a:spAutoFit/>
          </a:bodyPr>
          <a:lstStyle/>
          <a:p>
            <a:pPr algn="ctr"/>
            <a:r>
              <a:rPr lang="es-ES" dirty="0" smtClean="0"/>
              <a:t>Módulos desarrollados</a:t>
            </a:r>
            <a:endParaRPr lang="en-US" dirty="0"/>
          </a:p>
        </p:txBody>
      </p:sp>
      <p:sp>
        <p:nvSpPr>
          <p:cNvPr id="33" name="TextBox 32"/>
          <p:cNvSpPr txBox="1"/>
          <p:nvPr/>
        </p:nvSpPr>
        <p:spPr>
          <a:xfrm>
            <a:off x="9418740" y="4773755"/>
            <a:ext cx="2013611" cy="646331"/>
          </a:xfrm>
          <a:prstGeom prst="rect">
            <a:avLst/>
          </a:prstGeom>
          <a:noFill/>
        </p:spPr>
        <p:txBody>
          <a:bodyPr wrap="square" rtlCol="0">
            <a:spAutoFit/>
          </a:bodyPr>
          <a:lstStyle/>
          <a:p>
            <a:pPr algn="ctr"/>
            <a:r>
              <a:rPr lang="es-ES" dirty="0" smtClean="0"/>
              <a:t>Versión funcional de la solución</a:t>
            </a:r>
            <a:endParaRPr lang="en-US" dirty="0"/>
          </a:p>
        </p:txBody>
      </p:sp>
      <p:cxnSp>
        <p:nvCxnSpPr>
          <p:cNvPr id="16" name="Straight Arrow Connector 15"/>
          <p:cNvCxnSpPr>
            <a:stCxn id="30" idx="2"/>
            <a:endCxn id="31" idx="0"/>
          </p:cNvCxnSpPr>
          <p:nvPr/>
        </p:nvCxnSpPr>
        <p:spPr>
          <a:xfrm>
            <a:off x="9436989" y="3387145"/>
            <a:ext cx="0" cy="6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085" y="4925826"/>
            <a:ext cx="988520" cy="988520"/>
          </a:xfrm>
          <a:prstGeom prst="rect">
            <a:avLst/>
          </a:prstGeom>
        </p:spPr>
      </p:pic>
      <p:sp>
        <p:nvSpPr>
          <p:cNvPr id="29" name="Rectangle 28"/>
          <p:cNvSpPr/>
          <p:nvPr/>
        </p:nvSpPr>
        <p:spPr>
          <a:xfrm>
            <a:off x="6148680" y="5928533"/>
            <a:ext cx="2287342" cy="307777"/>
          </a:xfrm>
          <a:prstGeom prst="rect">
            <a:avLst/>
          </a:prstGeom>
        </p:spPr>
        <p:txBody>
          <a:bodyPr wrap="square">
            <a:spAutoFit/>
          </a:bodyPr>
          <a:lstStyle/>
          <a:p>
            <a:pPr algn="ctr"/>
            <a:r>
              <a:rPr lang="es-ES" sz="1400" dirty="0" smtClean="0">
                <a:solidFill>
                  <a:sysClr val="windowText" lastClr="000000"/>
                </a:solidFill>
              </a:rPr>
              <a:t>REVISIÓN DEL SPRINT</a:t>
            </a:r>
            <a:endParaRPr lang="en-US" sz="1600" dirty="0">
              <a:solidFill>
                <a:sysClr val="windowText" lastClr="000000"/>
              </a:solidFill>
            </a:endParaRPr>
          </a:p>
        </p:txBody>
      </p:sp>
      <p:cxnSp>
        <p:nvCxnSpPr>
          <p:cNvPr id="4" name="Elbow Connector 3"/>
          <p:cNvCxnSpPr>
            <a:stCxn id="31" idx="2"/>
            <a:endCxn id="26" idx="3"/>
          </p:cNvCxnSpPr>
          <p:nvPr/>
        </p:nvCxnSpPr>
        <p:spPr>
          <a:xfrm rot="5400000">
            <a:off x="8248595" y="4231691"/>
            <a:ext cx="696405" cy="16803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225047" y="3403836"/>
            <a:ext cx="0" cy="167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1007" y="1811178"/>
            <a:ext cx="568079" cy="568079"/>
          </a:xfrm>
          <a:prstGeom prst="rect">
            <a:avLst/>
          </a:prstGeom>
        </p:spPr>
      </p:pic>
      <p:sp>
        <p:nvSpPr>
          <p:cNvPr id="34" name="Rectangle 33"/>
          <p:cNvSpPr/>
          <p:nvPr/>
        </p:nvSpPr>
        <p:spPr>
          <a:xfrm>
            <a:off x="6089101" y="2379257"/>
            <a:ext cx="2287342" cy="307777"/>
          </a:xfrm>
          <a:prstGeom prst="rect">
            <a:avLst/>
          </a:prstGeom>
        </p:spPr>
        <p:txBody>
          <a:bodyPr wrap="square">
            <a:spAutoFit/>
          </a:bodyPr>
          <a:lstStyle/>
          <a:p>
            <a:pPr algn="ctr"/>
            <a:r>
              <a:rPr lang="es-ES" sz="1400" dirty="0" smtClean="0">
                <a:solidFill>
                  <a:sysClr val="windowText" lastClr="000000"/>
                </a:solidFill>
              </a:rPr>
              <a:t>SPRINT BACKLOG</a:t>
            </a:r>
            <a:endParaRPr lang="en-US" sz="1600" dirty="0">
              <a:solidFill>
                <a:sysClr val="windowText" lastClr="000000"/>
              </a:solidFill>
            </a:endParaRPr>
          </a:p>
        </p:txBody>
      </p:sp>
      <p:sp>
        <p:nvSpPr>
          <p:cNvPr id="35" name="Rectangle 34"/>
          <p:cNvSpPr/>
          <p:nvPr/>
        </p:nvSpPr>
        <p:spPr>
          <a:xfrm>
            <a:off x="8717443" y="2422545"/>
            <a:ext cx="1439089" cy="307777"/>
          </a:xfrm>
          <a:prstGeom prst="rect">
            <a:avLst/>
          </a:prstGeom>
        </p:spPr>
        <p:txBody>
          <a:bodyPr wrap="square">
            <a:spAutoFit/>
          </a:bodyPr>
          <a:lstStyle/>
          <a:p>
            <a:pPr algn="ctr"/>
            <a:r>
              <a:rPr lang="es-ES" sz="1400" dirty="0" smtClean="0">
                <a:solidFill>
                  <a:sysClr val="windowText" lastClr="000000"/>
                </a:solidFill>
              </a:rPr>
              <a:t>SCRUM</a:t>
            </a:r>
            <a:endParaRPr lang="en-US" sz="1600" dirty="0">
              <a:solidFill>
                <a:sysClr val="windowText" lastClr="000000"/>
              </a:solidFill>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044" y="1861250"/>
            <a:ext cx="568800" cy="56880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56601" y="4095380"/>
            <a:ext cx="568800" cy="568800"/>
          </a:xfrm>
          <a:prstGeom prst="rect">
            <a:avLst/>
          </a:prstGeom>
        </p:spPr>
      </p:pic>
      <p:sp>
        <p:nvSpPr>
          <p:cNvPr id="38" name="Rectangle 37"/>
          <p:cNvSpPr/>
          <p:nvPr/>
        </p:nvSpPr>
        <p:spPr>
          <a:xfrm>
            <a:off x="10475512" y="4236688"/>
            <a:ext cx="1439089" cy="307777"/>
          </a:xfrm>
          <a:prstGeom prst="rect">
            <a:avLst/>
          </a:prstGeom>
        </p:spPr>
        <p:txBody>
          <a:bodyPr wrap="square">
            <a:spAutoFit/>
          </a:bodyPr>
          <a:lstStyle/>
          <a:p>
            <a:pPr algn="ctr"/>
            <a:r>
              <a:rPr lang="es-ES" sz="1400" dirty="0" smtClean="0">
                <a:solidFill>
                  <a:sysClr val="windowText" lastClr="000000"/>
                </a:solidFill>
              </a:rPr>
              <a:t>SCRUM</a:t>
            </a:r>
            <a:endParaRPr lang="en-US" sz="1600" dirty="0">
              <a:solidFill>
                <a:sysClr val="windowText" lastClr="000000"/>
              </a:solidFill>
            </a:endParaRPr>
          </a:p>
        </p:txBody>
      </p:sp>
      <p:sp>
        <p:nvSpPr>
          <p:cNvPr id="39" name="Rectangle 38"/>
          <p:cNvSpPr/>
          <p:nvPr/>
        </p:nvSpPr>
        <p:spPr>
          <a:xfrm>
            <a:off x="1528692" y="2390213"/>
            <a:ext cx="2287342" cy="307777"/>
          </a:xfrm>
          <a:prstGeom prst="rect">
            <a:avLst/>
          </a:prstGeom>
        </p:spPr>
        <p:txBody>
          <a:bodyPr wrap="square">
            <a:spAutoFit/>
          </a:bodyPr>
          <a:lstStyle/>
          <a:p>
            <a:pPr algn="ctr"/>
            <a:r>
              <a:rPr lang="es-ES" sz="1400" dirty="0" smtClean="0">
                <a:solidFill>
                  <a:sysClr val="windowText" lastClr="000000"/>
                </a:solidFill>
              </a:rPr>
              <a:t>PRODUCT BACKLOG</a:t>
            </a:r>
            <a:endParaRPr lang="en-US" sz="1600" dirty="0">
              <a:solidFill>
                <a:sysClr val="windowText" lastClr="000000"/>
              </a:soli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7963" y="1861250"/>
            <a:ext cx="568800" cy="568800"/>
          </a:xfrm>
          <a:prstGeom prst="rect">
            <a:avLst/>
          </a:prstGeom>
        </p:spPr>
      </p:pic>
      <p:sp>
        <p:nvSpPr>
          <p:cNvPr id="41" name="Rectangle 40"/>
          <p:cNvSpPr/>
          <p:nvPr/>
        </p:nvSpPr>
        <p:spPr>
          <a:xfrm>
            <a:off x="3744364" y="2403683"/>
            <a:ext cx="2287342" cy="307777"/>
          </a:xfrm>
          <a:prstGeom prst="rect">
            <a:avLst/>
          </a:prstGeom>
        </p:spPr>
        <p:txBody>
          <a:bodyPr wrap="square">
            <a:spAutoFit/>
          </a:bodyPr>
          <a:lstStyle/>
          <a:p>
            <a:pPr algn="ctr"/>
            <a:r>
              <a:rPr lang="es-ES" sz="1400" dirty="0" smtClean="0">
                <a:solidFill>
                  <a:sysClr val="windowText" lastClr="000000"/>
                </a:solidFill>
              </a:rPr>
              <a:t>PLANIFICACIÓN DEL SPRINT</a:t>
            </a:r>
            <a:endParaRPr lang="en-US" sz="1600" dirty="0">
              <a:solidFill>
                <a:sysClr val="windowText" lastClr="000000"/>
              </a:solidFill>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9003" y="1861250"/>
            <a:ext cx="568800" cy="568800"/>
          </a:xfrm>
          <a:prstGeom prst="rect">
            <a:avLst/>
          </a:prstGeom>
        </p:spPr>
      </p:pic>
    </p:spTree>
    <p:extLst>
      <p:ext uri="{BB962C8B-B14F-4D97-AF65-F5344CB8AC3E}">
        <p14:creationId xmlns:p14="http://schemas.microsoft.com/office/powerpoint/2010/main" val="2595715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METODOLOGÍA SCRUM</a:t>
            </a:r>
            <a:endParaRPr lang="en-US" dirty="0"/>
          </a:p>
        </p:txBody>
      </p:sp>
      <p:sp>
        <p:nvSpPr>
          <p:cNvPr id="17" name="Rectangle 16"/>
          <p:cNvSpPr/>
          <p:nvPr/>
        </p:nvSpPr>
        <p:spPr>
          <a:xfrm>
            <a:off x="557410" y="4734596"/>
            <a:ext cx="2287342" cy="307777"/>
          </a:xfrm>
          <a:prstGeom prst="rect">
            <a:avLst/>
          </a:prstGeom>
        </p:spPr>
        <p:txBody>
          <a:bodyPr wrap="square">
            <a:spAutoFit/>
          </a:bodyPr>
          <a:lstStyle/>
          <a:p>
            <a:pPr algn="ctr"/>
            <a:r>
              <a:rPr lang="es-ES" sz="1400" dirty="0" smtClean="0">
                <a:solidFill>
                  <a:sysClr val="windowText" lastClr="000000"/>
                </a:solidFill>
              </a:rPr>
              <a:t>PRODUCT BACKLOG</a:t>
            </a:r>
            <a:endParaRPr lang="en-US" sz="1600" dirty="0">
              <a:solidFill>
                <a:sysClr val="windowText" lastClr="000000"/>
              </a:solidFill>
            </a:endParaRPr>
          </a:p>
        </p:txBody>
      </p:sp>
      <p:sp>
        <p:nvSpPr>
          <p:cNvPr id="22" name="AutoShape 2" descr="data:image/png;base64,iVBORw0KGgoAAAANSUhEUgAAAGAAAABgCAQAAABIkb+zAAAA00lEQVR4Ae3XgQaDUBSH8cMMoGcIAUidC3qHXmd7nAF7j94jADMgQAhtXHcxIHLlz/e7AOJ8KXUMAAAAwA/C5/8QkAEBUiH7QvMfAggggAACTgoQQQABAABkWOq3Q8AhBPjLFLVdWGLA7LXSQpM0pU/x7q/eC25kVeFjenxugitluPqQxn+YKQY80/iDXQQD/J7GH6vCTC7Ae1/j+FNTmskFeB3meMnSdmaCAeHNr0R+BAAAwIeMAAK0gsSWev2AbUACCMgQwEtMAF9iAggAAAAAgC+gVvEvPWE5R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003" y="3598438"/>
            <a:ext cx="1136158" cy="113615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648" y="3656125"/>
            <a:ext cx="988520" cy="988520"/>
          </a:xfrm>
          <a:prstGeom prst="rect">
            <a:avLst/>
          </a:prstGeom>
        </p:spPr>
      </p:pic>
      <p:sp>
        <p:nvSpPr>
          <p:cNvPr id="27" name="Rectangle 26"/>
          <p:cNvSpPr/>
          <p:nvPr/>
        </p:nvSpPr>
        <p:spPr>
          <a:xfrm>
            <a:off x="2657236" y="4734595"/>
            <a:ext cx="2287342" cy="307777"/>
          </a:xfrm>
          <a:prstGeom prst="rect">
            <a:avLst/>
          </a:prstGeom>
        </p:spPr>
        <p:txBody>
          <a:bodyPr wrap="square">
            <a:spAutoFit/>
          </a:bodyPr>
          <a:lstStyle/>
          <a:p>
            <a:pPr algn="ctr"/>
            <a:r>
              <a:rPr lang="es-ES" sz="1400" dirty="0" smtClean="0">
                <a:solidFill>
                  <a:sysClr val="windowText" lastClr="000000"/>
                </a:solidFill>
              </a:rPr>
              <a:t>PLANIFICACIÓN DEL SPRINT</a:t>
            </a:r>
            <a:endParaRPr lang="en-US" sz="1600" dirty="0">
              <a:solidFill>
                <a:sysClr val="windowText" lastClr="000000"/>
              </a:solidFill>
            </a:endParaRPr>
          </a:p>
        </p:txBody>
      </p:sp>
      <p:sp>
        <p:nvSpPr>
          <p:cNvPr id="31" name="Circular Arrow 30"/>
          <p:cNvSpPr/>
          <p:nvPr/>
        </p:nvSpPr>
        <p:spPr>
          <a:xfrm rot="9900000">
            <a:off x="5520211" y="2226384"/>
            <a:ext cx="3905800" cy="3782750"/>
          </a:xfrm>
          <a:prstGeom prst="circularArrow">
            <a:avLst>
              <a:gd name="adj1" fmla="val 5658"/>
              <a:gd name="adj2" fmla="val 387885"/>
              <a:gd name="adj3" fmla="val 12537881"/>
              <a:gd name="adj4" fmla="val 2103164"/>
              <a:gd name="adj5" fmla="val 67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621" y="3524619"/>
            <a:ext cx="1136158" cy="1136158"/>
          </a:xfrm>
          <a:prstGeom prst="rect">
            <a:avLst/>
          </a:prstGeom>
        </p:spPr>
      </p:pic>
      <p:sp>
        <p:nvSpPr>
          <p:cNvPr id="34" name="Rectangle 33"/>
          <p:cNvSpPr/>
          <p:nvPr/>
        </p:nvSpPr>
        <p:spPr>
          <a:xfrm>
            <a:off x="4675029" y="4734595"/>
            <a:ext cx="2287342" cy="307777"/>
          </a:xfrm>
          <a:prstGeom prst="rect">
            <a:avLst/>
          </a:prstGeom>
        </p:spPr>
        <p:txBody>
          <a:bodyPr wrap="square">
            <a:spAutoFit/>
          </a:bodyPr>
          <a:lstStyle/>
          <a:p>
            <a:pPr algn="ctr"/>
            <a:r>
              <a:rPr lang="es-ES" sz="1400" dirty="0" smtClean="0">
                <a:solidFill>
                  <a:sysClr val="windowText" lastClr="000000"/>
                </a:solidFill>
              </a:rPr>
              <a:t>SPRINT BACKLOG</a:t>
            </a:r>
            <a:endParaRPr lang="en-US" sz="1600" dirty="0">
              <a:solidFill>
                <a:sysClr val="windowText" lastClr="000000"/>
              </a:solidFill>
            </a:endParaRPr>
          </a:p>
        </p:txBody>
      </p:sp>
      <p:sp>
        <p:nvSpPr>
          <p:cNvPr id="35" name="Rectangle 34"/>
          <p:cNvSpPr/>
          <p:nvPr/>
        </p:nvSpPr>
        <p:spPr>
          <a:xfrm>
            <a:off x="5268831" y="2428126"/>
            <a:ext cx="1439089" cy="307777"/>
          </a:xfrm>
          <a:prstGeom prst="rect">
            <a:avLst/>
          </a:prstGeom>
        </p:spPr>
        <p:txBody>
          <a:bodyPr wrap="square">
            <a:spAutoFit/>
          </a:bodyPr>
          <a:lstStyle/>
          <a:p>
            <a:pPr algn="ctr"/>
            <a:r>
              <a:rPr lang="es-ES" sz="1400" dirty="0" smtClean="0">
                <a:solidFill>
                  <a:sysClr val="windowText" lastClr="000000"/>
                </a:solidFill>
              </a:rPr>
              <a:t>SCRUM</a:t>
            </a:r>
            <a:endParaRPr lang="en-US" sz="1600" dirty="0">
              <a:solidFill>
                <a:sysClr val="windowText" lastClr="000000"/>
              </a:solidFill>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8376" y="1803822"/>
            <a:ext cx="720000" cy="720000"/>
          </a:xfrm>
          <a:prstGeom prst="rect">
            <a:avLst/>
          </a:prstGeom>
        </p:spPr>
      </p:pic>
      <p:sp>
        <p:nvSpPr>
          <p:cNvPr id="39" name="Rectangle 38"/>
          <p:cNvSpPr/>
          <p:nvPr/>
        </p:nvSpPr>
        <p:spPr>
          <a:xfrm>
            <a:off x="6709802" y="2038021"/>
            <a:ext cx="1439089" cy="307777"/>
          </a:xfrm>
          <a:prstGeom prst="rect">
            <a:avLst/>
          </a:prstGeom>
        </p:spPr>
        <p:txBody>
          <a:bodyPr wrap="square">
            <a:spAutoFit/>
          </a:bodyPr>
          <a:lstStyle/>
          <a:p>
            <a:pPr algn="ctr"/>
            <a:r>
              <a:rPr lang="es-ES" sz="1400" dirty="0" smtClean="0">
                <a:solidFill>
                  <a:sysClr val="windowText" lastClr="000000"/>
                </a:solidFill>
              </a:rPr>
              <a:t>SCRUM</a:t>
            </a:r>
            <a:endParaRPr lang="en-US" sz="1600" dirty="0">
              <a:solidFill>
                <a:sysClr val="windowText" lastClr="000000"/>
              </a:solidFill>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9347" y="1413717"/>
            <a:ext cx="720000" cy="720000"/>
          </a:xfrm>
          <a:prstGeom prst="rect">
            <a:avLst/>
          </a:prstGeom>
        </p:spPr>
      </p:pic>
      <p:sp>
        <p:nvSpPr>
          <p:cNvPr id="41" name="Rectangle 40"/>
          <p:cNvSpPr/>
          <p:nvPr/>
        </p:nvSpPr>
        <p:spPr>
          <a:xfrm>
            <a:off x="8324574" y="2428126"/>
            <a:ext cx="1439089" cy="307777"/>
          </a:xfrm>
          <a:prstGeom prst="rect">
            <a:avLst/>
          </a:prstGeom>
        </p:spPr>
        <p:txBody>
          <a:bodyPr wrap="square">
            <a:spAutoFit/>
          </a:bodyPr>
          <a:lstStyle/>
          <a:p>
            <a:pPr algn="ctr"/>
            <a:r>
              <a:rPr lang="es-ES" sz="1400" dirty="0" smtClean="0">
                <a:solidFill>
                  <a:sysClr val="windowText" lastClr="000000"/>
                </a:solidFill>
              </a:rPr>
              <a:t>SCRUM</a:t>
            </a:r>
            <a:endParaRPr lang="en-US" sz="1600" dirty="0">
              <a:solidFill>
                <a:sysClr val="windowText" lastClr="000000"/>
              </a:solidFill>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4119" y="1803822"/>
            <a:ext cx="720000" cy="720000"/>
          </a:xfrm>
          <a:prstGeom prst="rect">
            <a:avLst/>
          </a:prstGeom>
        </p:spPr>
      </p:pic>
      <p:sp>
        <p:nvSpPr>
          <p:cNvPr id="43" name="TextBox 42"/>
          <p:cNvSpPr txBox="1"/>
          <p:nvPr/>
        </p:nvSpPr>
        <p:spPr>
          <a:xfrm>
            <a:off x="9937466" y="2426712"/>
            <a:ext cx="1509487" cy="830997"/>
          </a:xfrm>
          <a:prstGeom prst="rect">
            <a:avLst/>
          </a:prstGeom>
          <a:noFill/>
        </p:spPr>
        <p:txBody>
          <a:bodyPr wrap="square" rtlCol="0">
            <a:spAutoFit/>
          </a:bodyPr>
          <a:lstStyle/>
          <a:p>
            <a:r>
              <a:rPr lang="es-ES" sz="4800" dirty="0" smtClean="0"/>
              <a:t>…</a:t>
            </a:r>
            <a:endParaRPr lang="en-US" sz="4800" dirty="0"/>
          </a:p>
        </p:txBody>
      </p:sp>
      <p:cxnSp>
        <p:nvCxnSpPr>
          <p:cNvPr id="45" name="Straight Arrow Connector 44"/>
          <p:cNvCxnSpPr/>
          <p:nvPr/>
        </p:nvCxnSpPr>
        <p:spPr>
          <a:xfrm>
            <a:off x="2185649" y="4171280"/>
            <a:ext cx="11267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155578" y="4164260"/>
            <a:ext cx="11267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ircular Arrow 51"/>
          <p:cNvSpPr/>
          <p:nvPr/>
        </p:nvSpPr>
        <p:spPr>
          <a:xfrm rot="9900000">
            <a:off x="5498148" y="2249199"/>
            <a:ext cx="3905800" cy="3782750"/>
          </a:xfrm>
          <a:prstGeom prst="circularArrow">
            <a:avLst>
              <a:gd name="adj1" fmla="val 5319"/>
              <a:gd name="adj2" fmla="val 387885"/>
              <a:gd name="adj3" fmla="val 19956986"/>
              <a:gd name="adj4" fmla="val 16778154"/>
              <a:gd name="adj5" fmla="val 678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882" y="4753479"/>
            <a:ext cx="988520" cy="988520"/>
          </a:xfrm>
          <a:prstGeom prst="rect">
            <a:avLst/>
          </a:prstGeom>
        </p:spPr>
      </p:pic>
      <p:sp>
        <p:nvSpPr>
          <p:cNvPr id="55" name="Rectangle 54"/>
          <p:cNvSpPr/>
          <p:nvPr/>
        </p:nvSpPr>
        <p:spPr>
          <a:xfrm>
            <a:off x="7552477" y="5756186"/>
            <a:ext cx="2287342" cy="307777"/>
          </a:xfrm>
          <a:prstGeom prst="rect">
            <a:avLst/>
          </a:prstGeom>
        </p:spPr>
        <p:txBody>
          <a:bodyPr wrap="square">
            <a:spAutoFit/>
          </a:bodyPr>
          <a:lstStyle/>
          <a:p>
            <a:pPr algn="ctr"/>
            <a:r>
              <a:rPr lang="es-ES" sz="1400" dirty="0" smtClean="0">
                <a:solidFill>
                  <a:sysClr val="windowText" lastClr="000000"/>
                </a:solidFill>
              </a:rPr>
              <a:t>REVISIÓN DEL SPRINT</a:t>
            </a:r>
            <a:endParaRPr lang="en-US" sz="1600" dirty="0">
              <a:solidFill>
                <a:sysClr val="windowText" lastClr="000000"/>
              </a:solidFill>
            </a:endParaRPr>
          </a:p>
        </p:txBody>
      </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979" y="4753479"/>
            <a:ext cx="1026138" cy="1026138"/>
          </a:xfrm>
          <a:prstGeom prst="rect">
            <a:avLst/>
          </a:prstGeom>
        </p:spPr>
      </p:pic>
      <p:sp>
        <p:nvSpPr>
          <p:cNvPr id="57" name="Rectangle 56"/>
          <p:cNvSpPr/>
          <p:nvPr/>
        </p:nvSpPr>
        <p:spPr>
          <a:xfrm>
            <a:off x="9927377" y="5756186"/>
            <a:ext cx="2287342" cy="307777"/>
          </a:xfrm>
          <a:prstGeom prst="rect">
            <a:avLst/>
          </a:prstGeom>
        </p:spPr>
        <p:txBody>
          <a:bodyPr wrap="square">
            <a:spAutoFit/>
          </a:bodyPr>
          <a:lstStyle/>
          <a:p>
            <a:pPr algn="ctr"/>
            <a:r>
              <a:rPr lang="es-ES" sz="1400" dirty="0" smtClean="0">
                <a:solidFill>
                  <a:sysClr val="windowText" lastClr="000000"/>
                </a:solidFill>
              </a:rPr>
              <a:t>PRODUCTO FINAL</a:t>
            </a:r>
            <a:endParaRPr lang="en-US" sz="1600" dirty="0">
              <a:solidFill>
                <a:sysClr val="windowText" lastClr="000000"/>
              </a:solidFill>
            </a:endParaRPr>
          </a:p>
        </p:txBody>
      </p:sp>
      <p:cxnSp>
        <p:nvCxnSpPr>
          <p:cNvPr id="60" name="Straight Arrow Connector 59"/>
          <p:cNvCxnSpPr/>
          <p:nvPr/>
        </p:nvCxnSpPr>
        <p:spPr>
          <a:xfrm>
            <a:off x="1511300" y="3149600"/>
            <a:ext cx="0" cy="506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726481" y="3149599"/>
            <a:ext cx="0" cy="506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929681" y="3149599"/>
            <a:ext cx="0" cy="506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82810" y="2636530"/>
            <a:ext cx="2287342" cy="307777"/>
          </a:xfrm>
          <a:prstGeom prst="rect">
            <a:avLst/>
          </a:prstGeom>
        </p:spPr>
        <p:txBody>
          <a:bodyPr wrap="square">
            <a:spAutoFit/>
          </a:bodyPr>
          <a:lstStyle/>
          <a:p>
            <a:pPr algn="ctr"/>
            <a:r>
              <a:rPr lang="es-ES" sz="1400" dirty="0" smtClean="0">
                <a:solidFill>
                  <a:sysClr val="windowText" lastClr="000000"/>
                </a:solidFill>
              </a:rPr>
              <a:t>REQUERIMIENTOS</a:t>
            </a:r>
            <a:endParaRPr lang="en-US" sz="1600" dirty="0">
              <a:solidFill>
                <a:sysClr val="windowText" lastClr="000000"/>
              </a:solidFill>
            </a:endParaRPr>
          </a:p>
        </p:txBody>
      </p:sp>
      <p:cxnSp>
        <p:nvCxnSpPr>
          <p:cNvPr id="64" name="Straight Arrow Connector 63"/>
          <p:cNvCxnSpPr/>
          <p:nvPr/>
        </p:nvCxnSpPr>
        <p:spPr>
          <a:xfrm>
            <a:off x="9160402" y="5266548"/>
            <a:ext cx="11267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3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11117</TotalTime>
  <Words>818</Words>
  <Application>Microsoft Office PowerPoint</Application>
  <PresentationFormat>Panorámica</PresentationFormat>
  <Paragraphs>349</Paragraphs>
  <Slides>19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(Body)</vt:lpstr>
      <vt:lpstr>Calibri Light</vt:lpstr>
      <vt:lpstr>Wingdings</vt:lpstr>
      <vt:lpstr>Retrospección</vt:lpstr>
      <vt:lpstr>Semana 13</vt:lpstr>
      <vt:lpstr>Programación Modular</vt:lpstr>
      <vt:lpstr>Como paradigma </vt:lpstr>
      <vt:lpstr>Como estrategia</vt:lpstr>
      <vt:lpstr>Beneficios</vt:lpstr>
      <vt:lpstr>Jerarquía</vt:lpstr>
      <vt:lpstr>Overview de la estrategia y SCRUM</vt:lpstr>
      <vt:lpstr>Overview de la estrategia y SCRUM</vt:lpstr>
      <vt:lpstr>METODOLOGÍA SCRUM</vt:lpstr>
      <vt:lpstr>Diagrama de bloques</vt:lpstr>
      <vt:lpstr>Diagrama de bloques</vt:lpstr>
      <vt:lpstr>Diagrama de bloques</vt:lpstr>
      <vt:lpstr>Diagrama de bloques</vt:lpstr>
      <vt:lpstr>Diagrama de bloques</vt:lpstr>
      <vt:lpstr>Diagrama de bloques</vt:lpstr>
      <vt:lpstr>Diagrama de análisis descendente</vt:lpstr>
      <vt:lpstr>Diagrama de bloques</vt:lpstr>
      <vt:lpstr>Ejercicio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199</cp:revision>
  <dcterms:created xsi:type="dcterms:W3CDTF">2019-02-03T15:35:16Z</dcterms:created>
  <dcterms:modified xsi:type="dcterms:W3CDTF">2019-04-23T16:09:00Z</dcterms:modified>
</cp:coreProperties>
</file>