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2"/>
  </p:notesMasterIdLst>
  <p:sldIdLst>
    <p:sldId id="256" r:id="rId2"/>
    <p:sldId id="262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3" r:id="rId20"/>
    <p:sldId id="282" r:id="rId21"/>
    <p:sldId id="286" r:id="rId22"/>
    <p:sldId id="296" r:id="rId23"/>
    <p:sldId id="298" r:id="rId24"/>
    <p:sldId id="297" r:id="rId25"/>
    <p:sldId id="259" r:id="rId26"/>
    <p:sldId id="295" r:id="rId27"/>
    <p:sldId id="294" r:id="rId28"/>
    <p:sldId id="293" r:id="rId29"/>
    <p:sldId id="291" r:id="rId30"/>
    <p:sldId id="292" r:id="rId31"/>
    <p:sldId id="290" r:id="rId32"/>
    <p:sldId id="289" r:id="rId33"/>
    <p:sldId id="287" r:id="rId34"/>
    <p:sldId id="284" r:id="rId35"/>
    <p:sldId id="307" r:id="rId36"/>
    <p:sldId id="306" r:id="rId37"/>
    <p:sldId id="305" r:id="rId38"/>
    <p:sldId id="304" r:id="rId39"/>
    <p:sldId id="303" r:id="rId40"/>
    <p:sldId id="302" r:id="rId41"/>
    <p:sldId id="301" r:id="rId42"/>
    <p:sldId id="300" r:id="rId43"/>
    <p:sldId id="299" r:id="rId44"/>
    <p:sldId id="288" r:id="rId45"/>
    <p:sldId id="258" r:id="rId46"/>
    <p:sldId id="308" r:id="rId47"/>
    <p:sldId id="309" r:id="rId48"/>
    <p:sldId id="257" r:id="rId49"/>
    <p:sldId id="310" r:id="rId50"/>
    <p:sldId id="311" r:id="rId5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AAACB-714D-4ED6-9BCD-E10DE1E326CF}" type="datetimeFigureOut">
              <a:rPr lang="es-CO" smtClean="0"/>
              <a:t>7/02/2019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D652A-642D-4AF5-99C3-EB7445F787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996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63332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1882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0669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4146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8270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66623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93344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2121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9104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7994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9647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7657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8016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4881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872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8202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7/02/2019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37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7/02/2019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377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7/02/2019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741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7/02/2019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533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7/02/2019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77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7/02/2019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676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7/02/2019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7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7/02/2019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854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7/02/2019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417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14C790-AC43-4046-BAB7-879940BCF0AB}" type="datetimeFigureOut">
              <a:rPr lang="es-CO" smtClean="0"/>
              <a:t>7/02/2019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308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7/02/2019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669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14C790-AC43-4046-BAB7-879940BCF0AB}" type="datetimeFigureOut">
              <a:rPr lang="es-CO" smtClean="0"/>
              <a:t>7/02/2019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15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miciano/ProgramacionEnRed191/tree/master/Semana%203/TCPCLientServer" TargetMode="Externa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Semana 3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PATRON SINGLETON</a:t>
            </a:r>
          </a:p>
          <a:p>
            <a:r>
              <a:rPr lang="es-ES" dirty="0" smtClean="0"/>
              <a:t>ENLACE TCP</a:t>
            </a:r>
          </a:p>
        </p:txBody>
      </p:sp>
    </p:spTree>
    <p:extLst>
      <p:ext uri="{BB962C8B-B14F-4D97-AF65-F5344CB8AC3E}">
        <p14:creationId xmlns:p14="http://schemas.microsoft.com/office/powerpoint/2010/main" val="125279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38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38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</a:t>
            </a: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funciona 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1" name="Google Shape;421;p38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2" name="Google Shape;422;p38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38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38"/>
          <p:cNvSpPr/>
          <p:nvPr/>
        </p:nvSpPr>
        <p:spPr>
          <a:xfrm>
            <a:off x="2096896" y="33832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38"/>
          <p:cNvSpPr/>
          <p:nvPr/>
        </p:nvSpPr>
        <p:spPr>
          <a:xfrm>
            <a:off x="2317876" y="33832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38"/>
          <p:cNvSpPr/>
          <p:nvPr/>
        </p:nvSpPr>
        <p:spPr>
          <a:xfrm>
            <a:off x="210176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38"/>
          <p:cNvSpPr/>
          <p:nvPr/>
        </p:nvSpPr>
        <p:spPr>
          <a:xfrm>
            <a:off x="232274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38"/>
          <p:cNvSpPr/>
          <p:nvPr/>
        </p:nvSpPr>
        <p:spPr>
          <a:xfrm>
            <a:off x="210718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38"/>
          <p:cNvSpPr/>
          <p:nvPr/>
        </p:nvSpPr>
        <p:spPr>
          <a:xfrm>
            <a:off x="232816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381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39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39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8" name="Google Shape;438;p39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9" name="Google Shape;439;p39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39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39"/>
          <p:cNvSpPr/>
          <p:nvPr/>
        </p:nvSpPr>
        <p:spPr>
          <a:xfrm>
            <a:off x="2096896" y="33832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39"/>
          <p:cNvSpPr/>
          <p:nvPr/>
        </p:nvSpPr>
        <p:spPr>
          <a:xfrm>
            <a:off x="2317876" y="33832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39"/>
          <p:cNvSpPr/>
          <p:nvPr/>
        </p:nvSpPr>
        <p:spPr>
          <a:xfrm>
            <a:off x="210176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39"/>
          <p:cNvSpPr/>
          <p:nvPr/>
        </p:nvSpPr>
        <p:spPr>
          <a:xfrm>
            <a:off x="232274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39"/>
          <p:cNvSpPr/>
          <p:nvPr/>
        </p:nvSpPr>
        <p:spPr>
          <a:xfrm>
            <a:off x="210718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39"/>
          <p:cNvSpPr/>
          <p:nvPr/>
        </p:nvSpPr>
        <p:spPr>
          <a:xfrm>
            <a:off x="232816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39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</a:t>
            </a: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funciona 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587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40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40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6" name="Google Shape;456;p40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7" name="Google Shape;457;p40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40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40"/>
          <p:cNvSpPr/>
          <p:nvPr/>
        </p:nvSpPr>
        <p:spPr>
          <a:xfrm>
            <a:off x="5722926" y="339700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40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40"/>
          <p:cNvSpPr/>
          <p:nvPr/>
        </p:nvSpPr>
        <p:spPr>
          <a:xfrm>
            <a:off x="2317876" y="33832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40"/>
          <p:cNvSpPr/>
          <p:nvPr/>
        </p:nvSpPr>
        <p:spPr>
          <a:xfrm>
            <a:off x="210176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40"/>
          <p:cNvSpPr/>
          <p:nvPr/>
        </p:nvSpPr>
        <p:spPr>
          <a:xfrm>
            <a:off x="232274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40"/>
          <p:cNvSpPr/>
          <p:nvPr/>
        </p:nvSpPr>
        <p:spPr>
          <a:xfrm>
            <a:off x="210718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40"/>
          <p:cNvSpPr/>
          <p:nvPr/>
        </p:nvSpPr>
        <p:spPr>
          <a:xfrm>
            <a:off x="232816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</a:t>
            </a: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funciona 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022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41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41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4" name="Google Shape;474;p41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5" name="Google Shape;475;p41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41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41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41"/>
          <p:cNvSpPr/>
          <p:nvPr/>
        </p:nvSpPr>
        <p:spPr>
          <a:xfrm>
            <a:off x="210176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41"/>
          <p:cNvSpPr/>
          <p:nvPr/>
        </p:nvSpPr>
        <p:spPr>
          <a:xfrm>
            <a:off x="232274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41"/>
          <p:cNvSpPr/>
          <p:nvPr/>
        </p:nvSpPr>
        <p:spPr>
          <a:xfrm>
            <a:off x="210718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41"/>
          <p:cNvSpPr/>
          <p:nvPr/>
        </p:nvSpPr>
        <p:spPr>
          <a:xfrm>
            <a:off x="232816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41"/>
          <p:cNvSpPr/>
          <p:nvPr/>
        </p:nvSpPr>
        <p:spPr>
          <a:xfrm>
            <a:off x="5722926" y="339700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41"/>
          <p:cNvSpPr/>
          <p:nvPr/>
        </p:nvSpPr>
        <p:spPr>
          <a:xfrm>
            <a:off x="910401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</a:t>
            </a: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funciona 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185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42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42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2" name="Google Shape;492;p42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3" name="Google Shape;493;p42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42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42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42"/>
          <p:cNvSpPr/>
          <p:nvPr/>
        </p:nvSpPr>
        <p:spPr>
          <a:xfrm>
            <a:off x="232274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42"/>
          <p:cNvSpPr/>
          <p:nvPr/>
        </p:nvSpPr>
        <p:spPr>
          <a:xfrm>
            <a:off x="210718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42"/>
          <p:cNvSpPr/>
          <p:nvPr/>
        </p:nvSpPr>
        <p:spPr>
          <a:xfrm>
            <a:off x="232816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42"/>
          <p:cNvSpPr/>
          <p:nvPr/>
        </p:nvSpPr>
        <p:spPr>
          <a:xfrm>
            <a:off x="5722926" y="339700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42"/>
          <p:cNvSpPr/>
          <p:nvPr/>
        </p:nvSpPr>
        <p:spPr>
          <a:xfrm>
            <a:off x="910401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42"/>
          <p:cNvSpPr/>
          <p:nvPr/>
        </p:nvSpPr>
        <p:spPr>
          <a:xfrm>
            <a:off x="932499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</a:t>
            </a: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funciona 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404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43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43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0" name="Google Shape;510;p43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1" name="Google Shape;511;p43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43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43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43"/>
          <p:cNvSpPr/>
          <p:nvPr/>
        </p:nvSpPr>
        <p:spPr>
          <a:xfrm>
            <a:off x="210718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43"/>
          <p:cNvSpPr/>
          <p:nvPr/>
        </p:nvSpPr>
        <p:spPr>
          <a:xfrm>
            <a:off x="232816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43"/>
          <p:cNvSpPr/>
          <p:nvPr/>
        </p:nvSpPr>
        <p:spPr>
          <a:xfrm>
            <a:off x="5722926" y="339700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43"/>
          <p:cNvSpPr/>
          <p:nvPr/>
        </p:nvSpPr>
        <p:spPr>
          <a:xfrm>
            <a:off x="910401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43"/>
          <p:cNvSpPr/>
          <p:nvPr/>
        </p:nvSpPr>
        <p:spPr>
          <a:xfrm>
            <a:off x="932499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43"/>
          <p:cNvSpPr/>
          <p:nvPr/>
        </p:nvSpPr>
        <p:spPr>
          <a:xfrm>
            <a:off x="9108878" y="36154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</a:t>
            </a: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funciona 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512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44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44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8" name="Google Shape;528;p44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9" name="Google Shape;529;p44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44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44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44"/>
          <p:cNvSpPr/>
          <p:nvPr/>
        </p:nvSpPr>
        <p:spPr>
          <a:xfrm>
            <a:off x="232816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44"/>
          <p:cNvSpPr/>
          <p:nvPr/>
        </p:nvSpPr>
        <p:spPr>
          <a:xfrm>
            <a:off x="5722926" y="339700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44"/>
          <p:cNvSpPr/>
          <p:nvPr/>
        </p:nvSpPr>
        <p:spPr>
          <a:xfrm>
            <a:off x="910401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44"/>
          <p:cNvSpPr/>
          <p:nvPr/>
        </p:nvSpPr>
        <p:spPr>
          <a:xfrm>
            <a:off x="932499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44"/>
          <p:cNvSpPr/>
          <p:nvPr/>
        </p:nvSpPr>
        <p:spPr>
          <a:xfrm>
            <a:off x="9108878" y="36154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44"/>
          <p:cNvSpPr/>
          <p:nvPr/>
        </p:nvSpPr>
        <p:spPr>
          <a:xfrm>
            <a:off x="9329858" y="36154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</a:t>
            </a: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funciona 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738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45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45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6" name="Google Shape;546;p45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7" name="Google Shape;547;p45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45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45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45"/>
          <p:cNvSpPr/>
          <p:nvPr/>
        </p:nvSpPr>
        <p:spPr>
          <a:xfrm>
            <a:off x="5722926" y="339700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45"/>
          <p:cNvSpPr/>
          <p:nvPr/>
        </p:nvSpPr>
        <p:spPr>
          <a:xfrm>
            <a:off x="910401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45"/>
          <p:cNvSpPr/>
          <p:nvPr/>
        </p:nvSpPr>
        <p:spPr>
          <a:xfrm>
            <a:off x="932499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45"/>
          <p:cNvSpPr/>
          <p:nvPr/>
        </p:nvSpPr>
        <p:spPr>
          <a:xfrm>
            <a:off x="9108878" y="36154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45"/>
          <p:cNvSpPr/>
          <p:nvPr/>
        </p:nvSpPr>
        <p:spPr>
          <a:xfrm>
            <a:off x="9329858" y="36154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45"/>
          <p:cNvSpPr/>
          <p:nvPr/>
        </p:nvSpPr>
        <p:spPr>
          <a:xfrm>
            <a:off x="9114299" y="383551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</a:t>
            </a: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funciona 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054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46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46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4" name="Google Shape;564;p46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5" name="Google Shape;565;p46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46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46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46"/>
          <p:cNvSpPr/>
          <p:nvPr/>
        </p:nvSpPr>
        <p:spPr>
          <a:xfrm>
            <a:off x="910401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46"/>
          <p:cNvSpPr/>
          <p:nvPr/>
        </p:nvSpPr>
        <p:spPr>
          <a:xfrm>
            <a:off x="932499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46"/>
          <p:cNvSpPr/>
          <p:nvPr/>
        </p:nvSpPr>
        <p:spPr>
          <a:xfrm>
            <a:off x="9108878" y="36154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46"/>
          <p:cNvSpPr/>
          <p:nvPr/>
        </p:nvSpPr>
        <p:spPr>
          <a:xfrm>
            <a:off x="9329858" y="36154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46"/>
          <p:cNvSpPr/>
          <p:nvPr/>
        </p:nvSpPr>
        <p:spPr>
          <a:xfrm>
            <a:off x="9114299" y="383551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46"/>
          <p:cNvSpPr/>
          <p:nvPr/>
        </p:nvSpPr>
        <p:spPr>
          <a:xfrm>
            <a:off x="9335279" y="383551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</a:t>
            </a: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funciona 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988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Puerto de red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s-ES" dirty="0" smtClean="0"/>
              <a:t>   Los puertos están añadidos en la capa de transporte (Capa 4 del modelo OSI). Permite enviar y recibir mensajes simultáneamente de diversas aplicaciones.</a:t>
            </a:r>
          </a:p>
          <a:p>
            <a:pPr>
              <a:buFont typeface="Courier New" panose="02070309020205020404" pitchFamily="49" charset="0"/>
              <a:buChar char="o"/>
            </a:pPr>
            <a:endParaRPr lang="es-E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s-ES" dirty="0"/>
              <a:t> </a:t>
            </a:r>
            <a:r>
              <a:rPr lang="es-ES" dirty="0" smtClean="0"/>
              <a:t>  Para poder determinar de qué aplicación se trata, el encabezado y el número de puerto de red están definidos, según la aplicación.</a:t>
            </a:r>
          </a:p>
          <a:p>
            <a:pPr>
              <a:buFont typeface="Courier New" panose="02070309020205020404" pitchFamily="49" charset="0"/>
              <a:buChar char="o"/>
            </a:pPr>
            <a:endParaRPr lang="es-E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s-ES" dirty="0"/>
              <a:t> </a:t>
            </a:r>
            <a:r>
              <a:rPr lang="es-ES" dirty="0" smtClean="0"/>
              <a:t>  Los puertos tienen 2 bytes de extensión, por cual hay 65536 posibles puertos.</a:t>
            </a:r>
            <a:endParaRPr lang="es-CO" dirty="0" smtClean="0"/>
          </a:p>
          <a:p>
            <a:pPr>
              <a:buFont typeface="Courier New" panose="02070309020205020404" pitchFamily="49" charset="0"/>
              <a:buChar char="o"/>
            </a:pPr>
            <a:endParaRPr lang="es-ES" dirty="0"/>
          </a:p>
          <a:p>
            <a:pPr>
              <a:buFont typeface="Courier New" panose="02070309020205020404" pitchFamily="49" charset="0"/>
              <a:buChar char="o"/>
            </a:pPr>
            <a:r>
              <a:rPr lang="es-ES" dirty="0" smtClean="0"/>
              <a:t>   Los puertos inferiores al 1024, son los </a:t>
            </a:r>
            <a:r>
              <a:rPr lang="es-ES" b="1" dirty="0" smtClean="0"/>
              <a:t>puertos bien conocidos</a:t>
            </a:r>
            <a:r>
              <a:rPr lang="es-ES" dirty="0"/>
              <a:t>,</a:t>
            </a:r>
            <a:r>
              <a:rPr lang="es-ES" dirty="0" smtClean="0"/>
              <a:t> usados aplicaciones del sistema. Entre 1024 y 49151 son </a:t>
            </a:r>
            <a:r>
              <a:rPr lang="es-ES" b="1" dirty="0" smtClean="0"/>
              <a:t>puertos registrados </a:t>
            </a:r>
            <a:r>
              <a:rPr lang="es-ES" dirty="0" smtClean="0"/>
              <a:t>por la IANA. El resto son </a:t>
            </a:r>
            <a:r>
              <a:rPr lang="es-ES" b="1" dirty="0" smtClean="0"/>
              <a:t>puertos dinámicos </a:t>
            </a:r>
            <a:r>
              <a:rPr lang="es-ES" dirty="0" smtClean="0"/>
              <a:t>usados para conexiones P2P</a:t>
            </a:r>
          </a:p>
        </p:txBody>
      </p:sp>
    </p:spTree>
    <p:extLst>
      <p:ext uri="{BB962C8B-B14F-4D97-AF65-F5344CB8AC3E}">
        <p14:creationId xmlns:p14="http://schemas.microsoft.com/office/powerpoint/2010/main" val="268769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IP Privadas</a:t>
            </a:r>
            <a:endParaRPr lang="es-CO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353636"/>
              </p:ext>
            </p:extLst>
          </p:nvPr>
        </p:nvGraphicFramePr>
        <p:xfrm>
          <a:off x="2062480" y="2361653"/>
          <a:ext cx="81280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488">
                  <a:extLst>
                    <a:ext uri="{9D8B030D-6E8A-4147-A177-3AD203B41FA5}">
                      <a16:colId xmlns:a16="http://schemas.microsoft.com/office/drawing/2014/main" val="2867562178"/>
                    </a:ext>
                  </a:extLst>
                </a:gridCol>
                <a:gridCol w="2123767">
                  <a:extLst>
                    <a:ext uri="{9D8B030D-6E8A-4147-A177-3AD203B41FA5}">
                      <a16:colId xmlns:a16="http://schemas.microsoft.com/office/drawing/2014/main" val="3355421076"/>
                    </a:ext>
                  </a:extLst>
                </a:gridCol>
                <a:gridCol w="1472545">
                  <a:extLst>
                    <a:ext uri="{9D8B030D-6E8A-4147-A177-3AD203B41FA5}">
                      <a16:colId xmlns:a16="http://schemas.microsoft.com/office/drawing/2014/main" val="35000015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934449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18588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Nombre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Rango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Número</a:t>
                      </a:r>
                      <a:r>
                        <a:rPr lang="es-ES" baseline="0" dirty="0" smtClean="0"/>
                        <a:t> de direcciones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Tipo de clase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Bloque mayor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207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Bloque de </a:t>
                      </a:r>
                    </a:p>
                    <a:p>
                      <a:r>
                        <a:rPr lang="es-ES" dirty="0" smtClean="0"/>
                        <a:t>24 bits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10.0.0.0 – </a:t>
                      </a:r>
                    </a:p>
                    <a:p>
                      <a:r>
                        <a:rPr lang="es-ES" dirty="0" smtClean="0"/>
                        <a:t>10.255.255.255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16’777.215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Clase 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10.0.0.0/8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287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Bloque de 20 bits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172.16.0.0 – </a:t>
                      </a:r>
                    </a:p>
                    <a:p>
                      <a:r>
                        <a:rPr lang="es-ES" dirty="0" smtClean="0"/>
                        <a:t>172.31.255.255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1’048.576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16 Clases B juntas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172.16.0.0/12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94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Bloque de 16</a:t>
                      </a:r>
                      <a:r>
                        <a:rPr lang="es-ES" baseline="0" dirty="0" smtClean="0"/>
                        <a:t> bits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192.168.0.0</a:t>
                      </a:r>
                      <a:r>
                        <a:rPr lang="es-ES" baseline="0" dirty="0" smtClean="0"/>
                        <a:t> – </a:t>
                      </a:r>
                    </a:p>
                    <a:p>
                      <a:r>
                        <a:rPr lang="es-ES" baseline="0" dirty="0" smtClean="0"/>
                        <a:t>192.168.255.255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65.335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256 Clases C juntas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192.168.0.0/16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592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695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Puertos de red</a:t>
            </a:r>
            <a:endParaRPr lang="es-CO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971223"/>
              </p:ext>
            </p:extLst>
          </p:nvPr>
        </p:nvGraphicFramePr>
        <p:xfrm>
          <a:off x="1894348" y="1850375"/>
          <a:ext cx="8128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988">
                  <a:extLst>
                    <a:ext uri="{9D8B030D-6E8A-4147-A177-3AD203B41FA5}">
                      <a16:colId xmlns:a16="http://schemas.microsoft.com/office/drawing/2014/main" val="2963588585"/>
                    </a:ext>
                  </a:extLst>
                </a:gridCol>
                <a:gridCol w="6994012">
                  <a:extLst>
                    <a:ext uri="{9D8B030D-6E8A-4147-A177-3AD203B41FA5}">
                      <a16:colId xmlns:a16="http://schemas.microsoft.com/office/drawing/2014/main" val="1929074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Número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Protocolo o aplicación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730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TCP </a:t>
                      </a:r>
                      <a:r>
                        <a:rPr lang="es-ES" dirty="0" err="1" smtClean="0"/>
                        <a:t>port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service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multiplexer</a:t>
                      </a:r>
                      <a:r>
                        <a:rPr lang="es-ES" dirty="0" smtClean="0"/>
                        <a:t> (TCPMUX)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75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FTP</a:t>
                      </a:r>
                      <a:r>
                        <a:rPr lang="es-ES" baseline="0" dirty="0" smtClean="0"/>
                        <a:t> – Data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284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FTP –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28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SSH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93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Telnet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5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53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DNS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823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80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HTTP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20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443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HTTPS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009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546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DHCP </a:t>
                      </a:r>
                      <a:r>
                        <a:rPr lang="es-ES" dirty="0" err="1" smtClean="0"/>
                        <a:t>Client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13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547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DHCP Server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59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3306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MySQL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316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79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FLUJO TCP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707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1587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HANDSHAKE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3861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HANDSHAKE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8336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 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HANDSHAKE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6538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 ACK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466421" y="353262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570466" y="313530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HANDSHAKE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8198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 ACK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466421" y="353262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570466" y="313530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HANDSHAKE</a:t>
            </a:r>
            <a:endParaRPr lang="es-CO" dirty="0"/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466421" y="4226290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4715305" y="384691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Connection</a:t>
            </a:r>
            <a:r>
              <a:rPr lang="es-ES" dirty="0" smtClean="0"/>
              <a:t> </a:t>
            </a:r>
            <a:r>
              <a:rPr lang="es-ES" dirty="0" err="1" smtClean="0"/>
              <a:t>Established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273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 ACK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466421" y="353262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570466" y="313530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HANDSHAKE</a:t>
            </a:r>
            <a:endParaRPr lang="es-CO" dirty="0"/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466421" y="4226290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4715305" y="384691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Connection</a:t>
            </a:r>
            <a:r>
              <a:rPr lang="es-ES" dirty="0" smtClean="0"/>
              <a:t> </a:t>
            </a:r>
            <a:r>
              <a:rPr lang="es-ES" dirty="0" err="1" smtClean="0"/>
              <a:t>Established</a:t>
            </a:r>
            <a:endParaRPr lang="es-CO" dirty="0"/>
          </a:p>
        </p:txBody>
      </p:sp>
      <p:cxnSp>
        <p:nvCxnSpPr>
          <p:cNvPr id="25" name="Conector recto de flecha 24"/>
          <p:cNvCxnSpPr/>
          <p:nvPr/>
        </p:nvCxnSpPr>
        <p:spPr>
          <a:xfrm>
            <a:off x="2466421" y="4634329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4677697" y="4244450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Reliable</a:t>
            </a:r>
            <a:r>
              <a:rPr lang="es-ES" dirty="0" smtClean="0"/>
              <a:t> Data transfer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2822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ángulo 38"/>
          <p:cNvSpPr/>
          <p:nvPr/>
        </p:nvSpPr>
        <p:spPr>
          <a:xfrm>
            <a:off x="2169054" y="4738830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 ACK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466421" y="353262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570466" y="313530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HANDSHAKE</a:t>
            </a:r>
            <a:endParaRPr lang="es-CO" dirty="0"/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466421" y="4226290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4715305" y="384691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Connection</a:t>
            </a:r>
            <a:r>
              <a:rPr lang="es-ES" dirty="0" smtClean="0"/>
              <a:t> </a:t>
            </a:r>
            <a:r>
              <a:rPr lang="es-ES" dirty="0" err="1" smtClean="0"/>
              <a:t>Established</a:t>
            </a:r>
            <a:endParaRPr lang="es-CO" dirty="0"/>
          </a:p>
        </p:txBody>
      </p:sp>
      <p:cxnSp>
        <p:nvCxnSpPr>
          <p:cNvPr id="25" name="Conector recto de flecha 24"/>
          <p:cNvCxnSpPr/>
          <p:nvPr/>
        </p:nvCxnSpPr>
        <p:spPr>
          <a:xfrm>
            <a:off x="2466421" y="4634329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4677697" y="4244450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Reliable</a:t>
            </a:r>
            <a:r>
              <a:rPr lang="es-ES" dirty="0" smtClean="0"/>
              <a:t> Data transfer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sp>
        <p:nvSpPr>
          <p:cNvPr id="40" name="CuadroTexto 39"/>
          <p:cNvSpPr txBox="1"/>
          <p:nvPr/>
        </p:nvSpPr>
        <p:spPr>
          <a:xfrm rot="5400000">
            <a:off x="9468776" y="5303312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FINISH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5873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PROTOCOLO IP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" name="Google Shape;283;p2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929140" y="1838861"/>
            <a:ext cx="6279171" cy="4214209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7"/>
          <p:cNvSpPr txBox="1"/>
          <p:nvPr/>
        </p:nvSpPr>
        <p:spPr>
          <a:xfrm>
            <a:off x="8566946" y="5868404"/>
            <a:ext cx="25887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Fuente: Alejandro Llagua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968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ángulo 38"/>
          <p:cNvSpPr/>
          <p:nvPr/>
        </p:nvSpPr>
        <p:spPr>
          <a:xfrm>
            <a:off x="2169054" y="4738830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 ACK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466421" y="353262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570466" y="313530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HANDSHAKE</a:t>
            </a:r>
            <a:endParaRPr lang="es-CO" dirty="0"/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466421" y="4226290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4715305" y="384691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Connection</a:t>
            </a:r>
            <a:r>
              <a:rPr lang="es-ES" dirty="0" smtClean="0"/>
              <a:t> </a:t>
            </a:r>
            <a:r>
              <a:rPr lang="es-ES" dirty="0" err="1" smtClean="0"/>
              <a:t>Established</a:t>
            </a:r>
            <a:endParaRPr lang="es-CO" dirty="0"/>
          </a:p>
        </p:txBody>
      </p:sp>
      <p:cxnSp>
        <p:nvCxnSpPr>
          <p:cNvPr id="25" name="Conector recto de flecha 24"/>
          <p:cNvCxnSpPr/>
          <p:nvPr/>
        </p:nvCxnSpPr>
        <p:spPr>
          <a:xfrm>
            <a:off x="2466421" y="4634329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4677697" y="4244450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Reliable</a:t>
            </a:r>
            <a:r>
              <a:rPr lang="es-ES" dirty="0" smtClean="0"/>
              <a:t> Data transfer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32" name="Conector recto de flecha 31"/>
          <p:cNvCxnSpPr/>
          <p:nvPr/>
        </p:nvCxnSpPr>
        <p:spPr>
          <a:xfrm>
            <a:off x="2466420" y="5066948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 rot="5400000">
            <a:off x="9468776" y="5303312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FINISH</a:t>
            </a:r>
            <a:endParaRPr lang="es-CO" dirty="0"/>
          </a:p>
        </p:txBody>
      </p:sp>
      <p:sp>
        <p:nvSpPr>
          <p:cNvPr id="41" name="CuadroTexto 40"/>
          <p:cNvSpPr txBox="1"/>
          <p:nvPr/>
        </p:nvSpPr>
        <p:spPr>
          <a:xfrm>
            <a:off x="5530645" y="4698565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FIN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8819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ángulo 38"/>
          <p:cNvSpPr/>
          <p:nvPr/>
        </p:nvSpPr>
        <p:spPr>
          <a:xfrm>
            <a:off x="2169054" y="4738830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 ACK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466421" y="353262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570466" y="313530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HANDSHAKE</a:t>
            </a:r>
            <a:endParaRPr lang="es-CO" dirty="0"/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466421" y="4226290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4715305" y="384691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Connection</a:t>
            </a:r>
            <a:r>
              <a:rPr lang="es-ES" dirty="0" smtClean="0"/>
              <a:t> </a:t>
            </a:r>
            <a:r>
              <a:rPr lang="es-ES" dirty="0" err="1" smtClean="0"/>
              <a:t>Established</a:t>
            </a:r>
            <a:endParaRPr lang="es-CO" dirty="0"/>
          </a:p>
        </p:txBody>
      </p:sp>
      <p:cxnSp>
        <p:nvCxnSpPr>
          <p:cNvPr id="25" name="Conector recto de flecha 24"/>
          <p:cNvCxnSpPr/>
          <p:nvPr/>
        </p:nvCxnSpPr>
        <p:spPr>
          <a:xfrm>
            <a:off x="2466421" y="4634329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4677697" y="4244450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Reliable</a:t>
            </a:r>
            <a:r>
              <a:rPr lang="es-ES" dirty="0" smtClean="0"/>
              <a:t> Data transfer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32" name="Conector recto de flecha 31"/>
          <p:cNvCxnSpPr/>
          <p:nvPr/>
        </p:nvCxnSpPr>
        <p:spPr>
          <a:xfrm>
            <a:off x="2466420" y="5066948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 flipH="1">
            <a:off x="2466420" y="540616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 flipH="1">
            <a:off x="2466420" y="5737120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 rot="5400000">
            <a:off x="9468776" y="5303312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FINISH</a:t>
            </a:r>
            <a:endParaRPr lang="es-CO" dirty="0"/>
          </a:p>
        </p:txBody>
      </p:sp>
      <p:sp>
        <p:nvSpPr>
          <p:cNvPr id="41" name="CuadroTexto 40"/>
          <p:cNvSpPr txBox="1"/>
          <p:nvPr/>
        </p:nvSpPr>
        <p:spPr>
          <a:xfrm>
            <a:off x="5530645" y="4698565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FIN</a:t>
            </a:r>
            <a:endParaRPr lang="es-CO" dirty="0"/>
          </a:p>
        </p:txBody>
      </p:sp>
      <p:sp>
        <p:nvSpPr>
          <p:cNvPr id="42" name="CuadroTexto 41"/>
          <p:cNvSpPr txBox="1"/>
          <p:nvPr/>
        </p:nvSpPr>
        <p:spPr>
          <a:xfrm>
            <a:off x="5526221" y="5057443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</a:t>
            </a:r>
            <a:endParaRPr lang="es-CO" dirty="0"/>
          </a:p>
        </p:txBody>
      </p:sp>
      <p:sp>
        <p:nvSpPr>
          <p:cNvPr id="43" name="CuadroTexto 42"/>
          <p:cNvSpPr txBox="1"/>
          <p:nvPr/>
        </p:nvSpPr>
        <p:spPr>
          <a:xfrm>
            <a:off x="5521797" y="540616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FIN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0751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ángulo 38"/>
          <p:cNvSpPr/>
          <p:nvPr/>
        </p:nvSpPr>
        <p:spPr>
          <a:xfrm>
            <a:off x="2169054" y="4738830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 ACK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466421" y="353262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570466" y="313530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HANDSHAKE</a:t>
            </a:r>
            <a:endParaRPr lang="es-CO" dirty="0"/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466421" y="4226290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4715305" y="384691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Connection</a:t>
            </a:r>
            <a:r>
              <a:rPr lang="es-ES" dirty="0" smtClean="0"/>
              <a:t> </a:t>
            </a:r>
            <a:r>
              <a:rPr lang="es-ES" dirty="0" err="1" smtClean="0"/>
              <a:t>Established</a:t>
            </a:r>
            <a:endParaRPr lang="es-CO" dirty="0"/>
          </a:p>
        </p:txBody>
      </p:sp>
      <p:cxnSp>
        <p:nvCxnSpPr>
          <p:cNvPr id="25" name="Conector recto de flecha 24"/>
          <p:cNvCxnSpPr/>
          <p:nvPr/>
        </p:nvCxnSpPr>
        <p:spPr>
          <a:xfrm>
            <a:off x="2466421" y="4634329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4677697" y="4244450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Reliable</a:t>
            </a:r>
            <a:r>
              <a:rPr lang="es-ES" dirty="0" smtClean="0"/>
              <a:t> Data transfer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32" name="Conector recto de flecha 31"/>
          <p:cNvCxnSpPr/>
          <p:nvPr/>
        </p:nvCxnSpPr>
        <p:spPr>
          <a:xfrm>
            <a:off x="2466420" y="5066948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 flipH="1">
            <a:off x="2466420" y="540616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 flipH="1">
            <a:off x="2466420" y="5737120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/>
          <p:nvPr/>
        </p:nvCxnSpPr>
        <p:spPr>
          <a:xfrm>
            <a:off x="2466420" y="6071415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 rot="5400000">
            <a:off x="9468776" y="5303312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FINISH</a:t>
            </a:r>
            <a:endParaRPr lang="es-CO" dirty="0"/>
          </a:p>
        </p:txBody>
      </p:sp>
      <p:sp>
        <p:nvSpPr>
          <p:cNvPr id="41" name="CuadroTexto 40"/>
          <p:cNvSpPr txBox="1"/>
          <p:nvPr/>
        </p:nvSpPr>
        <p:spPr>
          <a:xfrm>
            <a:off x="5530645" y="4698565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FIN</a:t>
            </a:r>
            <a:endParaRPr lang="es-CO" dirty="0"/>
          </a:p>
        </p:txBody>
      </p:sp>
      <p:sp>
        <p:nvSpPr>
          <p:cNvPr id="42" name="CuadroTexto 41"/>
          <p:cNvSpPr txBox="1"/>
          <p:nvPr/>
        </p:nvSpPr>
        <p:spPr>
          <a:xfrm>
            <a:off x="5526221" y="5057443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</a:t>
            </a:r>
            <a:endParaRPr lang="es-CO" dirty="0"/>
          </a:p>
        </p:txBody>
      </p:sp>
      <p:sp>
        <p:nvSpPr>
          <p:cNvPr id="43" name="CuadroTexto 42"/>
          <p:cNvSpPr txBox="1"/>
          <p:nvPr/>
        </p:nvSpPr>
        <p:spPr>
          <a:xfrm>
            <a:off x="5521797" y="540616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FIN</a:t>
            </a:r>
            <a:endParaRPr lang="es-CO" dirty="0"/>
          </a:p>
        </p:txBody>
      </p:sp>
      <p:sp>
        <p:nvSpPr>
          <p:cNvPr id="44" name="CuadroTexto 43"/>
          <p:cNvSpPr txBox="1"/>
          <p:nvPr/>
        </p:nvSpPr>
        <p:spPr>
          <a:xfrm>
            <a:off x="5497273" y="574815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7180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TRANSFERENCIA TCP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549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9006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9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68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566041" y="3507699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2</a:t>
            </a:r>
            <a:endParaRPr lang="es-CO" dirty="0"/>
          </a:p>
        </p:txBody>
      </p:sp>
      <p:cxnSp>
        <p:nvCxnSpPr>
          <p:cNvPr id="38" name="Conector recto de flecha 37"/>
          <p:cNvCxnSpPr/>
          <p:nvPr/>
        </p:nvCxnSpPr>
        <p:spPr>
          <a:xfrm>
            <a:off x="2466421" y="387703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25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566041" y="3507699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2</a:t>
            </a:r>
            <a:endParaRPr lang="es-CO" dirty="0"/>
          </a:p>
        </p:txBody>
      </p:sp>
      <p:sp>
        <p:nvSpPr>
          <p:cNvPr id="37" name="CuadroTexto 36"/>
          <p:cNvSpPr txBox="1"/>
          <p:nvPr/>
        </p:nvSpPr>
        <p:spPr>
          <a:xfrm>
            <a:off x="4713093" y="383770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2</a:t>
            </a:r>
            <a:endParaRPr lang="es-CO" dirty="0"/>
          </a:p>
        </p:txBody>
      </p:sp>
      <p:cxnSp>
        <p:nvCxnSpPr>
          <p:cNvPr id="38" name="Conector recto de flecha 37"/>
          <p:cNvCxnSpPr/>
          <p:nvPr/>
        </p:nvCxnSpPr>
        <p:spPr>
          <a:xfrm>
            <a:off x="2466421" y="387703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 flipH="1">
            <a:off x="2466421" y="4207038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06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566041" y="3507699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2</a:t>
            </a:r>
            <a:endParaRPr lang="es-CO" dirty="0"/>
          </a:p>
        </p:txBody>
      </p:sp>
      <p:sp>
        <p:nvSpPr>
          <p:cNvPr id="37" name="CuadroTexto 36"/>
          <p:cNvSpPr txBox="1"/>
          <p:nvPr/>
        </p:nvSpPr>
        <p:spPr>
          <a:xfrm>
            <a:off x="4713093" y="383770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2</a:t>
            </a:r>
            <a:endParaRPr lang="es-CO" dirty="0"/>
          </a:p>
        </p:txBody>
      </p:sp>
      <p:cxnSp>
        <p:nvCxnSpPr>
          <p:cNvPr id="38" name="Conector recto de flecha 37"/>
          <p:cNvCxnSpPr/>
          <p:nvPr/>
        </p:nvCxnSpPr>
        <p:spPr>
          <a:xfrm>
            <a:off x="2466421" y="387703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 flipH="1">
            <a:off x="2466421" y="4207038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5606596" y="4347016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3</a:t>
            </a:r>
            <a:endParaRPr lang="es-CO" dirty="0"/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2466420" y="4716348"/>
            <a:ext cx="58909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81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32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2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1" name="Google Shape;331;p32"/>
          <p:cNvCxnSpPr>
            <a:stCxn id="329" idx="3"/>
          </p:cNvCxnSpPr>
          <p:nvPr/>
        </p:nvCxnSpPr>
        <p:spPr>
          <a:xfrm>
            <a:off x="3850784" y="3709116"/>
            <a:ext cx="37971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2" name="Google Shape;332;p32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32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32"/>
          <p:cNvSpPr txBox="1"/>
          <p:nvPr/>
        </p:nvSpPr>
        <p:spPr>
          <a:xfrm>
            <a:off x="875763" y="5035639"/>
            <a:ext cx="775093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Usando TCP y UDP NO basta saber las direcciones IP, sino también el puerto por el que se envía la información.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2"/>
          <p:cNvSpPr/>
          <p:nvPr/>
        </p:nvSpPr>
        <p:spPr>
          <a:xfrm>
            <a:off x="2096896" y="3383280"/>
            <a:ext cx="441960" cy="684365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32"/>
          <p:cNvSpPr/>
          <p:nvPr/>
        </p:nvSpPr>
        <p:spPr>
          <a:xfrm rot="10800000" flipH="1">
            <a:off x="2344312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32"/>
          <p:cNvSpPr/>
          <p:nvPr/>
        </p:nvSpPr>
        <p:spPr>
          <a:xfrm flipH="1">
            <a:off x="2342724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rgbClr val="F2F2F2"/>
          </a:solidFill>
          <a:ln w="15875" cap="flat" cmpd="sng">
            <a:solidFill>
              <a:srgbClr val="0B46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563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566041" y="3507699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2</a:t>
            </a:r>
            <a:endParaRPr lang="es-CO" dirty="0"/>
          </a:p>
        </p:txBody>
      </p:sp>
      <p:sp>
        <p:nvSpPr>
          <p:cNvPr id="37" name="CuadroTexto 36"/>
          <p:cNvSpPr txBox="1"/>
          <p:nvPr/>
        </p:nvSpPr>
        <p:spPr>
          <a:xfrm>
            <a:off x="4713093" y="383770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2</a:t>
            </a:r>
            <a:endParaRPr lang="es-CO" dirty="0"/>
          </a:p>
        </p:txBody>
      </p:sp>
      <p:cxnSp>
        <p:nvCxnSpPr>
          <p:cNvPr id="38" name="Conector recto de flecha 37"/>
          <p:cNvCxnSpPr/>
          <p:nvPr/>
        </p:nvCxnSpPr>
        <p:spPr>
          <a:xfrm>
            <a:off x="2466421" y="387703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 flipH="1">
            <a:off x="2466421" y="4207038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5606596" y="4347016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3</a:t>
            </a:r>
            <a:endParaRPr lang="es-CO" dirty="0"/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2466420" y="4716348"/>
            <a:ext cx="58909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8176830" y="4425002"/>
            <a:ext cx="492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rgbClr val="FF0000"/>
                </a:solidFill>
              </a:rPr>
              <a:t>X</a:t>
            </a:r>
            <a:endParaRPr lang="es-CO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52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566041" y="3507699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2</a:t>
            </a:r>
            <a:endParaRPr lang="es-CO" dirty="0"/>
          </a:p>
        </p:txBody>
      </p:sp>
      <p:sp>
        <p:nvSpPr>
          <p:cNvPr id="37" name="CuadroTexto 36"/>
          <p:cNvSpPr txBox="1"/>
          <p:nvPr/>
        </p:nvSpPr>
        <p:spPr>
          <a:xfrm>
            <a:off x="4713093" y="383770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2</a:t>
            </a:r>
            <a:endParaRPr lang="es-CO" dirty="0"/>
          </a:p>
        </p:txBody>
      </p:sp>
      <p:cxnSp>
        <p:nvCxnSpPr>
          <p:cNvPr id="38" name="Conector recto de flecha 37"/>
          <p:cNvCxnSpPr/>
          <p:nvPr/>
        </p:nvCxnSpPr>
        <p:spPr>
          <a:xfrm>
            <a:off x="2466421" y="387703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 flipH="1">
            <a:off x="2466421" y="4207038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5606596" y="4347016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3</a:t>
            </a:r>
            <a:endParaRPr lang="es-CO" dirty="0"/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2466420" y="4716348"/>
            <a:ext cx="58909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8176830" y="4425002"/>
            <a:ext cx="492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rgbClr val="FF0000"/>
                </a:solidFill>
              </a:rPr>
              <a:t>X</a:t>
            </a:r>
            <a:endParaRPr lang="es-CO" sz="3200" dirty="0">
              <a:solidFill>
                <a:srgbClr val="FF0000"/>
              </a:solidFill>
            </a:endParaRPr>
          </a:p>
        </p:txBody>
      </p:sp>
      <p:cxnSp>
        <p:nvCxnSpPr>
          <p:cNvPr id="52" name="Conector recto de flecha 51"/>
          <p:cNvCxnSpPr/>
          <p:nvPr/>
        </p:nvCxnSpPr>
        <p:spPr>
          <a:xfrm>
            <a:off x="2343150" y="4716348"/>
            <a:ext cx="0" cy="6113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971550" y="4837333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Time expires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1273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566041" y="3507699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2</a:t>
            </a:r>
            <a:endParaRPr lang="es-CO" dirty="0"/>
          </a:p>
        </p:txBody>
      </p:sp>
      <p:sp>
        <p:nvSpPr>
          <p:cNvPr id="37" name="CuadroTexto 36"/>
          <p:cNvSpPr txBox="1"/>
          <p:nvPr/>
        </p:nvSpPr>
        <p:spPr>
          <a:xfrm>
            <a:off x="4713093" y="383770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2</a:t>
            </a:r>
            <a:endParaRPr lang="es-CO" dirty="0"/>
          </a:p>
        </p:txBody>
      </p:sp>
      <p:cxnSp>
        <p:nvCxnSpPr>
          <p:cNvPr id="38" name="Conector recto de flecha 37"/>
          <p:cNvCxnSpPr/>
          <p:nvPr/>
        </p:nvCxnSpPr>
        <p:spPr>
          <a:xfrm>
            <a:off x="2466421" y="387703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 flipH="1">
            <a:off x="2466421" y="4207038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5606596" y="4347016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3</a:t>
            </a:r>
            <a:endParaRPr lang="es-CO" dirty="0"/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2466420" y="4716348"/>
            <a:ext cx="58909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8176830" y="4425002"/>
            <a:ext cx="492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rgbClr val="FF0000"/>
                </a:solidFill>
              </a:rPr>
              <a:t>X</a:t>
            </a:r>
            <a:endParaRPr lang="es-CO" sz="3200" dirty="0">
              <a:solidFill>
                <a:srgbClr val="FF0000"/>
              </a:solidFill>
            </a:endParaRPr>
          </a:p>
        </p:txBody>
      </p:sp>
      <p:cxnSp>
        <p:nvCxnSpPr>
          <p:cNvPr id="52" name="Conector recto de flecha 51"/>
          <p:cNvCxnSpPr/>
          <p:nvPr/>
        </p:nvCxnSpPr>
        <p:spPr>
          <a:xfrm>
            <a:off x="2343150" y="4716348"/>
            <a:ext cx="0" cy="6113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971550" y="4837333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Time expires</a:t>
            </a:r>
            <a:endParaRPr lang="es-CO" dirty="0"/>
          </a:p>
        </p:txBody>
      </p:sp>
      <p:cxnSp>
        <p:nvCxnSpPr>
          <p:cNvPr id="54" name="Conector recto de flecha 53"/>
          <p:cNvCxnSpPr/>
          <p:nvPr/>
        </p:nvCxnSpPr>
        <p:spPr>
          <a:xfrm>
            <a:off x="2466420" y="5395798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/>
          <p:cNvSpPr txBox="1"/>
          <p:nvPr/>
        </p:nvSpPr>
        <p:spPr>
          <a:xfrm>
            <a:off x="5141282" y="5007694"/>
            <a:ext cx="205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Retransmit</a:t>
            </a:r>
            <a:r>
              <a:rPr lang="es-ES" dirty="0" smtClean="0"/>
              <a:t> </a:t>
            </a:r>
            <a:r>
              <a:rPr lang="es-ES" dirty="0" err="1" smtClean="0"/>
              <a:t>Packet</a:t>
            </a:r>
            <a:r>
              <a:rPr lang="es-ES" dirty="0" smtClean="0"/>
              <a:t> 3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7088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566041" y="3507699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2</a:t>
            </a:r>
            <a:endParaRPr lang="es-CO" dirty="0"/>
          </a:p>
        </p:txBody>
      </p:sp>
      <p:sp>
        <p:nvSpPr>
          <p:cNvPr id="37" name="CuadroTexto 36"/>
          <p:cNvSpPr txBox="1"/>
          <p:nvPr/>
        </p:nvSpPr>
        <p:spPr>
          <a:xfrm>
            <a:off x="4713093" y="383770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2</a:t>
            </a:r>
            <a:endParaRPr lang="es-CO" dirty="0"/>
          </a:p>
        </p:txBody>
      </p:sp>
      <p:cxnSp>
        <p:nvCxnSpPr>
          <p:cNvPr id="38" name="Conector recto de flecha 37"/>
          <p:cNvCxnSpPr/>
          <p:nvPr/>
        </p:nvCxnSpPr>
        <p:spPr>
          <a:xfrm>
            <a:off x="2466421" y="387703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 flipH="1">
            <a:off x="2466421" y="4207038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5606596" y="4347016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3</a:t>
            </a:r>
            <a:endParaRPr lang="es-CO" dirty="0"/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2466420" y="4716348"/>
            <a:ext cx="58909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8176830" y="4425002"/>
            <a:ext cx="492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rgbClr val="FF0000"/>
                </a:solidFill>
              </a:rPr>
              <a:t>X</a:t>
            </a:r>
            <a:endParaRPr lang="es-CO" sz="3200" dirty="0">
              <a:solidFill>
                <a:srgbClr val="FF0000"/>
              </a:solidFill>
            </a:endParaRPr>
          </a:p>
        </p:txBody>
      </p:sp>
      <p:cxnSp>
        <p:nvCxnSpPr>
          <p:cNvPr id="52" name="Conector recto de flecha 51"/>
          <p:cNvCxnSpPr/>
          <p:nvPr/>
        </p:nvCxnSpPr>
        <p:spPr>
          <a:xfrm>
            <a:off x="2343150" y="4716348"/>
            <a:ext cx="0" cy="6113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971550" y="4837333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Time expires</a:t>
            </a:r>
            <a:endParaRPr lang="es-CO" dirty="0"/>
          </a:p>
        </p:txBody>
      </p:sp>
      <p:cxnSp>
        <p:nvCxnSpPr>
          <p:cNvPr id="54" name="Conector recto de flecha 53"/>
          <p:cNvCxnSpPr/>
          <p:nvPr/>
        </p:nvCxnSpPr>
        <p:spPr>
          <a:xfrm>
            <a:off x="2466420" y="5395798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/>
          <p:cNvCxnSpPr/>
          <p:nvPr/>
        </p:nvCxnSpPr>
        <p:spPr>
          <a:xfrm flipH="1">
            <a:off x="2466420" y="5724688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/>
          <p:cNvSpPr txBox="1"/>
          <p:nvPr/>
        </p:nvSpPr>
        <p:spPr>
          <a:xfrm>
            <a:off x="5141282" y="5007694"/>
            <a:ext cx="205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Retransmit</a:t>
            </a:r>
            <a:r>
              <a:rPr lang="es-ES" dirty="0" smtClean="0"/>
              <a:t> </a:t>
            </a:r>
            <a:r>
              <a:rPr lang="es-ES" dirty="0" err="1" smtClean="0"/>
              <a:t>Packet</a:t>
            </a:r>
            <a:r>
              <a:rPr lang="es-ES" dirty="0" smtClean="0"/>
              <a:t> 3</a:t>
            </a:r>
            <a:endParaRPr lang="es-CO" dirty="0"/>
          </a:p>
        </p:txBody>
      </p:sp>
      <p:sp>
        <p:nvSpPr>
          <p:cNvPr id="59" name="CuadroTexto 58"/>
          <p:cNvSpPr txBox="1"/>
          <p:nvPr/>
        </p:nvSpPr>
        <p:spPr>
          <a:xfrm>
            <a:off x="5645064" y="5395798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3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9074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IMPLEMENTACIÓN JAVA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>
                <a:hlinkClick r:id="rId2"/>
              </a:rPr>
              <a:t>https://github.com/Domiciano/ProgramacionEnRed191/tree/master/Semana%203/TCPCLientServer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6555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en clase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i="1" dirty="0" smtClean="0"/>
              <a:t>Cronometro en equipo</a:t>
            </a:r>
          </a:p>
          <a:p>
            <a:pPr lvl="1"/>
            <a:r>
              <a:rPr lang="es-ES" dirty="0" smtClean="0"/>
              <a:t>Haga equipo con un compañero y comunique, vía TCP, sus dos equipos para cronometrar segundos y minutos.</a:t>
            </a:r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Seleccionen a alguien que comience con la cuenta.</a:t>
            </a:r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El computador A cronometra un segundo, le avisar al computador B. El computador B sigue la cuenta con otro segundo y cuando termina, éste le avisa al PC A para seguir con la cuenta, así sucesivamente.</a:t>
            </a:r>
          </a:p>
        </p:txBody>
      </p:sp>
    </p:spTree>
    <p:extLst>
      <p:ext uri="{BB962C8B-B14F-4D97-AF65-F5344CB8AC3E}">
        <p14:creationId xmlns:p14="http://schemas.microsoft.com/office/powerpoint/2010/main" val="162943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Taller grupal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i="1" dirty="0" smtClean="0"/>
              <a:t>Teléfono roto</a:t>
            </a:r>
          </a:p>
          <a:p>
            <a:r>
              <a:rPr lang="es-ES" dirty="0" smtClean="0"/>
              <a:t>Seleccionen un mensaje y transmítanlo de forma que pase por cada uno de los computadores.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4437246" y="3330341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5388543" y="3330340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6339840" y="3330339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/>
          <p:cNvSpPr/>
          <p:nvPr/>
        </p:nvSpPr>
        <p:spPr>
          <a:xfrm>
            <a:off x="7291137" y="3330338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7291137" y="4243134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4437245" y="4243134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/>
          <p:cNvSpPr/>
          <p:nvPr/>
        </p:nvSpPr>
        <p:spPr>
          <a:xfrm>
            <a:off x="4437243" y="5155927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7291136" y="5155927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/>
          <p:cNvSpPr/>
          <p:nvPr/>
        </p:nvSpPr>
        <p:spPr>
          <a:xfrm>
            <a:off x="3782724" y="5276961"/>
            <a:ext cx="885525" cy="2408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Mensaje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7460379" y="5264301"/>
            <a:ext cx="885525" cy="2408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Mensaje</a:t>
            </a:r>
            <a:endParaRPr lang="es-CO" sz="1400" dirty="0">
              <a:solidFill>
                <a:schemeClr val="tx1"/>
              </a:solidFill>
            </a:endParaRPr>
          </a:p>
        </p:txBody>
      </p:sp>
      <p:cxnSp>
        <p:nvCxnSpPr>
          <p:cNvPr id="16" name="Conector recto de flecha 15"/>
          <p:cNvCxnSpPr>
            <a:stCxn id="10" idx="0"/>
            <a:endCxn id="9" idx="2"/>
          </p:cNvCxnSpPr>
          <p:nvPr/>
        </p:nvCxnSpPr>
        <p:spPr>
          <a:xfrm flipV="1">
            <a:off x="4668250" y="4705147"/>
            <a:ext cx="2" cy="450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9" idx="0"/>
            <a:endCxn id="4" idx="2"/>
          </p:cNvCxnSpPr>
          <p:nvPr/>
        </p:nvCxnSpPr>
        <p:spPr>
          <a:xfrm flipV="1">
            <a:off x="4668252" y="3792354"/>
            <a:ext cx="1" cy="450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4" idx="3"/>
            <a:endCxn id="5" idx="1"/>
          </p:cNvCxnSpPr>
          <p:nvPr/>
        </p:nvCxnSpPr>
        <p:spPr>
          <a:xfrm flipV="1">
            <a:off x="4899259" y="3561347"/>
            <a:ext cx="4892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 flipV="1">
            <a:off x="5850556" y="3546726"/>
            <a:ext cx="4892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 flipV="1">
            <a:off x="6801852" y="3546725"/>
            <a:ext cx="4892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stCxn id="7" idx="2"/>
            <a:endCxn id="8" idx="0"/>
          </p:cNvCxnSpPr>
          <p:nvPr/>
        </p:nvCxnSpPr>
        <p:spPr>
          <a:xfrm>
            <a:off x="7522144" y="3792351"/>
            <a:ext cx="0" cy="450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>
            <a:off x="7522141" y="4705144"/>
            <a:ext cx="0" cy="450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00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Transferencia de archivos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Para la transferencia de archivos necesita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2477729" y="2979174"/>
            <a:ext cx="2241755" cy="26153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428271" y="2979174"/>
            <a:ext cx="2241755" cy="26153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 rot="16200000">
            <a:off x="2556388" y="4940329"/>
            <a:ext cx="63909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FILE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 rot="16200000">
            <a:off x="8952272" y="4940329"/>
            <a:ext cx="639096" cy="3048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FILE</a:t>
            </a:r>
            <a:endParaRPr lang="es-CO" dirty="0"/>
          </a:p>
        </p:txBody>
      </p:sp>
      <p:cxnSp>
        <p:nvCxnSpPr>
          <p:cNvPr id="9" name="Conector recto de flecha 8"/>
          <p:cNvCxnSpPr>
            <a:stCxn id="4" idx="3"/>
            <a:endCxn id="11" idx="2"/>
          </p:cNvCxnSpPr>
          <p:nvPr/>
        </p:nvCxnSpPr>
        <p:spPr>
          <a:xfrm flipV="1">
            <a:off x="4719484" y="4286863"/>
            <a:ext cx="2521974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4537587" y="4104967"/>
            <a:ext cx="363793" cy="3637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Elipse 10"/>
          <p:cNvSpPr/>
          <p:nvPr/>
        </p:nvSpPr>
        <p:spPr>
          <a:xfrm>
            <a:off x="7241458" y="4104966"/>
            <a:ext cx="363793" cy="3637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/>
          <p:cNvSpPr txBox="1"/>
          <p:nvPr/>
        </p:nvSpPr>
        <p:spPr>
          <a:xfrm>
            <a:off x="2455608" y="3615876"/>
            <a:ext cx="15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InputStream</a:t>
            </a:r>
            <a:endParaRPr lang="es-CO" dirty="0"/>
          </a:p>
        </p:txBody>
      </p:sp>
      <p:sp>
        <p:nvSpPr>
          <p:cNvPr id="14" name="CuadroTexto 13"/>
          <p:cNvSpPr txBox="1"/>
          <p:nvPr/>
        </p:nvSpPr>
        <p:spPr>
          <a:xfrm>
            <a:off x="4689496" y="3507657"/>
            <a:ext cx="15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OutputStream</a:t>
            </a:r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6096491" y="4392467"/>
            <a:ext cx="15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InputStream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8170115" y="3496779"/>
            <a:ext cx="15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OutputStream</a:t>
            </a:r>
            <a:endParaRPr lang="es-CO" dirty="0"/>
          </a:p>
        </p:txBody>
      </p:sp>
      <p:sp>
        <p:nvSpPr>
          <p:cNvPr id="17" name="Elipse 16"/>
          <p:cNvSpPr/>
          <p:nvPr/>
        </p:nvSpPr>
        <p:spPr>
          <a:xfrm>
            <a:off x="2688140" y="4104965"/>
            <a:ext cx="363793" cy="3637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/>
          <p:cNvSpPr/>
          <p:nvPr/>
        </p:nvSpPr>
        <p:spPr>
          <a:xfrm>
            <a:off x="9089923" y="4104964"/>
            <a:ext cx="363793" cy="3637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Conector recto de flecha 19"/>
          <p:cNvCxnSpPr>
            <a:stCxn id="17" idx="6"/>
          </p:cNvCxnSpPr>
          <p:nvPr/>
        </p:nvCxnSpPr>
        <p:spPr>
          <a:xfrm flipV="1">
            <a:off x="3051933" y="4286861"/>
            <a:ext cx="148073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6" idx="3"/>
            <a:endCxn id="17" idx="4"/>
          </p:cNvCxnSpPr>
          <p:nvPr/>
        </p:nvCxnSpPr>
        <p:spPr>
          <a:xfrm flipH="1" flipV="1">
            <a:off x="2870037" y="4468758"/>
            <a:ext cx="5899" cy="304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V="1">
            <a:off x="7604269" y="4301603"/>
            <a:ext cx="148073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endCxn id="7" idx="3"/>
          </p:cNvCxnSpPr>
          <p:nvPr/>
        </p:nvCxnSpPr>
        <p:spPr>
          <a:xfrm>
            <a:off x="9266903" y="4468758"/>
            <a:ext cx="4917" cy="304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27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Singleton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patrón </a:t>
            </a:r>
            <a:r>
              <a:rPr lang="es-ES" dirty="0" err="1"/>
              <a:t>S</a:t>
            </a:r>
            <a:r>
              <a:rPr lang="es-ES" dirty="0" err="1" smtClean="0"/>
              <a:t>ingleton</a:t>
            </a:r>
            <a:r>
              <a:rPr lang="es-ES" dirty="0" smtClean="0"/>
              <a:t> permite crear una única instancia a partir de una clase. </a:t>
            </a:r>
            <a:endParaRPr lang="es-ES" dirty="0"/>
          </a:p>
          <a:p>
            <a:r>
              <a:rPr lang="es-ES" dirty="0" smtClean="0"/>
              <a:t>En el caso de conexiones, el patrón </a:t>
            </a:r>
            <a:r>
              <a:rPr lang="es-ES" dirty="0" err="1" smtClean="0"/>
              <a:t>Singleton</a:t>
            </a:r>
            <a:r>
              <a:rPr lang="es-ES" dirty="0" smtClean="0"/>
              <a:t> cobra importancia, permitiendo usar una conexión activa por múltiples objetos dentro de un software</a:t>
            </a:r>
            <a:endParaRPr lang="es-CO" dirty="0"/>
          </a:p>
        </p:txBody>
      </p:sp>
      <p:pic>
        <p:nvPicPr>
          <p:cNvPr id="1026" name="Picture 2" descr="Resultado de imagen para Singleton u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315" y="3175409"/>
            <a:ext cx="3607903" cy="269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86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148230" y="2625978"/>
            <a:ext cx="6313293" cy="2526127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Implemente la conexión </a:t>
            </a:r>
            <a:r>
              <a:rPr lang="es-ES" dirty="0" err="1" smtClean="0"/>
              <a:t>Singleton</a:t>
            </a:r>
            <a:r>
              <a:rPr lang="es-ES" dirty="0" smtClean="0"/>
              <a:t> del cliente. </a:t>
            </a:r>
          </a:p>
          <a:p>
            <a:endParaRPr lang="es-ES" dirty="0" smtClean="0"/>
          </a:p>
          <a:p>
            <a:r>
              <a:rPr lang="es-ES" dirty="0" smtClean="0"/>
              <a:t>Pruebe el envío de mensajes usando el servidor </a:t>
            </a:r>
            <a:r>
              <a:rPr lang="es-ES" dirty="0" err="1" smtClean="0"/>
              <a:t>Singleton</a:t>
            </a:r>
            <a:r>
              <a:rPr lang="es-ES" dirty="0" smtClean="0"/>
              <a:t> y el cliente </a:t>
            </a:r>
            <a:r>
              <a:rPr lang="es-ES" dirty="0" err="1" smtClean="0"/>
              <a:t>Singleton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Haga que el servidor TCP sea capaz de mantenerse disponible a pesar que ya haya terminado una sesión con </a:t>
            </a:r>
            <a:r>
              <a:rPr lang="es-ES" smtClean="0"/>
              <a:t>un cliente.</a:t>
            </a:r>
            <a:endParaRPr lang="es-CO" dirty="0"/>
          </a:p>
        </p:txBody>
      </p:sp>
      <p:pic>
        <p:nvPicPr>
          <p:cNvPr id="1026" name="Picture 2" descr="Resultado de imagen para homework png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84439"/>
            <a:ext cx="3067665" cy="3067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768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3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3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6" name="Google Shape;346;p33"/>
          <p:cNvCxnSpPr/>
          <p:nvPr/>
        </p:nvCxnSpPr>
        <p:spPr>
          <a:xfrm rot="10800000" flipH="1">
            <a:off x="3850784" y="33408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" name="Google Shape;347;p33"/>
          <p:cNvSpPr txBox="1"/>
          <p:nvPr/>
        </p:nvSpPr>
        <p:spPr>
          <a:xfrm>
            <a:off x="3554569" y="33300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33"/>
          <p:cNvSpPr txBox="1"/>
          <p:nvPr/>
        </p:nvSpPr>
        <p:spPr>
          <a:xfrm>
            <a:off x="6126480" y="33320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33"/>
          <p:cNvSpPr txBox="1"/>
          <p:nvPr/>
        </p:nvSpPr>
        <p:spPr>
          <a:xfrm>
            <a:off x="875763" y="5035639"/>
            <a:ext cx="775093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Usando TCP y UDP NO basta saber las direcciones IP, sino también el puerto por el que se envía la información.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33"/>
          <p:cNvSpPr/>
          <p:nvPr/>
        </p:nvSpPr>
        <p:spPr>
          <a:xfrm>
            <a:off x="2096896" y="3383280"/>
            <a:ext cx="441960" cy="684365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33"/>
          <p:cNvSpPr/>
          <p:nvPr/>
        </p:nvSpPr>
        <p:spPr>
          <a:xfrm rot="10800000" flipH="1">
            <a:off x="2344312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3"/>
          <p:cNvSpPr/>
          <p:nvPr/>
        </p:nvSpPr>
        <p:spPr>
          <a:xfrm flipH="1">
            <a:off x="2342724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rgbClr val="F2F2F2"/>
          </a:solidFill>
          <a:ln w="15875" cap="flat" cmpd="sng">
            <a:solidFill>
              <a:srgbClr val="0B46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3"/>
          <p:cNvSpPr txBox="1"/>
          <p:nvPr/>
        </p:nvSpPr>
        <p:spPr>
          <a:xfrm>
            <a:off x="4822065" y="295528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987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Conexiones asíncronas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451004" cy="4023360"/>
          </a:xfrm>
        </p:spPr>
        <p:txBody>
          <a:bodyPr/>
          <a:lstStyle/>
          <a:p>
            <a:r>
              <a:rPr lang="es-ES" smtClean="0"/>
              <a:t>Una conexión asíncrona implica que hay un hilo de </a:t>
            </a:r>
            <a:r>
              <a:rPr lang="es-ES" b="1" smtClean="0"/>
              <a:t>ENVÍO</a:t>
            </a:r>
            <a:r>
              <a:rPr lang="es-ES" smtClean="0"/>
              <a:t> y otro hilo de </a:t>
            </a:r>
            <a:r>
              <a:rPr lang="es-ES" b="1" smtClean="0"/>
              <a:t>RECEPCIÓN</a:t>
            </a:r>
            <a:r>
              <a:rPr lang="es-ES" smtClean="0"/>
              <a:t>.</a:t>
            </a:r>
          </a:p>
          <a:p>
            <a:r>
              <a:rPr lang="es-ES" smtClean="0"/>
              <a:t>Ambos hilos deben surgir en el momento que ocurre el </a:t>
            </a:r>
            <a:r>
              <a:rPr lang="es-ES" b="1" smtClean="0"/>
              <a:t>HANDSHAKE</a:t>
            </a:r>
            <a:r>
              <a:rPr lang="es-ES" smtClean="0"/>
              <a:t>.</a:t>
            </a:r>
            <a:endParaRPr lang="es-ES" u="sng" smtClean="0"/>
          </a:p>
          <a:p>
            <a:r>
              <a:rPr lang="es-ES" smtClean="0"/>
              <a:t>La clase Singleton de conexión debe poder dirigir y obtener información hacia los dos hilos de recepción y emisión.</a:t>
            </a:r>
            <a:endParaRPr lang="es-ES" u="sng" smtClean="0"/>
          </a:p>
          <a:p>
            <a:r>
              <a:rPr lang="es-ES" smtClean="0"/>
              <a:t>El hilo de emisión sólo requiere estar activo mientras envía el mensaje.</a:t>
            </a:r>
          </a:p>
          <a:p>
            <a:r>
              <a:rPr lang="es-ES" smtClean="0"/>
              <a:t>El hilo de recepción requiere estar siempre activo.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7015316" y="2946284"/>
            <a:ext cx="2322871" cy="806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TCPConnection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7015315" y="2100933"/>
            <a:ext cx="1135626" cy="80624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Receptor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8202561" y="2100932"/>
            <a:ext cx="1135626" cy="80624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Emisor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7773628" y="4636988"/>
            <a:ext cx="806245" cy="806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GUI</a:t>
            </a:r>
            <a:endParaRPr lang="es-CO" dirty="0"/>
          </a:p>
        </p:txBody>
      </p:sp>
      <p:cxnSp>
        <p:nvCxnSpPr>
          <p:cNvPr id="9" name="Conector recto de flecha 8"/>
          <p:cNvCxnSpPr>
            <a:stCxn id="7" idx="0"/>
            <a:endCxn id="4" idx="2"/>
          </p:cNvCxnSpPr>
          <p:nvPr/>
        </p:nvCxnSpPr>
        <p:spPr>
          <a:xfrm flipV="1">
            <a:off x="8176751" y="3752529"/>
            <a:ext cx="1" cy="88445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9761955" y="5086039"/>
            <a:ext cx="285900" cy="285900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9761955" y="4702420"/>
            <a:ext cx="285900" cy="28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10070196" y="4618988"/>
            <a:ext cx="1431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Main</a:t>
            </a:r>
            <a:r>
              <a:rPr lang="es-ES" dirty="0" smtClean="0"/>
              <a:t> </a:t>
            </a:r>
            <a:r>
              <a:rPr lang="es-ES" dirty="0" err="1" smtClean="0"/>
              <a:t>Thread</a:t>
            </a:r>
            <a:r>
              <a:rPr lang="es-ES" dirty="0" smtClean="0"/>
              <a:t> </a:t>
            </a:r>
            <a:endParaRPr lang="es-CO" dirty="0"/>
          </a:p>
        </p:txBody>
      </p:sp>
      <p:sp>
        <p:nvSpPr>
          <p:cNvPr id="13" name="Rectángulo 12"/>
          <p:cNvSpPr/>
          <p:nvPr/>
        </p:nvSpPr>
        <p:spPr>
          <a:xfrm>
            <a:off x="10070196" y="5044323"/>
            <a:ext cx="1676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Worker</a:t>
            </a:r>
            <a:r>
              <a:rPr lang="es-ES" dirty="0" smtClean="0"/>
              <a:t> </a:t>
            </a:r>
            <a:r>
              <a:rPr lang="es-ES" dirty="0" err="1" smtClean="0"/>
              <a:t>Threads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72914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34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34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1" name="Google Shape;361;p34"/>
          <p:cNvCxnSpPr/>
          <p:nvPr/>
        </p:nvCxnSpPr>
        <p:spPr>
          <a:xfrm rot="10800000" flipH="1">
            <a:off x="3850784" y="35948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2" name="Google Shape;362;p34"/>
          <p:cNvSpPr txBox="1"/>
          <p:nvPr/>
        </p:nvSpPr>
        <p:spPr>
          <a:xfrm>
            <a:off x="3554569" y="35840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34"/>
          <p:cNvSpPr txBox="1"/>
          <p:nvPr/>
        </p:nvSpPr>
        <p:spPr>
          <a:xfrm>
            <a:off x="6126480" y="35860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34"/>
          <p:cNvSpPr txBox="1"/>
          <p:nvPr/>
        </p:nvSpPr>
        <p:spPr>
          <a:xfrm>
            <a:off x="875763" y="5035639"/>
            <a:ext cx="775093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Usando TCP y UDP NO basta saber las direcciones IP, sino también el puerto por el que se envía la información.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34"/>
          <p:cNvSpPr/>
          <p:nvPr/>
        </p:nvSpPr>
        <p:spPr>
          <a:xfrm>
            <a:off x="2096896" y="3383280"/>
            <a:ext cx="441960" cy="684365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34"/>
          <p:cNvSpPr/>
          <p:nvPr/>
        </p:nvSpPr>
        <p:spPr>
          <a:xfrm rot="10800000" flipH="1">
            <a:off x="2344312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4"/>
          <p:cNvSpPr/>
          <p:nvPr/>
        </p:nvSpPr>
        <p:spPr>
          <a:xfrm flipH="1">
            <a:off x="2342724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rgbClr val="F2F2F2"/>
          </a:solidFill>
          <a:ln w="15875" cap="flat" cmpd="sng">
            <a:solidFill>
              <a:srgbClr val="0B46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34"/>
          <p:cNvSpPr txBox="1"/>
          <p:nvPr/>
        </p:nvSpPr>
        <p:spPr>
          <a:xfrm>
            <a:off x="4822065" y="320928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443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256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35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35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6" name="Google Shape;376;p35"/>
          <p:cNvCxnSpPr/>
          <p:nvPr/>
        </p:nvCxnSpPr>
        <p:spPr>
          <a:xfrm rot="10800000" flipH="1">
            <a:off x="3850784" y="38615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7" name="Google Shape;377;p35"/>
          <p:cNvSpPr txBox="1"/>
          <p:nvPr/>
        </p:nvSpPr>
        <p:spPr>
          <a:xfrm>
            <a:off x="3554569" y="38507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35"/>
          <p:cNvSpPr txBox="1"/>
          <p:nvPr/>
        </p:nvSpPr>
        <p:spPr>
          <a:xfrm>
            <a:off x="6126480" y="38527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35"/>
          <p:cNvSpPr txBox="1"/>
          <p:nvPr/>
        </p:nvSpPr>
        <p:spPr>
          <a:xfrm>
            <a:off x="875763" y="5035639"/>
            <a:ext cx="775093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Usando TCP y UDP NO basta saber las direcciones IP, sino también el puerto por el que se envía la información.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35"/>
          <p:cNvSpPr/>
          <p:nvPr/>
        </p:nvSpPr>
        <p:spPr>
          <a:xfrm>
            <a:off x="2096896" y="3383280"/>
            <a:ext cx="441960" cy="684365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35"/>
          <p:cNvSpPr/>
          <p:nvPr/>
        </p:nvSpPr>
        <p:spPr>
          <a:xfrm rot="10800000" flipH="1">
            <a:off x="2344312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35"/>
          <p:cNvSpPr/>
          <p:nvPr/>
        </p:nvSpPr>
        <p:spPr>
          <a:xfrm flipH="1">
            <a:off x="2342724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rgbClr val="F2F2F2"/>
          </a:solidFill>
          <a:ln w="15875" cap="flat" cmpd="sng">
            <a:solidFill>
              <a:srgbClr val="0B46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35"/>
          <p:cNvSpPr txBox="1"/>
          <p:nvPr/>
        </p:nvSpPr>
        <p:spPr>
          <a:xfrm>
            <a:off x="4822065" y="347598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5000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171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36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36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1" name="Google Shape;391;p36"/>
          <p:cNvCxnSpPr/>
          <p:nvPr/>
        </p:nvCxnSpPr>
        <p:spPr>
          <a:xfrm rot="10800000" flipH="1">
            <a:off x="3850784" y="4090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36"/>
          <p:cNvSpPr txBox="1"/>
          <p:nvPr/>
        </p:nvSpPr>
        <p:spPr>
          <a:xfrm>
            <a:off x="3554569" y="4079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36"/>
          <p:cNvSpPr txBox="1"/>
          <p:nvPr/>
        </p:nvSpPr>
        <p:spPr>
          <a:xfrm>
            <a:off x="6126480" y="4081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36"/>
          <p:cNvSpPr txBox="1"/>
          <p:nvPr/>
        </p:nvSpPr>
        <p:spPr>
          <a:xfrm>
            <a:off x="875763" y="5035639"/>
            <a:ext cx="775093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Usando TCP y UDP NO basta saber las direcciones IP, sino también el puerto por el que se envía la información.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36"/>
          <p:cNvSpPr/>
          <p:nvPr/>
        </p:nvSpPr>
        <p:spPr>
          <a:xfrm>
            <a:off x="2096896" y="3383280"/>
            <a:ext cx="441960" cy="684365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36"/>
          <p:cNvSpPr/>
          <p:nvPr/>
        </p:nvSpPr>
        <p:spPr>
          <a:xfrm rot="10800000" flipH="1">
            <a:off x="2344312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36"/>
          <p:cNvSpPr/>
          <p:nvPr/>
        </p:nvSpPr>
        <p:spPr>
          <a:xfrm flipH="1">
            <a:off x="2342724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rgbClr val="F2F2F2"/>
          </a:solidFill>
          <a:ln w="15875" cap="flat" cmpd="sng">
            <a:solidFill>
              <a:srgbClr val="0B46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36"/>
          <p:cNvSpPr txBox="1"/>
          <p:nvPr/>
        </p:nvSpPr>
        <p:spPr>
          <a:xfrm>
            <a:off x="4822065" y="370458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5555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290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37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37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37"/>
          <p:cNvSpPr txBox="1"/>
          <p:nvPr/>
        </p:nvSpPr>
        <p:spPr>
          <a:xfrm>
            <a:off x="875763" y="5035639"/>
            <a:ext cx="775093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Esto permite establecer distintos servicios y separarlos por funciones. Algunos servicios son Transmisiones en vivo, Web, Web segura, Transferencia de archivos, e-mail.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37"/>
          <p:cNvSpPr/>
          <p:nvPr/>
        </p:nvSpPr>
        <p:spPr>
          <a:xfrm>
            <a:off x="2096896" y="3383280"/>
            <a:ext cx="441960" cy="684365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37"/>
          <p:cNvSpPr/>
          <p:nvPr/>
        </p:nvSpPr>
        <p:spPr>
          <a:xfrm rot="10800000" flipH="1">
            <a:off x="2344312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37"/>
          <p:cNvSpPr/>
          <p:nvPr/>
        </p:nvSpPr>
        <p:spPr>
          <a:xfrm flipH="1">
            <a:off x="2342724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rgbClr val="F2F2F2"/>
          </a:solidFill>
          <a:ln w="15875" cap="flat" cmpd="sng">
            <a:solidFill>
              <a:srgbClr val="0B46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0" name="Google Shape;410;p37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1" name="Google Shape;411;p37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37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722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4030</TotalTime>
  <Words>1157</Words>
  <Application>Microsoft Office PowerPoint</Application>
  <PresentationFormat>Panorámica</PresentationFormat>
  <Paragraphs>443</Paragraphs>
  <Slides>50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50</vt:i4>
      </vt:variant>
    </vt:vector>
  </HeadingPairs>
  <TitlesOfParts>
    <vt:vector size="54" baseType="lpstr">
      <vt:lpstr>Calibri</vt:lpstr>
      <vt:lpstr>Calibri Light</vt:lpstr>
      <vt:lpstr>Courier New</vt:lpstr>
      <vt:lpstr>Retrospección</vt:lpstr>
      <vt:lpstr>Semana 3</vt:lpstr>
      <vt:lpstr>IP Privadas</vt:lpstr>
      <vt:lpstr>PROTOCOLO IP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Puerto de red</vt:lpstr>
      <vt:lpstr>Puertos de red</vt:lpstr>
      <vt:lpstr>FLUJO TCP</vt:lpstr>
      <vt:lpstr>TCP</vt:lpstr>
      <vt:lpstr>TCP</vt:lpstr>
      <vt:lpstr>TCP</vt:lpstr>
      <vt:lpstr>TCP</vt:lpstr>
      <vt:lpstr>TCP</vt:lpstr>
      <vt:lpstr>TCP</vt:lpstr>
      <vt:lpstr>TCP</vt:lpstr>
      <vt:lpstr>TCP</vt:lpstr>
      <vt:lpstr>TCP</vt:lpstr>
      <vt:lpstr>TCP</vt:lpstr>
      <vt:lpstr>TCP</vt:lpstr>
      <vt:lpstr>TRANSFERENCIA TCP</vt:lpstr>
      <vt:lpstr>TCP Data transfer</vt:lpstr>
      <vt:lpstr>TCP Data transfer</vt:lpstr>
      <vt:lpstr>TCP Data transfer</vt:lpstr>
      <vt:lpstr>TCP Data transfer</vt:lpstr>
      <vt:lpstr>TCP Data transfer</vt:lpstr>
      <vt:lpstr>TCP Data transfer</vt:lpstr>
      <vt:lpstr>TCP Data transfer</vt:lpstr>
      <vt:lpstr>TCP Data transfer</vt:lpstr>
      <vt:lpstr>TCP Data transfer</vt:lpstr>
      <vt:lpstr>TCP Data transfer</vt:lpstr>
      <vt:lpstr>IMPLEMENTACIÓN JAVA</vt:lpstr>
      <vt:lpstr>Ejercicio en clase</vt:lpstr>
      <vt:lpstr>Taller grupal</vt:lpstr>
      <vt:lpstr>Transferencia de archivos</vt:lpstr>
      <vt:lpstr>Singleton</vt:lpstr>
      <vt:lpstr>Ejercicio</vt:lpstr>
      <vt:lpstr>Conexiones asíncronas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3</dc:title>
  <dc:creator>Domiciano Rincon Nino</dc:creator>
  <cp:lastModifiedBy>Domiciano Rincon Nino</cp:lastModifiedBy>
  <cp:revision>30</cp:revision>
  <dcterms:created xsi:type="dcterms:W3CDTF">2019-02-03T15:35:16Z</dcterms:created>
  <dcterms:modified xsi:type="dcterms:W3CDTF">2019-02-07T16:17:44Z</dcterms:modified>
</cp:coreProperties>
</file>