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6" r:id="rId22"/>
    <p:sldId id="296" r:id="rId23"/>
    <p:sldId id="298" r:id="rId24"/>
    <p:sldId id="297" r:id="rId25"/>
    <p:sldId id="259" r:id="rId26"/>
    <p:sldId id="295" r:id="rId27"/>
    <p:sldId id="294" r:id="rId28"/>
    <p:sldId id="293" r:id="rId29"/>
    <p:sldId id="291" r:id="rId30"/>
    <p:sldId id="292" r:id="rId31"/>
    <p:sldId id="290" r:id="rId32"/>
    <p:sldId id="289" r:id="rId33"/>
    <p:sldId id="287" r:id="rId34"/>
    <p:sldId id="284" r:id="rId35"/>
    <p:sldId id="307" r:id="rId36"/>
    <p:sldId id="306" r:id="rId37"/>
    <p:sldId id="305" r:id="rId38"/>
    <p:sldId id="304" r:id="rId39"/>
    <p:sldId id="303" r:id="rId40"/>
    <p:sldId id="302" r:id="rId41"/>
    <p:sldId id="301" r:id="rId42"/>
    <p:sldId id="300" r:id="rId43"/>
    <p:sldId id="299" r:id="rId44"/>
    <p:sldId id="288" r:id="rId45"/>
    <p:sldId id="258" r:id="rId46"/>
    <p:sldId id="308" r:id="rId47"/>
    <p:sldId id="257" r:id="rId4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33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66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4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70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66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3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2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79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9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5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0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8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2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3/02/2019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ciano/ProgramacionEnRed191/tree/master/Semana%203/TCPCLientServer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PATRON SINGLETON</a:t>
            </a:r>
          </a:p>
          <a:p>
            <a:r>
              <a:rPr lang="es-ES" dirty="0" smtClean="0"/>
              <a:t>ENLACE TCP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8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8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8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81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39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39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209689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87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40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40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2317876" y="33832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22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1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" name="Google Shape;474;p41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41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210176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1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85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2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322741" y="3606880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04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43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210718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3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3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12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8" name="Google Shape;528;p44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9" name="Google Shape;529;p44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4"/>
          <p:cNvSpPr/>
          <p:nvPr/>
        </p:nvSpPr>
        <p:spPr>
          <a:xfrm>
            <a:off x="2328162" y="3826937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4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4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38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45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7" name="Google Shape;547;p45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5722926" y="339700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5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5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54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46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46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4822065" y="4187712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910401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9324993" y="33918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910887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9329858" y="3615462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911429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9335279" y="3835519"/>
            <a:ext cx="204470" cy="204470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20;p38"/>
          <p:cNvSpPr txBox="1"/>
          <p:nvPr/>
        </p:nvSpPr>
        <p:spPr>
          <a:xfrm>
            <a:off x="875763" y="5035639"/>
            <a:ext cx="7750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</a:t>
            </a:r>
            <a:r>
              <a:rPr lang="es-E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funciona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fragmentando la información en </a:t>
            </a:r>
            <a:r>
              <a:rPr lang="es-E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paquetes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88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 de red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están añadidos en la capa de transporte (Capa 4 del modelo OSI). Permite enviar y recibir mensajes simultáneamente de diversas aplicaciones.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Para poder determinar de qué aplicación se trata, el encabezado y el número de puerto de red están definidos, según la aplicación.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</a:t>
            </a:r>
            <a:r>
              <a:rPr lang="es-ES" dirty="0" smtClean="0"/>
              <a:t>  Los puertos tienen 2 bytes de extensión, por cual hay 65536 posibles puertos.</a:t>
            </a:r>
            <a:endParaRPr lang="es-CO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  Los puertos inferiores al 1024, son los </a:t>
            </a:r>
            <a:r>
              <a:rPr lang="es-ES" b="1" dirty="0" smtClean="0"/>
              <a:t>puertos bien conocidos</a:t>
            </a:r>
            <a:r>
              <a:rPr lang="es-ES" dirty="0"/>
              <a:t>,</a:t>
            </a:r>
            <a:r>
              <a:rPr lang="es-ES" dirty="0" smtClean="0"/>
              <a:t> usados aplicaciones del sistema. Entre 1024 y 49151 son </a:t>
            </a:r>
            <a:r>
              <a:rPr lang="es-ES" b="1" dirty="0" smtClean="0"/>
              <a:t>puertos registrados </a:t>
            </a:r>
            <a:r>
              <a:rPr lang="es-ES" dirty="0" smtClean="0"/>
              <a:t>por la IANA. El resto son </a:t>
            </a:r>
            <a:r>
              <a:rPr lang="es-ES" b="1" dirty="0" smtClean="0"/>
              <a:t>puertos dinámicos </a:t>
            </a:r>
            <a:r>
              <a:rPr lang="es-ES" dirty="0" smtClean="0"/>
              <a:t>usados para conexiones P2P</a:t>
            </a:r>
          </a:p>
        </p:txBody>
      </p:sp>
    </p:spTree>
    <p:extLst>
      <p:ext uri="{BB962C8B-B14F-4D97-AF65-F5344CB8AC3E}">
        <p14:creationId xmlns:p14="http://schemas.microsoft.com/office/powerpoint/2010/main" val="26876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IP Privadas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53636"/>
              </p:ext>
            </p:extLst>
          </p:nvPr>
        </p:nvGraphicFramePr>
        <p:xfrm>
          <a:off x="2062480" y="2361653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488">
                  <a:extLst>
                    <a:ext uri="{9D8B030D-6E8A-4147-A177-3AD203B41FA5}">
                      <a16:colId xmlns:a16="http://schemas.microsoft.com/office/drawing/2014/main" val="2867562178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3355421076"/>
                    </a:ext>
                  </a:extLst>
                </a:gridCol>
                <a:gridCol w="1472545">
                  <a:extLst>
                    <a:ext uri="{9D8B030D-6E8A-4147-A177-3AD203B41FA5}">
                      <a16:colId xmlns:a16="http://schemas.microsoft.com/office/drawing/2014/main" val="35000015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3444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8588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r>
                        <a:rPr lang="es-ES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clase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Bloque mayor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</a:t>
                      </a:r>
                    </a:p>
                    <a:p>
                      <a:r>
                        <a:rPr lang="es-ES" dirty="0" smtClean="0"/>
                        <a:t>24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 – </a:t>
                      </a:r>
                    </a:p>
                    <a:p>
                      <a:r>
                        <a:rPr lang="es-ES" dirty="0" smtClean="0"/>
                        <a:t>10.255.255.255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16’777.215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10.0.0.0/8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20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 – </a:t>
                      </a:r>
                    </a:p>
                    <a:p>
                      <a:r>
                        <a:rPr lang="es-ES" dirty="0" smtClean="0"/>
                        <a:t>172.31.255.255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1’048.576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16 Clases B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172.16.0.0/12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4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Bloque de 16</a:t>
                      </a:r>
                      <a:r>
                        <a:rPr lang="es-ES" baseline="0" dirty="0" smtClean="0"/>
                        <a:t> bits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</a:t>
                      </a:r>
                      <a:r>
                        <a:rPr lang="es-ES" baseline="0" dirty="0" smtClean="0"/>
                        <a:t> – </a:t>
                      </a:r>
                    </a:p>
                    <a:p>
                      <a:r>
                        <a:rPr lang="es-ES" baseline="0" dirty="0" smtClean="0"/>
                        <a:t>192.168.255.255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65.335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256 Clases C juntas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192.168.0.0/16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5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red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1223"/>
              </p:ext>
            </p:extLst>
          </p:nvPr>
        </p:nvGraphicFramePr>
        <p:xfrm>
          <a:off x="1894348" y="185037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988">
                  <a:extLst>
                    <a:ext uri="{9D8B030D-6E8A-4147-A177-3AD203B41FA5}">
                      <a16:colId xmlns:a16="http://schemas.microsoft.com/office/drawing/2014/main" val="2963588585"/>
                    </a:ext>
                  </a:extLst>
                </a:gridCol>
                <a:gridCol w="6994012">
                  <a:extLst>
                    <a:ext uri="{9D8B030D-6E8A-4147-A177-3AD203B41FA5}">
                      <a16:colId xmlns:a16="http://schemas.microsoft.com/office/drawing/2014/main" val="192907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Número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Protocolo o aplicación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73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TCP </a:t>
                      </a:r>
                      <a:r>
                        <a:rPr lang="es-ES" dirty="0" err="1" smtClean="0"/>
                        <a:t>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service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multiplexer</a:t>
                      </a:r>
                      <a:r>
                        <a:rPr lang="es-ES" dirty="0" smtClean="0"/>
                        <a:t> (TCPMUX)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</a:t>
                      </a:r>
                      <a:r>
                        <a:rPr lang="es-ES" baseline="0" dirty="0" smtClean="0"/>
                        <a:t> – Data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8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FTP –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SSH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2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443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0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</a:t>
                      </a:r>
                      <a:r>
                        <a:rPr lang="es-ES" dirty="0" err="1" smtClean="0"/>
                        <a:t>Client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3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547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DHCP Server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3306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MySQL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1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9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FLUJO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070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587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861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3362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5387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1988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73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822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87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PROTOCOLO IP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29140" y="1838861"/>
            <a:ext cx="6279171" cy="4214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8566946" y="5868404"/>
            <a:ext cx="2588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Alejandro Llagua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968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8191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751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169054" y="4738830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2202426" y="2324701"/>
            <a:ext cx="7777316" cy="1549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470846" y="267279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70466" y="227554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</a:t>
            </a:r>
            <a:endParaRPr lang="es-CO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2470846" y="3090664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570466" y="2693412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SYN ACK</a:t>
            </a:r>
            <a:endParaRPr lang="es-CO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2466421" y="353262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70466" y="313530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 rot="5400000">
            <a:off x="9435404" y="2946903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HANDSHAKE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2466421" y="4226290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715305" y="384691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Connection</a:t>
            </a:r>
            <a:r>
              <a:rPr lang="es-ES" dirty="0" smtClean="0"/>
              <a:t> </a:t>
            </a:r>
            <a:r>
              <a:rPr lang="es-ES" dirty="0" err="1" smtClean="0"/>
              <a:t>Established</a:t>
            </a:r>
            <a:endParaRPr lang="es-CO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466421" y="4634329"/>
            <a:ext cx="7320117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677697" y="4244450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Reliable</a:t>
            </a:r>
            <a:r>
              <a:rPr lang="es-ES" dirty="0" smtClean="0"/>
              <a:t> Data transfer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2466420" y="506694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466420" y="540616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2466420" y="5737120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2466420" y="6071415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 rot="5400000">
            <a:off x="9468776" y="5303312"/>
            <a:ext cx="13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FINISH</a:t>
            </a:r>
            <a:endParaRPr lang="es-CO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530645" y="469856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2" name="CuadroTexto 41"/>
          <p:cNvSpPr txBox="1"/>
          <p:nvPr/>
        </p:nvSpPr>
        <p:spPr>
          <a:xfrm>
            <a:off x="5526221" y="5057443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5521797" y="540616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FIN</a:t>
            </a:r>
            <a:endParaRPr lang="es-CO" dirty="0"/>
          </a:p>
        </p:txBody>
      </p:sp>
      <p:sp>
        <p:nvSpPr>
          <p:cNvPr id="44" name="CuadroTexto 43"/>
          <p:cNvSpPr txBox="1"/>
          <p:nvPr/>
        </p:nvSpPr>
        <p:spPr>
          <a:xfrm>
            <a:off x="5497273" y="5748157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1809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TRANSFERENCIA TCP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49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06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8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53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066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1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2"/>
          <p:cNvCxnSpPr>
            <a:stCxn id="329" idx="3"/>
          </p:cNvCxnSpPr>
          <p:nvPr/>
        </p:nvCxnSpPr>
        <p:spPr>
          <a:xfrm>
            <a:off x="3850784" y="3709116"/>
            <a:ext cx="37971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2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2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632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23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2730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0889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TCP Data transfer</a:t>
            </a:r>
            <a:endParaRPr lang="es-CO" dirty="0"/>
          </a:p>
        </p:txBody>
      </p:sp>
      <p:cxnSp>
        <p:nvCxnSpPr>
          <p:cNvPr id="7" name="Conector recto 6"/>
          <p:cNvCxnSpPr>
            <a:stCxn id="28" idx="2"/>
          </p:cNvCxnSpPr>
          <p:nvPr/>
        </p:nvCxnSpPr>
        <p:spPr>
          <a:xfrm>
            <a:off x="2466421" y="2393663"/>
            <a:ext cx="0" cy="4012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stCxn id="30" idx="2"/>
          </p:cNvCxnSpPr>
          <p:nvPr/>
        </p:nvCxnSpPr>
        <p:spPr>
          <a:xfrm>
            <a:off x="9786538" y="2393662"/>
            <a:ext cx="0" cy="401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566041" y="2668381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1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713093" y="2998388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1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2159407" y="1779636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9479524" y="1779635"/>
            <a:ext cx="614027" cy="61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466421" y="3037713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2466421" y="3367720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5566041" y="3507699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2</a:t>
            </a:r>
            <a:endParaRPr lang="es-CO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713093" y="3837706"/>
            <a:ext cx="28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2</a:t>
            </a:r>
            <a:endParaRPr lang="es-CO" dirty="0"/>
          </a:p>
        </p:txBody>
      </p:sp>
      <p:cxnSp>
        <p:nvCxnSpPr>
          <p:cNvPr id="38" name="Conector recto de flecha 37"/>
          <p:cNvCxnSpPr/>
          <p:nvPr/>
        </p:nvCxnSpPr>
        <p:spPr>
          <a:xfrm>
            <a:off x="2466421" y="3877031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2466421" y="420703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606596" y="4347016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466420" y="4716348"/>
            <a:ext cx="58909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176830" y="4425002"/>
            <a:ext cx="492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X</a:t>
            </a:r>
            <a:endParaRPr lang="es-CO" sz="3200" dirty="0">
              <a:solidFill>
                <a:srgbClr val="FF0000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2343150" y="4716348"/>
            <a:ext cx="0" cy="611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971550" y="4837333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Time expires</a:t>
            </a:r>
            <a:endParaRPr lang="es-CO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66420" y="5395798"/>
            <a:ext cx="73201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>
          <a:xfrm flipH="1">
            <a:off x="2466420" y="5724688"/>
            <a:ext cx="732011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5141282" y="5007694"/>
            <a:ext cx="205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Retransmit</a:t>
            </a:r>
            <a:r>
              <a:rPr lang="es-ES" dirty="0" smtClean="0"/>
              <a:t> </a:t>
            </a:r>
            <a:r>
              <a:rPr lang="es-ES" dirty="0" err="1" smtClean="0"/>
              <a:t>Packet</a:t>
            </a:r>
            <a:r>
              <a:rPr lang="es-ES" dirty="0" smtClean="0"/>
              <a:t> 3</a:t>
            </a:r>
            <a:endParaRPr lang="es-CO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645064" y="5395798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ACK 3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07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IMPLEMENTACIÓN JAVA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https://github.com/Domiciano/ProgramacionEnRed191/tree/master/Semana%203/TCPCLientServer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5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Cronometro en equipo</a:t>
            </a:r>
          </a:p>
          <a:p>
            <a:pPr lvl="1"/>
            <a:r>
              <a:rPr lang="es-ES" dirty="0" smtClean="0"/>
              <a:t>Haga equipo con un compañero y comunique, vía TCP, sus dos equipos para cronometrar segundos y minutos.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Seleccionen a alguien que comience con la cuenta.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computador A cronometra un segundo, le avisar al computador B. El computador B sigue la cuenta con otro segundo y cuando termina, éste le avisa al PC A para seguir con la cuenta, así sucesivamente.</a:t>
            </a:r>
          </a:p>
        </p:txBody>
      </p:sp>
    </p:spTree>
    <p:extLst>
      <p:ext uri="{BB962C8B-B14F-4D97-AF65-F5344CB8AC3E}">
        <p14:creationId xmlns:p14="http://schemas.microsoft.com/office/powerpoint/2010/main" val="1629434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Taller grupal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Teléfono roto</a:t>
            </a:r>
          </a:p>
          <a:p>
            <a:r>
              <a:rPr lang="es-ES" dirty="0" smtClean="0"/>
              <a:t>Seleccionen un mensaje y transmítanlo de forma que pase por cada uno de los computadores.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4437246" y="3330341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5388543" y="3330340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6339840" y="3330339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291137" y="3330338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7291137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437245" y="4243134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437243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7291136" y="5155927"/>
            <a:ext cx="462013" cy="46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3782724" y="527696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Mensaje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60379" y="5264301"/>
            <a:ext cx="885525" cy="240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Mensaje</a:t>
            </a:r>
            <a:endParaRPr lang="es-CO" sz="14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0" idx="0"/>
            <a:endCxn id="9" idx="2"/>
          </p:cNvCxnSpPr>
          <p:nvPr/>
        </p:nvCxnSpPr>
        <p:spPr>
          <a:xfrm flipV="1">
            <a:off x="4668250" y="4705147"/>
            <a:ext cx="2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9" idx="0"/>
            <a:endCxn id="4" idx="2"/>
          </p:cNvCxnSpPr>
          <p:nvPr/>
        </p:nvCxnSpPr>
        <p:spPr>
          <a:xfrm flipV="1">
            <a:off x="4668252" y="3792354"/>
            <a:ext cx="1" cy="45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  <a:endCxn id="5" idx="1"/>
          </p:cNvCxnSpPr>
          <p:nvPr/>
        </p:nvCxnSpPr>
        <p:spPr>
          <a:xfrm flipV="1">
            <a:off x="4899259" y="3561347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5850556" y="3546726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801852" y="3546725"/>
            <a:ext cx="4892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2"/>
            <a:endCxn id="8" idx="0"/>
          </p:cNvCxnSpPr>
          <p:nvPr/>
        </p:nvCxnSpPr>
        <p:spPr>
          <a:xfrm>
            <a:off x="7522144" y="3792351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7522141" y="4705144"/>
            <a:ext cx="0" cy="45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03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Singleton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patrón </a:t>
            </a:r>
            <a:r>
              <a:rPr lang="es-ES" dirty="0" err="1"/>
              <a:t>S</a:t>
            </a:r>
            <a:r>
              <a:rPr lang="es-ES" dirty="0" err="1" smtClean="0"/>
              <a:t>ingleton</a:t>
            </a:r>
            <a:r>
              <a:rPr lang="es-ES" dirty="0" smtClean="0"/>
              <a:t> permite crear una única instancia a partir de una clase. </a:t>
            </a:r>
            <a:endParaRPr lang="es-ES" dirty="0"/>
          </a:p>
          <a:p>
            <a:r>
              <a:rPr lang="es-ES" dirty="0" smtClean="0"/>
              <a:t>En el caso de conexiones, el patrón </a:t>
            </a:r>
            <a:r>
              <a:rPr lang="es-ES" dirty="0" err="1" smtClean="0"/>
              <a:t>Singleton</a:t>
            </a:r>
            <a:r>
              <a:rPr lang="es-ES" dirty="0" smtClean="0"/>
              <a:t> cobra importancia, permitiendo usar una conexión activa por múltiples objetos dentro de un software</a:t>
            </a:r>
            <a:endParaRPr lang="es-CO" dirty="0"/>
          </a:p>
        </p:txBody>
      </p:sp>
      <p:pic>
        <p:nvPicPr>
          <p:cNvPr id="1026" name="Picture 2" descr="Resultado de imagen para Singleton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15" y="3175409"/>
            <a:ext cx="3607903" cy="269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3"/>
          <p:cNvCxnSpPr/>
          <p:nvPr/>
        </p:nvCxnSpPr>
        <p:spPr>
          <a:xfrm rot="10800000" flipH="1">
            <a:off x="3850784" y="3340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33"/>
          <p:cNvSpPr txBox="1"/>
          <p:nvPr/>
        </p:nvSpPr>
        <p:spPr>
          <a:xfrm>
            <a:off x="3554569" y="3330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6126480" y="3332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822065" y="2955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87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 flipH="1">
            <a:off x="3850784" y="35948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4"/>
          <p:cNvSpPr txBox="1"/>
          <p:nvPr/>
        </p:nvSpPr>
        <p:spPr>
          <a:xfrm>
            <a:off x="3554569" y="35840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126480" y="35860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4822065" y="32092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443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56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p35"/>
          <p:cNvCxnSpPr/>
          <p:nvPr/>
        </p:nvCxnSpPr>
        <p:spPr>
          <a:xfrm rot="10800000" flipH="1">
            <a:off x="3850784" y="38615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35"/>
          <p:cNvSpPr txBox="1"/>
          <p:nvPr/>
        </p:nvSpPr>
        <p:spPr>
          <a:xfrm>
            <a:off x="3554569" y="38507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6126480" y="38527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4822065" y="34759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71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36"/>
          <p:cNvCxnSpPr/>
          <p:nvPr/>
        </p:nvCxnSpPr>
        <p:spPr>
          <a:xfrm rot="10800000" flipH="1">
            <a:off x="3850784" y="4090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6"/>
          <p:cNvSpPr txBox="1"/>
          <p:nvPr/>
        </p:nvSpPr>
        <p:spPr>
          <a:xfrm>
            <a:off x="3554569" y="4079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6126480" y="4081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875763" y="5035639"/>
            <a:ext cx="7750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Usando TCP y UDP NO basta saber las direcciones IP, sino también el puerto por el que se envía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6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6"/>
          <p:cNvSpPr txBox="1"/>
          <p:nvPr/>
        </p:nvSpPr>
        <p:spPr>
          <a:xfrm>
            <a:off x="4822065" y="370458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Puerto 5555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0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TRANSMISIÓN DE DATOS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2871989" y="3219719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7647905" y="3219718"/>
            <a:ext cx="978795" cy="978795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 txBox="1"/>
          <p:nvPr/>
        </p:nvSpPr>
        <p:spPr>
          <a:xfrm>
            <a:off x="875763" y="5035639"/>
            <a:ext cx="77509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permite establecer distintos servicios y separarlos por funciones. Algunos servicios son Transmisiones en vivo, Web, Web segura, Transferencia de archivos, e-mail.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2096896" y="3383280"/>
            <a:ext cx="441960" cy="684365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0D47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/>
          <p:nvPr/>
        </p:nvSpPr>
        <p:spPr>
          <a:xfrm rot="10800000" flipH="1">
            <a:off x="2344312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"/>
          <p:cNvSpPr/>
          <p:nvPr/>
        </p:nvSpPr>
        <p:spPr>
          <a:xfrm flipH="1">
            <a:off x="2342724" y="3380105"/>
            <a:ext cx="197719" cy="170448"/>
          </a:xfrm>
          <a:prstGeom prst="triangle">
            <a:avLst>
              <a:gd name="adj" fmla="val 100000"/>
            </a:avLst>
          </a:prstGeom>
          <a:solidFill>
            <a:srgbClr val="F2F2F2"/>
          </a:solidFill>
          <a:ln w="15875" cap="flat" cmpd="sng">
            <a:solidFill>
              <a:srgbClr val="0B46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 rot="10800000" flipH="1">
            <a:off x="3850784" y="3709115"/>
            <a:ext cx="3797121" cy="2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37"/>
          <p:cNvSpPr txBox="1"/>
          <p:nvPr/>
        </p:nvSpPr>
        <p:spPr>
          <a:xfrm>
            <a:off x="3554569" y="3698313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6126480" y="3700390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223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2837</TotalTime>
  <Words>1017</Words>
  <Application>Microsoft Office PowerPoint</Application>
  <PresentationFormat>Panorámica</PresentationFormat>
  <Paragraphs>403</Paragraphs>
  <Slides>47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Retrospección</vt:lpstr>
      <vt:lpstr>Semana 3</vt:lpstr>
      <vt:lpstr>IP Privadas</vt:lpstr>
      <vt:lpstr>PROTOCOLO IP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TRANSMISIÓN DE DATOS</vt:lpstr>
      <vt:lpstr>Puerto de red</vt:lpstr>
      <vt:lpstr>Puertos de red</vt:lpstr>
      <vt:lpstr>FLUJO 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TRANSFERENCIA TCP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TCP Data transfer</vt:lpstr>
      <vt:lpstr>IMPLEMENTACIÓN JAVA</vt:lpstr>
      <vt:lpstr>Ejercicio en clase</vt:lpstr>
      <vt:lpstr>Taller grupal</vt:lpstr>
      <vt:lpstr>Singleton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15</cp:revision>
  <dcterms:created xsi:type="dcterms:W3CDTF">2019-02-03T15:35:16Z</dcterms:created>
  <dcterms:modified xsi:type="dcterms:W3CDTF">2019-02-05T14:53:02Z</dcterms:modified>
</cp:coreProperties>
</file>