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2"/>
  </p:notesMasterIdLst>
  <p:sldIdLst>
    <p:sldId id="256" r:id="rId2"/>
    <p:sldId id="262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3" r:id="rId20"/>
    <p:sldId id="282" r:id="rId21"/>
    <p:sldId id="286" r:id="rId22"/>
    <p:sldId id="296" r:id="rId23"/>
    <p:sldId id="298" r:id="rId24"/>
    <p:sldId id="297" r:id="rId25"/>
    <p:sldId id="259" r:id="rId26"/>
    <p:sldId id="295" r:id="rId27"/>
    <p:sldId id="294" r:id="rId28"/>
    <p:sldId id="293" r:id="rId29"/>
    <p:sldId id="291" r:id="rId30"/>
    <p:sldId id="292" r:id="rId31"/>
    <p:sldId id="290" r:id="rId32"/>
    <p:sldId id="289" r:id="rId33"/>
    <p:sldId id="287" r:id="rId34"/>
    <p:sldId id="284" r:id="rId35"/>
    <p:sldId id="307" r:id="rId36"/>
    <p:sldId id="306" r:id="rId37"/>
    <p:sldId id="305" r:id="rId38"/>
    <p:sldId id="304" r:id="rId39"/>
    <p:sldId id="303" r:id="rId40"/>
    <p:sldId id="302" r:id="rId41"/>
    <p:sldId id="301" r:id="rId42"/>
    <p:sldId id="300" r:id="rId43"/>
    <p:sldId id="299" r:id="rId44"/>
    <p:sldId id="288" r:id="rId45"/>
    <p:sldId id="258" r:id="rId46"/>
    <p:sldId id="308" r:id="rId47"/>
    <p:sldId id="309" r:id="rId48"/>
    <p:sldId id="257" r:id="rId49"/>
    <p:sldId id="310" r:id="rId50"/>
    <p:sldId id="311" r:id="rId51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0AAACB-714D-4ED6-9BCD-E10DE1E326CF}" type="datetimeFigureOut">
              <a:rPr lang="es-CO" smtClean="0"/>
              <a:t>7/02/2019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1D652A-642D-4AF5-99C3-EB7445F7876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42996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563332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618826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006691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741463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182700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966623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993344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021213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591040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179946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596473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076577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180160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548812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58720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58202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7/02/2019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7375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7/02/2019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73771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7/02/2019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67419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7/02/2019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25337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7/02/2019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677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7/02/2019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76760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7/02/2019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472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7/02/2019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28544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7/02/2019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04174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214C790-AC43-4046-BAB7-879940BCF0AB}" type="datetimeFigureOut">
              <a:rPr lang="es-CO" smtClean="0"/>
              <a:t>7/02/2019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33082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7/02/2019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16695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214C790-AC43-4046-BAB7-879940BCF0AB}" type="datetimeFigureOut">
              <a:rPr lang="es-CO" smtClean="0"/>
              <a:t>7/02/2019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2153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omiciano/ProgramacionEnRed191/tree/master/Semana%203/TCPCLientServer" TargetMode="Externa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Semana 3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PATRON SINGLETON</a:t>
            </a:r>
          </a:p>
          <a:p>
            <a:r>
              <a:rPr lang="es-ES" dirty="0" smtClean="0"/>
              <a:t>ENLACE TCP</a:t>
            </a:r>
          </a:p>
        </p:txBody>
      </p:sp>
    </p:spTree>
    <p:extLst>
      <p:ext uri="{BB962C8B-B14F-4D97-AF65-F5344CB8AC3E}">
        <p14:creationId xmlns:p14="http://schemas.microsoft.com/office/powerpoint/2010/main" val="12527908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8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s-E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TRANSMISIÓN DE DATOS</a:t>
            </a:r>
            <a:endParaRPr sz="4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8" name="Google Shape;418;p38"/>
          <p:cNvSpPr/>
          <p:nvPr/>
        </p:nvSpPr>
        <p:spPr>
          <a:xfrm>
            <a:off x="2871989" y="3219719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9" name="Google Shape;419;p38"/>
          <p:cNvSpPr/>
          <p:nvPr/>
        </p:nvSpPr>
        <p:spPr>
          <a:xfrm>
            <a:off x="7647905" y="3219718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0" name="Google Shape;420;p38"/>
          <p:cNvSpPr txBox="1"/>
          <p:nvPr/>
        </p:nvSpPr>
        <p:spPr>
          <a:xfrm>
            <a:off x="875763" y="5035639"/>
            <a:ext cx="775093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protocolo </a:t>
            </a:r>
            <a:r>
              <a:rPr lang="es-E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IP funciona </a:t>
            </a: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fragmentando la información en </a:t>
            </a:r>
            <a:r>
              <a:rPr lang="es-ES" sz="18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paquetes</a:t>
            </a:r>
            <a:endParaRPr sz="1800" b="1" i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21" name="Google Shape;421;p38"/>
          <p:cNvCxnSpPr/>
          <p:nvPr/>
        </p:nvCxnSpPr>
        <p:spPr>
          <a:xfrm rot="10800000" flipH="1">
            <a:off x="3850784" y="3709115"/>
            <a:ext cx="3797121" cy="2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2" name="Google Shape;422;p38"/>
          <p:cNvSpPr txBox="1"/>
          <p:nvPr/>
        </p:nvSpPr>
        <p:spPr>
          <a:xfrm>
            <a:off x="3554569" y="3698313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" name="Google Shape;423;p38"/>
          <p:cNvSpPr txBox="1"/>
          <p:nvPr/>
        </p:nvSpPr>
        <p:spPr>
          <a:xfrm>
            <a:off x="6126480" y="3700390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4" name="Google Shape;424;p38"/>
          <p:cNvSpPr/>
          <p:nvPr/>
        </p:nvSpPr>
        <p:spPr>
          <a:xfrm>
            <a:off x="2096896" y="3383280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5" name="Google Shape;425;p38"/>
          <p:cNvSpPr/>
          <p:nvPr/>
        </p:nvSpPr>
        <p:spPr>
          <a:xfrm>
            <a:off x="2317876" y="3383280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6" name="Google Shape;426;p38"/>
          <p:cNvSpPr/>
          <p:nvPr/>
        </p:nvSpPr>
        <p:spPr>
          <a:xfrm>
            <a:off x="2101761" y="3606880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7" name="Google Shape;427;p38"/>
          <p:cNvSpPr/>
          <p:nvPr/>
        </p:nvSpPr>
        <p:spPr>
          <a:xfrm>
            <a:off x="2322741" y="3606880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8" name="Google Shape;428;p38"/>
          <p:cNvSpPr/>
          <p:nvPr/>
        </p:nvSpPr>
        <p:spPr>
          <a:xfrm>
            <a:off x="2107182" y="3826937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9" name="Google Shape;429;p38"/>
          <p:cNvSpPr/>
          <p:nvPr/>
        </p:nvSpPr>
        <p:spPr>
          <a:xfrm>
            <a:off x="2328162" y="3826937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73814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39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s-E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TRANSMISIÓN DE DATOS</a:t>
            </a:r>
            <a:endParaRPr sz="4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5" name="Google Shape;435;p39"/>
          <p:cNvSpPr/>
          <p:nvPr/>
        </p:nvSpPr>
        <p:spPr>
          <a:xfrm>
            <a:off x="2871989" y="3219719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6" name="Google Shape;436;p39"/>
          <p:cNvSpPr/>
          <p:nvPr/>
        </p:nvSpPr>
        <p:spPr>
          <a:xfrm>
            <a:off x="7647905" y="3219718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38" name="Google Shape;438;p39"/>
          <p:cNvCxnSpPr/>
          <p:nvPr/>
        </p:nvCxnSpPr>
        <p:spPr>
          <a:xfrm rot="10800000" flipH="1">
            <a:off x="3850784" y="3709115"/>
            <a:ext cx="3797121" cy="2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39" name="Google Shape;439;p39"/>
          <p:cNvSpPr txBox="1"/>
          <p:nvPr/>
        </p:nvSpPr>
        <p:spPr>
          <a:xfrm>
            <a:off x="3554569" y="3698313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0" name="Google Shape;440;p39"/>
          <p:cNvSpPr txBox="1"/>
          <p:nvPr/>
        </p:nvSpPr>
        <p:spPr>
          <a:xfrm>
            <a:off x="6126480" y="3700390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1" name="Google Shape;441;p39"/>
          <p:cNvSpPr/>
          <p:nvPr/>
        </p:nvSpPr>
        <p:spPr>
          <a:xfrm>
            <a:off x="2096896" y="3383280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2" name="Google Shape;442;p39"/>
          <p:cNvSpPr/>
          <p:nvPr/>
        </p:nvSpPr>
        <p:spPr>
          <a:xfrm>
            <a:off x="2317876" y="3383280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3" name="Google Shape;443;p39"/>
          <p:cNvSpPr/>
          <p:nvPr/>
        </p:nvSpPr>
        <p:spPr>
          <a:xfrm>
            <a:off x="2101761" y="3606880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4" name="Google Shape;444;p39"/>
          <p:cNvSpPr/>
          <p:nvPr/>
        </p:nvSpPr>
        <p:spPr>
          <a:xfrm>
            <a:off x="2322741" y="3606880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5" name="Google Shape;445;p39"/>
          <p:cNvSpPr/>
          <p:nvPr/>
        </p:nvSpPr>
        <p:spPr>
          <a:xfrm>
            <a:off x="2107182" y="3826937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6" name="Google Shape;446;p39"/>
          <p:cNvSpPr/>
          <p:nvPr/>
        </p:nvSpPr>
        <p:spPr>
          <a:xfrm>
            <a:off x="2328162" y="3826937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7" name="Google Shape;447;p39"/>
          <p:cNvSpPr txBox="1"/>
          <p:nvPr/>
        </p:nvSpPr>
        <p:spPr>
          <a:xfrm>
            <a:off x="4822065" y="4187712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Puerto 8080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420;p38"/>
          <p:cNvSpPr txBox="1"/>
          <p:nvPr/>
        </p:nvSpPr>
        <p:spPr>
          <a:xfrm>
            <a:off x="875763" y="5035639"/>
            <a:ext cx="775093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protocolo </a:t>
            </a:r>
            <a:r>
              <a:rPr lang="es-E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IP funciona </a:t>
            </a: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fragmentando la información en </a:t>
            </a:r>
            <a:r>
              <a:rPr lang="es-ES" sz="18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paquetes</a:t>
            </a:r>
            <a:endParaRPr sz="1800" b="1" i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758752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40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s-E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TRANSMISIÓN DE DATOS</a:t>
            </a:r>
            <a:endParaRPr sz="4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3" name="Google Shape;453;p40"/>
          <p:cNvSpPr/>
          <p:nvPr/>
        </p:nvSpPr>
        <p:spPr>
          <a:xfrm>
            <a:off x="2871989" y="3219719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4" name="Google Shape;454;p40"/>
          <p:cNvSpPr/>
          <p:nvPr/>
        </p:nvSpPr>
        <p:spPr>
          <a:xfrm>
            <a:off x="7647905" y="3219718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56" name="Google Shape;456;p40"/>
          <p:cNvCxnSpPr/>
          <p:nvPr/>
        </p:nvCxnSpPr>
        <p:spPr>
          <a:xfrm rot="10800000" flipH="1">
            <a:off x="3850784" y="3709115"/>
            <a:ext cx="3797121" cy="2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7" name="Google Shape;457;p40"/>
          <p:cNvSpPr txBox="1"/>
          <p:nvPr/>
        </p:nvSpPr>
        <p:spPr>
          <a:xfrm>
            <a:off x="3554569" y="3698313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8" name="Google Shape;458;p40"/>
          <p:cNvSpPr txBox="1"/>
          <p:nvPr/>
        </p:nvSpPr>
        <p:spPr>
          <a:xfrm>
            <a:off x="6126480" y="3700390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9" name="Google Shape;459;p40"/>
          <p:cNvSpPr/>
          <p:nvPr/>
        </p:nvSpPr>
        <p:spPr>
          <a:xfrm>
            <a:off x="5722926" y="3397009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0" name="Google Shape;460;p40"/>
          <p:cNvSpPr txBox="1"/>
          <p:nvPr/>
        </p:nvSpPr>
        <p:spPr>
          <a:xfrm>
            <a:off x="4822065" y="4187712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Puerto 8080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1" name="Google Shape;461;p40"/>
          <p:cNvSpPr/>
          <p:nvPr/>
        </p:nvSpPr>
        <p:spPr>
          <a:xfrm>
            <a:off x="2317876" y="3383280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2" name="Google Shape;462;p40"/>
          <p:cNvSpPr/>
          <p:nvPr/>
        </p:nvSpPr>
        <p:spPr>
          <a:xfrm>
            <a:off x="2101761" y="3606880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3" name="Google Shape;463;p40"/>
          <p:cNvSpPr/>
          <p:nvPr/>
        </p:nvSpPr>
        <p:spPr>
          <a:xfrm>
            <a:off x="2322741" y="3606880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4" name="Google Shape;464;p40"/>
          <p:cNvSpPr/>
          <p:nvPr/>
        </p:nvSpPr>
        <p:spPr>
          <a:xfrm>
            <a:off x="2107182" y="3826937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5" name="Google Shape;465;p40"/>
          <p:cNvSpPr/>
          <p:nvPr/>
        </p:nvSpPr>
        <p:spPr>
          <a:xfrm>
            <a:off x="2328162" y="3826937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420;p38"/>
          <p:cNvSpPr txBox="1"/>
          <p:nvPr/>
        </p:nvSpPr>
        <p:spPr>
          <a:xfrm>
            <a:off x="875763" y="5035639"/>
            <a:ext cx="775093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protocolo </a:t>
            </a:r>
            <a:r>
              <a:rPr lang="es-E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IP funciona </a:t>
            </a: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fragmentando la información en </a:t>
            </a:r>
            <a:r>
              <a:rPr lang="es-ES" sz="18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paquetes</a:t>
            </a:r>
            <a:endParaRPr sz="1800" b="1" i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302227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41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s-E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TRANSMISIÓN DE DATOS</a:t>
            </a:r>
            <a:endParaRPr sz="4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1" name="Google Shape;471;p41"/>
          <p:cNvSpPr/>
          <p:nvPr/>
        </p:nvSpPr>
        <p:spPr>
          <a:xfrm>
            <a:off x="2871989" y="3219719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2" name="Google Shape;472;p41"/>
          <p:cNvSpPr/>
          <p:nvPr/>
        </p:nvSpPr>
        <p:spPr>
          <a:xfrm>
            <a:off x="7647905" y="3219718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74" name="Google Shape;474;p41"/>
          <p:cNvCxnSpPr/>
          <p:nvPr/>
        </p:nvCxnSpPr>
        <p:spPr>
          <a:xfrm rot="10800000" flipH="1">
            <a:off x="3850784" y="3709115"/>
            <a:ext cx="3797121" cy="2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75" name="Google Shape;475;p41"/>
          <p:cNvSpPr txBox="1"/>
          <p:nvPr/>
        </p:nvSpPr>
        <p:spPr>
          <a:xfrm>
            <a:off x="3554569" y="3698313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6" name="Google Shape;476;p41"/>
          <p:cNvSpPr txBox="1"/>
          <p:nvPr/>
        </p:nvSpPr>
        <p:spPr>
          <a:xfrm>
            <a:off x="6126480" y="3700390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7" name="Google Shape;477;p41"/>
          <p:cNvSpPr txBox="1"/>
          <p:nvPr/>
        </p:nvSpPr>
        <p:spPr>
          <a:xfrm>
            <a:off x="4822065" y="4187712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Puerto 8080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8" name="Google Shape;478;p41"/>
          <p:cNvSpPr/>
          <p:nvPr/>
        </p:nvSpPr>
        <p:spPr>
          <a:xfrm>
            <a:off x="2101761" y="3606880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9" name="Google Shape;479;p41"/>
          <p:cNvSpPr/>
          <p:nvPr/>
        </p:nvSpPr>
        <p:spPr>
          <a:xfrm>
            <a:off x="2322741" y="3606880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0" name="Google Shape;480;p41"/>
          <p:cNvSpPr/>
          <p:nvPr/>
        </p:nvSpPr>
        <p:spPr>
          <a:xfrm>
            <a:off x="2107182" y="3826937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1" name="Google Shape;481;p41"/>
          <p:cNvSpPr/>
          <p:nvPr/>
        </p:nvSpPr>
        <p:spPr>
          <a:xfrm>
            <a:off x="2328162" y="3826937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2" name="Google Shape;482;p41"/>
          <p:cNvSpPr/>
          <p:nvPr/>
        </p:nvSpPr>
        <p:spPr>
          <a:xfrm>
            <a:off x="5722926" y="3397009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3" name="Google Shape;483;p41"/>
          <p:cNvSpPr/>
          <p:nvPr/>
        </p:nvSpPr>
        <p:spPr>
          <a:xfrm>
            <a:off x="9104013" y="3391862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420;p38"/>
          <p:cNvSpPr txBox="1"/>
          <p:nvPr/>
        </p:nvSpPr>
        <p:spPr>
          <a:xfrm>
            <a:off x="875763" y="5035639"/>
            <a:ext cx="775093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protocolo </a:t>
            </a:r>
            <a:r>
              <a:rPr lang="es-E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IP funciona </a:t>
            </a: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fragmentando la información en </a:t>
            </a:r>
            <a:r>
              <a:rPr lang="es-ES" sz="18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paquetes</a:t>
            </a:r>
            <a:endParaRPr sz="1800" b="1" i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018542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42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s-E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TRANSMISIÓN DE DATOS</a:t>
            </a:r>
            <a:endParaRPr sz="4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9" name="Google Shape;489;p42"/>
          <p:cNvSpPr/>
          <p:nvPr/>
        </p:nvSpPr>
        <p:spPr>
          <a:xfrm>
            <a:off x="2871989" y="3219719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0" name="Google Shape;490;p42"/>
          <p:cNvSpPr/>
          <p:nvPr/>
        </p:nvSpPr>
        <p:spPr>
          <a:xfrm>
            <a:off x="7647905" y="3219718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92" name="Google Shape;492;p42"/>
          <p:cNvCxnSpPr/>
          <p:nvPr/>
        </p:nvCxnSpPr>
        <p:spPr>
          <a:xfrm rot="10800000" flipH="1">
            <a:off x="3850784" y="3709115"/>
            <a:ext cx="3797121" cy="2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93" name="Google Shape;493;p42"/>
          <p:cNvSpPr txBox="1"/>
          <p:nvPr/>
        </p:nvSpPr>
        <p:spPr>
          <a:xfrm>
            <a:off x="3554569" y="3698313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4" name="Google Shape;494;p42"/>
          <p:cNvSpPr txBox="1"/>
          <p:nvPr/>
        </p:nvSpPr>
        <p:spPr>
          <a:xfrm>
            <a:off x="6126480" y="3700390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5" name="Google Shape;495;p42"/>
          <p:cNvSpPr txBox="1"/>
          <p:nvPr/>
        </p:nvSpPr>
        <p:spPr>
          <a:xfrm>
            <a:off x="4822065" y="4187712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Puerto 8080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6" name="Google Shape;496;p42"/>
          <p:cNvSpPr/>
          <p:nvPr/>
        </p:nvSpPr>
        <p:spPr>
          <a:xfrm>
            <a:off x="2322741" y="3606880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7" name="Google Shape;497;p42"/>
          <p:cNvSpPr/>
          <p:nvPr/>
        </p:nvSpPr>
        <p:spPr>
          <a:xfrm>
            <a:off x="2107182" y="3826937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8" name="Google Shape;498;p42"/>
          <p:cNvSpPr/>
          <p:nvPr/>
        </p:nvSpPr>
        <p:spPr>
          <a:xfrm>
            <a:off x="2328162" y="3826937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9" name="Google Shape;499;p42"/>
          <p:cNvSpPr/>
          <p:nvPr/>
        </p:nvSpPr>
        <p:spPr>
          <a:xfrm>
            <a:off x="5722926" y="3397009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0" name="Google Shape;500;p42"/>
          <p:cNvSpPr/>
          <p:nvPr/>
        </p:nvSpPr>
        <p:spPr>
          <a:xfrm>
            <a:off x="9104013" y="3391862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1" name="Google Shape;501;p42"/>
          <p:cNvSpPr/>
          <p:nvPr/>
        </p:nvSpPr>
        <p:spPr>
          <a:xfrm>
            <a:off x="9324993" y="3391862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420;p38"/>
          <p:cNvSpPr txBox="1"/>
          <p:nvPr/>
        </p:nvSpPr>
        <p:spPr>
          <a:xfrm>
            <a:off x="875763" y="5035639"/>
            <a:ext cx="775093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protocolo </a:t>
            </a:r>
            <a:r>
              <a:rPr lang="es-E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IP funciona </a:t>
            </a: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fragmentando la información en </a:t>
            </a:r>
            <a:r>
              <a:rPr lang="es-ES" sz="18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paquetes</a:t>
            </a:r>
            <a:endParaRPr sz="1800" b="1" i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840447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43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s-E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TRANSMISIÓN DE DATOS</a:t>
            </a:r>
            <a:endParaRPr sz="4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7" name="Google Shape;507;p43"/>
          <p:cNvSpPr/>
          <p:nvPr/>
        </p:nvSpPr>
        <p:spPr>
          <a:xfrm>
            <a:off x="2871989" y="3219719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8" name="Google Shape;508;p43"/>
          <p:cNvSpPr/>
          <p:nvPr/>
        </p:nvSpPr>
        <p:spPr>
          <a:xfrm>
            <a:off x="7647905" y="3219718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10" name="Google Shape;510;p43"/>
          <p:cNvCxnSpPr/>
          <p:nvPr/>
        </p:nvCxnSpPr>
        <p:spPr>
          <a:xfrm rot="10800000" flipH="1">
            <a:off x="3850784" y="3709115"/>
            <a:ext cx="3797121" cy="2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1" name="Google Shape;511;p43"/>
          <p:cNvSpPr txBox="1"/>
          <p:nvPr/>
        </p:nvSpPr>
        <p:spPr>
          <a:xfrm>
            <a:off x="3554569" y="3698313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2" name="Google Shape;512;p43"/>
          <p:cNvSpPr txBox="1"/>
          <p:nvPr/>
        </p:nvSpPr>
        <p:spPr>
          <a:xfrm>
            <a:off x="6126480" y="3700390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3" name="Google Shape;513;p43"/>
          <p:cNvSpPr txBox="1"/>
          <p:nvPr/>
        </p:nvSpPr>
        <p:spPr>
          <a:xfrm>
            <a:off x="4822065" y="4187712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Puerto 8080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4" name="Google Shape;514;p43"/>
          <p:cNvSpPr/>
          <p:nvPr/>
        </p:nvSpPr>
        <p:spPr>
          <a:xfrm>
            <a:off x="2107182" y="3826937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5" name="Google Shape;515;p43"/>
          <p:cNvSpPr/>
          <p:nvPr/>
        </p:nvSpPr>
        <p:spPr>
          <a:xfrm>
            <a:off x="2328162" y="3826937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6" name="Google Shape;516;p43"/>
          <p:cNvSpPr/>
          <p:nvPr/>
        </p:nvSpPr>
        <p:spPr>
          <a:xfrm>
            <a:off x="5722926" y="3397009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7" name="Google Shape;517;p43"/>
          <p:cNvSpPr/>
          <p:nvPr/>
        </p:nvSpPr>
        <p:spPr>
          <a:xfrm>
            <a:off x="9104013" y="3391862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8" name="Google Shape;518;p43"/>
          <p:cNvSpPr/>
          <p:nvPr/>
        </p:nvSpPr>
        <p:spPr>
          <a:xfrm>
            <a:off x="9324993" y="3391862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9" name="Google Shape;519;p43"/>
          <p:cNvSpPr/>
          <p:nvPr/>
        </p:nvSpPr>
        <p:spPr>
          <a:xfrm>
            <a:off x="9108878" y="3615462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420;p38"/>
          <p:cNvSpPr txBox="1"/>
          <p:nvPr/>
        </p:nvSpPr>
        <p:spPr>
          <a:xfrm>
            <a:off x="875763" y="5035639"/>
            <a:ext cx="775093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protocolo </a:t>
            </a:r>
            <a:r>
              <a:rPr lang="es-E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IP funciona </a:t>
            </a: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fragmentando la información en </a:t>
            </a:r>
            <a:r>
              <a:rPr lang="es-ES" sz="18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paquetes</a:t>
            </a:r>
            <a:endParaRPr sz="1800" b="1" i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951241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44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s-E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TRANSMISIÓN DE DATOS</a:t>
            </a:r>
            <a:endParaRPr sz="4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5" name="Google Shape;525;p44"/>
          <p:cNvSpPr/>
          <p:nvPr/>
        </p:nvSpPr>
        <p:spPr>
          <a:xfrm>
            <a:off x="2871989" y="3219719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6" name="Google Shape;526;p44"/>
          <p:cNvSpPr/>
          <p:nvPr/>
        </p:nvSpPr>
        <p:spPr>
          <a:xfrm>
            <a:off x="7647905" y="3219718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28" name="Google Shape;528;p44"/>
          <p:cNvCxnSpPr/>
          <p:nvPr/>
        </p:nvCxnSpPr>
        <p:spPr>
          <a:xfrm rot="10800000" flipH="1">
            <a:off x="3850784" y="3709115"/>
            <a:ext cx="3797121" cy="2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29" name="Google Shape;529;p44"/>
          <p:cNvSpPr txBox="1"/>
          <p:nvPr/>
        </p:nvSpPr>
        <p:spPr>
          <a:xfrm>
            <a:off x="3554569" y="3698313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0" name="Google Shape;530;p44"/>
          <p:cNvSpPr txBox="1"/>
          <p:nvPr/>
        </p:nvSpPr>
        <p:spPr>
          <a:xfrm>
            <a:off x="6126480" y="3700390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1" name="Google Shape;531;p44"/>
          <p:cNvSpPr txBox="1"/>
          <p:nvPr/>
        </p:nvSpPr>
        <p:spPr>
          <a:xfrm>
            <a:off x="4822065" y="4187712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Puerto 8080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2" name="Google Shape;532;p44"/>
          <p:cNvSpPr/>
          <p:nvPr/>
        </p:nvSpPr>
        <p:spPr>
          <a:xfrm>
            <a:off x="2328162" y="3826937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3" name="Google Shape;533;p44"/>
          <p:cNvSpPr/>
          <p:nvPr/>
        </p:nvSpPr>
        <p:spPr>
          <a:xfrm>
            <a:off x="5722926" y="3397009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4" name="Google Shape;534;p44"/>
          <p:cNvSpPr/>
          <p:nvPr/>
        </p:nvSpPr>
        <p:spPr>
          <a:xfrm>
            <a:off x="9104013" y="3391862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5" name="Google Shape;535;p44"/>
          <p:cNvSpPr/>
          <p:nvPr/>
        </p:nvSpPr>
        <p:spPr>
          <a:xfrm>
            <a:off x="9324993" y="3391862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6" name="Google Shape;536;p44"/>
          <p:cNvSpPr/>
          <p:nvPr/>
        </p:nvSpPr>
        <p:spPr>
          <a:xfrm>
            <a:off x="9108878" y="3615462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7" name="Google Shape;537;p44"/>
          <p:cNvSpPr/>
          <p:nvPr/>
        </p:nvSpPr>
        <p:spPr>
          <a:xfrm>
            <a:off x="9329858" y="3615462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420;p38"/>
          <p:cNvSpPr txBox="1"/>
          <p:nvPr/>
        </p:nvSpPr>
        <p:spPr>
          <a:xfrm>
            <a:off x="875763" y="5035639"/>
            <a:ext cx="775093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protocolo </a:t>
            </a:r>
            <a:r>
              <a:rPr lang="es-E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IP funciona </a:t>
            </a: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fragmentando la información en </a:t>
            </a:r>
            <a:r>
              <a:rPr lang="es-ES" sz="18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paquetes</a:t>
            </a:r>
            <a:endParaRPr sz="1800" b="1" i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273813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45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s-E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TRANSMISIÓN DE DATOS</a:t>
            </a:r>
            <a:endParaRPr sz="4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3" name="Google Shape;543;p45"/>
          <p:cNvSpPr/>
          <p:nvPr/>
        </p:nvSpPr>
        <p:spPr>
          <a:xfrm>
            <a:off x="2871989" y="3219719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4" name="Google Shape;544;p45"/>
          <p:cNvSpPr/>
          <p:nvPr/>
        </p:nvSpPr>
        <p:spPr>
          <a:xfrm>
            <a:off x="7647905" y="3219718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46" name="Google Shape;546;p45"/>
          <p:cNvCxnSpPr/>
          <p:nvPr/>
        </p:nvCxnSpPr>
        <p:spPr>
          <a:xfrm rot="10800000" flipH="1">
            <a:off x="3850784" y="3709115"/>
            <a:ext cx="3797121" cy="2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47" name="Google Shape;547;p45"/>
          <p:cNvSpPr txBox="1"/>
          <p:nvPr/>
        </p:nvSpPr>
        <p:spPr>
          <a:xfrm>
            <a:off x="3554569" y="3698313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8" name="Google Shape;548;p45"/>
          <p:cNvSpPr txBox="1"/>
          <p:nvPr/>
        </p:nvSpPr>
        <p:spPr>
          <a:xfrm>
            <a:off x="6126480" y="3700390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9" name="Google Shape;549;p45"/>
          <p:cNvSpPr txBox="1"/>
          <p:nvPr/>
        </p:nvSpPr>
        <p:spPr>
          <a:xfrm>
            <a:off x="4822065" y="4187712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Puerto 8080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0" name="Google Shape;550;p45"/>
          <p:cNvSpPr/>
          <p:nvPr/>
        </p:nvSpPr>
        <p:spPr>
          <a:xfrm>
            <a:off x="5722926" y="3397009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1" name="Google Shape;551;p45"/>
          <p:cNvSpPr/>
          <p:nvPr/>
        </p:nvSpPr>
        <p:spPr>
          <a:xfrm>
            <a:off x="9104013" y="3391862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2" name="Google Shape;552;p45"/>
          <p:cNvSpPr/>
          <p:nvPr/>
        </p:nvSpPr>
        <p:spPr>
          <a:xfrm>
            <a:off x="9324993" y="3391862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3" name="Google Shape;553;p45"/>
          <p:cNvSpPr/>
          <p:nvPr/>
        </p:nvSpPr>
        <p:spPr>
          <a:xfrm>
            <a:off x="9108878" y="3615462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4" name="Google Shape;554;p45"/>
          <p:cNvSpPr/>
          <p:nvPr/>
        </p:nvSpPr>
        <p:spPr>
          <a:xfrm>
            <a:off x="9329858" y="3615462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5" name="Google Shape;555;p45"/>
          <p:cNvSpPr/>
          <p:nvPr/>
        </p:nvSpPr>
        <p:spPr>
          <a:xfrm>
            <a:off x="9114299" y="3835519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420;p38"/>
          <p:cNvSpPr txBox="1"/>
          <p:nvPr/>
        </p:nvSpPr>
        <p:spPr>
          <a:xfrm>
            <a:off x="875763" y="5035639"/>
            <a:ext cx="775093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protocolo </a:t>
            </a:r>
            <a:r>
              <a:rPr lang="es-E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IP funciona </a:t>
            </a: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fragmentando la información en </a:t>
            </a:r>
            <a:r>
              <a:rPr lang="es-ES" sz="18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paquetes</a:t>
            </a:r>
            <a:endParaRPr sz="1800" b="1" i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505444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46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s-E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TRANSMISIÓN DE DATOS</a:t>
            </a:r>
            <a:endParaRPr sz="4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1" name="Google Shape;561;p46"/>
          <p:cNvSpPr/>
          <p:nvPr/>
        </p:nvSpPr>
        <p:spPr>
          <a:xfrm>
            <a:off x="2871989" y="3219719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2" name="Google Shape;562;p46"/>
          <p:cNvSpPr/>
          <p:nvPr/>
        </p:nvSpPr>
        <p:spPr>
          <a:xfrm>
            <a:off x="7647905" y="3219718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64" name="Google Shape;564;p46"/>
          <p:cNvCxnSpPr/>
          <p:nvPr/>
        </p:nvCxnSpPr>
        <p:spPr>
          <a:xfrm rot="10800000" flipH="1">
            <a:off x="3850784" y="3709115"/>
            <a:ext cx="3797121" cy="2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65" name="Google Shape;565;p46"/>
          <p:cNvSpPr txBox="1"/>
          <p:nvPr/>
        </p:nvSpPr>
        <p:spPr>
          <a:xfrm>
            <a:off x="3554569" y="3698313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6" name="Google Shape;566;p46"/>
          <p:cNvSpPr txBox="1"/>
          <p:nvPr/>
        </p:nvSpPr>
        <p:spPr>
          <a:xfrm>
            <a:off x="6126480" y="3700390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7" name="Google Shape;567;p46"/>
          <p:cNvSpPr txBox="1"/>
          <p:nvPr/>
        </p:nvSpPr>
        <p:spPr>
          <a:xfrm>
            <a:off x="4822065" y="4187712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Puerto 8080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8" name="Google Shape;568;p46"/>
          <p:cNvSpPr/>
          <p:nvPr/>
        </p:nvSpPr>
        <p:spPr>
          <a:xfrm>
            <a:off x="9104013" y="3391862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9" name="Google Shape;569;p46"/>
          <p:cNvSpPr/>
          <p:nvPr/>
        </p:nvSpPr>
        <p:spPr>
          <a:xfrm>
            <a:off x="9324993" y="3391862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0" name="Google Shape;570;p46"/>
          <p:cNvSpPr/>
          <p:nvPr/>
        </p:nvSpPr>
        <p:spPr>
          <a:xfrm>
            <a:off x="9108878" y="3615462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1" name="Google Shape;571;p46"/>
          <p:cNvSpPr/>
          <p:nvPr/>
        </p:nvSpPr>
        <p:spPr>
          <a:xfrm>
            <a:off x="9329858" y="3615462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2" name="Google Shape;572;p46"/>
          <p:cNvSpPr/>
          <p:nvPr/>
        </p:nvSpPr>
        <p:spPr>
          <a:xfrm>
            <a:off x="9114299" y="3835519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3" name="Google Shape;573;p46"/>
          <p:cNvSpPr/>
          <p:nvPr/>
        </p:nvSpPr>
        <p:spPr>
          <a:xfrm>
            <a:off x="9335279" y="3835519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420;p38"/>
          <p:cNvSpPr txBox="1"/>
          <p:nvPr/>
        </p:nvSpPr>
        <p:spPr>
          <a:xfrm>
            <a:off x="875763" y="5035639"/>
            <a:ext cx="775093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protocolo </a:t>
            </a:r>
            <a:r>
              <a:rPr lang="es-E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IP funciona </a:t>
            </a: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fragmentando la información en </a:t>
            </a:r>
            <a:r>
              <a:rPr lang="es-ES" sz="18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paquetes</a:t>
            </a:r>
            <a:endParaRPr sz="1800" b="1" i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398846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Puerto de red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s-ES" dirty="0" smtClean="0"/>
              <a:t>   Los puertos están añadidos en la capa de transporte (Capa 4 del modelo OSI). Permite enviar y recibir mensajes simultáneamente de diversas aplicaciones.</a:t>
            </a:r>
          </a:p>
          <a:p>
            <a:pPr>
              <a:buFont typeface="Courier New" panose="02070309020205020404" pitchFamily="49" charset="0"/>
              <a:buChar char="o"/>
            </a:pPr>
            <a:endParaRPr lang="es-ES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es-ES" dirty="0"/>
              <a:t> </a:t>
            </a:r>
            <a:r>
              <a:rPr lang="es-ES" dirty="0" smtClean="0"/>
              <a:t>  Para poder determinar de qué aplicación se trata, el encabezado y el número de puerto de red están definidos, según la aplicación.</a:t>
            </a:r>
          </a:p>
          <a:p>
            <a:pPr>
              <a:buFont typeface="Courier New" panose="02070309020205020404" pitchFamily="49" charset="0"/>
              <a:buChar char="o"/>
            </a:pPr>
            <a:endParaRPr lang="es-ES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es-ES" dirty="0"/>
              <a:t> </a:t>
            </a:r>
            <a:r>
              <a:rPr lang="es-ES" dirty="0" smtClean="0"/>
              <a:t>  Los puertos tienen 2 bytes de extensión, por cual hay 65536 posibles puertos.</a:t>
            </a:r>
            <a:endParaRPr lang="es-CO" dirty="0" smtClean="0"/>
          </a:p>
          <a:p>
            <a:pPr>
              <a:buFont typeface="Courier New" panose="02070309020205020404" pitchFamily="49" charset="0"/>
              <a:buChar char="o"/>
            </a:pPr>
            <a:endParaRPr lang="es-ES" dirty="0"/>
          </a:p>
          <a:p>
            <a:pPr>
              <a:buFont typeface="Courier New" panose="02070309020205020404" pitchFamily="49" charset="0"/>
              <a:buChar char="o"/>
            </a:pPr>
            <a:r>
              <a:rPr lang="es-ES" dirty="0" smtClean="0"/>
              <a:t>   Los puertos inferiores al 1024, son los </a:t>
            </a:r>
            <a:r>
              <a:rPr lang="es-ES" b="1" dirty="0" smtClean="0"/>
              <a:t>puertos bien conocidos</a:t>
            </a:r>
            <a:r>
              <a:rPr lang="es-ES" dirty="0"/>
              <a:t>,</a:t>
            </a:r>
            <a:r>
              <a:rPr lang="es-ES" dirty="0" smtClean="0"/>
              <a:t> usados aplicaciones del sistema. Entre 1024 y 49151 son </a:t>
            </a:r>
            <a:r>
              <a:rPr lang="es-ES" b="1" dirty="0" smtClean="0"/>
              <a:t>puertos registrados </a:t>
            </a:r>
            <a:r>
              <a:rPr lang="es-ES" dirty="0" smtClean="0"/>
              <a:t>por la IANA. El resto son </a:t>
            </a:r>
            <a:r>
              <a:rPr lang="es-ES" b="1" dirty="0" smtClean="0"/>
              <a:t>puertos dinámicos </a:t>
            </a:r>
            <a:r>
              <a:rPr lang="es-ES" dirty="0" smtClean="0"/>
              <a:t>usados para conexiones P2P</a:t>
            </a:r>
          </a:p>
        </p:txBody>
      </p:sp>
    </p:spTree>
    <p:extLst>
      <p:ext uri="{BB962C8B-B14F-4D97-AF65-F5344CB8AC3E}">
        <p14:creationId xmlns:p14="http://schemas.microsoft.com/office/powerpoint/2010/main" val="2687690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IP Privadas</a:t>
            </a:r>
            <a:endParaRPr lang="es-CO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5353636"/>
              </p:ext>
            </p:extLst>
          </p:nvPr>
        </p:nvGraphicFramePr>
        <p:xfrm>
          <a:off x="2062480" y="2361653"/>
          <a:ext cx="812800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0488">
                  <a:extLst>
                    <a:ext uri="{9D8B030D-6E8A-4147-A177-3AD203B41FA5}">
                      <a16:colId xmlns:a16="http://schemas.microsoft.com/office/drawing/2014/main" val="2867562178"/>
                    </a:ext>
                  </a:extLst>
                </a:gridCol>
                <a:gridCol w="2123767">
                  <a:extLst>
                    <a:ext uri="{9D8B030D-6E8A-4147-A177-3AD203B41FA5}">
                      <a16:colId xmlns:a16="http://schemas.microsoft.com/office/drawing/2014/main" val="3355421076"/>
                    </a:ext>
                  </a:extLst>
                </a:gridCol>
                <a:gridCol w="1472545">
                  <a:extLst>
                    <a:ext uri="{9D8B030D-6E8A-4147-A177-3AD203B41FA5}">
                      <a16:colId xmlns:a16="http://schemas.microsoft.com/office/drawing/2014/main" val="350000150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29344499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6185884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Nombre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Rango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Número</a:t>
                      </a:r>
                      <a:r>
                        <a:rPr lang="es-ES" baseline="0" dirty="0" smtClean="0"/>
                        <a:t> de direcciones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Tipo de clase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Bloque mayor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207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Bloque de </a:t>
                      </a:r>
                    </a:p>
                    <a:p>
                      <a:r>
                        <a:rPr lang="es-ES" dirty="0" smtClean="0"/>
                        <a:t>24 bits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10.0.0.0 – </a:t>
                      </a:r>
                    </a:p>
                    <a:p>
                      <a:r>
                        <a:rPr lang="es-ES" dirty="0" smtClean="0"/>
                        <a:t>10.255.255.255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16’777.215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Clase A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10.0.0.0/8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3287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Bloque de 20 bits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172.16.0.0 – </a:t>
                      </a:r>
                    </a:p>
                    <a:p>
                      <a:r>
                        <a:rPr lang="es-ES" dirty="0" smtClean="0"/>
                        <a:t>172.31.255.255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1’048.576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16 Clases B juntas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172.16.0.0/12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2946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Bloque de 16</a:t>
                      </a:r>
                      <a:r>
                        <a:rPr lang="es-ES" baseline="0" dirty="0" smtClean="0"/>
                        <a:t> bits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192.168.0.0</a:t>
                      </a:r>
                      <a:r>
                        <a:rPr lang="es-ES" baseline="0" dirty="0" smtClean="0"/>
                        <a:t> – </a:t>
                      </a:r>
                    </a:p>
                    <a:p>
                      <a:r>
                        <a:rPr lang="es-ES" baseline="0" dirty="0" smtClean="0"/>
                        <a:t>192.168.255.255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65.335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256 Clases C juntas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192.168.0.0/16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5925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69556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Puertos de red</a:t>
            </a:r>
            <a:endParaRPr lang="es-CO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0971223"/>
              </p:ext>
            </p:extLst>
          </p:nvPr>
        </p:nvGraphicFramePr>
        <p:xfrm>
          <a:off x="1894348" y="1850375"/>
          <a:ext cx="81280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3988">
                  <a:extLst>
                    <a:ext uri="{9D8B030D-6E8A-4147-A177-3AD203B41FA5}">
                      <a16:colId xmlns:a16="http://schemas.microsoft.com/office/drawing/2014/main" val="2963588585"/>
                    </a:ext>
                  </a:extLst>
                </a:gridCol>
                <a:gridCol w="6994012">
                  <a:extLst>
                    <a:ext uri="{9D8B030D-6E8A-4147-A177-3AD203B41FA5}">
                      <a16:colId xmlns:a16="http://schemas.microsoft.com/office/drawing/2014/main" val="19290741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Número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Protocolo o aplicación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7730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TCP </a:t>
                      </a:r>
                      <a:r>
                        <a:rPr lang="es-ES" dirty="0" err="1" smtClean="0"/>
                        <a:t>port</a:t>
                      </a:r>
                      <a:r>
                        <a:rPr lang="es-ES" dirty="0" smtClean="0"/>
                        <a:t> </a:t>
                      </a:r>
                      <a:r>
                        <a:rPr lang="es-ES" dirty="0" err="1" smtClean="0"/>
                        <a:t>service</a:t>
                      </a:r>
                      <a:r>
                        <a:rPr lang="es-ES" dirty="0" smtClean="0"/>
                        <a:t> </a:t>
                      </a:r>
                      <a:r>
                        <a:rPr lang="es-ES" dirty="0" err="1" smtClean="0"/>
                        <a:t>multiplexer</a:t>
                      </a:r>
                      <a:r>
                        <a:rPr lang="es-ES" dirty="0" smtClean="0"/>
                        <a:t> (TCPMUX)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075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20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FTP</a:t>
                      </a:r>
                      <a:r>
                        <a:rPr lang="es-ES" baseline="0" dirty="0" smtClean="0"/>
                        <a:t> – Data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284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21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FTP – Control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028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22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SSH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7932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23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Telnet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2524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53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DNS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5823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80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HTTP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20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443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HTTPS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4009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546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DHCP </a:t>
                      </a:r>
                      <a:r>
                        <a:rPr lang="es-ES" dirty="0" err="1" smtClean="0"/>
                        <a:t>Client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9134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547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DHCP Server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6599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3306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MySQL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93164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67992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FLUJO TCP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770703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TCP</a:t>
            </a:r>
            <a:endParaRPr lang="es-CO" dirty="0"/>
          </a:p>
        </p:txBody>
      </p:sp>
      <p:cxnSp>
        <p:nvCxnSpPr>
          <p:cNvPr id="7" name="Conector recto 6"/>
          <p:cNvCxnSpPr>
            <a:stCxn id="28" idx="2"/>
          </p:cNvCxnSpPr>
          <p:nvPr/>
        </p:nvCxnSpPr>
        <p:spPr>
          <a:xfrm>
            <a:off x="2466421" y="2393663"/>
            <a:ext cx="0" cy="40120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>
            <a:stCxn id="30" idx="2"/>
          </p:cNvCxnSpPr>
          <p:nvPr/>
        </p:nvCxnSpPr>
        <p:spPr>
          <a:xfrm>
            <a:off x="9786538" y="2393662"/>
            <a:ext cx="0" cy="401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ángulo 27"/>
          <p:cNvSpPr/>
          <p:nvPr/>
        </p:nvSpPr>
        <p:spPr>
          <a:xfrm>
            <a:off x="2159407" y="1779636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</a:t>
            </a:r>
            <a:endParaRPr lang="es-CO" dirty="0"/>
          </a:p>
        </p:txBody>
      </p:sp>
      <p:sp>
        <p:nvSpPr>
          <p:cNvPr id="30" name="Rectángulo 29"/>
          <p:cNvSpPr/>
          <p:nvPr/>
        </p:nvSpPr>
        <p:spPr>
          <a:xfrm>
            <a:off x="9479524" y="1779635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5158757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ángulo 19"/>
          <p:cNvSpPr/>
          <p:nvPr/>
        </p:nvSpPr>
        <p:spPr>
          <a:xfrm>
            <a:off x="2202426" y="2324701"/>
            <a:ext cx="7777316" cy="15492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TCP</a:t>
            </a:r>
            <a:endParaRPr lang="es-CO" dirty="0"/>
          </a:p>
        </p:txBody>
      </p:sp>
      <p:cxnSp>
        <p:nvCxnSpPr>
          <p:cNvPr id="7" name="Conector recto 6"/>
          <p:cNvCxnSpPr>
            <a:stCxn id="28" idx="2"/>
          </p:cNvCxnSpPr>
          <p:nvPr/>
        </p:nvCxnSpPr>
        <p:spPr>
          <a:xfrm>
            <a:off x="2466421" y="2393663"/>
            <a:ext cx="0" cy="40120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>
            <a:stCxn id="30" idx="2"/>
          </p:cNvCxnSpPr>
          <p:nvPr/>
        </p:nvCxnSpPr>
        <p:spPr>
          <a:xfrm>
            <a:off x="9786538" y="2393662"/>
            <a:ext cx="0" cy="401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/>
          <p:cNvSpPr txBox="1"/>
          <p:nvPr/>
        </p:nvSpPr>
        <p:spPr>
          <a:xfrm rot="5400000">
            <a:off x="9435404" y="2946903"/>
            <a:ext cx="1391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HANDSHAKE</a:t>
            </a:r>
            <a:endParaRPr lang="es-CO" dirty="0"/>
          </a:p>
        </p:txBody>
      </p:sp>
      <p:sp>
        <p:nvSpPr>
          <p:cNvPr id="28" name="Rectángulo 27"/>
          <p:cNvSpPr/>
          <p:nvPr/>
        </p:nvSpPr>
        <p:spPr>
          <a:xfrm>
            <a:off x="2159407" y="1779636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</a:t>
            </a:r>
            <a:endParaRPr lang="es-CO" dirty="0"/>
          </a:p>
        </p:txBody>
      </p:sp>
      <p:sp>
        <p:nvSpPr>
          <p:cNvPr id="30" name="Rectángulo 29"/>
          <p:cNvSpPr/>
          <p:nvPr/>
        </p:nvSpPr>
        <p:spPr>
          <a:xfrm>
            <a:off x="9479524" y="1779635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8386181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ángulo 19"/>
          <p:cNvSpPr/>
          <p:nvPr/>
        </p:nvSpPr>
        <p:spPr>
          <a:xfrm>
            <a:off x="2202426" y="2324701"/>
            <a:ext cx="7777316" cy="15492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TCP</a:t>
            </a:r>
            <a:endParaRPr lang="es-CO" dirty="0"/>
          </a:p>
        </p:txBody>
      </p:sp>
      <p:cxnSp>
        <p:nvCxnSpPr>
          <p:cNvPr id="7" name="Conector recto 6"/>
          <p:cNvCxnSpPr>
            <a:stCxn id="28" idx="2"/>
          </p:cNvCxnSpPr>
          <p:nvPr/>
        </p:nvCxnSpPr>
        <p:spPr>
          <a:xfrm>
            <a:off x="2466421" y="2393663"/>
            <a:ext cx="0" cy="40120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>
            <a:stCxn id="30" idx="2"/>
          </p:cNvCxnSpPr>
          <p:nvPr/>
        </p:nvCxnSpPr>
        <p:spPr>
          <a:xfrm>
            <a:off x="9786538" y="2393662"/>
            <a:ext cx="0" cy="401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/>
          <p:nvPr/>
        </p:nvCxnSpPr>
        <p:spPr>
          <a:xfrm>
            <a:off x="2470846" y="2672793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5570466" y="2275541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SYN</a:t>
            </a:r>
            <a:endParaRPr lang="es-CO" dirty="0"/>
          </a:p>
        </p:txBody>
      </p:sp>
      <p:sp>
        <p:nvSpPr>
          <p:cNvPr id="21" name="CuadroTexto 20"/>
          <p:cNvSpPr txBox="1"/>
          <p:nvPr/>
        </p:nvSpPr>
        <p:spPr>
          <a:xfrm rot="5400000">
            <a:off x="9435404" y="2946903"/>
            <a:ext cx="1391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HANDSHAKE</a:t>
            </a:r>
            <a:endParaRPr lang="es-CO" dirty="0"/>
          </a:p>
        </p:txBody>
      </p:sp>
      <p:sp>
        <p:nvSpPr>
          <p:cNvPr id="28" name="Rectángulo 27"/>
          <p:cNvSpPr/>
          <p:nvPr/>
        </p:nvSpPr>
        <p:spPr>
          <a:xfrm>
            <a:off x="2159407" y="1779636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</a:t>
            </a:r>
            <a:endParaRPr lang="es-CO" dirty="0"/>
          </a:p>
        </p:txBody>
      </p:sp>
      <p:sp>
        <p:nvSpPr>
          <p:cNvPr id="30" name="Rectángulo 29"/>
          <p:cNvSpPr/>
          <p:nvPr/>
        </p:nvSpPr>
        <p:spPr>
          <a:xfrm>
            <a:off x="9479524" y="1779635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8833625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ángulo 19"/>
          <p:cNvSpPr/>
          <p:nvPr/>
        </p:nvSpPr>
        <p:spPr>
          <a:xfrm>
            <a:off x="2202426" y="2324701"/>
            <a:ext cx="7777316" cy="15492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TCP</a:t>
            </a:r>
            <a:endParaRPr lang="es-CO" dirty="0"/>
          </a:p>
        </p:txBody>
      </p:sp>
      <p:cxnSp>
        <p:nvCxnSpPr>
          <p:cNvPr id="7" name="Conector recto 6"/>
          <p:cNvCxnSpPr>
            <a:stCxn id="28" idx="2"/>
          </p:cNvCxnSpPr>
          <p:nvPr/>
        </p:nvCxnSpPr>
        <p:spPr>
          <a:xfrm>
            <a:off x="2466421" y="2393663"/>
            <a:ext cx="0" cy="40120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>
            <a:stCxn id="30" idx="2"/>
          </p:cNvCxnSpPr>
          <p:nvPr/>
        </p:nvCxnSpPr>
        <p:spPr>
          <a:xfrm>
            <a:off x="9786538" y="2393662"/>
            <a:ext cx="0" cy="401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/>
          <p:nvPr/>
        </p:nvCxnSpPr>
        <p:spPr>
          <a:xfrm>
            <a:off x="2470846" y="2672793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5570466" y="2275541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SYN</a:t>
            </a:r>
            <a:endParaRPr lang="es-CO" dirty="0"/>
          </a:p>
        </p:txBody>
      </p:sp>
      <p:cxnSp>
        <p:nvCxnSpPr>
          <p:cNvPr id="13" name="Conector recto de flecha 12"/>
          <p:cNvCxnSpPr/>
          <p:nvPr/>
        </p:nvCxnSpPr>
        <p:spPr>
          <a:xfrm flipH="1">
            <a:off x="2470846" y="3090664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/>
        </p:nvSpPr>
        <p:spPr>
          <a:xfrm>
            <a:off x="5570466" y="2693412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SYN ACK</a:t>
            </a:r>
            <a:endParaRPr lang="es-CO" dirty="0"/>
          </a:p>
        </p:txBody>
      </p:sp>
      <p:sp>
        <p:nvSpPr>
          <p:cNvPr id="21" name="CuadroTexto 20"/>
          <p:cNvSpPr txBox="1"/>
          <p:nvPr/>
        </p:nvSpPr>
        <p:spPr>
          <a:xfrm rot="5400000">
            <a:off x="9435404" y="2946903"/>
            <a:ext cx="1391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HANDSHAKE</a:t>
            </a:r>
            <a:endParaRPr lang="es-CO" dirty="0"/>
          </a:p>
        </p:txBody>
      </p:sp>
      <p:sp>
        <p:nvSpPr>
          <p:cNvPr id="28" name="Rectángulo 27"/>
          <p:cNvSpPr/>
          <p:nvPr/>
        </p:nvSpPr>
        <p:spPr>
          <a:xfrm>
            <a:off x="2159407" y="1779636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</a:t>
            </a:r>
            <a:endParaRPr lang="es-CO" dirty="0"/>
          </a:p>
        </p:txBody>
      </p:sp>
      <p:sp>
        <p:nvSpPr>
          <p:cNvPr id="30" name="Rectángulo 29"/>
          <p:cNvSpPr/>
          <p:nvPr/>
        </p:nvSpPr>
        <p:spPr>
          <a:xfrm>
            <a:off x="9479524" y="1779635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8653870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ángulo 19"/>
          <p:cNvSpPr/>
          <p:nvPr/>
        </p:nvSpPr>
        <p:spPr>
          <a:xfrm>
            <a:off x="2202426" y="2324701"/>
            <a:ext cx="7777316" cy="15492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TCP</a:t>
            </a:r>
            <a:endParaRPr lang="es-CO" dirty="0"/>
          </a:p>
        </p:txBody>
      </p:sp>
      <p:cxnSp>
        <p:nvCxnSpPr>
          <p:cNvPr id="7" name="Conector recto 6"/>
          <p:cNvCxnSpPr>
            <a:stCxn id="28" idx="2"/>
          </p:cNvCxnSpPr>
          <p:nvPr/>
        </p:nvCxnSpPr>
        <p:spPr>
          <a:xfrm>
            <a:off x="2466421" y="2393663"/>
            <a:ext cx="0" cy="40120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>
            <a:stCxn id="30" idx="2"/>
          </p:cNvCxnSpPr>
          <p:nvPr/>
        </p:nvCxnSpPr>
        <p:spPr>
          <a:xfrm>
            <a:off x="9786538" y="2393662"/>
            <a:ext cx="0" cy="401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/>
          <p:nvPr/>
        </p:nvCxnSpPr>
        <p:spPr>
          <a:xfrm>
            <a:off x="2470846" y="2672793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5570466" y="2275541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SYN</a:t>
            </a:r>
            <a:endParaRPr lang="es-CO" dirty="0"/>
          </a:p>
        </p:txBody>
      </p:sp>
      <p:cxnSp>
        <p:nvCxnSpPr>
          <p:cNvPr id="13" name="Conector recto de flecha 12"/>
          <p:cNvCxnSpPr/>
          <p:nvPr/>
        </p:nvCxnSpPr>
        <p:spPr>
          <a:xfrm flipH="1">
            <a:off x="2470846" y="3090664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/>
        </p:nvSpPr>
        <p:spPr>
          <a:xfrm>
            <a:off x="5570466" y="2693412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SYN ACK</a:t>
            </a:r>
            <a:endParaRPr lang="es-CO" dirty="0"/>
          </a:p>
        </p:txBody>
      </p:sp>
      <p:cxnSp>
        <p:nvCxnSpPr>
          <p:cNvPr id="17" name="Conector recto de flecha 16"/>
          <p:cNvCxnSpPr/>
          <p:nvPr/>
        </p:nvCxnSpPr>
        <p:spPr>
          <a:xfrm>
            <a:off x="2466421" y="3532623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/>
          <p:cNvSpPr txBox="1"/>
          <p:nvPr/>
        </p:nvSpPr>
        <p:spPr>
          <a:xfrm>
            <a:off x="5570466" y="3135307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ACK</a:t>
            </a:r>
            <a:endParaRPr lang="es-CO" dirty="0"/>
          </a:p>
        </p:txBody>
      </p:sp>
      <p:sp>
        <p:nvSpPr>
          <p:cNvPr id="21" name="CuadroTexto 20"/>
          <p:cNvSpPr txBox="1"/>
          <p:nvPr/>
        </p:nvSpPr>
        <p:spPr>
          <a:xfrm rot="5400000">
            <a:off x="9435404" y="2946903"/>
            <a:ext cx="1391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HANDSHAKE</a:t>
            </a:r>
            <a:endParaRPr lang="es-CO" dirty="0"/>
          </a:p>
        </p:txBody>
      </p:sp>
      <p:sp>
        <p:nvSpPr>
          <p:cNvPr id="28" name="Rectángulo 27"/>
          <p:cNvSpPr/>
          <p:nvPr/>
        </p:nvSpPr>
        <p:spPr>
          <a:xfrm>
            <a:off x="2159407" y="1779636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</a:t>
            </a:r>
            <a:endParaRPr lang="es-CO" dirty="0"/>
          </a:p>
        </p:txBody>
      </p:sp>
      <p:sp>
        <p:nvSpPr>
          <p:cNvPr id="30" name="Rectángulo 29"/>
          <p:cNvSpPr/>
          <p:nvPr/>
        </p:nvSpPr>
        <p:spPr>
          <a:xfrm>
            <a:off x="9479524" y="1779635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9819881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ángulo 19"/>
          <p:cNvSpPr/>
          <p:nvPr/>
        </p:nvSpPr>
        <p:spPr>
          <a:xfrm>
            <a:off x="2202426" y="2324701"/>
            <a:ext cx="7777316" cy="15492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TCP</a:t>
            </a:r>
            <a:endParaRPr lang="es-CO" dirty="0"/>
          </a:p>
        </p:txBody>
      </p:sp>
      <p:cxnSp>
        <p:nvCxnSpPr>
          <p:cNvPr id="7" name="Conector recto 6"/>
          <p:cNvCxnSpPr>
            <a:stCxn id="28" idx="2"/>
          </p:cNvCxnSpPr>
          <p:nvPr/>
        </p:nvCxnSpPr>
        <p:spPr>
          <a:xfrm>
            <a:off x="2466421" y="2393663"/>
            <a:ext cx="0" cy="40120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>
            <a:stCxn id="30" idx="2"/>
          </p:cNvCxnSpPr>
          <p:nvPr/>
        </p:nvCxnSpPr>
        <p:spPr>
          <a:xfrm>
            <a:off x="9786538" y="2393662"/>
            <a:ext cx="0" cy="401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/>
          <p:nvPr/>
        </p:nvCxnSpPr>
        <p:spPr>
          <a:xfrm>
            <a:off x="2470846" y="2672793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5570466" y="2275541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SYN</a:t>
            </a:r>
            <a:endParaRPr lang="es-CO" dirty="0"/>
          </a:p>
        </p:txBody>
      </p:sp>
      <p:cxnSp>
        <p:nvCxnSpPr>
          <p:cNvPr id="13" name="Conector recto de flecha 12"/>
          <p:cNvCxnSpPr/>
          <p:nvPr/>
        </p:nvCxnSpPr>
        <p:spPr>
          <a:xfrm flipH="1">
            <a:off x="2470846" y="3090664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/>
        </p:nvSpPr>
        <p:spPr>
          <a:xfrm>
            <a:off x="5570466" y="2693412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SYN ACK</a:t>
            </a:r>
            <a:endParaRPr lang="es-CO" dirty="0"/>
          </a:p>
        </p:txBody>
      </p:sp>
      <p:cxnSp>
        <p:nvCxnSpPr>
          <p:cNvPr id="17" name="Conector recto de flecha 16"/>
          <p:cNvCxnSpPr/>
          <p:nvPr/>
        </p:nvCxnSpPr>
        <p:spPr>
          <a:xfrm>
            <a:off x="2466421" y="3532623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/>
          <p:cNvSpPr txBox="1"/>
          <p:nvPr/>
        </p:nvSpPr>
        <p:spPr>
          <a:xfrm>
            <a:off x="5570466" y="3135307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ACK</a:t>
            </a:r>
            <a:endParaRPr lang="es-CO" dirty="0"/>
          </a:p>
        </p:txBody>
      </p:sp>
      <p:sp>
        <p:nvSpPr>
          <p:cNvPr id="21" name="CuadroTexto 20"/>
          <p:cNvSpPr txBox="1"/>
          <p:nvPr/>
        </p:nvSpPr>
        <p:spPr>
          <a:xfrm rot="5400000">
            <a:off x="9435404" y="2946903"/>
            <a:ext cx="1391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HANDSHAKE</a:t>
            </a:r>
            <a:endParaRPr lang="es-CO" dirty="0"/>
          </a:p>
        </p:txBody>
      </p:sp>
      <p:cxnSp>
        <p:nvCxnSpPr>
          <p:cNvPr id="23" name="Conector recto de flecha 22"/>
          <p:cNvCxnSpPr/>
          <p:nvPr/>
        </p:nvCxnSpPr>
        <p:spPr>
          <a:xfrm>
            <a:off x="2466421" y="4226290"/>
            <a:ext cx="7320117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/>
          <p:cNvSpPr txBox="1"/>
          <p:nvPr/>
        </p:nvSpPr>
        <p:spPr>
          <a:xfrm>
            <a:off x="4715305" y="3846916"/>
            <a:ext cx="28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Connection</a:t>
            </a:r>
            <a:r>
              <a:rPr lang="es-ES" dirty="0" smtClean="0"/>
              <a:t> </a:t>
            </a:r>
            <a:r>
              <a:rPr lang="es-ES" dirty="0" err="1" smtClean="0"/>
              <a:t>Established</a:t>
            </a:r>
            <a:endParaRPr lang="es-CO" dirty="0"/>
          </a:p>
        </p:txBody>
      </p:sp>
      <p:sp>
        <p:nvSpPr>
          <p:cNvPr id="28" name="Rectángulo 27"/>
          <p:cNvSpPr/>
          <p:nvPr/>
        </p:nvSpPr>
        <p:spPr>
          <a:xfrm>
            <a:off x="2159407" y="1779636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</a:t>
            </a:r>
            <a:endParaRPr lang="es-CO" dirty="0"/>
          </a:p>
        </p:txBody>
      </p:sp>
      <p:sp>
        <p:nvSpPr>
          <p:cNvPr id="30" name="Rectángulo 29"/>
          <p:cNvSpPr/>
          <p:nvPr/>
        </p:nvSpPr>
        <p:spPr>
          <a:xfrm>
            <a:off x="9479524" y="1779635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827320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ángulo 19"/>
          <p:cNvSpPr/>
          <p:nvPr/>
        </p:nvSpPr>
        <p:spPr>
          <a:xfrm>
            <a:off x="2202426" y="2324701"/>
            <a:ext cx="7777316" cy="15492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TCP</a:t>
            </a:r>
            <a:endParaRPr lang="es-CO" dirty="0"/>
          </a:p>
        </p:txBody>
      </p:sp>
      <p:cxnSp>
        <p:nvCxnSpPr>
          <p:cNvPr id="7" name="Conector recto 6"/>
          <p:cNvCxnSpPr>
            <a:stCxn id="28" idx="2"/>
          </p:cNvCxnSpPr>
          <p:nvPr/>
        </p:nvCxnSpPr>
        <p:spPr>
          <a:xfrm>
            <a:off x="2466421" y="2393663"/>
            <a:ext cx="0" cy="40120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>
            <a:stCxn id="30" idx="2"/>
          </p:cNvCxnSpPr>
          <p:nvPr/>
        </p:nvCxnSpPr>
        <p:spPr>
          <a:xfrm>
            <a:off x="9786538" y="2393662"/>
            <a:ext cx="0" cy="401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/>
          <p:nvPr/>
        </p:nvCxnSpPr>
        <p:spPr>
          <a:xfrm>
            <a:off x="2470846" y="2672793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5570466" y="2275541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SYN</a:t>
            </a:r>
            <a:endParaRPr lang="es-CO" dirty="0"/>
          </a:p>
        </p:txBody>
      </p:sp>
      <p:cxnSp>
        <p:nvCxnSpPr>
          <p:cNvPr id="13" name="Conector recto de flecha 12"/>
          <p:cNvCxnSpPr/>
          <p:nvPr/>
        </p:nvCxnSpPr>
        <p:spPr>
          <a:xfrm flipH="1">
            <a:off x="2470846" y="3090664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/>
        </p:nvSpPr>
        <p:spPr>
          <a:xfrm>
            <a:off x="5570466" y="2693412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SYN ACK</a:t>
            </a:r>
            <a:endParaRPr lang="es-CO" dirty="0"/>
          </a:p>
        </p:txBody>
      </p:sp>
      <p:cxnSp>
        <p:nvCxnSpPr>
          <p:cNvPr id="17" name="Conector recto de flecha 16"/>
          <p:cNvCxnSpPr/>
          <p:nvPr/>
        </p:nvCxnSpPr>
        <p:spPr>
          <a:xfrm>
            <a:off x="2466421" y="3532623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/>
          <p:cNvSpPr txBox="1"/>
          <p:nvPr/>
        </p:nvSpPr>
        <p:spPr>
          <a:xfrm>
            <a:off x="5570466" y="3135307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ACK</a:t>
            </a:r>
            <a:endParaRPr lang="es-CO" dirty="0"/>
          </a:p>
        </p:txBody>
      </p:sp>
      <p:sp>
        <p:nvSpPr>
          <p:cNvPr id="21" name="CuadroTexto 20"/>
          <p:cNvSpPr txBox="1"/>
          <p:nvPr/>
        </p:nvSpPr>
        <p:spPr>
          <a:xfrm rot="5400000">
            <a:off x="9435404" y="2946903"/>
            <a:ext cx="1391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HANDSHAKE</a:t>
            </a:r>
            <a:endParaRPr lang="es-CO" dirty="0"/>
          </a:p>
        </p:txBody>
      </p:sp>
      <p:cxnSp>
        <p:nvCxnSpPr>
          <p:cNvPr id="23" name="Conector recto de flecha 22"/>
          <p:cNvCxnSpPr/>
          <p:nvPr/>
        </p:nvCxnSpPr>
        <p:spPr>
          <a:xfrm>
            <a:off x="2466421" y="4226290"/>
            <a:ext cx="7320117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/>
          <p:cNvSpPr txBox="1"/>
          <p:nvPr/>
        </p:nvSpPr>
        <p:spPr>
          <a:xfrm>
            <a:off x="4715305" y="3846916"/>
            <a:ext cx="28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Connection</a:t>
            </a:r>
            <a:r>
              <a:rPr lang="es-ES" dirty="0" smtClean="0"/>
              <a:t> </a:t>
            </a:r>
            <a:r>
              <a:rPr lang="es-ES" dirty="0" err="1" smtClean="0"/>
              <a:t>Established</a:t>
            </a:r>
            <a:endParaRPr lang="es-CO" dirty="0"/>
          </a:p>
        </p:txBody>
      </p:sp>
      <p:cxnSp>
        <p:nvCxnSpPr>
          <p:cNvPr id="25" name="Conector recto de flecha 24"/>
          <p:cNvCxnSpPr/>
          <p:nvPr/>
        </p:nvCxnSpPr>
        <p:spPr>
          <a:xfrm>
            <a:off x="2466421" y="4634329"/>
            <a:ext cx="7320117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/>
          <p:cNvSpPr txBox="1"/>
          <p:nvPr/>
        </p:nvSpPr>
        <p:spPr>
          <a:xfrm>
            <a:off x="4677697" y="4244450"/>
            <a:ext cx="28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Reliable</a:t>
            </a:r>
            <a:r>
              <a:rPr lang="es-ES" dirty="0" smtClean="0"/>
              <a:t> Data transfer</a:t>
            </a:r>
            <a:endParaRPr lang="es-CO" dirty="0"/>
          </a:p>
        </p:txBody>
      </p:sp>
      <p:sp>
        <p:nvSpPr>
          <p:cNvPr id="28" name="Rectángulo 27"/>
          <p:cNvSpPr/>
          <p:nvPr/>
        </p:nvSpPr>
        <p:spPr>
          <a:xfrm>
            <a:off x="2159407" y="1779636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</a:t>
            </a:r>
            <a:endParaRPr lang="es-CO" dirty="0"/>
          </a:p>
        </p:txBody>
      </p:sp>
      <p:sp>
        <p:nvSpPr>
          <p:cNvPr id="30" name="Rectángulo 29"/>
          <p:cNvSpPr/>
          <p:nvPr/>
        </p:nvSpPr>
        <p:spPr>
          <a:xfrm>
            <a:off x="9479524" y="1779635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9282284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ángulo 38"/>
          <p:cNvSpPr/>
          <p:nvPr/>
        </p:nvSpPr>
        <p:spPr>
          <a:xfrm>
            <a:off x="2169054" y="4738830"/>
            <a:ext cx="7777316" cy="15492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Rectángulo 19"/>
          <p:cNvSpPr/>
          <p:nvPr/>
        </p:nvSpPr>
        <p:spPr>
          <a:xfrm>
            <a:off x="2202426" y="2324701"/>
            <a:ext cx="7777316" cy="15492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TCP</a:t>
            </a:r>
            <a:endParaRPr lang="es-CO" dirty="0"/>
          </a:p>
        </p:txBody>
      </p:sp>
      <p:cxnSp>
        <p:nvCxnSpPr>
          <p:cNvPr id="7" name="Conector recto 6"/>
          <p:cNvCxnSpPr>
            <a:stCxn id="28" idx="2"/>
          </p:cNvCxnSpPr>
          <p:nvPr/>
        </p:nvCxnSpPr>
        <p:spPr>
          <a:xfrm>
            <a:off x="2466421" y="2393663"/>
            <a:ext cx="0" cy="40120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>
            <a:stCxn id="30" idx="2"/>
          </p:cNvCxnSpPr>
          <p:nvPr/>
        </p:nvCxnSpPr>
        <p:spPr>
          <a:xfrm>
            <a:off x="9786538" y="2393662"/>
            <a:ext cx="0" cy="401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/>
          <p:nvPr/>
        </p:nvCxnSpPr>
        <p:spPr>
          <a:xfrm>
            <a:off x="2470846" y="2672793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5570466" y="2275541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SYN</a:t>
            </a:r>
            <a:endParaRPr lang="es-CO" dirty="0"/>
          </a:p>
        </p:txBody>
      </p:sp>
      <p:cxnSp>
        <p:nvCxnSpPr>
          <p:cNvPr id="13" name="Conector recto de flecha 12"/>
          <p:cNvCxnSpPr/>
          <p:nvPr/>
        </p:nvCxnSpPr>
        <p:spPr>
          <a:xfrm flipH="1">
            <a:off x="2470846" y="3090664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/>
        </p:nvSpPr>
        <p:spPr>
          <a:xfrm>
            <a:off x="5570466" y="2693412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SYN ACK</a:t>
            </a:r>
            <a:endParaRPr lang="es-CO" dirty="0"/>
          </a:p>
        </p:txBody>
      </p:sp>
      <p:cxnSp>
        <p:nvCxnSpPr>
          <p:cNvPr id="17" name="Conector recto de flecha 16"/>
          <p:cNvCxnSpPr/>
          <p:nvPr/>
        </p:nvCxnSpPr>
        <p:spPr>
          <a:xfrm>
            <a:off x="2466421" y="3532623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/>
          <p:cNvSpPr txBox="1"/>
          <p:nvPr/>
        </p:nvSpPr>
        <p:spPr>
          <a:xfrm>
            <a:off x="5570466" y="3135307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ACK</a:t>
            </a:r>
            <a:endParaRPr lang="es-CO" dirty="0"/>
          </a:p>
        </p:txBody>
      </p:sp>
      <p:sp>
        <p:nvSpPr>
          <p:cNvPr id="21" name="CuadroTexto 20"/>
          <p:cNvSpPr txBox="1"/>
          <p:nvPr/>
        </p:nvSpPr>
        <p:spPr>
          <a:xfrm rot="5400000">
            <a:off x="9435404" y="2946903"/>
            <a:ext cx="1391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HANDSHAKE</a:t>
            </a:r>
            <a:endParaRPr lang="es-CO" dirty="0"/>
          </a:p>
        </p:txBody>
      </p:sp>
      <p:cxnSp>
        <p:nvCxnSpPr>
          <p:cNvPr id="23" name="Conector recto de flecha 22"/>
          <p:cNvCxnSpPr/>
          <p:nvPr/>
        </p:nvCxnSpPr>
        <p:spPr>
          <a:xfrm>
            <a:off x="2466421" y="4226290"/>
            <a:ext cx="7320117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/>
          <p:cNvSpPr txBox="1"/>
          <p:nvPr/>
        </p:nvSpPr>
        <p:spPr>
          <a:xfrm>
            <a:off x="4715305" y="3846916"/>
            <a:ext cx="28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Connection</a:t>
            </a:r>
            <a:r>
              <a:rPr lang="es-ES" dirty="0" smtClean="0"/>
              <a:t> </a:t>
            </a:r>
            <a:r>
              <a:rPr lang="es-ES" dirty="0" err="1" smtClean="0"/>
              <a:t>Established</a:t>
            </a:r>
            <a:endParaRPr lang="es-CO" dirty="0"/>
          </a:p>
        </p:txBody>
      </p:sp>
      <p:cxnSp>
        <p:nvCxnSpPr>
          <p:cNvPr id="25" name="Conector recto de flecha 24"/>
          <p:cNvCxnSpPr/>
          <p:nvPr/>
        </p:nvCxnSpPr>
        <p:spPr>
          <a:xfrm>
            <a:off x="2466421" y="4634329"/>
            <a:ext cx="7320117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/>
          <p:cNvSpPr txBox="1"/>
          <p:nvPr/>
        </p:nvSpPr>
        <p:spPr>
          <a:xfrm>
            <a:off x="4677697" y="4244450"/>
            <a:ext cx="28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Reliable</a:t>
            </a:r>
            <a:r>
              <a:rPr lang="es-ES" dirty="0" smtClean="0"/>
              <a:t> Data transfer</a:t>
            </a:r>
            <a:endParaRPr lang="es-CO" dirty="0"/>
          </a:p>
        </p:txBody>
      </p:sp>
      <p:sp>
        <p:nvSpPr>
          <p:cNvPr id="28" name="Rectángulo 27"/>
          <p:cNvSpPr/>
          <p:nvPr/>
        </p:nvSpPr>
        <p:spPr>
          <a:xfrm>
            <a:off x="2159407" y="1779636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</a:t>
            </a:r>
            <a:endParaRPr lang="es-CO" dirty="0"/>
          </a:p>
        </p:txBody>
      </p:sp>
      <p:sp>
        <p:nvSpPr>
          <p:cNvPr id="30" name="Rectángulo 29"/>
          <p:cNvSpPr/>
          <p:nvPr/>
        </p:nvSpPr>
        <p:spPr>
          <a:xfrm>
            <a:off x="9479524" y="1779635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</a:t>
            </a:r>
            <a:endParaRPr lang="es-CO" dirty="0"/>
          </a:p>
        </p:txBody>
      </p:sp>
      <p:sp>
        <p:nvSpPr>
          <p:cNvPr id="40" name="CuadroTexto 39"/>
          <p:cNvSpPr txBox="1"/>
          <p:nvPr/>
        </p:nvSpPr>
        <p:spPr>
          <a:xfrm rot="5400000">
            <a:off x="9468776" y="5303312"/>
            <a:ext cx="1391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FINISH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858733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7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s-E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PROTOCOLO IP</a:t>
            </a:r>
            <a:endParaRPr sz="4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3" name="Google Shape;283;p27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929140" y="1838861"/>
            <a:ext cx="6279171" cy="4214209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27"/>
          <p:cNvSpPr txBox="1"/>
          <p:nvPr/>
        </p:nvSpPr>
        <p:spPr>
          <a:xfrm>
            <a:off x="8566946" y="5868404"/>
            <a:ext cx="258873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Fuente: Alejandro Llagua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596846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ángulo 38"/>
          <p:cNvSpPr/>
          <p:nvPr/>
        </p:nvSpPr>
        <p:spPr>
          <a:xfrm>
            <a:off x="2169054" y="4738830"/>
            <a:ext cx="7777316" cy="15492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Rectángulo 19"/>
          <p:cNvSpPr/>
          <p:nvPr/>
        </p:nvSpPr>
        <p:spPr>
          <a:xfrm>
            <a:off x="2202426" y="2324701"/>
            <a:ext cx="7777316" cy="15492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TCP</a:t>
            </a:r>
            <a:endParaRPr lang="es-CO" dirty="0"/>
          </a:p>
        </p:txBody>
      </p:sp>
      <p:cxnSp>
        <p:nvCxnSpPr>
          <p:cNvPr id="7" name="Conector recto 6"/>
          <p:cNvCxnSpPr>
            <a:stCxn id="28" idx="2"/>
          </p:cNvCxnSpPr>
          <p:nvPr/>
        </p:nvCxnSpPr>
        <p:spPr>
          <a:xfrm>
            <a:off x="2466421" y="2393663"/>
            <a:ext cx="0" cy="40120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>
            <a:stCxn id="30" idx="2"/>
          </p:cNvCxnSpPr>
          <p:nvPr/>
        </p:nvCxnSpPr>
        <p:spPr>
          <a:xfrm>
            <a:off x="9786538" y="2393662"/>
            <a:ext cx="0" cy="401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/>
          <p:nvPr/>
        </p:nvCxnSpPr>
        <p:spPr>
          <a:xfrm>
            <a:off x="2470846" y="2672793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5570466" y="2275541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SYN</a:t>
            </a:r>
            <a:endParaRPr lang="es-CO" dirty="0"/>
          </a:p>
        </p:txBody>
      </p:sp>
      <p:cxnSp>
        <p:nvCxnSpPr>
          <p:cNvPr id="13" name="Conector recto de flecha 12"/>
          <p:cNvCxnSpPr/>
          <p:nvPr/>
        </p:nvCxnSpPr>
        <p:spPr>
          <a:xfrm flipH="1">
            <a:off x="2470846" y="3090664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/>
        </p:nvSpPr>
        <p:spPr>
          <a:xfrm>
            <a:off x="5570466" y="2693412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SYN ACK</a:t>
            </a:r>
            <a:endParaRPr lang="es-CO" dirty="0"/>
          </a:p>
        </p:txBody>
      </p:sp>
      <p:cxnSp>
        <p:nvCxnSpPr>
          <p:cNvPr id="17" name="Conector recto de flecha 16"/>
          <p:cNvCxnSpPr/>
          <p:nvPr/>
        </p:nvCxnSpPr>
        <p:spPr>
          <a:xfrm>
            <a:off x="2466421" y="3532623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/>
          <p:cNvSpPr txBox="1"/>
          <p:nvPr/>
        </p:nvSpPr>
        <p:spPr>
          <a:xfrm>
            <a:off x="5570466" y="3135307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ACK</a:t>
            </a:r>
            <a:endParaRPr lang="es-CO" dirty="0"/>
          </a:p>
        </p:txBody>
      </p:sp>
      <p:sp>
        <p:nvSpPr>
          <p:cNvPr id="21" name="CuadroTexto 20"/>
          <p:cNvSpPr txBox="1"/>
          <p:nvPr/>
        </p:nvSpPr>
        <p:spPr>
          <a:xfrm rot="5400000">
            <a:off x="9435404" y="2946903"/>
            <a:ext cx="1391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HANDSHAKE</a:t>
            </a:r>
            <a:endParaRPr lang="es-CO" dirty="0"/>
          </a:p>
        </p:txBody>
      </p:sp>
      <p:cxnSp>
        <p:nvCxnSpPr>
          <p:cNvPr id="23" name="Conector recto de flecha 22"/>
          <p:cNvCxnSpPr/>
          <p:nvPr/>
        </p:nvCxnSpPr>
        <p:spPr>
          <a:xfrm>
            <a:off x="2466421" y="4226290"/>
            <a:ext cx="7320117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/>
          <p:cNvSpPr txBox="1"/>
          <p:nvPr/>
        </p:nvSpPr>
        <p:spPr>
          <a:xfrm>
            <a:off x="4715305" y="3846916"/>
            <a:ext cx="28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Connection</a:t>
            </a:r>
            <a:r>
              <a:rPr lang="es-ES" dirty="0" smtClean="0"/>
              <a:t> </a:t>
            </a:r>
            <a:r>
              <a:rPr lang="es-ES" dirty="0" err="1" smtClean="0"/>
              <a:t>Established</a:t>
            </a:r>
            <a:endParaRPr lang="es-CO" dirty="0"/>
          </a:p>
        </p:txBody>
      </p:sp>
      <p:cxnSp>
        <p:nvCxnSpPr>
          <p:cNvPr id="25" name="Conector recto de flecha 24"/>
          <p:cNvCxnSpPr/>
          <p:nvPr/>
        </p:nvCxnSpPr>
        <p:spPr>
          <a:xfrm>
            <a:off x="2466421" y="4634329"/>
            <a:ext cx="7320117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/>
          <p:cNvSpPr txBox="1"/>
          <p:nvPr/>
        </p:nvSpPr>
        <p:spPr>
          <a:xfrm>
            <a:off x="4677697" y="4244450"/>
            <a:ext cx="28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Reliable</a:t>
            </a:r>
            <a:r>
              <a:rPr lang="es-ES" dirty="0" smtClean="0"/>
              <a:t> Data transfer</a:t>
            </a:r>
            <a:endParaRPr lang="es-CO" dirty="0"/>
          </a:p>
        </p:txBody>
      </p:sp>
      <p:sp>
        <p:nvSpPr>
          <p:cNvPr id="28" name="Rectángulo 27"/>
          <p:cNvSpPr/>
          <p:nvPr/>
        </p:nvSpPr>
        <p:spPr>
          <a:xfrm>
            <a:off x="2159407" y="1779636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</a:t>
            </a:r>
            <a:endParaRPr lang="es-CO" dirty="0"/>
          </a:p>
        </p:txBody>
      </p:sp>
      <p:sp>
        <p:nvSpPr>
          <p:cNvPr id="30" name="Rectángulo 29"/>
          <p:cNvSpPr/>
          <p:nvPr/>
        </p:nvSpPr>
        <p:spPr>
          <a:xfrm>
            <a:off x="9479524" y="1779635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</a:t>
            </a:r>
            <a:endParaRPr lang="es-CO" dirty="0"/>
          </a:p>
        </p:txBody>
      </p:sp>
      <p:cxnSp>
        <p:nvCxnSpPr>
          <p:cNvPr id="32" name="Conector recto de flecha 31"/>
          <p:cNvCxnSpPr/>
          <p:nvPr/>
        </p:nvCxnSpPr>
        <p:spPr>
          <a:xfrm>
            <a:off x="2466420" y="5066948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uadroTexto 39"/>
          <p:cNvSpPr txBox="1"/>
          <p:nvPr/>
        </p:nvSpPr>
        <p:spPr>
          <a:xfrm rot="5400000">
            <a:off x="9468776" y="5303312"/>
            <a:ext cx="1391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FINISH</a:t>
            </a:r>
            <a:endParaRPr lang="es-CO" dirty="0"/>
          </a:p>
        </p:txBody>
      </p:sp>
      <p:sp>
        <p:nvSpPr>
          <p:cNvPr id="41" name="CuadroTexto 40"/>
          <p:cNvSpPr txBox="1"/>
          <p:nvPr/>
        </p:nvSpPr>
        <p:spPr>
          <a:xfrm>
            <a:off x="5530645" y="4698565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FIN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3881912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ángulo 38"/>
          <p:cNvSpPr/>
          <p:nvPr/>
        </p:nvSpPr>
        <p:spPr>
          <a:xfrm>
            <a:off x="2169054" y="4738830"/>
            <a:ext cx="7777316" cy="15492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Rectángulo 19"/>
          <p:cNvSpPr/>
          <p:nvPr/>
        </p:nvSpPr>
        <p:spPr>
          <a:xfrm>
            <a:off x="2202426" y="2324701"/>
            <a:ext cx="7777316" cy="15492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TCP</a:t>
            </a:r>
            <a:endParaRPr lang="es-CO" dirty="0"/>
          </a:p>
        </p:txBody>
      </p:sp>
      <p:cxnSp>
        <p:nvCxnSpPr>
          <p:cNvPr id="7" name="Conector recto 6"/>
          <p:cNvCxnSpPr>
            <a:stCxn id="28" idx="2"/>
          </p:cNvCxnSpPr>
          <p:nvPr/>
        </p:nvCxnSpPr>
        <p:spPr>
          <a:xfrm>
            <a:off x="2466421" y="2393663"/>
            <a:ext cx="0" cy="40120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>
            <a:stCxn id="30" idx="2"/>
          </p:cNvCxnSpPr>
          <p:nvPr/>
        </p:nvCxnSpPr>
        <p:spPr>
          <a:xfrm>
            <a:off x="9786538" y="2393662"/>
            <a:ext cx="0" cy="401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/>
          <p:nvPr/>
        </p:nvCxnSpPr>
        <p:spPr>
          <a:xfrm>
            <a:off x="2470846" y="2672793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5570466" y="2275541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SYN</a:t>
            </a:r>
            <a:endParaRPr lang="es-CO" dirty="0"/>
          </a:p>
        </p:txBody>
      </p:sp>
      <p:cxnSp>
        <p:nvCxnSpPr>
          <p:cNvPr id="13" name="Conector recto de flecha 12"/>
          <p:cNvCxnSpPr/>
          <p:nvPr/>
        </p:nvCxnSpPr>
        <p:spPr>
          <a:xfrm flipH="1">
            <a:off x="2470846" y="3090664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/>
        </p:nvSpPr>
        <p:spPr>
          <a:xfrm>
            <a:off x="5570466" y="2693412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SYN ACK</a:t>
            </a:r>
            <a:endParaRPr lang="es-CO" dirty="0"/>
          </a:p>
        </p:txBody>
      </p:sp>
      <p:cxnSp>
        <p:nvCxnSpPr>
          <p:cNvPr id="17" name="Conector recto de flecha 16"/>
          <p:cNvCxnSpPr/>
          <p:nvPr/>
        </p:nvCxnSpPr>
        <p:spPr>
          <a:xfrm>
            <a:off x="2466421" y="3532623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/>
          <p:cNvSpPr txBox="1"/>
          <p:nvPr/>
        </p:nvSpPr>
        <p:spPr>
          <a:xfrm>
            <a:off x="5570466" y="3135307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ACK</a:t>
            </a:r>
            <a:endParaRPr lang="es-CO" dirty="0"/>
          </a:p>
        </p:txBody>
      </p:sp>
      <p:sp>
        <p:nvSpPr>
          <p:cNvPr id="21" name="CuadroTexto 20"/>
          <p:cNvSpPr txBox="1"/>
          <p:nvPr/>
        </p:nvSpPr>
        <p:spPr>
          <a:xfrm rot="5400000">
            <a:off x="9435404" y="2946903"/>
            <a:ext cx="1391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HANDSHAKE</a:t>
            </a:r>
            <a:endParaRPr lang="es-CO" dirty="0"/>
          </a:p>
        </p:txBody>
      </p:sp>
      <p:cxnSp>
        <p:nvCxnSpPr>
          <p:cNvPr id="23" name="Conector recto de flecha 22"/>
          <p:cNvCxnSpPr/>
          <p:nvPr/>
        </p:nvCxnSpPr>
        <p:spPr>
          <a:xfrm>
            <a:off x="2466421" y="4226290"/>
            <a:ext cx="7320117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/>
          <p:cNvSpPr txBox="1"/>
          <p:nvPr/>
        </p:nvSpPr>
        <p:spPr>
          <a:xfrm>
            <a:off x="4715305" y="3846916"/>
            <a:ext cx="28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Connection</a:t>
            </a:r>
            <a:r>
              <a:rPr lang="es-ES" dirty="0" smtClean="0"/>
              <a:t> </a:t>
            </a:r>
            <a:r>
              <a:rPr lang="es-ES" dirty="0" err="1" smtClean="0"/>
              <a:t>Established</a:t>
            </a:r>
            <a:endParaRPr lang="es-CO" dirty="0"/>
          </a:p>
        </p:txBody>
      </p:sp>
      <p:cxnSp>
        <p:nvCxnSpPr>
          <p:cNvPr id="25" name="Conector recto de flecha 24"/>
          <p:cNvCxnSpPr/>
          <p:nvPr/>
        </p:nvCxnSpPr>
        <p:spPr>
          <a:xfrm>
            <a:off x="2466421" y="4634329"/>
            <a:ext cx="7320117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/>
          <p:cNvSpPr txBox="1"/>
          <p:nvPr/>
        </p:nvSpPr>
        <p:spPr>
          <a:xfrm>
            <a:off x="4677697" y="4244450"/>
            <a:ext cx="28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Reliable</a:t>
            </a:r>
            <a:r>
              <a:rPr lang="es-ES" dirty="0" smtClean="0"/>
              <a:t> Data transfer</a:t>
            </a:r>
            <a:endParaRPr lang="es-CO" dirty="0"/>
          </a:p>
        </p:txBody>
      </p:sp>
      <p:sp>
        <p:nvSpPr>
          <p:cNvPr id="28" name="Rectángulo 27"/>
          <p:cNvSpPr/>
          <p:nvPr/>
        </p:nvSpPr>
        <p:spPr>
          <a:xfrm>
            <a:off x="2159407" y="1779636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</a:t>
            </a:r>
            <a:endParaRPr lang="es-CO" dirty="0"/>
          </a:p>
        </p:txBody>
      </p:sp>
      <p:sp>
        <p:nvSpPr>
          <p:cNvPr id="30" name="Rectángulo 29"/>
          <p:cNvSpPr/>
          <p:nvPr/>
        </p:nvSpPr>
        <p:spPr>
          <a:xfrm>
            <a:off x="9479524" y="1779635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</a:t>
            </a:r>
            <a:endParaRPr lang="es-CO" dirty="0"/>
          </a:p>
        </p:txBody>
      </p:sp>
      <p:cxnSp>
        <p:nvCxnSpPr>
          <p:cNvPr id="32" name="Conector recto de flecha 31"/>
          <p:cNvCxnSpPr/>
          <p:nvPr/>
        </p:nvCxnSpPr>
        <p:spPr>
          <a:xfrm>
            <a:off x="2466420" y="5066948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/>
          <p:cNvCxnSpPr/>
          <p:nvPr/>
        </p:nvCxnSpPr>
        <p:spPr>
          <a:xfrm flipH="1">
            <a:off x="2466420" y="5406161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/>
          <p:cNvCxnSpPr/>
          <p:nvPr/>
        </p:nvCxnSpPr>
        <p:spPr>
          <a:xfrm flipH="1">
            <a:off x="2466420" y="5737120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uadroTexto 39"/>
          <p:cNvSpPr txBox="1"/>
          <p:nvPr/>
        </p:nvSpPr>
        <p:spPr>
          <a:xfrm rot="5400000">
            <a:off x="9468776" y="5303312"/>
            <a:ext cx="1391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FINISH</a:t>
            </a:r>
            <a:endParaRPr lang="es-CO" dirty="0"/>
          </a:p>
        </p:txBody>
      </p:sp>
      <p:sp>
        <p:nvSpPr>
          <p:cNvPr id="41" name="CuadroTexto 40"/>
          <p:cNvSpPr txBox="1"/>
          <p:nvPr/>
        </p:nvSpPr>
        <p:spPr>
          <a:xfrm>
            <a:off x="5530645" y="4698565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FIN</a:t>
            </a:r>
            <a:endParaRPr lang="es-CO" dirty="0"/>
          </a:p>
        </p:txBody>
      </p:sp>
      <p:sp>
        <p:nvSpPr>
          <p:cNvPr id="42" name="CuadroTexto 41"/>
          <p:cNvSpPr txBox="1"/>
          <p:nvPr/>
        </p:nvSpPr>
        <p:spPr>
          <a:xfrm>
            <a:off x="5526221" y="5057443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ACK</a:t>
            </a:r>
            <a:endParaRPr lang="es-CO" dirty="0"/>
          </a:p>
        </p:txBody>
      </p:sp>
      <p:sp>
        <p:nvSpPr>
          <p:cNvPr id="43" name="CuadroTexto 42"/>
          <p:cNvSpPr txBox="1"/>
          <p:nvPr/>
        </p:nvSpPr>
        <p:spPr>
          <a:xfrm>
            <a:off x="5521797" y="5406161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FIN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8075134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ángulo 38"/>
          <p:cNvSpPr/>
          <p:nvPr/>
        </p:nvSpPr>
        <p:spPr>
          <a:xfrm>
            <a:off x="2169054" y="4738830"/>
            <a:ext cx="7777316" cy="15492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Rectángulo 19"/>
          <p:cNvSpPr/>
          <p:nvPr/>
        </p:nvSpPr>
        <p:spPr>
          <a:xfrm>
            <a:off x="2202426" y="2324701"/>
            <a:ext cx="7777316" cy="15492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TCP</a:t>
            </a:r>
            <a:endParaRPr lang="es-CO" dirty="0"/>
          </a:p>
        </p:txBody>
      </p:sp>
      <p:cxnSp>
        <p:nvCxnSpPr>
          <p:cNvPr id="7" name="Conector recto 6"/>
          <p:cNvCxnSpPr>
            <a:stCxn id="28" idx="2"/>
          </p:cNvCxnSpPr>
          <p:nvPr/>
        </p:nvCxnSpPr>
        <p:spPr>
          <a:xfrm>
            <a:off x="2466421" y="2393663"/>
            <a:ext cx="0" cy="40120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>
            <a:stCxn id="30" idx="2"/>
          </p:cNvCxnSpPr>
          <p:nvPr/>
        </p:nvCxnSpPr>
        <p:spPr>
          <a:xfrm>
            <a:off x="9786538" y="2393662"/>
            <a:ext cx="0" cy="401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/>
          <p:nvPr/>
        </p:nvCxnSpPr>
        <p:spPr>
          <a:xfrm>
            <a:off x="2470846" y="2672793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5570466" y="2275541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SYN</a:t>
            </a:r>
            <a:endParaRPr lang="es-CO" dirty="0"/>
          </a:p>
        </p:txBody>
      </p:sp>
      <p:cxnSp>
        <p:nvCxnSpPr>
          <p:cNvPr id="13" name="Conector recto de flecha 12"/>
          <p:cNvCxnSpPr/>
          <p:nvPr/>
        </p:nvCxnSpPr>
        <p:spPr>
          <a:xfrm flipH="1">
            <a:off x="2470846" y="3090664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/>
        </p:nvSpPr>
        <p:spPr>
          <a:xfrm>
            <a:off x="5570466" y="2693412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SYN ACK</a:t>
            </a:r>
            <a:endParaRPr lang="es-CO" dirty="0"/>
          </a:p>
        </p:txBody>
      </p:sp>
      <p:cxnSp>
        <p:nvCxnSpPr>
          <p:cNvPr id="17" name="Conector recto de flecha 16"/>
          <p:cNvCxnSpPr/>
          <p:nvPr/>
        </p:nvCxnSpPr>
        <p:spPr>
          <a:xfrm>
            <a:off x="2466421" y="3532623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/>
          <p:cNvSpPr txBox="1"/>
          <p:nvPr/>
        </p:nvSpPr>
        <p:spPr>
          <a:xfrm>
            <a:off x="5570466" y="3135307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ACK</a:t>
            </a:r>
            <a:endParaRPr lang="es-CO" dirty="0"/>
          </a:p>
        </p:txBody>
      </p:sp>
      <p:sp>
        <p:nvSpPr>
          <p:cNvPr id="21" name="CuadroTexto 20"/>
          <p:cNvSpPr txBox="1"/>
          <p:nvPr/>
        </p:nvSpPr>
        <p:spPr>
          <a:xfrm rot="5400000">
            <a:off x="9435404" y="2946903"/>
            <a:ext cx="1391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HANDSHAKE</a:t>
            </a:r>
            <a:endParaRPr lang="es-CO" dirty="0"/>
          </a:p>
        </p:txBody>
      </p:sp>
      <p:cxnSp>
        <p:nvCxnSpPr>
          <p:cNvPr id="23" name="Conector recto de flecha 22"/>
          <p:cNvCxnSpPr/>
          <p:nvPr/>
        </p:nvCxnSpPr>
        <p:spPr>
          <a:xfrm>
            <a:off x="2466421" y="4226290"/>
            <a:ext cx="7320117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/>
          <p:cNvSpPr txBox="1"/>
          <p:nvPr/>
        </p:nvSpPr>
        <p:spPr>
          <a:xfrm>
            <a:off x="4715305" y="3846916"/>
            <a:ext cx="28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Connection</a:t>
            </a:r>
            <a:r>
              <a:rPr lang="es-ES" dirty="0" smtClean="0"/>
              <a:t> </a:t>
            </a:r>
            <a:r>
              <a:rPr lang="es-ES" dirty="0" err="1" smtClean="0"/>
              <a:t>Established</a:t>
            </a:r>
            <a:endParaRPr lang="es-CO" dirty="0"/>
          </a:p>
        </p:txBody>
      </p:sp>
      <p:cxnSp>
        <p:nvCxnSpPr>
          <p:cNvPr id="25" name="Conector recto de flecha 24"/>
          <p:cNvCxnSpPr/>
          <p:nvPr/>
        </p:nvCxnSpPr>
        <p:spPr>
          <a:xfrm>
            <a:off x="2466421" y="4634329"/>
            <a:ext cx="7320117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/>
          <p:cNvSpPr txBox="1"/>
          <p:nvPr/>
        </p:nvSpPr>
        <p:spPr>
          <a:xfrm>
            <a:off x="4677697" y="4244450"/>
            <a:ext cx="28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Reliable</a:t>
            </a:r>
            <a:r>
              <a:rPr lang="es-ES" dirty="0" smtClean="0"/>
              <a:t> Data transfer</a:t>
            </a:r>
            <a:endParaRPr lang="es-CO" dirty="0"/>
          </a:p>
        </p:txBody>
      </p:sp>
      <p:sp>
        <p:nvSpPr>
          <p:cNvPr id="28" name="Rectángulo 27"/>
          <p:cNvSpPr/>
          <p:nvPr/>
        </p:nvSpPr>
        <p:spPr>
          <a:xfrm>
            <a:off x="2159407" y="1779636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</a:t>
            </a:r>
            <a:endParaRPr lang="es-CO" dirty="0"/>
          </a:p>
        </p:txBody>
      </p:sp>
      <p:sp>
        <p:nvSpPr>
          <p:cNvPr id="30" name="Rectángulo 29"/>
          <p:cNvSpPr/>
          <p:nvPr/>
        </p:nvSpPr>
        <p:spPr>
          <a:xfrm>
            <a:off x="9479524" y="1779635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</a:t>
            </a:r>
            <a:endParaRPr lang="es-CO" dirty="0"/>
          </a:p>
        </p:txBody>
      </p:sp>
      <p:cxnSp>
        <p:nvCxnSpPr>
          <p:cNvPr id="32" name="Conector recto de flecha 31"/>
          <p:cNvCxnSpPr/>
          <p:nvPr/>
        </p:nvCxnSpPr>
        <p:spPr>
          <a:xfrm>
            <a:off x="2466420" y="5066948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/>
          <p:cNvCxnSpPr/>
          <p:nvPr/>
        </p:nvCxnSpPr>
        <p:spPr>
          <a:xfrm flipH="1">
            <a:off x="2466420" y="5406161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/>
          <p:cNvCxnSpPr/>
          <p:nvPr/>
        </p:nvCxnSpPr>
        <p:spPr>
          <a:xfrm flipH="1">
            <a:off x="2466420" y="5737120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de flecha 35"/>
          <p:cNvCxnSpPr/>
          <p:nvPr/>
        </p:nvCxnSpPr>
        <p:spPr>
          <a:xfrm>
            <a:off x="2466420" y="6071415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uadroTexto 39"/>
          <p:cNvSpPr txBox="1"/>
          <p:nvPr/>
        </p:nvSpPr>
        <p:spPr>
          <a:xfrm rot="5400000">
            <a:off x="9468776" y="5303312"/>
            <a:ext cx="1391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FINISH</a:t>
            </a:r>
            <a:endParaRPr lang="es-CO" dirty="0"/>
          </a:p>
        </p:txBody>
      </p:sp>
      <p:sp>
        <p:nvSpPr>
          <p:cNvPr id="41" name="CuadroTexto 40"/>
          <p:cNvSpPr txBox="1"/>
          <p:nvPr/>
        </p:nvSpPr>
        <p:spPr>
          <a:xfrm>
            <a:off x="5530645" y="4698565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FIN</a:t>
            </a:r>
            <a:endParaRPr lang="es-CO" dirty="0"/>
          </a:p>
        </p:txBody>
      </p:sp>
      <p:sp>
        <p:nvSpPr>
          <p:cNvPr id="42" name="CuadroTexto 41"/>
          <p:cNvSpPr txBox="1"/>
          <p:nvPr/>
        </p:nvSpPr>
        <p:spPr>
          <a:xfrm>
            <a:off x="5526221" y="5057443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ACK</a:t>
            </a:r>
            <a:endParaRPr lang="es-CO" dirty="0"/>
          </a:p>
        </p:txBody>
      </p:sp>
      <p:sp>
        <p:nvSpPr>
          <p:cNvPr id="43" name="CuadroTexto 42"/>
          <p:cNvSpPr txBox="1"/>
          <p:nvPr/>
        </p:nvSpPr>
        <p:spPr>
          <a:xfrm>
            <a:off x="5521797" y="5406161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FIN</a:t>
            </a:r>
            <a:endParaRPr lang="es-CO" dirty="0"/>
          </a:p>
        </p:txBody>
      </p:sp>
      <p:sp>
        <p:nvSpPr>
          <p:cNvPr id="44" name="CuadroTexto 43"/>
          <p:cNvSpPr txBox="1"/>
          <p:nvPr/>
        </p:nvSpPr>
        <p:spPr>
          <a:xfrm>
            <a:off x="5497273" y="5748157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ACK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1718098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TRANSFERENCIA TCP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354979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TCP Data transfer</a:t>
            </a:r>
            <a:endParaRPr lang="es-CO" dirty="0"/>
          </a:p>
        </p:txBody>
      </p:sp>
      <p:cxnSp>
        <p:nvCxnSpPr>
          <p:cNvPr id="7" name="Conector recto 6"/>
          <p:cNvCxnSpPr>
            <a:stCxn id="28" idx="2"/>
          </p:cNvCxnSpPr>
          <p:nvPr/>
        </p:nvCxnSpPr>
        <p:spPr>
          <a:xfrm>
            <a:off x="2466421" y="2393663"/>
            <a:ext cx="0" cy="40120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>
            <a:stCxn id="30" idx="2"/>
          </p:cNvCxnSpPr>
          <p:nvPr/>
        </p:nvCxnSpPr>
        <p:spPr>
          <a:xfrm>
            <a:off x="9786538" y="2393662"/>
            <a:ext cx="0" cy="401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ángulo 27"/>
          <p:cNvSpPr/>
          <p:nvPr/>
        </p:nvSpPr>
        <p:spPr>
          <a:xfrm>
            <a:off x="2159407" y="1779636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</a:t>
            </a:r>
            <a:endParaRPr lang="es-CO" dirty="0"/>
          </a:p>
        </p:txBody>
      </p:sp>
      <p:sp>
        <p:nvSpPr>
          <p:cNvPr id="30" name="Rectángulo 29"/>
          <p:cNvSpPr/>
          <p:nvPr/>
        </p:nvSpPr>
        <p:spPr>
          <a:xfrm>
            <a:off x="9479524" y="1779635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1900644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TCP Data transfer</a:t>
            </a:r>
            <a:endParaRPr lang="es-CO" dirty="0"/>
          </a:p>
        </p:txBody>
      </p:sp>
      <p:cxnSp>
        <p:nvCxnSpPr>
          <p:cNvPr id="7" name="Conector recto 6"/>
          <p:cNvCxnSpPr>
            <a:stCxn id="28" idx="2"/>
          </p:cNvCxnSpPr>
          <p:nvPr/>
        </p:nvCxnSpPr>
        <p:spPr>
          <a:xfrm>
            <a:off x="2466421" y="2393663"/>
            <a:ext cx="0" cy="40120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>
            <a:stCxn id="30" idx="2"/>
          </p:cNvCxnSpPr>
          <p:nvPr/>
        </p:nvCxnSpPr>
        <p:spPr>
          <a:xfrm>
            <a:off x="9786538" y="2393662"/>
            <a:ext cx="0" cy="401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5566041" y="2668381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Packet</a:t>
            </a:r>
            <a:r>
              <a:rPr lang="es-ES" dirty="0" smtClean="0"/>
              <a:t> 1</a:t>
            </a:r>
            <a:endParaRPr lang="es-CO" dirty="0"/>
          </a:p>
        </p:txBody>
      </p:sp>
      <p:sp>
        <p:nvSpPr>
          <p:cNvPr id="28" name="Rectángulo 27"/>
          <p:cNvSpPr/>
          <p:nvPr/>
        </p:nvSpPr>
        <p:spPr>
          <a:xfrm>
            <a:off x="2159407" y="1779636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</a:t>
            </a:r>
            <a:endParaRPr lang="es-CO" dirty="0"/>
          </a:p>
        </p:txBody>
      </p:sp>
      <p:sp>
        <p:nvSpPr>
          <p:cNvPr id="30" name="Rectángulo 29"/>
          <p:cNvSpPr/>
          <p:nvPr/>
        </p:nvSpPr>
        <p:spPr>
          <a:xfrm>
            <a:off x="9479524" y="1779635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</a:t>
            </a:r>
            <a:endParaRPr lang="es-CO" dirty="0"/>
          </a:p>
        </p:txBody>
      </p:sp>
      <p:cxnSp>
        <p:nvCxnSpPr>
          <p:cNvPr id="29" name="Conector recto de flecha 28"/>
          <p:cNvCxnSpPr/>
          <p:nvPr/>
        </p:nvCxnSpPr>
        <p:spPr>
          <a:xfrm>
            <a:off x="2466421" y="3037713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5988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TCP Data transfer</a:t>
            </a:r>
            <a:endParaRPr lang="es-CO" dirty="0"/>
          </a:p>
        </p:txBody>
      </p:sp>
      <p:cxnSp>
        <p:nvCxnSpPr>
          <p:cNvPr id="7" name="Conector recto 6"/>
          <p:cNvCxnSpPr>
            <a:stCxn id="28" idx="2"/>
          </p:cNvCxnSpPr>
          <p:nvPr/>
        </p:nvCxnSpPr>
        <p:spPr>
          <a:xfrm>
            <a:off x="2466421" y="2393663"/>
            <a:ext cx="0" cy="40120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>
            <a:stCxn id="30" idx="2"/>
          </p:cNvCxnSpPr>
          <p:nvPr/>
        </p:nvCxnSpPr>
        <p:spPr>
          <a:xfrm>
            <a:off x="9786538" y="2393662"/>
            <a:ext cx="0" cy="401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5566041" y="2668381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Packet</a:t>
            </a:r>
            <a:r>
              <a:rPr lang="es-ES" dirty="0" smtClean="0"/>
              <a:t> 1</a:t>
            </a:r>
            <a:endParaRPr lang="es-CO" dirty="0"/>
          </a:p>
        </p:txBody>
      </p:sp>
      <p:sp>
        <p:nvSpPr>
          <p:cNvPr id="26" name="CuadroTexto 25"/>
          <p:cNvSpPr txBox="1"/>
          <p:nvPr/>
        </p:nvSpPr>
        <p:spPr>
          <a:xfrm>
            <a:off x="4713093" y="2998388"/>
            <a:ext cx="28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ACK 1</a:t>
            </a:r>
            <a:endParaRPr lang="es-CO" dirty="0"/>
          </a:p>
        </p:txBody>
      </p:sp>
      <p:sp>
        <p:nvSpPr>
          <p:cNvPr id="28" name="Rectángulo 27"/>
          <p:cNvSpPr/>
          <p:nvPr/>
        </p:nvSpPr>
        <p:spPr>
          <a:xfrm>
            <a:off x="2159407" y="1779636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</a:t>
            </a:r>
            <a:endParaRPr lang="es-CO" dirty="0"/>
          </a:p>
        </p:txBody>
      </p:sp>
      <p:sp>
        <p:nvSpPr>
          <p:cNvPr id="30" name="Rectángulo 29"/>
          <p:cNvSpPr/>
          <p:nvPr/>
        </p:nvSpPr>
        <p:spPr>
          <a:xfrm>
            <a:off x="9479524" y="1779635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</a:t>
            </a:r>
            <a:endParaRPr lang="es-CO" dirty="0"/>
          </a:p>
        </p:txBody>
      </p:sp>
      <p:cxnSp>
        <p:nvCxnSpPr>
          <p:cNvPr id="29" name="Conector recto de flecha 28"/>
          <p:cNvCxnSpPr/>
          <p:nvPr/>
        </p:nvCxnSpPr>
        <p:spPr>
          <a:xfrm>
            <a:off x="2466421" y="3037713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/>
          <p:cNvCxnSpPr/>
          <p:nvPr/>
        </p:nvCxnSpPr>
        <p:spPr>
          <a:xfrm flipH="1">
            <a:off x="2466421" y="3367720"/>
            <a:ext cx="732011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96831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TCP Data transfer</a:t>
            </a:r>
            <a:endParaRPr lang="es-CO" dirty="0"/>
          </a:p>
        </p:txBody>
      </p:sp>
      <p:cxnSp>
        <p:nvCxnSpPr>
          <p:cNvPr id="7" name="Conector recto 6"/>
          <p:cNvCxnSpPr>
            <a:stCxn id="28" idx="2"/>
          </p:cNvCxnSpPr>
          <p:nvPr/>
        </p:nvCxnSpPr>
        <p:spPr>
          <a:xfrm>
            <a:off x="2466421" y="2393663"/>
            <a:ext cx="0" cy="40120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>
            <a:stCxn id="30" idx="2"/>
          </p:cNvCxnSpPr>
          <p:nvPr/>
        </p:nvCxnSpPr>
        <p:spPr>
          <a:xfrm>
            <a:off x="9786538" y="2393662"/>
            <a:ext cx="0" cy="401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5566041" y="2668381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Packet</a:t>
            </a:r>
            <a:r>
              <a:rPr lang="es-ES" dirty="0" smtClean="0"/>
              <a:t> 1</a:t>
            </a:r>
            <a:endParaRPr lang="es-CO" dirty="0"/>
          </a:p>
        </p:txBody>
      </p:sp>
      <p:sp>
        <p:nvSpPr>
          <p:cNvPr id="26" name="CuadroTexto 25"/>
          <p:cNvSpPr txBox="1"/>
          <p:nvPr/>
        </p:nvSpPr>
        <p:spPr>
          <a:xfrm>
            <a:off x="4713093" y="2998388"/>
            <a:ext cx="28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ACK 1</a:t>
            </a:r>
            <a:endParaRPr lang="es-CO" dirty="0"/>
          </a:p>
        </p:txBody>
      </p:sp>
      <p:sp>
        <p:nvSpPr>
          <p:cNvPr id="28" name="Rectángulo 27"/>
          <p:cNvSpPr/>
          <p:nvPr/>
        </p:nvSpPr>
        <p:spPr>
          <a:xfrm>
            <a:off x="2159407" y="1779636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</a:t>
            </a:r>
            <a:endParaRPr lang="es-CO" dirty="0"/>
          </a:p>
        </p:txBody>
      </p:sp>
      <p:sp>
        <p:nvSpPr>
          <p:cNvPr id="30" name="Rectángulo 29"/>
          <p:cNvSpPr/>
          <p:nvPr/>
        </p:nvSpPr>
        <p:spPr>
          <a:xfrm>
            <a:off x="9479524" y="1779635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</a:t>
            </a:r>
            <a:endParaRPr lang="es-CO" dirty="0"/>
          </a:p>
        </p:txBody>
      </p:sp>
      <p:cxnSp>
        <p:nvCxnSpPr>
          <p:cNvPr id="29" name="Conector recto de flecha 28"/>
          <p:cNvCxnSpPr/>
          <p:nvPr/>
        </p:nvCxnSpPr>
        <p:spPr>
          <a:xfrm>
            <a:off x="2466421" y="3037713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/>
          <p:cNvCxnSpPr/>
          <p:nvPr/>
        </p:nvCxnSpPr>
        <p:spPr>
          <a:xfrm flipH="1">
            <a:off x="2466421" y="3367720"/>
            <a:ext cx="732011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uadroTexto 34"/>
          <p:cNvSpPr txBox="1"/>
          <p:nvPr/>
        </p:nvSpPr>
        <p:spPr>
          <a:xfrm>
            <a:off x="5566041" y="3507699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Packet</a:t>
            </a:r>
            <a:r>
              <a:rPr lang="es-ES" dirty="0" smtClean="0"/>
              <a:t> 2</a:t>
            </a:r>
            <a:endParaRPr lang="es-CO" dirty="0"/>
          </a:p>
        </p:txBody>
      </p:sp>
      <p:cxnSp>
        <p:nvCxnSpPr>
          <p:cNvPr id="38" name="Conector recto de flecha 37"/>
          <p:cNvCxnSpPr/>
          <p:nvPr/>
        </p:nvCxnSpPr>
        <p:spPr>
          <a:xfrm>
            <a:off x="2466421" y="3877031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22534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TCP Data transfer</a:t>
            </a:r>
            <a:endParaRPr lang="es-CO" dirty="0"/>
          </a:p>
        </p:txBody>
      </p:sp>
      <p:cxnSp>
        <p:nvCxnSpPr>
          <p:cNvPr id="7" name="Conector recto 6"/>
          <p:cNvCxnSpPr>
            <a:stCxn id="28" idx="2"/>
          </p:cNvCxnSpPr>
          <p:nvPr/>
        </p:nvCxnSpPr>
        <p:spPr>
          <a:xfrm>
            <a:off x="2466421" y="2393663"/>
            <a:ext cx="0" cy="40120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>
            <a:stCxn id="30" idx="2"/>
          </p:cNvCxnSpPr>
          <p:nvPr/>
        </p:nvCxnSpPr>
        <p:spPr>
          <a:xfrm>
            <a:off x="9786538" y="2393662"/>
            <a:ext cx="0" cy="401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5566041" y="2668381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Packet</a:t>
            </a:r>
            <a:r>
              <a:rPr lang="es-ES" dirty="0" smtClean="0"/>
              <a:t> 1</a:t>
            </a:r>
            <a:endParaRPr lang="es-CO" dirty="0"/>
          </a:p>
        </p:txBody>
      </p:sp>
      <p:sp>
        <p:nvSpPr>
          <p:cNvPr id="26" name="CuadroTexto 25"/>
          <p:cNvSpPr txBox="1"/>
          <p:nvPr/>
        </p:nvSpPr>
        <p:spPr>
          <a:xfrm>
            <a:off x="4713093" y="2998388"/>
            <a:ext cx="28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ACK 1</a:t>
            </a:r>
            <a:endParaRPr lang="es-CO" dirty="0"/>
          </a:p>
        </p:txBody>
      </p:sp>
      <p:sp>
        <p:nvSpPr>
          <p:cNvPr id="28" name="Rectángulo 27"/>
          <p:cNvSpPr/>
          <p:nvPr/>
        </p:nvSpPr>
        <p:spPr>
          <a:xfrm>
            <a:off x="2159407" y="1779636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</a:t>
            </a:r>
            <a:endParaRPr lang="es-CO" dirty="0"/>
          </a:p>
        </p:txBody>
      </p:sp>
      <p:sp>
        <p:nvSpPr>
          <p:cNvPr id="30" name="Rectángulo 29"/>
          <p:cNvSpPr/>
          <p:nvPr/>
        </p:nvSpPr>
        <p:spPr>
          <a:xfrm>
            <a:off x="9479524" y="1779635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</a:t>
            </a:r>
            <a:endParaRPr lang="es-CO" dirty="0"/>
          </a:p>
        </p:txBody>
      </p:sp>
      <p:cxnSp>
        <p:nvCxnSpPr>
          <p:cNvPr id="29" name="Conector recto de flecha 28"/>
          <p:cNvCxnSpPr/>
          <p:nvPr/>
        </p:nvCxnSpPr>
        <p:spPr>
          <a:xfrm>
            <a:off x="2466421" y="3037713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/>
          <p:cNvCxnSpPr/>
          <p:nvPr/>
        </p:nvCxnSpPr>
        <p:spPr>
          <a:xfrm flipH="1">
            <a:off x="2466421" y="3367720"/>
            <a:ext cx="732011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uadroTexto 34"/>
          <p:cNvSpPr txBox="1"/>
          <p:nvPr/>
        </p:nvSpPr>
        <p:spPr>
          <a:xfrm>
            <a:off x="5566041" y="3507699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Packet</a:t>
            </a:r>
            <a:r>
              <a:rPr lang="es-ES" dirty="0" smtClean="0"/>
              <a:t> 2</a:t>
            </a:r>
            <a:endParaRPr lang="es-CO" dirty="0"/>
          </a:p>
        </p:txBody>
      </p:sp>
      <p:sp>
        <p:nvSpPr>
          <p:cNvPr id="37" name="CuadroTexto 36"/>
          <p:cNvSpPr txBox="1"/>
          <p:nvPr/>
        </p:nvSpPr>
        <p:spPr>
          <a:xfrm>
            <a:off x="4713093" y="3837706"/>
            <a:ext cx="28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ACK 2</a:t>
            </a:r>
            <a:endParaRPr lang="es-CO" dirty="0"/>
          </a:p>
        </p:txBody>
      </p:sp>
      <p:cxnSp>
        <p:nvCxnSpPr>
          <p:cNvPr id="38" name="Conector recto de flecha 37"/>
          <p:cNvCxnSpPr/>
          <p:nvPr/>
        </p:nvCxnSpPr>
        <p:spPr>
          <a:xfrm>
            <a:off x="2466421" y="3877031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de flecha 44"/>
          <p:cNvCxnSpPr/>
          <p:nvPr/>
        </p:nvCxnSpPr>
        <p:spPr>
          <a:xfrm flipH="1">
            <a:off x="2466421" y="4207038"/>
            <a:ext cx="732011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90660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TCP Data transfer</a:t>
            </a:r>
            <a:endParaRPr lang="es-CO" dirty="0"/>
          </a:p>
        </p:txBody>
      </p:sp>
      <p:cxnSp>
        <p:nvCxnSpPr>
          <p:cNvPr id="7" name="Conector recto 6"/>
          <p:cNvCxnSpPr>
            <a:stCxn id="28" idx="2"/>
          </p:cNvCxnSpPr>
          <p:nvPr/>
        </p:nvCxnSpPr>
        <p:spPr>
          <a:xfrm>
            <a:off x="2466421" y="2393663"/>
            <a:ext cx="0" cy="40120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>
            <a:stCxn id="30" idx="2"/>
          </p:cNvCxnSpPr>
          <p:nvPr/>
        </p:nvCxnSpPr>
        <p:spPr>
          <a:xfrm>
            <a:off x="9786538" y="2393662"/>
            <a:ext cx="0" cy="401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5566041" y="2668381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Packet</a:t>
            </a:r>
            <a:r>
              <a:rPr lang="es-ES" dirty="0" smtClean="0"/>
              <a:t> 1</a:t>
            </a:r>
            <a:endParaRPr lang="es-CO" dirty="0"/>
          </a:p>
        </p:txBody>
      </p:sp>
      <p:sp>
        <p:nvSpPr>
          <p:cNvPr id="26" name="CuadroTexto 25"/>
          <p:cNvSpPr txBox="1"/>
          <p:nvPr/>
        </p:nvSpPr>
        <p:spPr>
          <a:xfrm>
            <a:off x="4713093" y="2998388"/>
            <a:ext cx="28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ACK 1</a:t>
            </a:r>
            <a:endParaRPr lang="es-CO" dirty="0"/>
          </a:p>
        </p:txBody>
      </p:sp>
      <p:sp>
        <p:nvSpPr>
          <p:cNvPr id="28" name="Rectángulo 27"/>
          <p:cNvSpPr/>
          <p:nvPr/>
        </p:nvSpPr>
        <p:spPr>
          <a:xfrm>
            <a:off x="2159407" y="1779636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</a:t>
            </a:r>
            <a:endParaRPr lang="es-CO" dirty="0"/>
          </a:p>
        </p:txBody>
      </p:sp>
      <p:sp>
        <p:nvSpPr>
          <p:cNvPr id="30" name="Rectángulo 29"/>
          <p:cNvSpPr/>
          <p:nvPr/>
        </p:nvSpPr>
        <p:spPr>
          <a:xfrm>
            <a:off x="9479524" y="1779635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</a:t>
            </a:r>
            <a:endParaRPr lang="es-CO" dirty="0"/>
          </a:p>
        </p:txBody>
      </p:sp>
      <p:cxnSp>
        <p:nvCxnSpPr>
          <p:cNvPr id="29" name="Conector recto de flecha 28"/>
          <p:cNvCxnSpPr/>
          <p:nvPr/>
        </p:nvCxnSpPr>
        <p:spPr>
          <a:xfrm>
            <a:off x="2466421" y="3037713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/>
          <p:cNvCxnSpPr/>
          <p:nvPr/>
        </p:nvCxnSpPr>
        <p:spPr>
          <a:xfrm flipH="1">
            <a:off x="2466421" y="3367720"/>
            <a:ext cx="732011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uadroTexto 34"/>
          <p:cNvSpPr txBox="1"/>
          <p:nvPr/>
        </p:nvSpPr>
        <p:spPr>
          <a:xfrm>
            <a:off x="5566041" y="3507699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Packet</a:t>
            </a:r>
            <a:r>
              <a:rPr lang="es-ES" dirty="0" smtClean="0"/>
              <a:t> 2</a:t>
            </a:r>
            <a:endParaRPr lang="es-CO" dirty="0"/>
          </a:p>
        </p:txBody>
      </p:sp>
      <p:sp>
        <p:nvSpPr>
          <p:cNvPr id="37" name="CuadroTexto 36"/>
          <p:cNvSpPr txBox="1"/>
          <p:nvPr/>
        </p:nvSpPr>
        <p:spPr>
          <a:xfrm>
            <a:off x="4713093" y="3837706"/>
            <a:ext cx="28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ACK 2</a:t>
            </a:r>
            <a:endParaRPr lang="es-CO" dirty="0"/>
          </a:p>
        </p:txBody>
      </p:sp>
      <p:cxnSp>
        <p:nvCxnSpPr>
          <p:cNvPr id="38" name="Conector recto de flecha 37"/>
          <p:cNvCxnSpPr/>
          <p:nvPr/>
        </p:nvCxnSpPr>
        <p:spPr>
          <a:xfrm>
            <a:off x="2466421" y="3877031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de flecha 44"/>
          <p:cNvCxnSpPr/>
          <p:nvPr/>
        </p:nvCxnSpPr>
        <p:spPr>
          <a:xfrm flipH="1">
            <a:off x="2466421" y="4207038"/>
            <a:ext cx="732011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uadroTexto 45"/>
          <p:cNvSpPr txBox="1"/>
          <p:nvPr/>
        </p:nvSpPr>
        <p:spPr>
          <a:xfrm>
            <a:off x="5606596" y="4347016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Packet</a:t>
            </a:r>
            <a:r>
              <a:rPr lang="es-ES" dirty="0" smtClean="0"/>
              <a:t> 3</a:t>
            </a:r>
            <a:endParaRPr lang="es-CO" dirty="0"/>
          </a:p>
        </p:txBody>
      </p:sp>
      <p:cxnSp>
        <p:nvCxnSpPr>
          <p:cNvPr id="48" name="Conector recto de flecha 47"/>
          <p:cNvCxnSpPr/>
          <p:nvPr/>
        </p:nvCxnSpPr>
        <p:spPr>
          <a:xfrm>
            <a:off x="2466420" y="4716348"/>
            <a:ext cx="589099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0816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2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s-E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TRANSMISIÓN DE DATOS</a:t>
            </a:r>
            <a:endParaRPr sz="4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32"/>
          <p:cNvSpPr/>
          <p:nvPr/>
        </p:nvSpPr>
        <p:spPr>
          <a:xfrm>
            <a:off x="2871989" y="3219719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32"/>
          <p:cNvSpPr/>
          <p:nvPr/>
        </p:nvSpPr>
        <p:spPr>
          <a:xfrm>
            <a:off x="7647905" y="3219718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31" name="Google Shape;331;p32"/>
          <p:cNvCxnSpPr>
            <a:stCxn id="329" idx="3"/>
          </p:cNvCxnSpPr>
          <p:nvPr/>
        </p:nvCxnSpPr>
        <p:spPr>
          <a:xfrm>
            <a:off x="3850784" y="3709116"/>
            <a:ext cx="3797100" cy="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32" name="Google Shape;332;p32"/>
          <p:cNvSpPr txBox="1"/>
          <p:nvPr/>
        </p:nvSpPr>
        <p:spPr>
          <a:xfrm>
            <a:off x="3554569" y="3698313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p32"/>
          <p:cNvSpPr txBox="1"/>
          <p:nvPr/>
        </p:nvSpPr>
        <p:spPr>
          <a:xfrm>
            <a:off x="6126480" y="3700390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32"/>
          <p:cNvSpPr txBox="1"/>
          <p:nvPr/>
        </p:nvSpPr>
        <p:spPr>
          <a:xfrm>
            <a:off x="875763" y="5035639"/>
            <a:ext cx="775093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Usando TCP y UDP NO basta saber las direcciones IP, sino también el puerto por el que se envía la información.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p32"/>
          <p:cNvSpPr/>
          <p:nvPr/>
        </p:nvSpPr>
        <p:spPr>
          <a:xfrm>
            <a:off x="2096896" y="3383280"/>
            <a:ext cx="441960" cy="684365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p32"/>
          <p:cNvSpPr/>
          <p:nvPr/>
        </p:nvSpPr>
        <p:spPr>
          <a:xfrm rot="10800000" flipH="1">
            <a:off x="2344312" y="3380105"/>
            <a:ext cx="197719" cy="170448"/>
          </a:xfrm>
          <a:prstGeom prst="triangle">
            <a:avLst>
              <a:gd name="adj" fmla="val 100000"/>
            </a:avLst>
          </a:prstGeom>
          <a:solidFill>
            <a:schemeClr val="lt1"/>
          </a:solidFill>
          <a:ln w="158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32"/>
          <p:cNvSpPr/>
          <p:nvPr/>
        </p:nvSpPr>
        <p:spPr>
          <a:xfrm flipH="1">
            <a:off x="2342724" y="3380105"/>
            <a:ext cx="197719" cy="170448"/>
          </a:xfrm>
          <a:prstGeom prst="triangle">
            <a:avLst>
              <a:gd name="adj" fmla="val 100000"/>
            </a:avLst>
          </a:prstGeom>
          <a:solidFill>
            <a:srgbClr val="F2F2F2"/>
          </a:solidFill>
          <a:ln w="15875" cap="flat" cmpd="sng">
            <a:solidFill>
              <a:srgbClr val="0B464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456327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TCP Data transfer</a:t>
            </a:r>
            <a:endParaRPr lang="es-CO" dirty="0"/>
          </a:p>
        </p:txBody>
      </p:sp>
      <p:cxnSp>
        <p:nvCxnSpPr>
          <p:cNvPr id="7" name="Conector recto 6"/>
          <p:cNvCxnSpPr>
            <a:stCxn id="28" idx="2"/>
          </p:cNvCxnSpPr>
          <p:nvPr/>
        </p:nvCxnSpPr>
        <p:spPr>
          <a:xfrm>
            <a:off x="2466421" y="2393663"/>
            <a:ext cx="0" cy="40120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>
            <a:stCxn id="30" idx="2"/>
          </p:cNvCxnSpPr>
          <p:nvPr/>
        </p:nvCxnSpPr>
        <p:spPr>
          <a:xfrm>
            <a:off x="9786538" y="2393662"/>
            <a:ext cx="0" cy="401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5566041" y="2668381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Packet</a:t>
            </a:r>
            <a:r>
              <a:rPr lang="es-ES" dirty="0" smtClean="0"/>
              <a:t> 1</a:t>
            </a:r>
            <a:endParaRPr lang="es-CO" dirty="0"/>
          </a:p>
        </p:txBody>
      </p:sp>
      <p:sp>
        <p:nvSpPr>
          <p:cNvPr id="26" name="CuadroTexto 25"/>
          <p:cNvSpPr txBox="1"/>
          <p:nvPr/>
        </p:nvSpPr>
        <p:spPr>
          <a:xfrm>
            <a:off x="4713093" y="2998388"/>
            <a:ext cx="28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ACK 1</a:t>
            </a:r>
            <a:endParaRPr lang="es-CO" dirty="0"/>
          </a:p>
        </p:txBody>
      </p:sp>
      <p:sp>
        <p:nvSpPr>
          <p:cNvPr id="28" name="Rectángulo 27"/>
          <p:cNvSpPr/>
          <p:nvPr/>
        </p:nvSpPr>
        <p:spPr>
          <a:xfrm>
            <a:off x="2159407" y="1779636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</a:t>
            </a:r>
            <a:endParaRPr lang="es-CO" dirty="0"/>
          </a:p>
        </p:txBody>
      </p:sp>
      <p:sp>
        <p:nvSpPr>
          <p:cNvPr id="30" name="Rectángulo 29"/>
          <p:cNvSpPr/>
          <p:nvPr/>
        </p:nvSpPr>
        <p:spPr>
          <a:xfrm>
            <a:off x="9479524" y="1779635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</a:t>
            </a:r>
            <a:endParaRPr lang="es-CO" dirty="0"/>
          </a:p>
        </p:txBody>
      </p:sp>
      <p:cxnSp>
        <p:nvCxnSpPr>
          <p:cNvPr id="29" name="Conector recto de flecha 28"/>
          <p:cNvCxnSpPr/>
          <p:nvPr/>
        </p:nvCxnSpPr>
        <p:spPr>
          <a:xfrm>
            <a:off x="2466421" y="3037713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/>
          <p:cNvCxnSpPr/>
          <p:nvPr/>
        </p:nvCxnSpPr>
        <p:spPr>
          <a:xfrm flipH="1">
            <a:off x="2466421" y="3367720"/>
            <a:ext cx="732011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uadroTexto 34"/>
          <p:cNvSpPr txBox="1"/>
          <p:nvPr/>
        </p:nvSpPr>
        <p:spPr>
          <a:xfrm>
            <a:off x="5566041" y="3507699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Packet</a:t>
            </a:r>
            <a:r>
              <a:rPr lang="es-ES" dirty="0" smtClean="0"/>
              <a:t> 2</a:t>
            </a:r>
            <a:endParaRPr lang="es-CO" dirty="0"/>
          </a:p>
        </p:txBody>
      </p:sp>
      <p:sp>
        <p:nvSpPr>
          <p:cNvPr id="37" name="CuadroTexto 36"/>
          <p:cNvSpPr txBox="1"/>
          <p:nvPr/>
        </p:nvSpPr>
        <p:spPr>
          <a:xfrm>
            <a:off x="4713093" y="3837706"/>
            <a:ext cx="28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ACK 2</a:t>
            </a:r>
            <a:endParaRPr lang="es-CO" dirty="0"/>
          </a:p>
        </p:txBody>
      </p:sp>
      <p:cxnSp>
        <p:nvCxnSpPr>
          <p:cNvPr id="38" name="Conector recto de flecha 37"/>
          <p:cNvCxnSpPr/>
          <p:nvPr/>
        </p:nvCxnSpPr>
        <p:spPr>
          <a:xfrm>
            <a:off x="2466421" y="3877031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de flecha 44"/>
          <p:cNvCxnSpPr/>
          <p:nvPr/>
        </p:nvCxnSpPr>
        <p:spPr>
          <a:xfrm flipH="1">
            <a:off x="2466421" y="4207038"/>
            <a:ext cx="732011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uadroTexto 45"/>
          <p:cNvSpPr txBox="1"/>
          <p:nvPr/>
        </p:nvSpPr>
        <p:spPr>
          <a:xfrm>
            <a:off x="5606596" y="4347016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Packet</a:t>
            </a:r>
            <a:r>
              <a:rPr lang="es-ES" dirty="0" smtClean="0"/>
              <a:t> 3</a:t>
            </a:r>
            <a:endParaRPr lang="es-CO" dirty="0"/>
          </a:p>
        </p:txBody>
      </p:sp>
      <p:cxnSp>
        <p:nvCxnSpPr>
          <p:cNvPr id="48" name="Conector recto de flecha 47"/>
          <p:cNvCxnSpPr/>
          <p:nvPr/>
        </p:nvCxnSpPr>
        <p:spPr>
          <a:xfrm>
            <a:off x="2466420" y="4716348"/>
            <a:ext cx="589099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26"/>
          <p:cNvSpPr txBox="1"/>
          <p:nvPr/>
        </p:nvSpPr>
        <p:spPr>
          <a:xfrm>
            <a:off x="8176830" y="4425002"/>
            <a:ext cx="492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>
                <a:solidFill>
                  <a:srgbClr val="FF0000"/>
                </a:solidFill>
              </a:rPr>
              <a:t>X</a:t>
            </a:r>
            <a:endParaRPr lang="es-CO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65239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TCP Data transfer</a:t>
            </a:r>
            <a:endParaRPr lang="es-CO" dirty="0"/>
          </a:p>
        </p:txBody>
      </p:sp>
      <p:cxnSp>
        <p:nvCxnSpPr>
          <p:cNvPr id="7" name="Conector recto 6"/>
          <p:cNvCxnSpPr>
            <a:stCxn id="28" idx="2"/>
          </p:cNvCxnSpPr>
          <p:nvPr/>
        </p:nvCxnSpPr>
        <p:spPr>
          <a:xfrm>
            <a:off x="2466421" y="2393663"/>
            <a:ext cx="0" cy="40120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>
            <a:stCxn id="30" idx="2"/>
          </p:cNvCxnSpPr>
          <p:nvPr/>
        </p:nvCxnSpPr>
        <p:spPr>
          <a:xfrm>
            <a:off x="9786538" y="2393662"/>
            <a:ext cx="0" cy="401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5566041" y="2668381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Packet</a:t>
            </a:r>
            <a:r>
              <a:rPr lang="es-ES" dirty="0" smtClean="0"/>
              <a:t> 1</a:t>
            </a:r>
            <a:endParaRPr lang="es-CO" dirty="0"/>
          </a:p>
        </p:txBody>
      </p:sp>
      <p:sp>
        <p:nvSpPr>
          <p:cNvPr id="26" name="CuadroTexto 25"/>
          <p:cNvSpPr txBox="1"/>
          <p:nvPr/>
        </p:nvSpPr>
        <p:spPr>
          <a:xfrm>
            <a:off x="4713093" y="2998388"/>
            <a:ext cx="28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ACK 1</a:t>
            </a:r>
            <a:endParaRPr lang="es-CO" dirty="0"/>
          </a:p>
        </p:txBody>
      </p:sp>
      <p:sp>
        <p:nvSpPr>
          <p:cNvPr id="28" name="Rectángulo 27"/>
          <p:cNvSpPr/>
          <p:nvPr/>
        </p:nvSpPr>
        <p:spPr>
          <a:xfrm>
            <a:off x="2159407" y="1779636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</a:t>
            </a:r>
            <a:endParaRPr lang="es-CO" dirty="0"/>
          </a:p>
        </p:txBody>
      </p:sp>
      <p:sp>
        <p:nvSpPr>
          <p:cNvPr id="30" name="Rectángulo 29"/>
          <p:cNvSpPr/>
          <p:nvPr/>
        </p:nvSpPr>
        <p:spPr>
          <a:xfrm>
            <a:off x="9479524" y="1779635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</a:t>
            </a:r>
            <a:endParaRPr lang="es-CO" dirty="0"/>
          </a:p>
        </p:txBody>
      </p:sp>
      <p:cxnSp>
        <p:nvCxnSpPr>
          <p:cNvPr id="29" name="Conector recto de flecha 28"/>
          <p:cNvCxnSpPr/>
          <p:nvPr/>
        </p:nvCxnSpPr>
        <p:spPr>
          <a:xfrm>
            <a:off x="2466421" y="3037713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/>
          <p:cNvCxnSpPr/>
          <p:nvPr/>
        </p:nvCxnSpPr>
        <p:spPr>
          <a:xfrm flipH="1">
            <a:off x="2466421" y="3367720"/>
            <a:ext cx="732011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uadroTexto 34"/>
          <p:cNvSpPr txBox="1"/>
          <p:nvPr/>
        </p:nvSpPr>
        <p:spPr>
          <a:xfrm>
            <a:off x="5566041" y="3507699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Packet</a:t>
            </a:r>
            <a:r>
              <a:rPr lang="es-ES" dirty="0" smtClean="0"/>
              <a:t> 2</a:t>
            </a:r>
            <a:endParaRPr lang="es-CO" dirty="0"/>
          </a:p>
        </p:txBody>
      </p:sp>
      <p:sp>
        <p:nvSpPr>
          <p:cNvPr id="37" name="CuadroTexto 36"/>
          <p:cNvSpPr txBox="1"/>
          <p:nvPr/>
        </p:nvSpPr>
        <p:spPr>
          <a:xfrm>
            <a:off x="4713093" y="3837706"/>
            <a:ext cx="28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ACK 2</a:t>
            </a:r>
            <a:endParaRPr lang="es-CO" dirty="0"/>
          </a:p>
        </p:txBody>
      </p:sp>
      <p:cxnSp>
        <p:nvCxnSpPr>
          <p:cNvPr id="38" name="Conector recto de flecha 37"/>
          <p:cNvCxnSpPr/>
          <p:nvPr/>
        </p:nvCxnSpPr>
        <p:spPr>
          <a:xfrm>
            <a:off x="2466421" y="3877031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de flecha 44"/>
          <p:cNvCxnSpPr/>
          <p:nvPr/>
        </p:nvCxnSpPr>
        <p:spPr>
          <a:xfrm flipH="1">
            <a:off x="2466421" y="4207038"/>
            <a:ext cx="732011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uadroTexto 45"/>
          <p:cNvSpPr txBox="1"/>
          <p:nvPr/>
        </p:nvSpPr>
        <p:spPr>
          <a:xfrm>
            <a:off x="5606596" y="4347016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Packet</a:t>
            </a:r>
            <a:r>
              <a:rPr lang="es-ES" dirty="0" smtClean="0"/>
              <a:t> 3</a:t>
            </a:r>
            <a:endParaRPr lang="es-CO" dirty="0"/>
          </a:p>
        </p:txBody>
      </p:sp>
      <p:cxnSp>
        <p:nvCxnSpPr>
          <p:cNvPr id="48" name="Conector recto de flecha 47"/>
          <p:cNvCxnSpPr/>
          <p:nvPr/>
        </p:nvCxnSpPr>
        <p:spPr>
          <a:xfrm>
            <a:off x="2466420" y="4716348"/>
            <a:ext cx="589099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26"/>
          <p:cNvSpPr txBox="1"/>
          <p:nvPr/>
        </p:nvSpPr>
        <p:spPr>
          <a:xfrm>
            <a:off x="8176830" y="4425002"/>
            <a:ext cx="492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>
                <a:solidFill>
                  <a:srgbClr val="FF0000"/>
                </a:solidFill>
              </a:rPr>
              <a:t>X</a:t>
            </a:r>
            <a:endParaRPr lang="es-CO" sz="3200" dirty="0">
              <a:solidFill>
                <a:srgbClr val="FF0000"/>
              </a:solidFill>
            </a:endParaRPr>
          </a:p>
        </p:txBody>
      </p:sp>
      <p:cxnSp>
        <p:nvCxnSpPr>
          <p:cNvPr id="52" name="Conector recto de flecha 51"/>
          <p:cNvCxnSpPr/>
          <p:nvPr/>
        </p:nvCxnSpPr>
        <p:spPr>
          <a:xfrm>
            <a:off x="2343150" y="4716348"/>
            <a:ext cx="0" cy="61130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uadroTexto 52"/>
          <p:cNvSpPr txBox="1"/>
          <p:nvPr/>
        </p:nvSpPr>
        <p:spPr>
          <a:xfrm>
            <a:off x="971550" y="4837333"/>
            <a:ext cx="170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Time expires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1127302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TCP Data transfer</a:t>
            </a:r>
            <a:endParaRPr lang="es-CO" dirty="0"/>
          </a:p>
        </p:txBody>
      </p:sp>
      <p:cxnSp>
        <p:nvCxnSpPr>
          <p:cNvPr id="7" name="Conector recto 6"/>
          <p:cNvCxnSpPr>
            <a:stCxn id="28" idx="2"/>
          </p:cNvCxnSpPr>
          <p:nvPr/>
        </p:nvCxnSpPr>
        <p:spPr>
          <a:xfrm>
            <a:off x="2466421" y="2393663"/>
            <a:ext cx="0" cy="40120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>
            <a:stCxn id="30" idx="2"/>
          </p:cNvCxnSpPr>
          <p:nvPr/>
        </p:nvCxnSpPr>
        <p:spPr>
          <a:xfrm>
            <a:off x="9786538" y="2393662"/>
            <a:ext cx="0" cy="401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5566041" y="2668381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Packet</a:t>
            </a:r>
            <a:r>
              <a:rPr lang="es-ES" dirty="0" smtClean="0"/>
              <a:t> 1</a:t>
            </a:r>
            <a:endParaRPr lang="es-CO" dirty="0"/>
          </a:p>
        </p:txBody>
      </p:sp>
      <p:sp>
        <p:nvSpPr>
          <p:cNvPr id="26" name="CuadroTexto 25"/>
          <p:cNvSpPr txBox="1"/>
          <p:nvPr/>
        </p:nvSpPr>
        <p:spPr>
          <a:xfrm>
            <a:off x="4713093" y="2998388"/>
            <a:ext cx="28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ACK 1</a:t>
            </a:r>
            <a:endParaRPr lang="es-CO" dirty="0"/>
          </a:p>
        </p:txBody>
      </p:sp>
      <p:sp>
        <p:nvSpPr>
          <p:cNvPr id="28" name="Rectángulo 27"/>
          <p:cNvSpPr/>
          <p:nvPr/>
        </p:nvSpPr>
        <p:spPr>
          <a:xfrm>
            <a:off x="2159407" y="1779636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</a:t>
            </a:r>
            <a:endParaRPr lang="es-CO" dirty="0"/>
          </a:p>
        </p:txBody>
      </p:sp>
      <p:sp>
        <p:nvSpPr>
          <p:cNvPr id="30" name="Rectángulo 29"/>
          <p:cNvSpPr/>
          <p:nvPr/>
        </p:nvSpPr>
        <p:spPr>
          <a:xfrm>
            <a:off x="9479524" y="1779635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</a:t>
            </a:r>
            <a:endParaRPr lang="es-CO" dirty="0"/>
          </a:p>
        </p:txBody>
      </p:sp>
      <p:cxnSp>
        <p:nvCxnSpPr>
          <p:cNvPr id="29" name="Conector recto de flecha 28"/>
          <p:cNvCxnSpPr/>
          <p:nvPr/>
        </p:nvCxnSpPr>
        <p:spPr>
          <a:xfrm>
            <a:off x="2466421" y="3037713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/>
          <p:cNvCxnSpPr/>
          <p:nvPr/>
        </p:nvCxnSpPr>
        <p:spPr>
          <a:xfrm flipH="1">
            <a:off x="2466421" y="3367720"/>
            <a:ext cx="732011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uadroTexto 34"/>
          <p:cNvSpPr txBox="1"/>
          <p:nvPr/>
        </p:nvSpPr>
        <p:spPr>
          <a:xfrm>
            <a:off x="5566041" y="3507699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Packet</a:t>
            </a:r>
            <a:r>
              <a:rPr lang="es-ES" dirty="0" smtClean="0"/>
              <a:t> 2</a:t>
            </a:r>
            <a:endParaRPr lang="es-CO" dirty="0"/>
          </a:p>
        </p:txBody>
      </p:sp>
      <p:sp>
        <p:nvSpPr>
          <p:cNvPr id="37" name="CuadroTexto 36"/>
          <p:cNvSpPr txBox="1"/>
          <p:nvPr/>
        </p:nvSpPr>
        <p:spPr>
          <a:xfrm>
            <a:off x="4713093" y="3837706"/>
            <a:ext cx="28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ACK 2</a:t>
            </a:r>
            <a:endParaRPr lang="es-CO" dirty="0"/>
          </a:p>
        </p:txBody>
      </p:sp>
      <p:cxnSp>
        <p:nvCxnSpPr>
          <p:cNvPr id="38" name="Conector recto de flecha 37"/>
          <p:cNvCxnSpPr/>
          <p:nvPr/>
        </p:nvCxnSpPr>
        <p:spPr>
          <a:xfrm>
            <a:off x="2466421" y="3877031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de flecha 44"/>
          <p:cNvCxnSpPr/>
          <p:nvPr/>
        </p:nvCxnSpPr>
        <p:spPr>
          <a:xfrm flipH="1">
            <a:off x="2466421" y="4207038"/>
            <a:ext cx="732011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uadroTexto 45"/>
          <p:cNvSpPr txBox="1"/>
          <p:nvPr/>
        </p:nvSpPr>
        <p:spPr>
          <a:xfrm>
            <a:off x="5606596" y="4347016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Packet</a:t>
            </a:r>
            <a:r>
              <a:rPr lang="es-ES" dirty="0" smtClean="0"/>
              <a:t> 3</a:t>
            </a:r>
            <a:endParaRPr lang="es-CO" dirty="0"/>
          </a:p>
        </p:txBody>
      </p:sp>
      <p:cxnSp>
        <p:nvCxnSpPr>
          <p:cNvPr id="48" name="Conector recto de flecha 47"/>
          <p:cNvCxnSpPr/>
          <p:nvPr/>
        </p:nvCxnSpPr>
        <p:spPr>
          <a:xfrm>
            <a:off x="2466420" y="4716348"/>
            <a:ext cx="589099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26"/>
          <p:cNvSpPr txBox="1"/>
          <p:nvPr/>
        </p:nvSpPr>
        <p:spPr>
          <a:xfrm>
            <a:off x="8176830" y="4425002"/>
            <a:ext cx="492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>
                <a:solidFill>
                  <a:srgbClr val="FF0000"/>
                </a:solidFill>
              </a:rPr>
              <a:t>X</a:t>
            </a:r>
            <a:endParaRPr lang="es-CO" sz="3200" dirty="0">
              <a:solidFill>
                <a:srgbClr val="FF0000"/>
              </a:solidFill>
            </a:endParaRPr>
          </a:p>
        </p:txBody>
      </p:sp>
      <p:cxnSp>
        <p:nvCxnSpPr>
          <p:cNvPr id="52" name="Conector recto de flecha 51"/>
          <p:cNvCxnSpPr/>
          <p:nvPr/>
        </p:nvCxnSpPr>
        <p:spPr>
          <a:xfrm>
            <a:off x="2343150" y="4716348"/>
            <a:ext cx="0" cy="61130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uadroTexto 52"/>
          <p:cNvSpPr txBox="1"/>
          <p:nvPr/>
        </p:nvSpPr>
        <p:spPr>
          <a:xfrm>
            <a:off x="971550" y="4837333"/>
            <a:ext cx="170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Time expires</a:t>
            </a:r>
            <a:endParaRPr lang="es-CO" dirty="0"/>
          </a:p>
        </p:txBody>
      </p:sp>
      <p:cxnSp>
        <p:nvCxnSpPr>
          <p:cNvPr id="54" name="Conector recto de flecha 53"/>
          <p:cNvCxnSpPr/>
          <p:nvPr/>
        </p:nvCxnSpPr>
        <p:spPr>
          <a:xfrm>
            <a:off x="2466420" y="5395798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uadroTexto 57"/>
          <p:cNvSpPr txBox="1"/>
          <p:nvPr/>
        </p:nvSpPr>
        <p:spPr>
          <a:xfrm>
            <a:off x="5141282" y="5007694"/>
            <a:ext cx="205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Retransmit</a:t>
            </a:r>
            <a:r>
              <a:rPr lang="es-ES" dirty="0" smtClean="0"/>
              <a:t> </a:t>
            </a:r>
            <a:r>
              <a:rPr lang="es-ES" dirty="0" err="1" smtClean="0"/>
              <a:t>Packet</a:t>
            </a:r>
            <a:r>
              <a:rPr lang="es-ES" dirty="0" smtClean="0"/>
              <a:t> 3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07088934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TCP Data transfer</a:t>
            </a:r>
            <a:endParaRPr lang="es-CO" dirty="0"/>
          </a:p>
        </p:txBody>
      </p:sp>
      <p:cxnSp>
        <p:nvCxnSpPr>
          <p:cNvPr id="7" name="Conector recto 6"/>
          <p:cNvCxnSpPr>
            <a:stCxn id="28" idx="2"/>
          </p:cNvCxnSpPr>
          <p:nvPr/>
        </p:nvCxnSpPr>
        <p:spPr>
          <a:xfrm>
            <a:off x="2466421" y="2393663"/>
            <a:ext cx="0" cy="40120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>
            <a:stCxn id="30" idx="2"/>
          </p:cNvCxnSpPr>
          <p:nvPr/>
        </p:nvCxnSpPr>
        <p:spPr>
          <a:xfrm>
            <a:off x="9786538" y="2393662"/>
            <a:ext cx="0" cy="401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5566041" y="2668381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Packet</a:t>
            </a:r>
            <a:r>
              <a:rPr lang="es-ES" dirty="0" smtClean="0"/>
              <a:t> 1</a:t>
            </a:r>
            <a:endParaRPr lang="es-CO" dirty="0"/>
          </a:p>
        </p:txBody>
      </p:sp>
      <p:sp>
        <p:nvSpPr>
          <p:cNvPr id="26" name="CuadroTexto 25"/>
          <p:cNvSpPr txBox="1"/>
          <p:nvPr/>
        </p:nvSpPr>
        <p:spPr>
          <a:xfrm>
            <a:off x="4713093" y="2998388"/>
            <a:ext cx="28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ACK 1</a:t>
            </a:r>
            <a:endParaRPr lang="es-CO" dirty="0"/>
          </a:p>
        </p:txBody>
      </p:sp>
      <p:sp>
        <p:nvSpPr>
          <p:cNvPr id="28" name="Rectángulo 27"/>
          <p:cNvSpPr/>
          <p:nvPr/>
        </p:nvSpPr>
        <p:spPr>
          <a:xfrm>
            <a:off x="2159407" y="1779636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</a:t>
            </a:r>
            <a:endParaRPr lang="es-CO" dirty="0"/>
          </a:p>
        </p:txBody>
      </p:sp>
      <p:sp>
        <p:nvSpPr>
          <p:cNvPr id="30" name="Rectángulo 29"/>
          <p:cNvSpPr/>
          <p:nvPr/>
        </p:nvSpPr>
        <p:spPr>
          <a:xfrm>
            <a:off x="9479524" y="1779635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</a:t>
            </a:r>
            <a:endParaRPr lang="es-CO" dirty="0"/>
          </a:p>
        </p:txBody>
      </p:sp>
      <p:cxnSp>
        <p:nvCxnSpPr>
          <p:cNvPr id="29" name="Conector recto de flecha 28"/>
          <p:cNvCxnSpPr/>
          <p:nvPr/>
        </p:nvCxnSpPr>
        <p:spPr>
          <a:xfrm>
            <a:off x="2466421" y="3037713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/>
          <p:cNvCxnSpPr/>
          <p:nvPr/>
        </p:nvCxnSpPr>
        <p:spPr>
          <a:xfrm flipH="1">
            <a:off x="2466421" y="3367720"/>
            <a:ext cx="732011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uadroTexto 34"/>
          <p:cNvSpPr txBox="1"/>
          <p:nvPr/>
        </p:nvSpPr>
        <p:spPr>
          <a:xfrm>
            <a:off x="5566041" y="3507699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Packet</a:t>
            </a:r>
            <a:r>
              <a:rPr lang="es-ES" dirty="0" smtClean="0"/>
              <a:t> 2</a:t>
            </a:r>
            <a:endParaRPr lang="es-CO" dirty="0"/>
          </a:p>
        </p:txBody>
      </p:sp>
      <p:sp>
        <p:nvSpPr>
          <p:cNvPr id="37" name="CuadroTexto 36"/>
          <p:cNvSpPr txBox="1"/>
          <p:nvPr/>
        </p:nvSpPr>
        <p:spPr>
          <a:xfrm>
            <a:off x="4713093" y="3837706"/>
            <a:ext cx="28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ACK 2</a:t>
            </a:r>
            <a:endParaRPr lang="es-CO" dirty="0"/>
          </a:p>
        </p:txBody>
      </p:sp>
      <p:cxnSp>
        <p:nvCxnSpPr>
          <p:cNvPr id="38" name="Conector recto de flecha 37"/>
          <p:cNvCxnSpPr/>
          <p:nvPr/>
        </p:nvCxnSpPr>
        <p:spPr>
          <a:xfrm>
            <a:off x="2466421" y="3877031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de flecha 44"/>
          <p:cNvCxnSpPr/>
          <p:nvPr/>
        </p:nvCxnSpPr>
        <p:spPr>
          <a:xfrm flipH="1">
            <a:off x="2466421" y="4207038"/>
            <a:ext cx="732011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uadroTexto 45"/>
          <p:cNvSpPr txBox="1"/>
          <p:nvPr/>
        </p:nvSpPr>
        <p:spPr>
          <a:xfrm>
            <a:off x="5606596" y="4347016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Packet</a:t>
            </a:r>
            <a:r>
              <a:rPr lang="es-ES" dirty="0" smtClean="0"/>
              <a:t> 3</a:t>
            </a:r>
            <a:endParaRPr lang="es-CO" dirty="0"/>
          </a:p>
        </p:txBody>
      </p:sp>
      <p:cxnSp>
        <p:nvCxnSpPr>
          <p:cNvPr id="48" name="Conector recto de flecha 47"/>
          <p:cNvCxnSpPr/>
          <p:nvPr/>
        </p:nvCxnSpPr>
        <p:spPr>
          <a:xfrm>
            <a:off x="2466420" y="4716348"/>
            <a:ext cx="589099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26"/>
          <p:cNvSpPr txBox="1"/>
          <p:nvPr/>
        </p:nvSpPr>
        <p:spPr>
          <a:xfrm>
            <a:off x="8176830" y="4425002"/>
            <a:ext cx="492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>
                <a:solidFill>
                  <a:srgbClr val="FF0000"/>
                </a:solidFill>
              </a:rPr>
              <a:t>X</a:t>
            </a:r>
            <a:endParaRPr lang="es-CO" sz="3200" dirty="0">
              <a:solidFill>
                <a:srgbClr val="FF0000"/>
              </a:solidFill>
            </a:endParaRPr>
          </a:p>
        </p:txBody>
      </p:sp>
      <p:cxnSp>
        <p:nvCxnSpPr>
          <p:cNvPr id="52" name="Conector recto de flecha 51"/>
          <p:cNvCxnSpPr/>
          <p:nvPr/>
        </p:nvCxnSpPr>
        <p:spPr>
          <a:xfrm>
            <a:off x="2343150" y="4716348"/>
            <a:ext cx="0" cy="61130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uadroTexto 52"/>
          <p:cNvSpPr txBox="1"/>
          <p:nvPr/>
        </p:nvSpPr>
        <p:spPr>
          <a:xfrm>
            <a:off x="971550" y="4837333"/>
            <a:ext cx="170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Time expires</a:t>
            </a:r>
            <a:endParaRPr lang="es-CO" dirty="0"/>
          </a:p>
        </p:txBody>
      </p:sp>
      <p:cxnSp>
        <p:nvCxnSpPr>
          <p:cNvPr id="54" name="Conector recto de flecha 53"/>
          <p:cNvCxnSpPr/>
          <p:nvPr/>
        </p:nvCxnSpPr>
        <p:spPr>
          <a:xfrm>
            <a:off x="2466420" y="5395798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de flecha 55"/>
          <p:cNvCxnSpPr/>
          <p:nvPr/>
        </p:nvCxnSpPr>
        <p:spPr>
          <a:xfrm flipH="1">
            <a:off x="2466420" y="5724688"/>
            <a:ext cx="732011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uadroTexto 57"/>
          <p:cNvSpPr txBox="1"/>
          <p:nvPr/>
        </p:nvSpPr>
        <p:spPr>
          <a:xfrm>
            <a:off x="5141282" y="5007694"/>
            <a:ext cx="205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Retransmit</a:t>
            </a:r>
            <a:r>
              <a:rPr lang="es-ES" dirty="0" smtClean="0"/>
              <a:t> </a:t>
            </a:r>
            <a:r>
              <a:rPr lang="es-ES" dirty="0" err="1" smtClean="0"/>
              <a:t>Packet</a:t>
            </a:r>
            <a:r>
              <a:rPr lang="es-ES" dirty="0" smtClean="0"/>
              <a:t> 3</a:t>
            </a:r>
            <a:endParaRPr lang="es-CO" dirty="0"/>
          </a:p>
        </p:txBody>
      </p:sp>
      <p:sp>
        <p:nvSpPr>
          <p:cNvPr id="59" name="CuadroTexto 58"/>
          <p:cNvSpPr txBox="1"/>
          <p:nvPr/>
        </p:nvSpPr>
        <p:spPr>
          <a:xfrm>
            <a:off x="5645064" y="5395798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ACK 3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590741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IMPLEMENTACIÓN JAVA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>
                <a:hlinkClick r:id="rId2"/>
              </a:rPr>
              <a:t>https://github.com/Domiciano/ProgramacionEnRed191/tree/master/Semana%203/TCPCLientServer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96555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Ejercicio en clase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i="1" dirty="0" smtClean="0"/>
              <a:t>Cronometro en equipo</a:t>
            </a:r>
          </a:p>
          <a:p>
            <a:pPr lvl="1"/>
            <a:r>
              <a:rPr lang="es-ES" dirty="0" smtClean="0"/>
              <a:t>Haga equipo con un compañero y comunique, vía TCP, sus dos equipos para cronometrar segundos y minutos.</a:t>
            </a:r>
          </a:p>
          <a:p>
            <a:pPr lvl="1"/>
            <a:endParaRPr lang="es-ES" dirty="0" smtClean="0"/>
          </a:p>
          <a:p>
            <a:pPr lvl="1"/>
            <a:r>
              <a:rPr lang="es-ES" dirty="0" smtClean="0"/>
              <a:t>Seleccionen a alguien que comience con la cuenta.</a:t>
            </a:r>
          </a:p>
          <a:p>
            <a:pPr lvl="1"/>
            <a:endParaRPr lang="es-ES" dirty="0" smtClean="0"/>
          </a:p>
          <a:p>
            <a:pPr lvl="1"/>
            <a:r>
              <a:rPr lang="es-ES" dirty="0" smtClean="0"/>
              <a:t>El computador A cronometra un segundo, le avisar al computador B. El computador B sigue la cuenta con otro segundo y cuando termina, éste le avisa al PC A para seguir con la cuenta, así sucesivamente.</a:t>
            </a:r>
          </a:p>
        </p:txBody>
      </p:sp>
    </p:spTree>
    <p:extLst>
      <p:ext uri="{BB962C8B-B14F-4D97-AF65-F5344CB8AC3E}">
        <p14:creationId xmlns:p14="http://schemas.microsoft.com/office/powerpoint/2010/main" val="162943402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Taller grupal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i="1" dirty="0" smtClean="0"/>
              <a:t>Teléfono roto</a:t>
            </a:r>
          </a:p>
          <a:p>
            <a:r>
              <a:rPr lang="es-ES" dirty="0" smtClean="0"/>
              <a:t>Seleccionen un mensaje y transmítanlo de forma que pase por cada uno de los computadores.</a:t>
            </a:r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4437246" y="3330341"/>
            <a:ext cx="462013" cy="462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ángulo 4"/>
          <p:cNvSpPr/>
          <p:nvPr/>
        </p:nvSpPr>
        <p:spPr>
          <a:xfrm>
            <a:off x="5388543" y="3330340"/>
            <a:ext cx="462013" cy="462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 5"/>
          <p:cNvSpPr/>
          <p:nvPr/>
        </p:nvSpPr>
        <p:spPr>
          <a:xfrm>
            <a:off x="6339840" y="3330339"/>
            <a:ext cx="462013" cy="462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Rectángulo 6"/>
          <p:cNvSpPr/>
          <p:nvPr/>
        </p:nvSpPr>
        <p:spPr>
          <a:xfrm>
            <a:off x="7291137" y="3330338"/>
            <a:ext cx="462013" cy="462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 7"/>
          <p:cNvSpPr/>
          <p:nvPr/>
        </p:nvSpPr>
        <p:spPr>
          <a:xfrm>
            <a:off x="7291137" y="4243134"/>
            <a:ext cx="462013" cy="462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8"/>
          <p:cNvSpPr/>
          <p:nvPr/>
        </p:nvSpPr>
        <p:spPr>
          <a:xfrm>
            <a:off x="4437245" y="4243134"/>
            <a:ext cx="462013" cy="462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Rectángulo 9"/>
          <p:cNvSpPr/>
          <p:nvPr/>
        </p:nvSpPr>
        <p:spPr>
          <a:xfrm>
            <a:off x="4437243" y="5155927"/>
            <a:ext cx="462013" cy="462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Rectángulo 10"/>
          <p:cNvSpPr/>
          <p:nvPr/>
        </p:nvSpPr>
        <p:spPr>
          <a:xfrm>
            <a:off x="7291136" y="5155927"/>
            <a:ext cx="462013" cy="462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Rectángulo 11"/>
          <p:cNvSpPr/>
          <p:nvPr/>
        </p:nvSpPr>
        <p:spPr>
          <a:xfrm>
            <a:off x="3782724" y="5276961"/>
            <a:ext cx="885525" cy="2408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chemeClr val="tx1"/>
                </a:solidFill>
              </a:rPr>
              <a:t>Mensaje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7460379" y="5264301"/>
            <a:ext cx="885525" cy="2408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Mensaje</a:t>
            </a:r>
            <a:endParaRPr lang="es-CO" sz="1400" dirty="0">
              <a:solidFill>
                <a:schemeClr val="tx1"/>
              </a:solidFill>
            </a:endParaRPr>
          </a:p>
        </p:txBody>
      </p:sp>
      <p:cxnSp>
        <p:nvCxnSpPr>
          <p:cNvPr id="16" name="Conector recto de flecha 15"/>
          <p:cNvCxnSpPr>
            <a:stCxn id="10" idx="0"/>
            <a:endCxn id="9" idx="2"/>
          </p:cNvCxnSpPr>
          <p:nvPr/>
        </p:nvCxnSpPr>
        <p:spPr>
          <a:xfrm flipV="1">
            <a:off x="4668250" y="4705147"/>
            <a:ext cx="2" cy="450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/>
          <p:cNvCxnSpPr>
            <a:stCxn id="9" idx="0"/>
            <a:endCxn id="4" idx="2"/>
          </p:cNvCxnSpPr>
          <p:nvPr/>
        </p:nvCxnSpPr>
        <p:spPr>
          <a:xfrm flipV="1">
            <a:off x="4668252" y="3792354"/>
            <a:ext cx="1" cy="450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/>
          <p:cNvCxnSpPr>
            <a:stCxn id="4" idx="3"/>
            <a:endCxn id="5" idx="1"/>
          </p:cNvCxnSpPr>
          <p:nvPr/>
        </p:nvCxnSpPr>
        <p:spPr>
          <a:xfrm flipV="1">
            <a:off x="4899259" y="3561347"/>
            <a:ext cx="48928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/>
          <p:cNvCxnSpPr/>
          <p:nvPr/>
        </p:nvCxnSpPr>
        <p:spPr>
          <a:xfrm flipV="1">
            <a:off x="5850556" y="3546726"/>
            <a:ext cx="48928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/>
          <p:cNvCxnSpPr/>
          <p:nvPr/>
        </p:nvCxnSpPr>
        <p:spPr>
          <a:xfrm flipV="1">
            <a:off x="6801852" y="3546725"/>
            <a:ext cx="48928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/>
          <p:cNvCxnSpPr>
            <a:stCxn id="7" idx="2"/>
            <a:endCxn id="8" idx="0"/>
          </p:cNvCxnSpPr>
          <p:nvPr/>
        </p:nvCxnSpPr>
        <p:spPr>
          <a:xfrm>
            <a:off x="7522144" y="3792351"/>
            <a:ext cx="0" cy="450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/>
          <p:cNvCxnSpPr/>
          <p:nvPr/>
        </p:nvCxnSpPr>
        <p:spPr>
          <a:xfrm>
            <a:off x="7522141" y="4705144"/>
            <a:ext cx="0" cy="450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500387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Transferencia de archivos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Para la transferencia de archivos necesita</a:t>
            </a:r>
          </a:p>
          <a:p>
            <a:pPr marL="0" indent="0">
              <a:buNone/>
            </a:pPr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2477729" y="2979174"/>
            <a:ext cx="2241755" cy="26153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A</a:t>
            </a: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 smtClean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 smtClean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 smtClean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7428271" y="2979174"/>
            <a:ext cx="2241755" cy="26153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B</a:t>
            </a: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 smtClean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 smtClean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 smtClean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 rot="16200000">
            <a:off x="2556388" y="4940329"/>
            <a:ext cx="639096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FILE</a:t>
            </a:r>
            <a:endParaRPr lang="es-CO" dirty="0"/>
          </a:p>
        </p:txBody>
      </p:sp>
      <p:sp>
        <p:nvSpPr>
          <p:cNvPr id="7" name="Rectángulo 6"/>
          <p:cNvSpPr/>
          <p:nvPr/>
        </p:nvSpPr>
        <p:spPr>
          <a:xfrm rot="16200000">
            <a:off x="8952272" y="4940329"/>
            <a:ext cx="639096" cy="304800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FILE</a:t>
            </a:r>
            <a:endParaRPr lang="es-CO" dirty="0"/>
          </a:p>
        </p:txBody>
      </p:sp>
      <p:cxnSp>
        <p:nvCxnSpPr>
          <p:cNvPr id="9" name="Conector recto de flecha 8"/>
          <p:cNvCxnSpPr>
            <a:stCxn id="4" idx="3"/>
            <a:endCxn id="11" idx="2"/>
          </p:cNvCxnSpPr>
          <p:nvPr/>
        </p:nvCxnSpPr>
        <p:spPr>
          <a:xfrm flipV="1">
            <a:off x="4719484" y="4286863"/>
            <a:ext cx="2521974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ipse 9"/>
          <p:cNvSpPr/>
          <p:nvPr/>
        </p:nvSpPr>
        <p:spPr>
          <a:xfrm>
            <a:off x="4537587" y="4104967"/>
            <a:ext cx="363793" cy="3637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Elipse 10"/>
          <p:cNvSpPr/>
          <p:nvPr/>
        </p:nvSpPr>
        <p:spPr>
          <a:xfrm>
            <a:off x="7241458" y="4104966"/>
            <a:ext cx="363793" cy="3637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CuadroTexto 12"/>
          <p:cNvSpPr txBox="1"/>
          <p:nvPr/>
        </p:nvSpPr>
        <p:spPr>
          <a:xfrm>
            <a:off x="2455608" y="3615876"/>
            <a:ext cx="154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InputStream</a:t>
            </a:r>
            <a:endParaRPr lang="es-CO" dirty="0"/>
          </a:p>
        </p:txBody>
      </p:sp>
      <p:sp>
        <p:nvSpPr>
          <p:cNvPr id="14" name="CuadroTexto 13"/>
          <p:cNvSpPr txBox="1"/>
          <p:nvPr/>
        </p:nvSpPr>
        <p:spPr>
          <a:xfrm>
            <a:off x="4689496" y="3507657"/>
            <a:ext cx="154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OutputStream</a:t>
            </a:r>
            <a:endParaRPr lang="es-CO" dirty="0"/>
          </a:p>
        </p:txBody>
      </p:sp>
      <p:sp>
        <p:nvSpPr>
          <p:cNvPr id="15" name="CuadroTexto 14"/>
          <p:cNvSpPr txBox="1"/>
          <p:nvPr/>
        </p:nvSpPr>
        <p:spPr>
          <a:xfrm>
            <a:off x="6096491" y="4392467"/>
            <a:ext cx="154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InputStream</a:t>
            </a:r>
            <a:endParaRPr lang="es-CO" dirty="0"/>
          </a:p>
        </p:txBody>
      </p:sp>
      <p:sp>
        <p:nvSpPr>
          <p:cNvPr id="16" name="CuadroTexto 15"/>
          <p:cNvSpPr txBox="1"/>
          <p:nvPr/>
        </p:nvSpPr>
        <p:spPr>
          <a:xfrm>
            <a:off x="8170115" y="3496779"/>
            <a:ext cx="154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OutputStream</a:t>
            </a:r>
            <a:endParaRPr lang="es-CO" dirty="0"/>
          </a:p>
        </p:txBody>
      </p:sp>
      <p:sp>
        <p:nvSpPr>
          <p:cNvPr id="17" name="Elipse 16"/>
          <p:cNvSpPr/>
          <p:nvPr/>
        </p:nvSpPr>
        <p:spPr>
          <a:xfrm>
            <a:off x="2688140" y="4104965"/>
            <a:ext cx="363793" cy="3637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Elipse 17"/>
          <p:cNvSpPr/>
          <p:nvPr/>
        </p:nvSpPr>
        <p:spPr>
          <a:xfrm>
            <a:off x="9089923" y="4104964"/>
            <a:ext cx="363793" cy="3637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0" name="Conector recto de flecha 19"/>
          <p:cNvCxnSpPr>
            <a:stCxn id="17" idx="6"/>
          </p:cNvCxnSpPr>
          <p:nvPr/>
        </p:nvCxnSpPr>
        <p:spPr>
          <a:xfrm flipV="1">
            <a:off x="3051933" y="4286861"/>
            <a:ext cx="148073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/>
          <p:cNvCxnSpPr>
            <a:stCxn id="6" idx="3"/>
            <a:endCxn id="17" idx="4"/>
          </p:cNvCxnSpPr>
          <p:nvPr/>
        </p:nvCxnSpPr>
        <p:spPr>
          <a:xfrm flipH="1" flipV="1">
            <a:off x="2870037" y="4468758"/>
            <a:ext cx="5899" cy="3044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/>
          <p:cNvCxnSpPr/>
          <p:nvPr/>
        </p:nvCxnSpPr>
        <p:spPr>
          <a:xfrm flipV="1">
            <a:off x="7604269" y="4301603"/>
            <a:ext cx="148073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/>
          <p:cNvCxnSpPr>
            <a:endCxn id="7" idx="3"/>
          </p:cNvCxnSpPr>
          <p:nvPr/>
        </p:nvCxnSpPr>
        <p:spPr>
          <a:xfrm>
            <a:off x="9266903" y="4468758"/>
            <a:ext cx="4917" cy="3044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427492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Singleton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El patrón </a:t>
            </a:r>
            <a:r>
              <a:rPr lang="es-ES" dirty="0" err="1"/>
              <a:t>S</a:t>
            </a:r>
            <a:r>
              <a:rPr lang="es-ES" dirty="0" err="1" smtClean="0"/>
              <a:t>ingleton</a:t>
            </a:r>
            <a:r>
              <a:rPr lang="es-ES" dirty="0" smtClean="0"/>
              <a:t> permite crear una única instancia a partir de una clase. </a:t>
            </a:r>
            <a:endParaRPr lang="es-ES" dirty="0"/>
          </a:p>
          <a:p>
            <a:r>
              <a:rPr lang="es-ES" dirty="0" smtClean="0"/>
              <a:t>En el caso de conexiones, el patrón </a:t>
            </a:r>
            <a:r>
              <a:rPr lang="es-ES" dirty="0" err="1" smtClean="0"/>
              <a:t>Singleton</a:t>
            </a:r>
            <a:r>
              <a:rPr lang="es-ES" dirty="0" smtClean="0"/>
              <a:t> cobra importancia, permitiendo usar una conexión activa por múltiples objetos dentro de un software</a:t>
            </a:r>
            <a:endParaRPr lang="es-CO" dirty="0"/>
          </a:p>
        </p:txBody>
      </p:sp>
      <p:pic>
        <p:nvPicPr>
          <p:cNvPr id="1026" name="Picture 2" descr="Resultado de imagen para Singleton um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3315" y="3175409"/>
            <a:ext cx="3607903" cy="2693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086287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Ejercicio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148230" y="2625978"/>
            <a:ext cx="6313293" cy="2526127"/>
          </a:xfrm>
        </p:spPr>
        <p:txBody>
          <a:bodyPr>
            <a:normAutofit fontScale="92500" lnSpcReduction="10000"/>
          </a:bodyPr>
          <a:lstStyle/>
          <a:p>
            <a:r>
              <a:rPr lang="es-ES" dirty="0" smtClean="0"/>
              <a:t>Implemente la conexión </a:t>
            </a:r>
            <a:r>
              <a:rPr lang="es-ES" dirty="0" err="1" smtClean="0"/>
              <a:t>Singleton</a:t>
            </a:r>
            <a:r>
              <a:rPr lang="es-ES" dirty="0" smtClean="0"/>
              <a:t> del cliente. </a:t>
            </a:r>
          </a:p>
          <a:p>
            <a:endParaRPr lang="es-ES" dirty="0" smtClean="0"/>
          </a:p>
          <a:p>
            <a:r>
              <a:rPr lang="es-ES" dirty="0" smtClean="0"/>
              <a:t>Pruebe el envío de mensajes usando el servidor </a:t>
            </a:r>
            <a:r>
              <a:rPr lang="es-ES" dirty="0" err="1" smtClean="0"/>
              <a:t>Singleton</a:t>
            </a:r>
            <a:r>
              <a:rPr lang="es-ES" dirty="0" smtClean="0"/>
              <a:t> y el cliente </a:t>
            </a:r>
            <a:r>
              <a:rPr lang="es-ES" dirty="0" err="1" smtClean="0"/>
              <a:t>Singleton</a:t>
            </a:r>
            <a:endParaRPr lang="es-ES" dirty="0" smtClean="0"/>
          </a:p>
          <a:p>
            <a:endParaRPr lang="es-ES" dirty="0"/>
          </a:p>
          <a:p>
            <a:r>
              <a:rPr lang="es-ES" dirty="0" smtClean="0"/>
              <a:t>Haga que el servidor TCP sea capaz de mantenerse disponible a pesar que ya haya terminado una sesión con </a:t>
            </a:r>
            <a:r>
              <a:rPr lang="es-ES" smtClean="0"/>
              <a:t>un cliente.</a:t>
            </a:r>
            <a:endParaRPr lang="es-CO" dirty="0"/>
          </a:p>
        </p:txBody>
      </p:sp>
      <p:pic>
        <p:nvPicPr>
          <p:cNvPr id="1026" name="Picture 2" descr="Resultado de imagen para homework png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84439"/>
            <a:ext cx="3067665" cy="3067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6768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3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s-E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TRANSMISIÓN DE DATOS</a:t>
            </a:r>
            <a:endParaRPr sz="4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33"/>
          <p:cNvSpPr/>
          <p:nvPr/>
        </p:nvSpPr>
        <p:spPr>
          <a:xfrm>
            <a:off x="2871989" y="3219719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33"/>
          <p:cNvSpPr/>
          <p:nvPr/>
        </p:nvSpPr>
        <p:spPr>
          <a:xfrm>
            <a:off x="7647905" y="3219718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46" name="Google Shape;346;p33"/>
          <p:cNvCxnSpPr/>
          <p:nvPr/>
        </p:nvCxnSpPr>
        <p:spPr>
          <a:xfrm rot="10800000" flipH="1">
            <a:off x="3850784" y="3340815"/>
            <a:ext cx="3797121" cy="2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7" name="Google Shape;347;p33"/>
          <p:cNvSpPr txBox="1"/>
          <p:nvPr/>
        </p:nvSpPr>
        <p:spPr>
          <a:xfrm>
            <a:off x="3554569" y="3330013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33"/>
          <p:cNvSpPr txBox="1"/>
          <p:nvPr/>
        </p:nvSpPr>
        <p:spPr>
          <a:xfrm>
            <a:off x="6126480" y="3332090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33"/>
          <p:cNvSpPr txBox="1"/>
          <p:nvPr/>
        </p:nvSpPr>
        <p:spPr>
          <a:xfrm>
            <a:off x="875763" y="5035639"/>
            <a:ext cx="775093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Usando TCP y UDP NO basta saber las direcciones IP, sino también el puerto por el que se envía la información.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p33"/>
          <p:cNvSpPr/>
          <p:nvPr/>
        </p:nvSpPr>
        <p:spPr>
          <a:xfrm>
            <a:off x="2096896" y="3383280"/>
            <a:ext cx="441960" cy="684365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33"/>
          <p:cNvSpPr/>
          <p:nvPr/>
        </p:nvSpPr>
        <p:spPr>
          <a:xfrm rot="10800000" flipH="1">
            <a:off x="2344312" y="3380105"/>
            <a:ext cx="197719" cy="170448"/>
          </a:xfrm>
          <a:prstGeom prst="triangle">
            <a:avLst>
              <a:gd name="adj" fmla="val 100000"/>
            </a:avLst>
          </a:prstGeom>
          <a:solidFill>
            <a:schemeClr val="lt1"/>
          </a:solidFill>
          <a:ln w="158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33"/>
          <p:cNvSpPr/>
          <p:nvPr/>
        </p:nvSpPr>
        <p:spPr>
          <a:xfrm flipH="1">
            <a:off x="2342724" y="3380105"/>
            <a:ext cx="197719" cy="170448"/>
          </a:xfrm>
          <a:prstGeom prst="triangle">
            <a:avLst>
              <a:gd name="adj" fmla="val 100000"/>
            </a:avLst>
          </a:prstGeom>
          <a:solidFill>
            <a:srgbClr val="F2F2F2"/>
          </a:solidFill>
          <a:ln w="15875" cap="flat" cmpd="sng">
            <a:solidFill>
              <a:srgbClr val="0B464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33"/>
          <p:cNvSpPr txBox="1"/>
          <p:nvPr/>
        </p:nvSpPr>
        <p:spPr>
          <a:xfrm>
            <a:off x="4822065" y="2955280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Puerto 80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7987973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Conexiones asíncronas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5451004" cy="4023360"/>
          </a:xfrm>
        </p:spPr>
        <p:txBody>
          <a:bodyPr/>
          <a:lstStyle/>
          <a:p>
            <a:r>
              <a:rPr lang="es-ES" smtClean="0"/>
              <a:t>Una conexión asíncrona implica que hay un hilo de </a:t>
            </a:r>
            <a:r>
              <a:rPr lang="es-ES" b="1" smtClean="0"/>
              <a:t>ENVÍO</a:t>
            </a:r>
            <a:r>
              <a:rPr lang="es-ES" smtClean="0"/>
              <a:t> y otro hilo de </a:t>
            </a:r>
            <a:r>
              <a:rPr lang="es-ES" b="1" smtClean="0"/>
              <a:t>RECEPCIÓN</a:t>
            </a:r>
            <a:r>
              <a:rPr lang="es-ES" smtClean="0"/>
              <a:t>.</a:t>
            </a:r>
          </a:p>
          <a:p>
            <a:r>
              <a:rPr lang="es-ES" smtClean="0"/>
              <a:t>Ambos hilos deben surgir en el momento que ocurre el </a:t>
            </a:r>
            <a:r>
              <a:rPr lang="es-ES" b="1" smtClean="0"/>
              <a:t>HANDSHAKE</a:t>
            </a:r>
            <a:r>
              <a:rPr lang="es-ES" smtClean="0"/>
              <a:t>.</a:t>
            </a:r>
            <a:endParaRPr lang="es-ES" u="sng" smtClean="0"/>
          </a:p>
          <a:p>
            <a:r>
              <a:rPr lang="es-ES" smtClean="0"/>
              <a:t>La clase Singleton de conexión debe poder dirigir y obtener información hacia los dos hilos de recepción y emisión.</a:t>
            </a:r>
            <a:endParaRPr lang="es-ES" u="sng" smtClean="0"/>
          </a:p>
          <a:p>
            <a:r>
              <a:rPr lang="es-ES" smtClean="0"/>
              <a:t>El hilo de emisión sólo requiere estar activo mientras envía el mensaje.</a:t>
            </a:r>
          </a:p>
          <a:p>
            <a:r>
              <a:rPr lang="es-ES" smtClean="0"/>
              <a:t>El hilo de recepción requiere estar siempre activo.</a:t>
            </a:r>
            <a:endParaRPr lang="es-ES" dirty="0"/>
          </a:p>
        </p:txBody>
      </p:sp>
      <p:sp>
        <p:nvSpPr>
          <p:cNvPr id="4" name="Rectángulo 3"/>
          <p:cNvSpPr/>
          <p:nvPr/>
        </p:nvSpPr>
        <p:spPr>
          <a:xfrm>
            <a:off x="7015316" y="2946284"/>
            <a:ext cx="2322871" cy="806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TCPConnection</a:t>
            </a:r>
            <a:endParaRPr lang="es-CO" dirty="0"/>
          </a:p>
        </p:txBody>
      </p:sp>
      <p:sp>
        <p:nvSpPr>
          <p:cNvPr id="5" name="Rectángulo 4"/>
          <p:cNvSpPr/>
          <p:nvPr/>
        </p:nvSpPr>
        <p:spPr>
          <a:xfrm>
            <a:off x="7015315" y="2100933"/>
            <a:ext cx="1135626" cy="806245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Receptor</a:t>
            </a:r>
            <a:endParaRPr lang="es-CO" dirty="0"/>
          </a:p>
        </p:txBody>
      </p:sp>
      <p:sp>
        <p:nvSpPr>
          <p:cNvPr id="6" name="Rectángulo 5"/>
          <p:cNvSpPr/>
          <p:nvPr/>
        </p:nvSpPr>
        <p:spPr>
          <a:xfrm>
            <a:off x="8202561" y="2100932"/>
            <a:ext cx="1135626" cy="806245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Emisor</a:t>
            </a:r>
            <a:endParaRPr lang="es-CO" dirty="0"/>
          </a:p>
        </p:txBody>
      </p:sp>
      <p:sp>
        <p:nvSpPr>
          <p:cNvPr id="7" name="Rectángulo 6"/>
          <p:cNvSpPr/>
          <p:nvPr/>
        </p:nvSpPr>
        <p:spPr>
          <a:xfrm>
            <a:off x="7773628" y="4636988"/>
            <a:ext cx="806245" cy="806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GUI</a:t>
            </a:r>
            <a:endParaRPr lang="es-CO" dirty="0"/>
          </a:p>
        </p:txBody>
      </p:sp>
      <p:cxnSp>
        <p:nvCxnSpPr>
          <p:cNvPr id="9" name="Conector recto de flecha 8"/>
          <p:cNvCxnSpPr>
            <a:stCxn id="7" idx="0"/>
            <a:endCxn id="4" idx="2"/>
          </p:cNvCxnSpPr>
          <p:nvPr/>
        </p:nvCxnSpPr>
        <p:spPr>
          <a:xfrm flipV="1">
            <a:off x="8176751" y="3752529"/>
            <a:ext cx="1" cy="88445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ángulo 9"/>
          <p:cNvSpPr/>
          <p:nvPr/>
        </p:nvSpPr>
        <p:spPr>
          <a:xfrm>
            <a:off x="9761955" y="5086039"/>
            <a:ext cx="285900" cy="285900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1" name="Rectángulo 10"/>
          <p:cNvSpPr/>
          <p:nvPr/>
        </p:nvSpPr>
        <p:spPr>
          <a:xfrm>
            <a:off x="9761955" y="4702420"/>
            <a:ext cx="285900" cy="285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2" name="Rectángulo 11"/>
          <p:cNvSpPr/>
          <p:nvPr/>
        </p:nvSpPr>
        <p:spPr>
          <a:xfrm>
            <a:off x="10070196" y="4618988"/>
            <a:ext cx="1431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 smtClean="0"/>
              <a:t>Main</a:t>
            </a:r>
            <a:r>
              <a:rPr lang="es-ES" dirty="0" smtClean="0"/>
              <a:t> </a:t>
            </a:r>
            <a:r>
              <a:rPr lang="es-ES" dirty="0" err="1" smtClean="0"/>
              <a:t>Thread</a:t>
            </a:r>
            <a:r>
              <a:rPr lang="es-ES" dirty="0" smtClean="0"/>
              <a:t> </a:t>
            </a:r>
            <a:endParaRPr lang="es-CO" dirty="0"/>
          </a:p>
        </p:txBody>
      </p:sp>
      <p:sp>
        <p:nvSpPr>
          <p:cNvPr id="13" name="Rectángulo 12"/>
          <p:cNvSpPr/>
          <p:nvPr/>
        </p:nvSpPr>
        <p:spPr>
          <a:xfrm>
            <a:off x="10070196" y="5044323"/>
            <a:ext cx="16761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 smtClean="0"/>
              <a:t>Worker</a:t>
            </a:r>
            <a:r>
              <a:rPr lang="es-ES" dirty="0" smtClean="0"/>
              <a:t> </a:t>
            </a:r>
            <a:r>
              <a:rPr lang="es-ES" dirty="0" err="1" smtClean="0"/>
              <a:t>Threads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372914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4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s-E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TRANSMISIÓN DE DATOS</a:t>
            </a:r>
            <a:endParaRPr sz="4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p34"/>
          <p:cNvSpPr/>
          <p:nvPr/>
        </p:nvSpPr>
        <p:spPr>
          <a:xfrm>
            <a:off x="2871989" y="3219719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p34"/>
          <p:cNvSpPr/>
          <p:nvPr/>
        </p:nvSpPr>
        <p:spPr>
          <a:xfrm>
            <a:off x="7647905" y="3219718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61" name="Google Shape;361;p34"/>
          <p:cNvCxnSpPr/>
          <p:nvPr/>
        </p:nvCxnSpPr>
        <p:spPr>
          <a:xfrm rot="10800000" flipH="1">
            <a:off x="3850784" y="3594815"/>
            <a:ext cx="3797121" cy="2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2" name="Google Shape;362;p34"/>
          <p:cNvSpPr txBox="1"/>
          <p:nvPr/>
        </p:nvSpPr>
        <p:spPr>
          <a:xfrm>
            <a:off x="3554569" y="3584013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Google Shape;363;p34"/>
          <p:cNvSpPr txBox="1"/>
          <p:nvPr/>
        </p:nvSpPr>
        <p:spPr>
          <a:xfrm>
            <a:off x="6126480" y="3586090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p34"/>
          <p:cNvSpPr txBox="1"/>
          <p:nvPr/>
        </p:nvSpPr>
        <p:spPr>
          <a:xfrm>
            <a:off x="875763" y="5035639"/>
            <a:ext cx="775093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Usando TCP y UDP NO basta saber las direcciones IP, sino también el puerto por el que se envía la información.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Google Shape;365;p34"/>
          <p:cNvSpPr/>
          <p:nvPr/>
        </p:nvSpPr>
        <p:spPr>
          <a:xfrm>
            <a:off x="2096896" y="3383280"/>
            <a:ext cx="441960" cy="684365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p34"/>
          <p:cNvSpPr/>
          <p:nvPr/>
        </p:nvSpPr>
        <p:spPr>
          <a:xfrm rot="10800000" flipH="1">
            <a:off x="2344312" y="3380105"/>
            <a:ext cx="197719" cy="170448"/>
          </a:xfrm>
          <a:prstGeom prst="triangle">
            <a:avLst>
              <a:gd name="adj" fmla="val 100000"/>
            </a:avLst>
          </a:prstGeom>
          <a:solidFill>
            <a:schemeClr val="lt1"/>
          </a:solidFill>
          <a:ln w="158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p34"/>
          <p:cNvSpPr/>
          <p:nvPr/>
        </p:nvSpPr>
        <p:spPr>
          <a:xfrm flipH="1">
            <a:off x="2342724" y="3380105"/>
            <a:ext cx="197719" cy="170448"/>
          </a:xfrm>
          <a:prstGeom prst="triangle">
            <a:avLst>
              <a:gd name="adj" fmla="val 100000"/>
            </a:avLst>
          </a:prstGeom>
          <a:solidFill>
            <a:srgbClr val="F2F2F2"/>
          </a:solidFill>
          <a:ln w="15875" cap="flat" cmpd="sng">
            <a:solidFill>
              <a:srgbClr val="0B464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p34"/>
          <p:cNvSpPr txBox="1"/>
          <p:nvPr/>
        </p:nvSpPr>
        <p:spPr>
          <a:xfrm>
            <a:off x="4822065" y="3209280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Puerto 443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72563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5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s-E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TRANSMISIÓN DE DATOS</a:t>
            </a:r>
            <a:endParaRPr sz="4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p35"/>
          <p:cNvSpPr/>
          <p:nvPr/>
        </p:nvSpPr>
        <p:spPr>
          <a:xfrm>
            <a:off x="2871989" y="3219719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Google Shape;375;p35"/>
          <p:cNvSpPr/>
          <p:nvPr/>
        </p:nvSpPr>
        <p:spPr>
          <a:xfrm>
            <a:off x="7647905" y="3219718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76" name="Google Shape;376;p35"/>
          <p:cNvCxnSpPr/>
          <p:nvPr/>
        </p:nvCxnSpPr>
        <p:spPr>
          <a:xfrm rot="10800000" flipH="1">
            <a:off x="3850784" y="3861515"/>
            <a:ext cx="3797121" cy="2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77" name="Google Shape;377;p35"/>
          <p:cNvSpPr txBox="1"/>
          <p:nvPr/>
        </p:nvSpPr>
        <p:spPr>
          <a:xfrm>
            <a:off x="3554569" y="3850713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Google Shape;378;p35"/>
          <p:cNvSpPr txBox="1"/>
          <p:nvPr/>
        </p:nvSpPr>
        <p:spPr>
          <a:xfrm>
            <a:off x="6126480" y="3852790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" name="Google Shape;379;p35"/>
          <p:cNvSpPr txBox="1"/>
          <p:nvPr/>
        </p:nvSpPr>
        <p:spPr>
          <a:xfrm>
            <a:off x="875763" y="5035639"/>
            <a:ext cx="775093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Usando TCP y UDP NO basta saber las direcciones IP, sino también el puerto por el que se envía la información.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Google Shape;380;p35"/>
          <p:cNvSpPr/>
          <p:nvPr/>
        </p:nvSpPr>
        <p:spPr>
          <a:xfrm>
            <a:off x="2096896" y="3383280"/>
            <a:ext cx="441960" cy="684365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Google Shape;381;p35"/>
          <p:cNvSpPr/>
          <p:nvPr/>
        </p:nvSpPr>
        <p:spPr>
          <a:xfrm rot="10800000" flipH="1">
            <a:off x="2344312" y="3380105"/>
            <a:ext cx="197719" cy="170448"/>
          </a:xfrm>
          <a:prstGeom prst="triangle">
            <a:avLst>
              <a:gd name="adj" fmla="val 100000"/>
            </a:avLst>
          </a:prstGeom>
          <a:solidFill>
            <a:schemeClr val="lt1"/>
          </a:solidFill>
          <a:ln w="158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p35"/>
          <p:cNvSpPr/>
          <p:nvPr/>
        </p:nvSpPr>
        <p:spPr>
          <a:xfrm flipH="1">
            <a:off x="2342724" y="3380105"/>
            <a:ext cx="197719" cy="170448"/>
          </a:xfrm>
          <a:prstGeom prst="triangle">
            <a:avLst>
              <a:gd name="adj" fmla="val 100000"/>
            </a:avLst>
          </a:prstGeom>
          <a:solidFill>
            <a:srgbClr val="F2F2F2"/>
          </a:solidFill>
          <a:ln w="15875" cap="flat" cmpd="sng">
            <a:solidFill>
              <a:srgbClr val="0B464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" name="Google Shape;383;p35"/>
          <p:cNvSpPr txBox="1"/>
          <p:nvPr/>
        </p:nvSpPr>
        <p:spPr>
          <a:xfrm>
            <a:off x="4822065" y="3475980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Puerto 5000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21710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6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s-E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TRANSMISIÓN DE DATOS</a:t>
            </a:r>
            <a:endParaRPr sz="4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9" name="Google Shape;389;p36"/>
          <p:cNvSpPr/>
          <p:nvPr/>
        </p:nvSpPr>
        <p:spPr>
          <a:xfrm>
            <a:off x="2871989" y="3219719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0" name="Google Shape;390;p36"/>
          <p:cNvSpPr/>
          <p:nvPr/>
        </p:nvSpPr>
        <p:spPr>
          <a:xfrm>
            <a:off x="7647905" y="3219718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91" name="Google Shape;391;p36"/>
          <p:cNvCxnSpPr/>
          <p:nvPr/>
        </p:nvCxnSpPr>
        <p:spPr>
          <a:xfrm rot="10800000" flipH="1">
            <a:off x="3850784" y="4090115"/>
            <a:ext cx="3797121" cy="2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2" name="Google Shape;392;p36"/>
          <p:cNvSpPr txBox="1"/>
          <p:nvPr/>
        </p:nvSpPr>
        <p:spPr>
          <a:xfrm>
            <a:off x="3554569" y="4079313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3" name="Google Shape;393;p36"/>
          <p:cNvSpPr txBox="1"/>
          <p:nvPr/>
        </p:nvSpPr>
        <p:spPr>
          <a:xfrm>
            <a:off x="6126480" y="4081390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4" name="Google Shape;394;p36"/>
          <p:cNvSpPr txBox="1"/>
          <p:nvPr/>
        </p:nvSpPr>
        <p:spPr>
          <a:xfrm>
            <a:off x="875763" y="5035639"/>
            <a:ext cx="775093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Usando TCP y UDP NO basta saber las direcciones IP, sino también el puerto por el que se envía la información.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Google Shape;395;p36"/>
          <p:cNvSpPr/>
          <p:nvPr/>
        </p:nvSpPr>
        <p:spPr>
          <a:xfrm>
            <a:off x="2096896" y="3383280"/>
            <a:ext cx="441960" cy="684365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6" name="Google Shape;396;p36"/>
          <p:cNvSpPr/>
          <p:nvPr/>
        </p:nvSpPr>
        <p:spPr>
          <a:xfrm rot="10800000" flipH="1">
            <a:off x="2344312" y="3380105"/>
            <a:ext cx="197719" cy="170448"/>
          </a:xfrm>
          <a:prstGeom prst="triangle">
            <a:avLst>
              <a:gd name="adj" fmla="val 100000"/>
            </a:avLst>
          </a:prstGeom>
          <a:solidFill>
            <a:schemeClr val="lt1"/>
          </a:solidFill>
          <a:ln w="158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7" name="Google Shape;397;p36"/>
          <p:cNvSpPr/>
          <p:nvPr/>
        </p:nvSpPr>
        <p:spPr>
          <a:xfrm flipH="1">
            <a:off x="2342724" y="3380105"/>
            <a:ext cx="197719" cy="170448"/>
          </a:xfrm>
          <a:prstGeom prst="triangle">
            <a:avLst>
              <a:gd name="adj" fmla="val 100000"/>
            </a:avLst>
          </a:prstGeom>
          <a:solidFill>
            <a:srgbClr val="F2F2F2"/>
          </a:solidFill>
          <a:ln w="15875" cap="flat" cmpd="sng">
            <a:solidFill>
              <a:srgbClr val="0B464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8" name="Google Shape;398;p36"/>
          <p:cNvSpPr txBox="1"/>
          <p:nvPr/>
        </p:nvSpPr>
        <p:spPr>
          <a:xfrm>
            <a:off x="4822065" y="3704580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Puerto 5555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42906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7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s-E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TRANSMISIÓN DE DATOS</a:t>
            </a:r>
            <a:endParaRPr sz="4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4" name="Google Shape;404;p37"/>
          <p:cNvSpPr/>
          <p:nvPr/>
        </p:nvSpPr>
        <p:spPr>
          <a:xfrm>
            <a:off x="2871989" y="3219719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5" name="Google Shape;405;p37"/>
          <p:cNvSpPr/>
          <p:nvPr/>
        </p:nvSpPr>
        <p:spPr>
          <a:xfrm>
            <a:off x="7647905" y="3219718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6" name="Google Shape;406;p37"/>
          <p:cNvSpPr txBox="1"/>
          <p:nvPr/>
        </p:nvSpPr>
        <p:spPr>
          <a:xfrm>
            <a:off x="875763" y="5035639"/>
            <a:ext cx="7750937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Esto permite establecer distintos servicios y separarlos por funciones. Algunos servicios son Transmisiones en vivo, Web, Web segura, Transferencia de archivos, e-mail.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7" name="Google Shape;407;p37"/>
          <p:cNvSpPr/>
          <p:nvPr/>
        </p:nvSpPr>
        <p:spPr>
          <a:xfrm>
            <a:off x="2096896" y="3383280"/>
            <a:ext cx="441960" cy="684365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8" name="Google Shape;408;p37"/>
          <p:cNvSpPr/>
          <p:nvPr/>
        </p:nvSpPr>
        <p:spPr>
          <a:xfrm rot="10800000" flipH="1">
            <a:off x="2344312" y="3380105"/>
            <a:ext cx="197719" cy="170448"/>
          </a:xfrm>
          <a:prstGeom prst="triangle">
            <a:avLst>
              <a:gd name="adj" fmla="val 100000"/>
            </a:avLst>
          </a:prstGeom>
          <a:solidFill>
            <a:schemeClr val="lt1"/>
          </a:solidFill>
          <a:ln w="158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Google Shape;409;p37"/>
          <p:cNvSpPr/>
          <p:nvPr/>
        </p:nvSpPr>
        <p:spPr>
          <a:xfrm flipH="1">
            <a:off x="2342724" y="3380105"/>
            <a:ext cx="197719" cy="170448"/>
          </a:xfrm>
          <a:prstGeom prst="triangle">
            <a:avLst>
              <a:gd name="adj" fmla="val 100000"/>
            </a:avLst>
          </a:prstGeom>
          <a:solidFill>
            <a:srgbClr val="F2F2F2"/>
          </a:solidFill>
          <a:ln w="15875" cap="flat" cmpd="sng">
            <a:solidFill>
              <a:srgbClr val="0B464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10" name="Google Shape;410;p37"/>
          <p:cNvCxnSpPr/>
          <p:nvPr/>
        </p:nvCxnSpPr>
        <p:spPr>
          <a:xfrm rot="10800000" flipH="1">
            <a:off x="3850784" y="3709115"/>
            <a:ext cx="3797121" cy="2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1" name="Google Shape;411;p37"/>
          <p:cNvSpPr txBox="1"/>
          <p:nvPr/>
        </p:nvSpPr>
        <p:spPr>
          <a:xfrm>
            <a:off x="3554569" y="3698313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Google Shape;412;p37"/>
          <p:cNvSpPr txBox="1"/>
          <p:nvPr/>
        </p:nvSpPr>
        <p:spPr>
          <a:xfrm>
            <a:off x="6126480" y="3700390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1722384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4019</TotalTime>
  <Words>1157</Words>
  <Application>Microsoft Office PowerPoint</Application>
  <PresentationFormat>Panorámica</PresentationFormat>
  <Paragraphs>443</Paragraphs>
  <Slides>50</Slides>
  <Notes>16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50</vt:i4>
      </vt:variant>
    </vt:vector>
  </HeadingPairs>
  <TitlesOfParts>
    <vt:vector size="54" baseType="lpstr">
      <vt:lpstr>Calibri</vt:lpstr>
      <vt:lpstr>Calibri Light</vt:lpstr>
      <vt:lpstr>Courier New</vt:lpstr>
      <vt:lpstr>Retrospección</vt:lpstr>
      <vt:lpstr>Semana 3</vt:lpstr>
      <vt:lpstr>IP Privadas</vt:lpstr>
      <vt:lpstr>PROTOCOLO IP</vt:lpstr>
      <vt:lpstr>TRANSMISIÓN DE DATOS</vt:lpstr>
      <vt:lpstr>TRANSMISIÓN DE DATOS</vt:lpstr>
      <vt:lpstr>TRANSMISIÓN DE DATOS</vt:lpstr>
      <vt:lpstr>TRANSMISIÓN DE DATOS</vt:lpstr>
      <vt:lpstr>TRANSMISIÓN DE DATOS</vt:lpstr>
      <vt:lpstr>TRANSMISIÓN DE DATOS</vt:lpstr>
      <vt:lpstr>TRANSMISIÓN DE DATOS</vt:lpstr>
      <vt:lpstr>TRANSMISIÓN DE DATOS</vt:lpstr>
      <vt:lpstr>TRANSMISIÓN DE DATOS</vt:lpstr>
      <vt:lpstr>TRANSMISIÓN DE DATOS</vt:lpstr>
      <vt:lpstr>TRANSMISIÓN DE DATOS</vt:lpstr>
      <vt:lpstr>TRANSMISIÓN DE DATOS</vt:lpstr>
      <vt:lpstr>TRANSMISIÓN DE DATOS</vt:lpstr>
      <vt:lpstr>TRANSMISIÓN DE DATOS</vt:lpstr>
      <vt:lpstr>TRANSMISIÓN DE DATOS</vt:lpstr>
      <vt:lpstr>Puerto de red</vt:lpstr>
      <vt:lpstr>Puertos de red</vt:lpstr>
      <vt:lpstr>FLUJO TCP</vt:lpstr>
      <vt:lpstr>TCP</vt:lpstr>
      <vt:lpstr>TCP</vt:lpstr>
      <vt:lpstr>TCP</vt:lpstr>
      <vt:lpstr>TCP</vt:lpstr>
      <vt:lpstr>TCP</vt:lpstr>
      <vt:lpstr>TCP</vt:lpstr>
      <vt:lpstr>TCP</vt:lpstr>
      <vt:lpstr>TCP</vt:lpstr>
      <vt:lpstr>TCP</vt:lpstr>
      <vt:lpstr>TCP</vt:lpstr>
      <vt:lpstr>TCP</vt:lpstr>
      <vt:lpstr>TRANSFERENCIA TCP</vt:lpstr>
      <vt:lpstr>TCP Data transfer</vt:lpstr>
      <vt:lpstr>TCP Data transfer</vt:lpstr>
      <vt:lpstr>TCP Data transfer</vt:lpstr>
      <vt:lpstr>TCP Data transfer</vt:lpstr>
      <vt:lpstr>TCP Data transfer</vt:lpstr>
      <vt:lpstr>TCP Data transfer</vt:lpstr>
      <vt:lpstr>TCP Data transfer</vt:lpstr>
      <vt:lpstr>TCP Data transfer</vt:lpstr>
      <vt:lpstr>TCP Data transfer</vt:lpstr>
      <vt:lpstr>TCP Data transfer</vt:lpstr>
      <vt:lpstr>IMPLEMENTACIÓN JAVA</vt:lpstr>
      <vt:lpstr>Ejercicio en clase</vt:lpstr>
      <vt:lpstr>Taller grupal</vt:lpstr>
      <vt:lpstr>Transferencia de archivos</vt:lpstr>
      <vt:lpstr>Singleton</vt:lpstr>
      <vt:lpstr>Ejercicio</vt:lpstr>
      <vt:lpstr>Conexiones asíncronas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Semana 3</dc:title>
  <dc:creator>Domiciano Rincon Nino</dc:creator>
  <cp:lastModifiedBy>Domiciano Rincon Nino</cp:lastModifiedBy>
  <cp:revision>30</cp:revision>
  <dcterms:created xsi:type="dcterms:W3CDTF">2019-02-03T15:35:16Z</dcterms:created>
  <dcterms:modified xsi:type="dcterms:W3CDTF">2019-02-07T15:39:47Z</dcterms:modified>
</cp:coreProperties>
</file>