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6" r:id="rId2"/>
    <p:sldId id="358" r:id="rId3"/>
    <p:sldId id="365" r:id="rId4"/>
    <p:sldId id="366" r:id="rId5"/>
    <p:sldId id="367" r:id="rId6"/>
    <p:sldId id="371" r:id="rId7"/>
    <p:sldId id="372" r:id="rId8"/>
    <p:sldId id="368" r:id="rId9"/>
    <p:sldId id="369" r:id="rId10"/>
    <p:sldId id="373" r:id="rId11"/>
    <p:sldId id="374" r:id="rId12"/>
    <p:sldId id="375" r:id="rId13"/>
    <p:sldId id="376" r:id="rId14"/>
    <p:sldId id="377" r:id="rId15"/>
    <p:sldId id="378" r:id="rId16"/>
    <p:sldId id="379" r:id="rId17"/>
    <p:sldId id="380" r:id="rId18"/>
    <p:sldId id="381" r:id="rId19"/>
    <p:sldId id="383" r:id="rId20"/>
    <p:sldId id="382" r:id="rId21"/>
    <p:sldId id="370" r:id="rId2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000000"/>
    <a:srgbClr val="002060"/>
    <a:srgbClr val="7F7F7F"/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82" autoAdjust="0"/>
    <p:restoredTop sz="94660"/>
  </p:normalViewPr>
  <p:slideViewPr>
    <p:cSldViewPr snapToGrid="0">
      <p:cViewPr>
        <p:scale>
          <a:sx n="75" d="100"/>
          <a:sy n="75" d="100"/>
        </p:scale>
        <p:origin x="68" y="-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AAACB-714D-4ED6-9BCD-E10DE1E326CF}" type="datetimeFigureOut">
              <a:rPr lang="es-CO" smtClean="0"/>
              <a:t>14/05/2019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D652A-642D-4AF5-99C3-EB7445F787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996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14/05/2019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37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14/05/2019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377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14/05/2019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7419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14/05/2019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533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14/05/2019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77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14/05/2019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676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14/05/2019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7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14/05/2019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854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14/05/2019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417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14C790-AC43-4046-BAB7-879940BCF0AB}" type="datetimeFigureOut">
              <a:rPr lang="es-CO" smtClean="0"/>
              <a:t>14/05/2019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308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14/05/2019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669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14C790-AC43-4046-BAB7-879940BCF0AB}" type="datetimeFigureOut">
              <a:rPr lang="es-CO" smtClean="0"/>
              <a:t>14/05/2019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15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Semana 15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ARCHIVOS Y SERVICIOS REST</a:t>
            </a:r>
          </a:p>
        </p:txBody>
      </p:sp>
    </p:spTree>
    <p:extLst>
      <p:ext uri="{BB962C8B-B14F-4D97-AF65-F5344CB8AC3E}">
        <p14:creationId xmlns:p14="http://schemas.microsoft.com/office/powerpoint/2010/main" val="125279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BASES DE DATOS NO RELACIONALES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580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2673" y="905396"/>
            <a:ext cx="2579793" cy="755762"/>
          </a:xfrm>
          <a:prstGeom prst="rect">
            <a:avLst/>
          </a:prstGeom>
        </p:spPr>
        <p:txBody>
          <a:bodyPr vert="horz" wrap="square" lIns="0" tIns="16933" rIns="0" bIns="0" rtlCol="0" anchor="b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pc="-40" dirty="0">
                <a:solidFill>
                  <a:srgbClr val="404040"/>
                </a:solidFill>
              </a:rPr>
              <a:t>¿Qué</a:t>
            </a:r>
            <a:r>
              <a:rPr spc="-220" dirty="0">
                <a:solidFill>
                  <a:srgbClr val="404040"/>
                </a:solidFill>
              </a:rPr>
              <a:t> </a:t>
            </a:r>
            <a:r>
              <a:rPr spc="-40" dirty="0">
                <a:solidFill>
                  <a:srgbClr val="404040"/>
                </a:solidFill>
              </a:rPr>
              <a:t>son?</a:t>
            </a:r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72192" y="1833371"/>
            <a:ext cx="5838613" cy="3102045"/>
          </a:xfrm>
          <a:prstGeom prst="rect">
            <a:avLst/>
          </a:prstGeom>
        </p:spPr>
        <p:txBody>
          <a:bodyPr vert="horz" wrap="square" lIns="0" tIns="52493" rIns="0" bIns="0" rtlCol="0">
            <a:spAutoFit/>
          </a:bodyPr>
          <a:lstStyle/>
          <a:p>
            <a:pPr marL="16933" marR="6773">
              <a:lnSpc>
                <a:spcPct val="90100"/>
              </a:lnSpc>
              <a:spcBef>
                <a:spcPts val="413"/>
              </a:spcBef>
            </a:pPr>
            <a:r>
              <a:rPr sz="2400" spc="-7" dirty="0">
                <a:solidFill>
                  <a:srgbClr val="404040"/>
                </a:solidFill>
                <a:latin typeface="Calibri"/>
                <a:cs typeface="Calibri"/>
              </a:rPr>
              <a:t>Es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un </a:t>
            </a:r>
            <a:r>
              <a:rPr sz="2400" spc="-13" dirty="0">
                <a:solidFill>
                  <a:srgbClr val="404040"/>
                </a:solidFill>
                <a:latin typeface="Calibri"/>
                <a:cs typeface="Calibri"/>
              </a:rPr>
              <a:t>enfoque </a:t>
            </a:r>
            <a:r>
              <a:rPr sz="2400" spc="-7" dirty="0">
                <a:solidFill>
                  <a:srgbClr val="404040"/>
                </a:solidFill>
                <a:latin typeface="Calibri"/>
                <a:cs typeface="Calibri"/>
              </a:rPr>
              <a:t>de almacenamiento de </a:t>
            </a:r>
            <a:r>
              <a:rPr sz="2400" spc="-13" dirty="0">
                <a:solidFill>
                  <a:srgbClr val="404040"/>
                </a:solidFill>
                <a:latin typeface="Calibri"/>
                <a:cs typeface="Calibri"/>
              </a:rPr>
              <a:t>datos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en  </a:t>
            </a:r>
            <a:r>
              <a:rPr sz="2400" spc="-7" dirty="0">
                <a:solidFill>
                  <a:srgbClr val="404040"/>
                </a:solidFill>
                <a:latin typeface="Calibri"/>
                <a:cs typeface="Calibri"/>
              </a:rPr>
              <a:t>las que no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existen </a:t>
            </a:r>
            <a:r>
              <a:rPr sz="2400" spc="-7" dirty="0">
                <a:solidFill>
                  <a:srgbClr val="404040"/>
                </a:solidFill>
                <a:latin typeface="Calibri"/>
                <a:cs typeface="Calibri"/>
              </a:rPr>
              <a:t>aspectos </a:t>
            </a:r>
            <a:r>
              <a:rPr sz="2400" spc="-13" dirty="0">
                <a:solidFill>
                  <a:srgbClr val="404040"/>
                </a:solidFill>
                <a:latin typeface="Calibri"/>
                <a:cs typeface="Calibri"/>
              </a:rPr>
              <a:t>tales como  ENTIDADES, 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TABLAS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 </a:t>
            </a:r>
            <a:r>
              <a:rPr sz="2400" spc="-7" dirty="0">
                <a:solidFill>
                  <a:srgbClr val="404040"/>
                </a:solidFill>
                <a:latin typeface="Calibri"/>
                <a:cs typeface="Calibri"/>
              </a:rPr>
              <a:t>relaciones </a:t>
            </a:r>
            <a:r>
              <a:rPr sz="2400" spc="-13" dirty="0">
                <a:solidFill>
                  <a:srgbClr val="404040"/>
                </a:solidFill>
                <a:latin typeface="Calibri"/>
                <a:cs typeface="Calibri"/>
              </a:rPr>
              <a:t>entre</a:t>
            </a:r>
            <a:r>
              <a:rPr sz="2400" spc="53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7" dirty="0">
                <a:solidFill>
                  <a:srgbClr val="404040"/>
                </a:solidFill>
                <a:latin typeface="Calibri"/>
                <a:cs typeface="Calibri"/>
              </a:rPr>
              <a:t>ellas.</a:t>
            </a:r>
            <a:endParaRPr sz="2400">
              <a:latin typeface="Calibri"/>
              <a:cs typeface="Calibri"/>
            </a:endParaRPr>
          </a:p>
          <a:p>
            <a:pPr marL="16933" marR="272620">
              <a:lnSpc>
                <a:spcPts val="2585"/>
              </a:lnSpc>
              <a:spcBef>
                <a:spcPts val="1520"/>
              </a:spcBef>
            </a:pPr>
            <a:r>
              <a:rPr sz="2400" spc="-7" dirty="0">
                <a:solidFill>
                  <a:srgbClr val="404040"/>
                </a:solidFill>
                <a:latin typeface="Calibri"/>
                <a:cs typeface="Calibri"/>
              </a:rPr>
              <a:t>Los </a:t>
            </a:r>
            <a:r>
              <a:rPr sz="2400" spc="-13" dirty="0">
                <a:solidFill>
                  <a:srgbClr val="404040"/>
                </a:solidFill>
                <a:latin typeface="Calibri"/>
                <a:cs typeface="Calibri"/>
              </a:rPr>
              <a:t>datos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en </a:t>
            </a:r>
            <a:r>
              <a:rPr sz="2400" spc="-7" dirty="0">
                <a:solidFill>
                  <a:srgbClr val="404040"/>
                </a:solidFill>
                <a:latin typeface="Calibri"/>
                <a:cs typeface="Calibri"/>
              </a:rPr>
              <a:t>cambio tienen una </a:t>
            </a:r>
            <a:r>
              <a:rPr sz="2400" spc="-13" dirty="0">
                <a:solidFill>
                  <a:srgbClr val="404040"/>
                </a:solidFill>
                <a:latin typeface="Calibri"/>
                <a:cs typeface="Calibri"/>
              </a:rPr>
              <a:t>estructura  </a:t>
            </a:r>
            <a:r>
              <a:rPr sz="2400" spc="-7" dirty="0">
                <a:solidFill>
                  <a:srgbClr val="404040"/>
                </a:solidFill>
                <a:latin typeface="Calibri"/>
                <a:cs typeface="Calibri"/>
              </a:rPr>
              <a:t>abierta, </a:t>
            </a:r>
            <a:r>
              <a:rPr sz="2400" spc="-13" dirty="0">
                <a:solidFill>
                  <a:srgbClr val="404040"/>
                </a:solidFill>
                <a:latin typeface="Calibri"/>
                <a:cs typeface="Calibri"/>
              </a:rPr>
              <a:t>flexible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y </a:t>
            </a:r>
            <a:r>
              <a:rPr sz="2400" spc="-7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2400" spc="-13" dirty="0">
                <a:solidFill>
                  <a:srgbClr val="404040"/>
                </a:solidFill>
                <a:latin typeface="Calibri"/>
                <a:cs typeface="Calibri"/>
              </a:rPr>
              <a:t>libre </a:t>
            </a:r>
            <a:r>
              <a:rPr sz="2400" spc="-7" dirty="0">
                <a:solidFill>
                  <a:srgbClr val="404040"/>
                </a:solidFill>
                <a:latin typeface="Calibri"/>
                <a:cs typeface="Calibri"/>
              </a:rPr>
              <a:t>implementación.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  menudo </a:t>
            </a:r>
            <a:r>
              <a:rPr sz="2400" spc="-7" dirty="0">
                <a:solidFill>
                  <a:srgbClr val="404040"/>
                </a:solidFill>
                <a:latin typeface="Calibri"/>
                <a:cs typeface="Calibri"/>
              </a:rPr>
              <a:t>se denomina “Esquema</a:t>
            </a:r>
            <a:r>
              <a:rPr sz="2400" spc="7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33" dirty="0">
                <a:solidFill>
                  <a:srgbClr val="404040"/>
                </a:solidFill>
                <a:latin typeface="Calibri"/>
                <a:cs typeface="Calibri"/>
              </a:rPr>
              <a:t>dinámico”.</a:t>
            </a:r>
            <a:endParaRPr sz="2400">
              <a:latin typeface="Calibri"/>
              <a:cs typeface="Calibri"/>
            </a:endParaRPr>
          </a:p>
          <a:p>
            <a:pPr marL="16933" marR="388610">
              <a:lnSpc>
                <a:spcPts val="2585"/>
              </a:lnSpc>
              <a:spcBef>
                <a:spcPts val="1487"/>
              </a:spcBef>
            </a:pPr>
            <a:r>
              <a:rPr sz="2400" spc="-7" dirty="0">
                <a:solidFill>
                  <a:srgbClr val="404040"/>
                </a:solidFill>
                <a:latin typeface="Calibri"/>
                <a:cs typeface="Calibri"/>
              </a:rPr>
              <a:t>Los </a:t>
            </a:r>
            <a:r>
              <a:rPr sz="2400" spc="-13" dirty="0">
                <a:solidFill>
                  <a:srgbClr val="404040"/>
                </a:solidFill>
                <a:latin typeface="Calibri"/>
                <a:cs typeface="Calibri"/>
              </a:rPr>
              <a:t>datos </a:t>
            </a:r>
            <a:r>
              <a:rPr sz="2400" spc="-7" dirty="0">
                <a:solidFill>
                  <a:srgbClr val="404040"/>
                </a:solidFill>
                <a:latin typeface="Calibri"/>
                <a:cs typeface="Calibri"/>
              </a:rPr>
              <a:t>son almacenados </a:t>
            </a:r>
            <a:r>
              <a:rPr sz="2400" spc="-13" dirty="0">
                <a:solidFill>
                  <a:srgbClr val="404040"/>
                </a:solidFill>
                <a:latin typeface="Calibri"/>
                <a:cs typeface="Calibri"/>
              </a:rPr>
              <a:t>como conjuntos  </a:t>
            </a:r>
            <a:r>
              <a:rPr sz="2400" spc="-27" dirty="0">
                <a:solidFill>
                  <a:srgbClr val="404040"/>
                </a:solidFill>
                <a:latin typeface="Calibri"/>
                <a:cs typeface="Calibri"/>
              </a:rPr>
              <a:t>CLAVE-VALOR.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75343" y="2373377"/>
            <a:ext cx="1920240" cy="3304540"/>
          </a:xfrm>
          <a:custGeom>
            <a:avLst/>
            <a:gdLst/>
            <a:ahLst/>
            <a:cxnLst/>
            <a:rect l="l" t="t" r="r" b="b"/>
            <a:pathLst>
              <a:path w="1440179" h="2478404">
                <a:moveTo>
                  <a:pt x="0" y="2478024"/>
                </a:moveTo>
                <a:lnTo>
                  <a:pt x="1440179" y="2478024"/>
                </a:lnTo>
                <a:lnTo>
                  <a:pt x="1440179" y="0"/>
                </a:lnTo>
                <a:lnTo>
                  <a:pt x="0" y="0"/>
                </a:lnTo>
                <a:lnTo>
                  <a:pt x="0" y="2478024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8975343" y="2373377"/>
            <a:ext cx="961813" cy="369993"/>
          </a:xfrm>
          <a:custGeom>
            <a:avLst/>
            <a:gdLst/>
            <a:ahLst/>
            <a:cxnLst/>
            <a:rect l="l" t="t" r="r" b="b"/>
            <a:pathLst>
              <a:path w="721359" h="277494">
                <a:moveTo>
                  <a:pt x="0" y="277367"/>
                </a:moveTo>
                <a:lnTo>
                  <a:pt x="720851" y="277367"/>
                </a:lnTo>
                <a:lnTo>
                  <a:pt x="720851" y="0"/>
                </a:lnTo>
                <a:lnTo>
                  <a:pt x="0" y="0"/>
                </a:lnTo>
                <a:lnTo>
                  <a:pt x="0" y="27736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8985504" y="2411645"/>
            <a:ext cx="944880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13450">
              <a:spcBef>
                <a:spcPts val="133"/>
              </a:spcBef>
            </a:pPr>
            <a:r>
              <a:rPr sz="1600" spc="-7" dirty="0">
                <a:latin typeface="Arial"/>
                <a:cs typeface="Arial"/>
              </a:rPr>
              <a:t>CLAVE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936480" y="2373377"/>
            <a:ext cx="959273" cy="369993"/>
          </a:xfrm>
          <a:custGeom>
            <a:avLst/>
            <a:gdLst/>
            <a:ahLst/>
            <a:cxnLst/>
            <a:rect l="l" t="t" r="r" b="b"/>
            <a:pathLst>
              <a:path w="719454" h="277494">
                <a:moveTo>
                  <a:pt x="0" y="277367"/>
                </a:moveTo>
                <a:lnTo>
                  <a:pt x="719327" y="277367"/>
                </a:lnTo>
                <a:lnTo>
                  <a:pt x="719327" y="0"/>
                </a:lnTo>
                <a:lnTo>
                  <a:pt x="0" y="0"/>
                </a:lnTo>
                <a:lnTo>
                  <a:pt x="0" y="27736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9942575" y="2411645"/>
            <a:ext cx="943187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16837">
              <a:spcBef>
                <a:spcPts val="133"/>
              </a:spcBef>
            </a:pPr>
            <a:r>
              <a:rPr sz="1600" dirty="0">
                <a:latin typeface="Arial"/>
                <a:cs typeface="Arial"/>
              </a:rPr>
              <a:t>VALOR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936479" y="2743201"/>
            <a:ext cx="0" cy="2935393"/>
          </a:xfrm>
          <a:custGeom>
            <a:avLst/>
            <a:gdLst/>
            <a:ahLst/>
            <a:cxnLst/>
            <a:rect l="l" t="t" r="r" b="b"/>
            <a:pathLst>
              <a:path h="2201545">
                <a:moveTo>
                  <a:pt x="0" y="0"/>
                </a:moveTo>
                <a:lnTo>
                  <a:pt x="0" y="2201138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8975343" y="3141472"/>
            <a:ext cx="1920240" cy="0"/>
          </a:xfrm>
          <a:custGeom>
            <a:avLst/>
            <a:gdLst/>
            <a:ahLst/>
            <a:cxnLst/>
            <a:rect l="l" t="t" r="r" b="b"/>
            <a:pathLst>
              <a:path w="1440179">
                <a:moveTo>
                  <a:pt x="0" y="0"/>
                </a:moveTo>
                <a:lnTo>
                  <a:pt x="144018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8965184" y="3513327"/>
            <a:ext cx="1920240" cy="0"/>
          </a:xfrm>
          <a:custGeom>
            <a:avLst/>
            <a:gdLst/>
            <a:ahLst/>
            <a:cxnLst/>
            <a:rect l="l" t="t" r="r" b="b"/>
            <a:pathLst>
              <a:path w="1440179">
                <a:moveTo>
                  <a:pt x="0" y="0"/>
                </a:moveTo>
                <a:lnTo>
                  <a:pt x="1440179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8965184" y="3897376"/>
            <a:ext cx="1920240" cy="0"/>
          </a:xfrm>
          <a:custGeom>
            <a:avLst/>
            <a:gdLst/>
            <a:ahLst/>
            <a:cxnLst/>
            <a:rect l="l" t="t" r="r" b="b"/>
            <a:pathLst>
              <a:path w="1440179">
                <a:moveTo>
                  <a:pt x="0" y="0"/>
                </a:moveTo>
                <a:lnTo>
                  <a:pt x="1440179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8965184" y="4281423"/>
            <a:ext cx="1920240" cy="0"/>
          </a:xfrm>
          <a:custGeom>
            <a:avLst/>
            <a:gdLst/>
            <a:ahLst/>
            <a:cxnLst/>
            <a:rect l="l" t="t" r="r" b="b"/>
            <a:pathLst>
              <a:path w="1440179">
                <a:moveTo>
                  <a:pt x="0" y="0"/>
                </a:moveTo>
                <a:lnTo>
                  <a:pt x="1440179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8965184" y="4677663"/>
            <a:ext cx="1920240" cy="0"/>
          </a:xfrm>
          <a:custGeom>
            <a:avLst/>
            <a:gdLst/>
            <a:ahLst/>
            <a:cxnLst/>
            <a:rect l="l" t="t" r="r" b="b"/>
            <a:pathLst>
              <a:path w="1440179">
                <a:moveTo>
                  <a:pt x="0" y="0"/>
                </a:moveTo>
                <a:lnTo>
                  <a:pt x="1440179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8975343" y="5061712"/>
            <a:ext cx="1920240" cy="0"/>
          </a:xfrm>
          <a:custGeom>
            <a:avLst/>
            <a:gdLst/>
            <a:ahLst/>
            <a:cxnLst/>
            <a:rect l="l" t="t" r="r" b="b"/>
            <a:pathLst>
              <a:path w="1440179">
                <a:moveTo>
                  <a:pt x="0" y="0"/>
                </a:moveTo>
                <a:lnTo>
                  <a:pt x="144018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8975343" y="5348223"/>
            <a:ext cx="1920240" cy="0"/>
          </a:xfrm>
          <a:custGeom>
            <a:avLst/>
            <a:gdLst/>
            <a:ahLst/>
            <a:cxnLst/>
            <a:rect l="l" t="t" r="r" b="b"/>
            <a:pathLst>
              <a:path w="1440179">
                <a:moveTo>
                  <a:pt x="0" y="0"/>
                </a:moveTo>
                <a:lnTo>
                  <a:pt x="144018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 txBox="1"/>
          <p:nvPr/>
        </p:nvSpPr>
        <p:spPr>
          <a:xfrm>
            <a:off x="7370234" y="2797049"/>
            <a:ext cx="131487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b="1" spc="-60" dirty="0">
                <a:latin typeface="Arial"/>
                <a:cs typeface="Arial"/>
              </a:rPr>
              <a:t>A</a:t>
            </a:r>
            <a:r>
              <a:rPr sz="1867" b="1" spc="-13" dirty="0">
                <a:latin typeface="Arial"/>
                <a:cs typeface="Arial"/>
              </a:rPr>
              <a:t>L</a:t>
            </a:r>
            <a:r>
              <a:rPr sz="1867" b="1" dirty="0">
                <a:latin typeface="Arial"/>
                <a:cs typeface="Arial"/>
              </a:rPr>
              <a:t>F</a:t>
            </a:r>
            <a:r>
              <a:rPr sz="1867" b="1" spc="-60" dirty="0">
                <a:latin typeface="Arial"/>
                <a:cs typeface="Arial"/>
              </a:rPr>
              <a:t>A</a:t>
            </a:r>
            <a:r>
              <a:rPr sz="1867" b="1" dirty="0">
                <a:latin typeface="Arial"/>
                <a:cs typeface="Arial"/>
              </a:rPr>
              <a:t>12345</a:t>
            </a:r>
            <a:endParaRPr sz="1867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794496" y="2913888"/>
            <a:ext cx="720513" cy="101600"/>
          </a:xfrm>
          <a:custGeom>
            <a:avLst/>
            <a:gdLst/>
            <a:ahLst/>
            <a:cxnLst/>
            <a:rect l="l" t="t" r="r" b="b"/>
            <a:pathLst>
              <a:path w="540384" h="76200">
                <a:moveTo>
                  <a:pt x="463803" y="0"/>
                </a:moveTo>
                <a:lnTo>
                  <a:pt x="463803" y="76200"/>
                </a:lnTo>
                <a:lnTo>
                  <a:pt x="527303" y="44450"/>
                </a:lnTo>
                <a:lnTo>
                  <a:pt x="476503" y="44450"/>
                </a:lnTo>
                <a:lnTo>
                  <a:pt x="476503" y="31750"/>
                </a:lnTo>
                <a:lnTo>
                  <a:pt x="527303" y="31750"/>
                </a:lnTo>
                <a:lnTo>
                  <a:pt x="463803" y="0"/>
                </a:lnTo>
                <a:close/>
              </a:path>
              <a:path w="540384" h="76200">
                <a:moveTo>
                  <a:pt x="463803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63803" y="44450"/>
                </a:lnTo>
                <a:lnTo>
                  <a:pt x="463803" y="31750"/>
                </a:lnTo>
                <a:close/>
              </a:path>
              <a:path w="540384" h="76200">
                <a:moveTo>
                  <a:pt x="527303" y="31750"/>
                </a:moveTo>
                <a:lnTo>
                  <a:pt x="476503" y="31750"/>
                </a:lnTo>
                <a:lnTo>
                  <a:pt x="476503" y="44450"/>
                </a:lnTo>
                <a:lnTo>
                  <a:pt x="527303" y="44450"/>
                </a:lnTo>
                <a:lnTo>
                  <a:pt x="540003" y="38100"/>
                </a:lnTo>
                <a:lnTo>
                  <a:pt x="527303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 txBox="1"/>
          <p:nvPr/>
        </p:nvSpPr>
        <p:spPr>
          <a:xfrm>
            <a:off x="11155679" y="2663953"/>
            <a:ext cx="606212" cy="577209"/>
          </a:xfrm>
          <a:prstGeom prst="rect">
            <a:avLst/>
          </a:prstGeom>
          <a:solidFill>
            <a:srgbClr val="006FC0"/>
          </a:solidFill>
          <a:ln w="15240">
            <a:solidFill>
              <a:srgbClr val="00508B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166789" marR="149856" indent="-6773">
              <a:spcBef>
                <a:spcPts val="20"/>
              </a:spcBef>
            </a:pPr>
            <a:r>
              <a:rPr sz="1867" dirty="0">
                <a:solidFill>
                  <a:srgbClr val="FFFFFF"/>
                </a:solidFill>
                <a:latin typeface="Calibri"/>
                <a:cs typeface="Calibri"/>
              </a:rPr>
              <a:t>DA  </a:t>
            </a:r>
            <a:r>
              <a:rPr sz="1867" spc="-7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endParaRPr sz="1867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0357105" y="2913888"/>
            <a:ext cx="805180" cy="101600"/>
          </a:xfrm>
          <a:custGeom>
            <a:avLst/>
            <a:gdLst/>
            <a:ahLst/>
            <a:cxnLst/>
            <a:rect l="l" t="t" r="r" b="b"/>
            <a:pathLst>
              <a:path w="603884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603884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603884" h="76200">
                <a:moveTo>
                  <a:pt x="60363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603630" y="44450"/>
                </a:lnTo>
                <a:lnTo>
                  <a:pt x="60363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04664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2673" y="905396"/>
            <a:ext cx="2579793" cy="755762"/>
          </a:xfrm>
          <a:prstGeom prst="rect">
            <a:avLst/>
          </a:prstGeom>
        </p:spPr>
        <p:txBody>
          <a:bodyPr vert="horz" wrap="square" lIns="0" tIns="16933" rIns="0" bIns="0" rtlCol="0" anchor="b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pc="-40" dirty="0">
                <a:solidFill>
                  <a:srgbClr val="404040"/>
                </a:solidFill>
              </a:rPr>
              <a:t>¿Qué</a:t>
            </a:r>
            <a:r>
              <a:rPr spc="-220" dirty="0">
                <a:solidFill>
                  <a:srgbClr val="404040"/>
                </a:solidFill>
              </a:rPr>
              <a:t> </a:t>
            </a:r>
            <a:r>
              <a:rPr spc="-40" dirty="0">
                <a:solidFill>
                  <a:srgbClr val="404040"/>
                </a:solidFill>
              </a:rPr>
              <a:t>son?</a:t>
            </a:r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75343" y="2373377"/>
            <a:ext cx="1920240" cy="3304540"/>
          </a:xfrm>
          <a:custGeom>
            <a:avLst/>
            <a:gdLst/>
            <a:ahLst/>
            <a:cxnLst/>
            <a:rect l="l" t="t" r="r" b="b"/>
            <a:pathLst>
              <a:path w="1440179" h="2478404">
                <a:moveTo>
                  <a:pt x="0" y="2478024"/>
                </a:moveTo>
                <a:lnTo>
                  <a:pt x="1440179" y="2478024"/>
                </a:lnTo>
                <a:lnTo>
                  <a:pt x="1440179" y="0"/>
                </a:lnTo>
                <a:lnTo>
                  <a:pt x="0" y="0"/>
                </a:lnTo>
                <a:lnTo>
                  <a:pt x="0" y="2478024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8975343" y="2373377"/>
            <a:ext cx="961813" cy="369993"/>
          </a:xfrm>
          <a:custGeom>
            <a:avLst/>
            <a:gdLst/>
            <a:ahLst/>
            <a:cxnLst/>
            <a:rect l="l" t="t" r="r" b="b"/>
            <a:pathLst>
              <a:path w="721359" h="277494">
                <a:moveTo>
                  <a:pt x="0" y="277367"/>
                </a:moveTo>
                <a:lnTo>
                  <a:pt x="720851" y="277367"/>
                </a:lnTo>
                <a:lnTo>
                  <a:pt x="720851" y="0"/>
                </a:lnTo>
                <a:lnTo>
                  <a:pt x="0" y="0"/>
                </a:lnTo>
                <a:lnTo>
                  <a:pt x="0" y="27736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8985504" y="2411645"/>
            <a:ext cx="944880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13450">
              <a:spcBef>
                <a:spcPts val="133"/>
              </a:spcBef>
            </a:pPr>
            <a:r>
              <a:rPr sz="1600" spc="-7" dirty="0">
                <a:latin typeface="Arial"/>
                <a:cs typeface="Arial"/>
              </a:rPr>
              <a:t>CLAVE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936480" y="2373377"/>
            <a:ext cx="959273" cy="369993"/>
          </a:xfrm>
          <a:custGeom>
            <a:avLst/>
            <a:gdLst/>
            <a:ahLst/>
            <a:cxnLst/>
            <a:rect l="l" t="t" r="r" b="b"/>
            <a:pathLst>
              <a:path w="719454" h="277494">
                <a:moveTo>
                  <a:pt x="0" y="277367"/>
                </a:moveTo>
                <a:lnTo>
                  <a:pt x="719327" y="277367"/>
                </a:lnTo>
                <a:lnTo>
                  <a:pt x="719327" y="0"/>
                </a:lnTo>
                <a:lnTo>
                  <a:pt x="0" y="0"/>
                </a:lnTo>
                <a:lnTo>
                  <a:pt x="0" y="27736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 txBox="1"/>
          <p:nvPr/>
        </p:nvSpPr>
        <p:spPr>
          <a:xfrm>
            <a:off x="9942575" y="2411645"/>
            <a:ext cx="943187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16837">
              <a:spcBef>
                <a:spcPts val="133"/>
              </a:spcBef>
            </a:pPr>
            <a:r>
              <a:rPr sz="1600" dirty="0">
                <a:latin typeface="Arial"/>
                <a:cs typeface="Arial"/>
              </a:rPr>
              <a:t>VALOR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936479" y="2743201"/>
            <a:ext cx="0" cy="2935393"/>
          </a:xfrm>
          <a:custGeom>
            <a:avLst/>
            <a:gdLst/>
            <a:ahLst/>
            <a:cxnLst/>
            <a:rect l="l" t="t" r="r" b="b"/>
            <a:pathLst>
              <a:path h="2201545">
                <a:moveTo>
                  <a:pt x="0" y="0"/>
                </a:moveTo>
                <a:lnTo>
                  <a:pt x="0" y="2201138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8975343" y="3206496"/>
            <a:ext cx="1920240" cy="0"/>
          </a:xfrm>
          <a:custGeom>
            <a:avLst/>
            <a:gdLst/>
            <a:ahLst/>
            <a:cxnLst/>
            <a:rect l="l" t="t" r="r" b="b"/>
            <a:pathLst>
              <a:path w="1440179">
                <a:moveTo>
                  <a:pt x="0" y="0"/>
                </a:moveTo>
                <a:lnTo>
                  <a:pt x="144018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8965184" y="3513327"/>
            <a:ext cx="1920240" cy="0"/>
          </a:xfrm>
          <a:custGeom>
            <a:avLst/>
            <a:gdLst/>
            <a:ahLst/>
            <a:cxnLst/>
            <a:rect l="l" t="t" r="r" b="b"/>
            <a:pathLst>
              <a:path w="1440179">
                <a:moveTo>
                  <a:pt x="0" y="0"/>
                </a:moveTo>
                <a:lnTo>
                  <a:pt x="1440179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8965184" y="3897376"/>
            <a:ext cx="1920240" cy="0"/>
          </a:xfrm>
          <a:custGeom>
            <a:avLst/>
            <a:gdLst/>
            <a:ahLst/>
            <a:cxnLst/>
            <a:rect l="l" t="t" r="r" b="b"/>
            <a:pathLst>
              <a:path w="1440179">
                <a:moveTo>
                  <a:pt x="0" y="0"/>
                </a:moveTo>
                <a:lnTo>
                  <a:pt x="1440179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8965184" y="4281423"/>
            <a:ext cx="1920240" cy="0"/>
          </a:xfrm>
          <a:custGeom>
            <a:avLst/>
            <a:gdLst/>
            <a:ahLst/>
            <a:cxnLst/>
            <a:rect l="l" t="t" r="r" b="b"/>
            <a:pathLst>
              <a:path w="1440179">
                <a:moveTo>
                  <a:pt x="0" y="0"/>
                </a:moveTo>
                <a:lnTo>
                  <a:pt x="1440179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8965184" y="4677663"/>
            <a:ext cx="1920240" cy="0"/>
          </a:xfrm>
          <a:custGeom>
            <a:avLst/>
            <a:gdLst/>
            <a:ahLst/>
            <a:cxnLst/>
            <a:rect l="l" t="t" r="r" b="b"/>
            <a:pathLst>
              <a:path w="1440179">
                <a:moveTo>
                  <a:pt x="0" y="0"/>
                </a:moveTo>
                <a:lnTo>
                  <a:pt x="1440179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8975343" y="5061712"/>
            <a:ext cx="1920240" cy="0"/>
          </a:xfrm>
          <a:custGeom>
            <a:avLst/>
            <a:gdLst/>
            <a:ahLst/>
            <a:cxnLst/>
            <a:rect l="l" t="t" r="r" b="b"/>
            <a:pathLst>
              <a:path w="1440179">
                <a:moveTo>
                  <a:pt x="0" y="0"/>
                </a:moveTo>
                <a:lnTo>
                  <a:pt x="144018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8975343" y="5348223"/>
            <a:ext cx="1920240" cy="0"/>
          </a:xfrm>
          <a:custGeom>
            <a:avLst/>
            <a:gdLst/>
            <a:ahLst/>
            <a:cxnLst/>
            <a:rect l="l" t="t" r="r" b="b"/>
            <a:pathLst>
              <a:path w="1440179">
                <a:moveTo>
                  <a:pt x="0" y="0"/>
                </a:moveTo>
                <a:lnTo>
                  <a:pt x="144018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 txBox="1"/>
          <p:nvPr/>
        </p:nvSpPr>
        <p:spPr>
          <a:xfrm>
            <a:off x="7408841" y="3179740"/>
            <a:ext cx="1236980" cy="282920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1733" b="1" spc="-13" dirty="0">
                <a:latin typeface="Arial"/>
                <a:cs typeface="Arial"/>
              </a:rPr>
              <a:t>BETA12345</a:t>
            </a:r>
            <a:endParaRPr sz="1733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794326" y="3294548"/>
            <a:ext cx="720513" cy="101600"/>
          </a:xfrm>
          <a:custGeom>
            <a:avLst/>
            <a:gdLst/>
            <a:ahLst/>
            <a:cxnLst/>
            <a:rect l="l" t="t" r="r" b="b"/>
            <a:pathLst>
              <a:path w="540384" h="76200">
                <a:moveTo>
                  <a:pt x="464565" y="0"/>
                </a:moveTo>
                <a:lnTo>
                  <a:pt x="464090" y="31698"/>
                </a:lnTo>
                <a:lnTo>
                  <a:pt x="476757" y="31876"/>
                </a:lnTo>
                <a:lnTo>
                  <a:pt x="476630" y="44576"/>
                </a:lnTo>
                <a:lnTo>
                  <a:pt x="463897" y="44576"/>
                </a:lnTo>
                <a:lnTo>
                  <a:pt x="463423" y="76200"/>
                </a:lnTo>
                <a:lnTo>
                  <a:pt x="529059" y="44576"/>
                </a:lnTo>
                <a:lnTo>
                  <a:pt x="476630" y="44576"/>
                </a:lnTo>
                <a:lnTo>
                  <a:pt x="463900" y="44397"/>
                </a:lnTo>
                <a:lnTo>
                  <a:pt x="529432" y="44397"/>
                </a:lnTo>
                <a:lnTo>
                  <a:pt x="540130" y="39243"/>
                </a:lnTo>
                <a:lnTo>
                  <a:pt x="464565" y="0"/>
                </a:lnTo>
                <a:close/>
              </a:path>
              <a:path w="540384" h="76200">
                <a:moveTo>
                  <a:pt x="464090" y="31698"/>
                </a:moveTo>
                <a:lnTo>
                  <a:pt x="463900" y="44397"/>
                </a:lnTo>
                <a:lnTo>
                  <a:pt x="476630" y="44576"/>
                </a:lnTo>
                <a:lnTo>
                  <a:pt x="476757" y="31876"/>
                </a:lnTo>
                <a:lnTo>
                  <a:pt x="464090" y="31698"/>
                </a:lnTo>
                <a:close/>
              </a:path>
              <a:path w="540384" h="76200">
                <a:moveTo>
                  <a:pt x="253" y="25145"/>
                </a:moveTo>
                <a:lnTo>
                  <a:pt x="0" y="37845"/>
                </a:lnTo>
                <a:lnTo>
                  <a:pt x="463900" y="44397"/>
                </a:lnTo>
                <a:lnTo>
                  <a:pt x="464090" y="31698"/>
                </a:lnTo>
                <a:lnTo>
                  <a:pt x="253" y="251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 txBox="1"/>
          <p:nvPr/>
        </p:nvSpPr>
        <p:spPr>
          <a:xfrm>
            <a:off x="11155679" y="3045969"/>
            <a:ext cx="606212" cy="577209"/>
          </a:xfrm>
          <a:prstGeom prst="rect">
            <a:avLst/>
          </a:prstGeom>
          <a:solidFill>
            <a:srgbClr val="006FC0"/>
          </a:solidFill>
          <a:ln w="15240">
            <a:solidFill>
              <a:srgbClr val="00508B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166789" marR="149856" indent="-6773">
              <a:spcBef>
                <a:spcPts val="20"/>
              </a:spcBef>
            </a:pPr>
            <a:r>
              <a:rPr sz="1867" dirty="0">
                <a:solidFill>
                  <a:srgbClr val="FFFFFF"/>
                </a:solidFill>
                <a:latin typeface="Calibri"/>
                <a:cs typeface="Calibri"/>
              </a:rPr>
              <a:t>DA  </a:t>
            </a:r>
            <a:r>
              <a:rPr sz="1867" spc="-7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endParaRPr sz="1867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0357105" y="3281680"/>
            <a:ext cx="805180" cy="101600"/>
          </a:xfrm>
          <a:custGeom>
            <a:avLst/>
            <a:gdLst/>
            <a:ahLst/>
            <a:cxnLst/>
            <a:rect l="l" t="t" r="r" b="b"/>
            <a:pathLst>
              <a:path w="603884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603884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603884" h="76200">
                <a:moveTo>
                  <a:pt x="60363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603630" y="44450"/>
                </a:lnTo>
                <a:lnTo>
                  <a:pt x="60363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 txBox="1"/>
          <p:nvPr/>
        </p:nvSpPr>
        <p:spPr>
          <a:xfrm>
            <a:off x="1172192" y="1833371"/>
            <a:ext cx="5838613" cy="1050202"/>
          </a:xfrm>
          <a:prstGeom prst="rect">
            <a:avLst/>
          </a:prstGeom>
        </p:spPr>
        <p:txBody>
          <a:bodyPr vert="horz" wrap="square" lIns="0" tIns="52493" rIns="0" bIns="0" rtlCol="0">
            <a:spAutoFit/>
          </a:bodyPr>
          <a:lstStyle/>
          <a:p>
            <a:pPr marL="16933" marR="6773">
              <a:lnSpc>
                <a:spcPct val="90100"/>
              </a:lnSpc>
              <a:spcBef>
                <a:spcPts val="413"/>
              </a:spcBef>
            </a:pPr>
            <a:r>
              <a:rPr sz="2400" spc="-7" dirty="0">
                <a:solidFill>
                  <a:srgbClr val="404040"/>
                </a:solidFill>
                <a:latin typeface="Calibri"/>
                <a:cs typeface="Calibri"/>
              </a:rPr>
              <a:t>Es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un </a:t>
            </a:r>
            <a:r>
              <a:rPr sz="2400" spc="-13" dirty="0">
                <a:solidFill>
                  <a:srgbClr val="404040"/>
                </a:solidFill>
                <a:latin typeface="Calibri"/>
                <a:cs typeface="Calibri"/>
              </a:rPr>
              <a:t>enfoque </a:t>
            </a:r>
            <a:r>
              <a:rPr sz="2400" spc="-7" dirty="0">
                <a:solidFill>
                  <a:srgbClr val="404040"/>
                </a:solidFill>
                <a:latin typeface="Calibri"/>
                <a:cs typeface="Calibri"/>
              </a:rPr>
              <a:t>de almacenamiento de </a:t>
            </a:r>
            <a:r>
              <a:rPr sz="2400" spc="-13" dirty="0">
                <a:solidFill>
                  <a:srgbClr val="404040"/>
                </a:solidFill>
                <a:latin typeface="Calibri"/>
                <a:cs typeface="Calibri"/>
              </a:rPr>
              <a:t>datos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en  </a:t>
            </a:r>
            <a:r>
              <a:rPr sz="2400" spc="-7" dirty="0">
                <a:solidFill>
                  <a:srgbClr val="404040"/>
                </a:solidFill>
                <a:latin typeface="Calibri"/>
                <a:cs typeface="Calibri"/>
              </a:rPr>
              <a:t>las que no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existen </a:t>
            </a:r>
            <a:r>
              <a:rPr sz="2400" spc="-7" dirty="0">
                <a:solidFill>
                  <a:srgbClr val="404040"/>
                </a:solidFill>
                <a:latin typeface="Calibri"/>
                <a:cs typeface="Calibri"/>
              </a:rPr>
              <a:t>aspectos </a:t>
            </a:r>
            <a:r>
              <a:rPr sz="2400" spc="-13" dirty="0">
                <a:solidFill>
                  <a:srgbClr val="404040"/>
                </a:solidFill>
                <a:latin typeface="Calibri"/>
                <a:cs typeface="Calibri"/>
              </a:rPr>
              <a:t>tales como  ENTIDADES, 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TABLAS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 </a:t>
            </a:r>
            <a:r>
              <a:rPr sz="2400" spc="-7" dirty="0">
                <a:solidFill>
                  <a:srgbClr val="404040"/>
                </a:solidFill>
                <a:latin typeface="Calibri"/>
                <a:cs typeface="Calibri"/>
              </a:rPr>
              <a:t>relaciones </a:t>
            </a:r>
            <a:r>
              <a:rPr sz="2400" spc="-13" dirty="0">
                <a:solidFill>
                  <a:srgbClr val="404040"/>
                </a:solidFill>
                <a:latin typeface="Calibri"/>
                <a:cs typeface="Calibri"/>
              </a:rPr>
              <a:t>entre</a:t>
            </a:r>
            <a:r>
              <a:rPr sz="2400" spc="53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7" dirty="0">
                <a:solidFill>
                  <a:srgbClr val="404040"/>
                </a:solidFill>
                <a:latin typeface="Calibri"/>
                <a:cs typeface="Calibri"/>
              </a:rPr>
              <a:t>ellas.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72192" y="3008377"/>
            <a:ext cx="5572760" cy="1918474"/>
          </a:xfrm>
          <a:prstGeom prst="rect">
            <a:avLst/>
          </a:prstGeom>
        </p:spPr>
        <p:txBody>
          <a:bodyPr vert="horz" wrap="square" lIns="0" tIns="58420" rIns="0" bIns="0" rtlCol="0">
            <a:spAutoFit/>
          </a:bodyPr>
          <a:lstStyle/>
          <a:p>
            <a:pPr marL="16933" marR="6773">
              <a:lnSpc>
                <a:spcPts val="2585"/>
              </a:lnSpc>
              <a:spcBef>
                <a:spcPts val="460"/>
              </a:spcBef>
            </a:pPr>
            <a:r>
              <a:rPr sz="2400" spc="-7" dirty="0">
                <a:solidFill>
                  <a:srgbClr val="404040"/>
                </a:solidFill>
                <a:latin typeface="Calibri"/>
                <a:cs typeface="Calibri"/>
              </a:rPr>
              <a:t>Los </a:t>
            </a:r>
            <a:r>
              <a:rPr sz="2400" spc="-13" dirty="0">
                <a:solidFill>
                  <a:srgbClr val="404040"/>
                </a:solidFill>
                <a:latin typeface="Calibri"/>
                <a:cs typeface="Calibri"/>
              </a:rPr>
              <a:t>datos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en </a:t>
            </a:r>
            <a:r>
              <a:rPr sz="2400" spc="-7" dirty="0">
                <a:solidFill>
                  <a:srgbClr val="404040"/>
                </a:solidFill>
                <a:latin typeface="Calibri"/>
                <a:cs typeface="Calibri"/>
              </a:rPr>
              <a:t>cambio tienen una </a:t>
            </a:r>
            <a:r>
              <a:rPr sz="2400" spc="-13" dirty="0">
                <a:solidFill>
                  <a:srgbClr val="404040"/>
                </a:solidFill>
                <a:latin typeface="Calibri"/>
                <a:cs typeface="Calibri"/>
              </a:rPr>
              <a:t>estructura  </a:t>
            </a:r>
            <a:r>
              <a:rPr sz="2400" spc="-7" dirty="0">
                <a:solidFill>
                  <a:srgbClr val="404040"/>
                </a:solidFill>
                <a:latin typeface="Calibri"/>
                <a:cs typeface="Calibri"/>
              </a:rPr>
              <a:t>abierta, </a:t>
            </a:r>
            <a:r>
              <a:rPr sz="2400" spc="-13" dirty="0">
                <a:solidFill>
                  <a:srgbClr val="404040"/>
                </a:solidFill>
                <a:latin typeface="Calibri"/>
                <a:cs typeface="Calibri"/>
              </a:rPr>
              <a:t>flexible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y </a:t>
            </a:r>
            <a:r>
              <a:rPr sz="2400" spc="-7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2400" spc="-13" dirty="0">
                <a:solidFill>
                  <a:srgbClr val="404040"/>
                </a:solidFill>
                <a:latin typeface="Calibri"/>
                <a:cs typeface="Calibri"/>
              </a:rPr>
              <a:t>libre </a:t>
            </a:r>
            <a:r>
              <a:rPr sz="2400" spc="-7" dirty="0">
                <a:solidFill>
                  <a:srgbClr val="404040"/>
                </a:solidFill>
                <a:latin typeface="Calibri"/>
                <a:cs typeface="Calibri"/>
              </a:rPr>
              <a:t>implementación.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  menudo </a:t>
            </a:r>
            <a:r>
              <a:rPr sz="2400" spc="-7" dirty="0">
                <a:solidFill>
                  <a:srgbClr val="404040"/>
                </a:solidFill>
                <a:latin typeface="Calibri"/>
                <a:cs typeface="Calibri"/>
              </a:rPr>
              <a:t>se denomina “Esquema</a:t>
            </a:r>
            <a:r>
              <a:rPr sz="2400" spc="7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33" dirty="0">
                <a:solidFill>
                  <a:srgbClr val="404040"/>
                </a:solidFill>
                <a:latin typeface="Calibri"/>
                <a:cs typeface="Calibri"/>
              </a:rPr>
              <a:t>dinámico”.</a:t>
            </a:r>
            <a:endParaRPr sz="2400">
              <a:latin typeface="Calibri"/>
              <a:cs typeface="Calibri"/>
            </a:endParaRPr>
          </a:p>
          <a:p>
            <a:pPr marL="16933" marR="122764">
              <a:lnSpc>
                <a:spcPts val="2585"/>
              </a:lnSpc>
              <a:spcBef>
                <a:spcPts val="1493"/>
              </a:spcBef>
            </a:pPr>
            <a:r>
              <a:rPr sz="2400" spc="-7" dirty="0">
                <a:solidFill>
                  <a:srgbClr val="404040"/>
                </a:solidFill>
                <a:latin typeface="Calibri"/>
                <a:cs typeface="Calibri"/>
              </a:rPr>
              <a:t>Los </a:t>
            </a:r>
            <a:r>
              <a:rPr sz="2400" spc="-13" dirty="0">
                <a:solidFill>
                  <a:srgbClr val="404040"/>
                </a:solidFill>
                <a:latin typeface="Calibri"/>
                <a:cs typeface="Calibri"/>
              </a:rPr>
              <a:t>datos </a:t>
            </a:r>
            <a:r>
              <a:rPr sz="2400" spc="-7" dirty="0">
                <a:solidFill>
                  <a:srgbClr val="404040"/>
                </a:solidFill>
                <a:latin typeface="Calibri"/>
                <a:cs typeface="Calibri"/>
              </a:rPr>
              <a:t>son almacenados </a:t>
            </a:r>
            <a:r>
              <a:rPr sz="2400" spc="-13" dirty="0">
                <a:solidFill>
                  <a:srgbClr val="404040"/>
                </a:solidFill>
                <a:latin typeface="Calibri"/>
                <a:cs typeface="Calibri"/>
              </a:rPr>
              <a:t>como conjuntos  </a:t>
            </a:r>
            <a:r>
              <a:rPr sz="2400" spc="-27" dirty="0">
                <a:solidFill>
                  <a:srgbClr val="404040"/>
                </a:solidFill>
                <a:latin typeface="Calibri"/>
                <a:cs typeface="Calibri"/>
              </a:rPr>
              <a:t>CLAVE-VALOR.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930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2673" y="905396"/>
            <a:ext cx="2579793" cy="755762"/>
          </a:xfrm>
          <a:prstGeom prst="rect">
            <a:avLst/>
          </a:prstGeom>
        </p:spPr>
        <p:txBody>
          <a:bodyPr vert="horz" wrap="square" lIns="0" tIns="16933" rIns="0" bIns="0" rtlCol="0" anchor="b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pc="-40" dirty="0">
                <a:solidFill>
                  <a:srgbClr val="404040"/>
                </a:solidFill>
              </a:rPr>
              <a:t>¿Qué</a:t>
            </a:r>
            <a:r>
              <a:rPr spc="-220" dirty="0">
                <a:solidFill>
                  <a:srgbClr val="404040"/>
                </a:solidFill>
              </a:rPr>
              <a:t> </a:t>
            </a:r>
            <a:r>
              <a:rPr spc="-40" dirty="0">
                <a:solidFill>
                  <a:srgbClr val="404040"/>
                </a:solidFill>
              </a:rPr>
              <a:t>son?</a:t>
            </a:r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75343" y="2373377"/>
            <a:ext cx="1920240" cy="3304540"/>
          </a:xfrm>
          <a:custGeom>
            <a:avLst/>
            <a:gdLst/>
            <a:ahLst/>
            <a:cxnLst/>
            <a:rect l="l" t="t" r="r" b="b"/>
            <a:pathLst>
              <a:path w="1440179" h="2478404">
                <a:moveTo>
                  <a:pt x="0" y="2478024"/>
                </a:moveTo>
                <a:lnTo>
                  <a:pt x="1440179" y="2478024"/>
                </a:lnTo>
                <a:lnTo>
                  <a:pt x="1440179" y="0"/>
                </a:lnTo>
                <a:lnTo>
                  <a:pt x="0" y="0"/>
                </a:lnTo>
                <a:lnTo>
                  <a:pt x="0" y="2478024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8975343" y="2373377"/>
            <a:ext cx="961813" cy="369993"/>
          </a:xfrm>
          <a:custGeom>
            <a:avLst/>
            <a:gdLst/>
            <a:ahLst/>
            <a:cxnLst/>
            <a:rect l="l" t="t" r="r" b="b"/>
            <a:pathLst>
              <a:path w="721359" h="277494">
                <a:moveTo>
                  <a:pt x="0" y="277367"/>
                </a:moveTo>
                <a:lnTo>
                  <a:pt x="720851" y="277367"/>
                </a:lnTo>
                <a:lnTo>
                  <a:pt x="720851" y="0"/>
                </a:lnTo>
                <a:lnTo>
                  <a:pt x="0" y="0"/>
                </a:lnTo>
                <a:lnTo>
                  <a:pt x="0" y="27736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8985504" y="2411645"/>
            <a:ext cx="944880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13450">
              <a:spcBef>
                <a:spcPts val="133"/>
              </a:spcBef>
            </a:pPr>
            <a:r>
              <a:rPr sz="1600" spc="-7" dirty="0">
                <a:latin typeface="Arial"/>
                <a:cs typeface="Arial"/>
              </a:rPr>
              <a:t>CLAVE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936480" y="2373377"/>
            <a:ext cx="959273" cy="369993"/>
          </a:xfrm>
          <a:custGeom>
            <a:avLst/>
            <a:gdLst/>
            <a:ahLst/>
            <a:cxnLst/>
            <a:rect l="l" t="t" r="r" b="b"/>
            <a:pathLst>
              <a:path w="719454" h="277494">
                <a:moveTo>
                  <a:pt x="0" y="277367"/>
                </a:moveTo>
                <a:lnTo>
                  <a:pt x="719327" y="277367"/>
                </a:lnTo>
                <a:lnTo>
                  <a:pt x="719327" y="0"/>
                </a:lnTo>
                <a:lnTo>
                  <a:pt x="0" y="0"/>
                </a:lnTo>
                <a:lnTo>
                  <a:pt x="0" y="27736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 txBox="1"/>
          <p:nvPr/>
        </p:nvSpPr>
        <p:spPr>
          <a:xfrm>
            <a:off x="9942575" y="2411645"/>
            <a:ext cx="943187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16837">
              <a:spcBef>
                <a:spcPts val="133"/>
              </a:spcBef>
            </a:pPr>
            <a:r>
              <a:rPr sz="1600" dirty="0">
                <a:latin typeface="Arial"/>
                <a:cs typeface="Arial"/>
              </a:rPr>
              <a:t>VALOR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936479" y="2743201"/>
            <a:ext cx="0" cy="2935393"/>
          </a:xfrm>
          <a:custGeom>
            <a:avLst/>
            <a:gdLst/>
            <a:ahLst/>
            <a:cxnLst/>
            <a:rect l="l" t="t" r="r" b="b"/>
            <a:pathLst>
              <a:path h="2201545">
                <a:moveTo>
                  <a:pt x="0" y="0"/>
                </a:moveTo>
                <a:lnTo>
                  <a:pt x="0" y="2201138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8975343" y="3206496"/>
            <a:ext cx="1920240" cy="0"/>
          </a:xfrm>
          <a:custGeom>
            <a:avLst/>
            <a:gdLst/>
            <a:ahLst/>
            <a:cxnLst/>
            <a:rect l="l" t="t" r="r" b="b"/>
            <a:pathLst>
              <a:path w="1440179">
                <a:moveTo>
                  <a:pt x="0" y="0"/>
                </a:moveTo>
                <a:lnTo>
                  <a:pt x="144018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8965184" y="3513327"/>
            <a:ext cx="1920240" cy="0"/>
          </a:xfrm>
          <a:custGeom>
            <a:avLst/>
            <a:gdLst/>
            <a:ahLst/>
            <a:cxnLst/>
            <a:rect l="l" t="t" r="r" b="b"/>
            <a:pathLst>
              <a:path w="1440179">
                <a:moveTo>
                  <a:pt x="0" y="0"/>
                </a:moveTo>
                <a:lnTo>
                  <a:pt x="1440179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8965184" y="3897376"/>
            <a:ext cx="1920240" cy="0"/>
          </a:xfrm>
          <a:custGeom>
            <a:avLst/>
            <a:gdLst/>
            <a:ahLst/>
            <a:cxnLst/>
            <a:rect l="l" t="t" r="r" b="b"/>
            <a:pathLst>
              <a:path w="1440179">
                <a:moveTo>
                  <a:pt x="0" y="0"/>
                </a:moveTo>
                <a:lnTo>
                  <a:pt x="1440179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8965184" y="4281423"/>
            <a:ext cx="1920240" cy="0"/>
          </a:xfrm>
          <a:custGeom>
            <a:avLst/>
            <a:gdLst/>
            <a:ahLst/>
            <a:cxnLst/>
            <a:rect l="l" t="t" r="r" b="b"/>
            <a:pathLst>
              <a:path w="1440179">
                <a:moveTo>
                  <a:pt x="0" y="0"/>
                </a:moveTo>
                <a:lnTo>
                  <a:pt x="1440179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8965184" y="4677663"/>
            <a:ext cx="1920240" cy="0"/>
          </a:xfrm>
          <a:custGeom>
            <a:avLst/>
            <a:gdLst/>
            <a:ahLst/>
            <a:cxnLst/>
            <a:rect l="l" t="t" r="r" b="b"/>
            <a:pathLst>
              <a:path w="1440179">
                <a:moveTo>
                  <a:pt x="0" y="0"/>
                </a:moveTo>
                <a:lnTo>
                  <a:pt x="1440179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8975343" y="5061712"/>
            <a:ext cx="1920240" cy="0"/>
          </a:xfrm>
          <a:custGeom>
            <a:avLst/>
            <a:gdLst/>
            <a:ahLst/>
            <a:cxnLst/>
            <a:rect l="l" t="t" r="r" b="b"/>
            <a:pathLst>
              <a:path w="1440179">
                <a:moveTo>
                  <a:pt x="0" y="0"/>
                </a:moveTo>
                <a:lnTo>
                  <a:pt x="144018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8975343" y="5348223"/>
            <a:ext cx="1920240" cy="0"/>
          </a:xfrm>
          <a:custGeom>
            <a:avLst/>
            <a:gdLst/>
            <a:ahLst/>
            <a:cxnLst/>
            <a:rect l="l" t="t" r="r" b="b"/>
            <a:pathLst>
              <a:path w="1440179">
                <a:moveTo>
                  <a:pt x="0" y="0"/>
                </a:moveTo>
                <a:lnTo>
                  <a:pt x="144018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 txBox="1"/>
          <p:nvPr/>
        </p:nvSpPr>
        <p:spPr>
          <a:xfrm>
            <a:off x="7412904" y="3575981"/>
            <a:ext cx="1267459" cy="24286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467" b="1" spc="-13" dirty="0">
                <a:latin typeface="Arial"/>
                <a:cs typeface="Arial"/>
              </a:rPr>
              <a:t>GAMMA12345</a:t>
            </a:r>
            <a:endParaRPr sz="1467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814477" y="3686047"/>
            <a:ext cx="720513" cy="101600"/>
          </a:xfrm>
          <a:custGeom>
            <a:avLst/>
            <a:gdLst/>
            <a:ahLst/>
            <a:cxnLst/>
            <a:rect l="l" t="t" r="r" b="b"/>
            <a:pathLst>
              <a:path w="540384" h="76200">
                <a:moveTo>
                  <a:pt x="465836" y="0"/>
                </a:moveTo>
                <a:lnTo>
                  <a:pt x="464461" y="31717"/>
                </a:lnTo>
                <a:lnTo>
                  <a:pt x="477139" y="32257"/>
                </a:lnTo>
                <a:lnTo>
                  <a:pt x="476631" y="44957"/>
                </a:lnTo>
                <a:lnTo>
                  <a:pt x="463887" y="44957"/>
                </a:lnTo>
                <a:lnTo>
                  <a:pt x="462534" y="76200"/>
                </a:lnTo>
                <a:lnTo>
                  <a:pt x="532315" y="44957"/>
                </a:lnTo>
                <a:lnTo>
                  <a:pt x="476631" y="44957"/>
                </a:lnTo>
                <a:lnTo>
                  <a:pt x="463911" y="44415"/>
                </a:lnTo>
                <a:lnTo>
                  <a:pt x="533526" y="44415"/>
                </a:lnTo>
                <a:lnTo>
                  <a:pt x="540258" y="41401"/>
                </a:lnTo>
                <a:lnTo>
                  <a:pt x="465836" y="0"/>
                </a:lnTo>
                <a:close/>
              </a:path>
              <a:path w="540384" h="76200">
                <a:moveTo>
                  <a:pt x="464461" y="31717"/>
                </a:moveTo>
                <a:lnTo>
                  <a:pt x="463911" y="44415"/>
                </a:lnTo>
                <a:lnTo>
                  <a:pt x="476631" y="44957"/>
                </a:lnTo>
                <a:lnTo>
                  <a:pt x="477139" y="32257"/>
                </a:lnTo>
                <a:lnTo>
                  <a:pt x="464461" y="31717"/>
                </a:lnTo>
                <a:close/>
              </a:path>
              <a:path w="540384" h="76200">
                <a:moveTo>
                  <a:pt x="508" y="11937"/>
                </a:moveTo>
                <a:lnTo>
                  <a:pt x="0" y="24637"/>
                </a:lnTo>
                <a:lnTo>
                  <a:pt x="463911" y="44415"/>
                </a:lnTo>
                <a:lnTo>
                  <a:pt x="464461" y="31717"/>
                </a:lnTo>
                <a:lnTo>
                  <a:pt x="508" y="119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 txBox="1"/>
          <p:nvPr/>
        </p:nvSpPr>
        <p:spPr>
          <a:xfrm>
            <a:off x="11155679" y="3399535"/>
            <a:ext cx="606212" cy="578065"/>
          </a:xfrm>
          <a:prstGeom prst="rect">
            <a:avLst/>
          </a:prstGeom>
          <a:solidFill>
            <a:srgbClr val="006FC0"/>
          </a:solidFill>
          <a:ln w="15240">
            <a:solidFill>
              <a:srgbClr val="00508B"/>
            </a:solidFill>
          </a:ln>
        </p:spPr>
        <p:txBody>
          <a:bodyPr vert="horz" wrap="square" lIns="0" tIns="3387" rIns="0" bIns="0" rtlCol="0">
            <a:spAutoFit/>
          </a:bodyPr>
          <a:lstStyle/>
          <a:p>
            <a:pPr marL="160863">
              <a:spcBef>
                <a:spcPts val="27"/>
              </a:spcBef>
            </a:pPr>
            <a:r>
              <a:rPr sz="1867" dirty="0">
                <a:solidFill>
                  <a:srgbClr val="FFFFFF"/>
                </a:solidFill>
                <a:latin typeface="Calibri"/>
                <a:cs typeface="Calibri"/>
              </a:rPr>
              <a:t>DA</a:t>
            </a:r>
            <a:endParaRPr sz="1867">
              <a:latin typeface="Calibri"/>
              <a:cs typeface="Calibri"/>
            </a:endParaRPr>
          </a:p>
          <a:p>
            <a:pPr marL="166789"/>
            <a:r>
              <a:rPr sz="1867" spc="-7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endParaRPr sz="1867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0357105" y="3637280"/>
            <a:ext cx="805180" cy="101600"/>
          </a:xfrm>
          <a:custGeom>
            <a:avLst/>
            <a:gdLst/>
            <a:ahLst/>
            <a:cxnLst/>
            <a:rect l="l" t="t" r="r" b="b"/>
            <a:pathLst>
              <a:path w="603884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603884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603884" h="76200">
                <a:moveTo>
                  <a:pt x="60363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603630" y="44450"/>
                </a:lnTo>
                <a:lnTo>
                  <a:pt x="60363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 txBox="1"/>
          <p:nvPr/>
        </p:nvSpPr>
        <p:spPr>
          <a:xfrm>
            <a:off x="1172192" y="1833371"/>
            <a:ext cx="5838613" cy="3102045"/>
          </a:xfrm>
          <a:prstGeom prst="rect">
            <a:avLst/>
          </a:prstGeom>
        </p:spPr>
        <p:txBody>
          <a:bodyPr vert="horz" wrap="square" lIns="0" tIns="52493" rIns="0" bIns="0" rtlCol="0">
            <a:spAutoFit/>
          </a:bodyPr>
          <a:lstStyle/>
          <a:p>
            <a:pPr marL="16933" marR="6773">
              <a:lnSpc>
                <a:spcPct val="90100"/>
              </a:lnSpc>
              <a:spcBef>
                <a:spcPts val="413"/>
              </a:spcBef>
            </a:pPr>
            <a:r>
              <a:rPr sz="2400" spc="-7" dirty="0">
                <a:solidFill>
                  <a:srgbClr val="404040"/>
                </a:solidFill>
                <a:latin typeface="Calibri"/>
                <a:cs typeface="Calibri"/>
              </a:rPr>
              <a:t>Es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un </a:t>
            </a:r>
            <a:r>
              <a:rPr sz="2400" spc="-13" dirty="0">
                <a:solidFill>
                  <a:srgbClr val="404040"/>
                </a:solidFill>
                <a:latin typeface="Calibri"/>
                <a:cs typeface="Calibri"/>
              </a:rPr>
              <a:t>enfoque </a:t>
            </a:r>
            <a:r>
              <a:rPr sz="2400" spc="-7" dirty="0">
                <a:solidFill>
                  <a:srgbClr val="404040"/>
                </a:solidFill>
                <a:latin typeface="Calibri"/>
                <a:cs typeface="Calibri"/>
              </a:rPr>
              <a:t>de almacenamiento de </a:t>
            </a:r>
            <a:r>
              <a:rPr sz="2400" spc="-13" dirty="0">
                <a:solidFill>
                  <a:srgbClr val="404040"/>
                </a:solidFill>
                <a:latin typeface="Calibri"/>
                <a:cs typeface="Calibri"/>
              </a:rPr>
              <a:t>datos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en  </a:t>
            </a:r>
            <a:r>
              <a:rPr sz="2400" spc="-7" dirty="0">
                <a:solidFill>
                  <a:srgbClr val="404040"/>
                </a:solidFill>
                <a:latin typeface="Calibri"/>
                <a:cs typeface="Calibri"/>
              </a:rPr>
              <a:t>las que no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existen </a:t>
            </a:r>
            <a:r>
              <a:rPr sz="2400" spc="-7" dirty="0">
                <a:solidFill>
                  <a:srgbClr val="404040"/>
                </a:solidFill>
                <a:latin typeface="Calibri"/>
                <a:cs typeface="Calibri"/>
              </a:rPr>
              <a:t>aspectos </a:t>
            </a:r>
            <a:r>
              <a:rPr sz="2400" spc="-13" dirty="0">
                <a:solidFill>
                  <a:srgbClr val="404040"/>
                </a:solidFill>
                <a:latin typeface="Calibri"/>
                <a:cs typeface="Calibri"/>
              </a:rPr>
              <a:t>tales como  ENTIDADES, 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TABLAS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 </a:t>
            </a:r>
            <a:r>
              <a:rPr sz="2400" spc="-7" dirty="0">
                <a:solidFill>
                  <a:srgbClr val="404040"/>
                </a:solidFill>
                <a:latin typeface="Calibri"/>
                <a:cs typeface="Calibri"/>
              </a:rPr>
              <a:t>relaciones </a:t>
            </a:r>
            <a:r>
              <a:rPr sz="2400" spc="-13" dirty="0">
                <a:solidFill>
                  <a:srgbClr val="404040"/>
                </a:solidFill>
                <a:latin typeface="Calibri"/>
                <a:cs typeface="Calibri"/>
              </a:rPr>
              <a:t>entre</a:t>
            </a:r>
            <a:r>
              <a:rPr sz="2400" spc="53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7" dirty="0">
                <a:solidFill>
                  <a:srgbClr val="404040"/>
                </a:solidFill>
                <a:latin typeface="Calibri"/>
                <a:cs typeface="Calibri"/>
              </a:rPr>
              <a:t>ellas.</a:t>
            </a:r>
            <a:endParaRPr sz="2400">
              <a:latin typeface="Calibri"/>
              <a:cs typeface="Calibri"/>
            </a:endParaRPr>
          </a:p>
          <a:p>
            <a:pPr marL="16933" marR="272620">
              <a:lnSpc>
                <a:spcPts val="2585"/>
              </a:lnSpc>
              <a:spcBef>
                <a:spcPts val="1520"/>
              </a:spcBef>
            </a:pPr>
            <a:r>
              <a:rPr sz="2400" spc="-7" dirty="0">
                <a:solidFill>
                  <a:srgbClr val="404040"/>
                </a:solidFill>
                <a:latin typeface="Calibri"/>
                <a:cs typeface="Calibri"/>
              </a:rPr>
              <a:t>Los </a:t>
            </a:r>
            <a:r>
              <a:rPr sz="2400" spc="-13" dirty="0">
                <a:solidFill>
                  <a:srgbClr val="404040"/>
                </a:solidFill>
                <a:latin typeface="Calibri"/>
                <a:cs typeface="Calibri"/>
              </a:rPr>
              <a:t>datos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en </a:t>
            </a:r>
            <a:r>
              <a:rPr sz="2400" spc="-7" dirty="0">
                <a:solidFill>
                  <a:srgbClr val="404040"/>
                </a:solidFill>
                <a:latin typeface="Calibri"/>
                <a:cs typeface="Calibri"/>
              </a:rPr>
              <a:t>cambio tienen una </a:t>
            </a:r>
            <a:r>
              <a:rPr sz="2400" spc="-13" dirty="0">
                <a:solidFill>
                  <a:srgbClr val="404040"/>
                </a:solidFill>
                <a:latin typeface="Calibri"/>
                <a:cs typeface="Calibri"/>
              </a:rPr>
              <a:t>estructura  </a:t>
            </a:r>
            <a:r>
              <a:rPr sz="2400" spc="-7" dirty="0">
                <a:solidFill>
                  <a:srgbClr val="404040"/>
                </a:solidFill>
                <a:latin typeface="Calibri"/>
                <a:cs typeface="Calibri"/>
              </a:rPr>
              <a:t>abierta, </a:t>
            </a:r>
            <a:r>
              <a:rPr sz="2400" spc="-13" dirty="0">
                <a:solidFill>
                  <a:srgbClr val="404040"/>
                </a:solidFill>
                <a:latin typeface="Calibri"/>
                <a:cs typeface="Calibri"/>
              </a:rPr>
              <a:t>flexible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y </a:t>
            </a:r>
            <a:r>
              <a:rPr sz="2400" spc="-7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2400" spc="-13" dirty="0">
                <a:solidFill>
                  <a:srgbClr val="404040"/>
                </a:solidFill>
                <a:latin typeface="Calibri"/>
                <a:cs typeface="Calibri"/>
              </a:rPr>
              <a:t>libre </a:t>
            </a:r>
            <a:r>
              <a:rPr sz="2400" spc="-7" dirty="0">
                <a:solidFill>
                  <a:srgbClr val="404040"/>
                </a:solidFill>
                <a:latin typeface="Calibri"/>
                <a:cs typeface="Calibri"/>
              </a:rPr>
              <a:t>implementación.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  menudo </a:t>
            </a:r>
            <a:r>
              <a:rPr sz="2400" spc="-7" dirty="0">
                <a:solidFill>
                  <a:srgbClr val="404040"/>
                </a:solidFill>
                <a:latin typeface="Calibri"/>
                <a:cs typeface="Calibri"/>
              </a:rPr>
              <a:t>se denomina “Esquema</a:t>
            </a:r>
            <a:r>
              <a:rPr sz="2400" spc="7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33" dirty="0">
                <a:solidFill>
                  <a:srgbClr val="404040"/>
                </a:solidFill>
                <a:latin typeface="Calibri"/>
                <a:cs typeface="Calibri"/>
              </a:rPr>
              <a:t>dinámico”.</a:t>
            </a:r>
            <a:endParaRPr sz="2400">
              <a:latin typeface="Calibri"/>
              <a:cs typeface="Calibri"/>
            </a:endParaRPr>
          </a:p>
          <a:p>
            <a:pPr marL="16933" marR="388610">
              <a:lnSpc>
                <a:spcPts val="2585"/>
              </a:lnSpc>
              <a:spcBef>
                <a:spcPts val="1487"/>
              </a:spcBef>
            </a:pPr>
            <a:r>
              <a:rPr sz="2400" spc="-7" dirty="0">
                <a:solidFill>
                  <a:srgbClr val="404040"/>
                </a:solidFill>
                <a:latin typeface="Calibri"/>
                <a:cs typeface="Calibri"/>
              </a:rPr>
              <a:t>Los </a:t>
            </a:r>
            <a:r>
              <a:rPr sz="2400" spc="-13" dirty="0">
                <a:solidFill>
                  <a:srgbClr val="404040"/>
                </a:solidFill>
                <a:latin typeface="Calibri"/>
                <a:cs typeface="Calibri"/>
              </a:rPr>
              <a:t>datos </a:t>
            </a:r>
            <a:r>
              <a:rPr sz="2400" spc="-7" dirty="0">
                <a:solidFill>
                  <a:srgbClr val="404040"/>
                </a:solidFill>
                <a:latin typeface="Calibri"/>
                <a:cs typeface="Calibri"/>
              </a:rPr>
              <a:t>son almacenados </a:t>
            </a:r>
            <a:r>
              <a:rPr sz="2400" spc="-13" dirty="0">
                <a:solidFill>
                  <a:srgbClr val="404040"/>
                </a:solidFill>
                <a:latin typeface="Calibri"/>
                <a:cs typeface="Calibri"/>
              </a:rPr>
              <a:t>como conjuntos  </a:t>
            </a:r>
            <a:r>
              <a:rPr sz="2400" spc="-27" dirty="0">
                <a:solidFill>
                  <a:srgbClr val="404040"/>
                </a:solidFill>
                <a:latin typeface="Calibri"/>
                <a:cs typeface="Calibri"/>
              </a:rPr>
              <a:t>CLAVE-VALOR.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306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2673" y="905396"/>
            <a:ext cx="2202180" cy="755762"/>
          </a:xfrm>
          <a:prstGeom prst="rect">
            <a:avLst/>
          </a:prstGeom>
        </p:spPr>
        <p:txBody>
          <a:bodyPr vert="horz" wrap="square" lIns="0" tIns="16933" rIns="0" bIns="0" rtlCol="0" anchor="b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pc="-367" dirty="0">
                <a:solidFill>
                  <a:srgbClr val="404040"/>
                </a:solidFill>
              </a:rPr>
              <a:t>T</a:t>
            </a:r>
            <a:r>
              <a:rPr spc="-152" dirty="0">
                <a:solidFill>
                  <a:srgbClr val="404040"/>
                </a:solidFill>
              </a:rPr>
              <a:t>r</a:t>
            </a:r>
            <a:r>
              <a:rPr spc="-53" dirty="0">
                <a:solidFill>
                  <a:srgbClr val="404040"/>
                </a:solidFill>
              </a:rPr>
              <a:t>a</a:t>
            </a:r>
            <a:r>
              <a:rPr spc="-47" dirty="0">
                <a:solidFill>
                  <a:srgbClr val="404040"/>
                </a:solidFill>
              </a:rPr>
              <a:t>d</a:t>
            </a:r>
            <a:r>
              <a:rPr spc="-53" dirty="0">
                <a:solidFill>
                  <a:srgbClr val="404040"/>
                </a:solidFill>
              </a:rPr>
              <a:t>e</a:t>
            </a:r>
            <a:r>
              <a:rPr spc="-47" dirty="0">
                <a:solidFill>
                  <a:srgbClr val="404040"/>
                </a:solidFill>
              </a:rPr>
              <a:t>-</a:t>
            </a:r>
            <a:r>
              <a:rPr spc="-60" dirty="0">
                <a:solidFill>
                  <a:srgbClr val="404040"/>
                </a:solidFill>
              </a:rPr>
              <a:t>o</a:t>
            </a:r>
            <a:r>
              <a:rPr spc="-107" dirty="0">
                <a:solidFill>
                  <a:srgbClr val="404040"/>
                </a:solidFill>
              </a:rPr>
              <a:t>f</a:t>
            </a:r>
            <a:r>
              <a:rPr dirty="0">
                <a:solidFill>
                  <a:srgbClr val="404040"/>
                </a:solidFill>
              </a:rPr>
              <a:t>f</a:t>
            </a:r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86357">
              <a:lnSpc>
                <a:spcPts val="2585"/>
              </a:lnSpc>
              <a:spcBef>
                <a:spcPts val="140"/>
              </a:spcBef>
            </a:pPr>
            <a:r>
              <a:rPr spc="-7" dirty="0"/>
              <a:t>Las </a:t>
            </a:r>
            <a:r>
              <a:rPr dirty="0"/>
              <a:t>bases </a:t>
            </a:r>
            <a:r>
              <a:rPr spc="-7" dirty="0"/>
              <a:t>de datos </a:t>
            </a:r>
            <a:r>
              <a:rPr dirty="0"/>
              <a:t>NoSQL </a:t>
            </a:r>
            <a:r>
              <a:rPr spc="-7" dirty="0"/>
              <a:t>proporcionan </a:t>
            </a:r>
            <a:r>
              <a:rPr spc="-20" dirty="0"/>
              <a:t>mayor </a:t>
            </a:r>
            <a:r>
              <a:rPr spc="-7" dirty="0"/>
              <a:t>rendimiento </a:t>
            </a:r>
            <a:r>
              <a:rPr dirty="0"/>
              <a:t>lo que </a:t>
            </a:r>
            <a:r>
              <a:rPr spc="-7" dirty="0"/>
              <a:t>permite</a:t>
            </a:r>
            <a:r>
              <a:rPr spc="-180" dirty="0"/>
              <a:t> </a:t>
            </a:r>
            <a:r>
              <a:rPr spc="-7" dirty="0"/>
              <a:t>atender</a:t>
            </a:r>
          </a:p>
          <a:p>
            <a:pPr marL="86357">
              <a:lnSpc>
                <a:spcPts val="2585"/>
              </a:lnSpc>
            </a:pPr>
            <a:r>
              <a:rPr dirty="0"/>
              <a:t>necesidades de tiempo </a:t>
            </a:r>
            <a:r>
              <a:rPr spc="-7" dirty="0"/>
              <a:t>real, arriesgando </a:t>
            </a:r>
            <a:r>
              <a:rPr dirty="0"/>
              <a:t>la </a:t>
            </a:r>
            <a:r>
              <a:rPr spc="-7" dirty="0"/>
              <a:t>coherencia </a:t>
            </a:r>
            <a:r>
              <a:rPr dirty="0"/>
              <a:t>de los</a:t>
            </a:r>
            <a:r>
              <a:rPr spc="-213" dirty="0"/>
              <a:t> </a:t>
            </a:r>
            <a:r>
              <a:rPr spc="-7" dirty="0"/>
              <a:t>datos.</a:t>
            </a:r>
          </a:p>
          <a:p>
            <a:pPr marL="150703">
              <a:lnSpc>
                <a:spcPct val="100000"/>
              </a:lnSpc>
              <a:spcBef>
                <a:spcPts val="1187"/>
              </a:spcBef>
            </a:pPr>
            <a:r>
              <a:rPr b="1" spc="-27" dirty="0">
                <a:latin typeface="Calibri"/>
                <a:cs typeface="Calibri"/>
              </a:rPr>
              <a:t>VENTAJAS</a:t>
            </a:r>
          </a:p>
          <a:p>
            <a:pPr marL="378451" indent="-183722">
              <a:lnSpc>
                <a:spcPct val="100000"/>
              </a:lnSpc>
              <a:spcBef>
                <a:spcPts val="313"/>
              </a:spcBef>
              <a:buClr>
                <a:srgbClr val="006FC0"/>
              </a:buClr>
              <a:buChar char="◦"/>
              <a:tabLst>
                <a:tab pos="380144" algn="l"/>
              </a:tabLst>
            </a:pPr>
            <a:r>
              <a:rPr dirty="0"/>
              <a:t>Las </a:t>
            </a:r>
            <a:r>
              <a:rPr spc="-7" dirty="0"/>
              <a:t>consultas se </a:t>
            </a:r>
            <a:r>
              <a:rPr dirty="0"/>
              <a:t>hacen en menor</a:t>
            </a:r>
            <a:r>
              <a:rPr spc="-53" dirty="0"/>
              <a:t> </a:t>
            </a:r>
            <a:r>
              <a:rPr dirty="0"/>
              <a:t>tiempo</a:t>
            </a:r>
            <a:endParaRPr/>
          </a:p>
          <a:p>
            <a:pPr marL="378451" indent="-183722">
              <a:lnSpc>
                <a:spcPct val="100000"/>
              </a:lnSpc>
              <a:spcBef>
                <a:spcPts val="433"/>
              </a:spcBef>
              <a:buClr>
                <a:srgbClr val="006FC0"/>
              </a:buClr>
              <a:buChar char="◦"/>
              <a:tabLst>
                <a:tab pos="380144" algn="l"/>
              </a:tabLst>
            </a:pPr>
            <a:r>
              <a:rPr spc="-7" dirty="0"/>
              <a:t>Responde </a:t>
            </a:r>
            <a:r>
              <a:rPr dirty="0"/>
              <a:t>a las </a:t>
            </a:r>
            <a:r>
              <a:rPr spc="-7" dirty="0"/>
              <a:t>necesidades </a:t>
            </a:r>
            <a:r>
              <a:rPr dirty="0"/>
              <a:t>de </a:t>
            </a:r>
            <a:r>
              <a:rPr spc="-7" dirty="0"/>
              <a:t>crecimiento</a:t>
            </a:r>
            <a:r>
              <a:rPr spc="-47" dirty="0"/>
              <a:t> </a:t>
            </a:r>
            <a:r>
              <a:rPr spc="-13" dirty="0"/>
              <a:t>horizontal</a:t>
            </a:r>
            <a:endParaRPr/>
          </a:p>
          <a:p>
            <a:pPr marL="378451" indent="-183722">
              <a:lnSpc>
                <a:spcPct val="100000"/>
              </a:lnSpc>
              <a:spcBef>
                <a:spcPts val="413"/>
              </a:spcBef>
              <a:buClr>
                <a:srgbClr val="006FC0"/>
              </a:buClr>
              <a:buChar char="◦"/>
              <a:tabLst>
                <a:tab pos="380144" algn="l"/>
              </a:tabLst>
            </a:pPr>
            <a:r>
              <a:rPr dirty="0"/>
              <a:t>Puede </a:t>
            </a:r>
            <a:r>
              <a:rPr spc="-7" dirty="0"/>
              <a:t>manejar grandes cantidades de</a:t>
            </a:r>
            <a:r>
              <a:rPr spc="-80" dirty="0"/>
              <a:t> </a:t>
            </a:r>
            <a:r>
              <a:rPr spc="-13" dirty="0"/>
              <a:t>datos</a:t>
            </a:r>
            <a:endParaRPr/>
          </a:p>
          <a:p>
            <a:pPr marL="195575">
              <a:lnSpc>
                <a:spcPct val="100000"/>
              </a:lnSpc>
              <a:spcBef>
                <a:spcPts val="433"/>
              </a:spcBef>
            </a:pPr>
            <a:r>
              <a:rPr b="1" spc="-27" dirty="0">
                <a:latin typeface="Calibri"/>
                <a:cs typeface="Calibri"/>
              </a:rPr>
              <a:t>DESVENTAJAS</a:t>
            </a:r>
            <a:endParaRPr>
              <a:latin typeface="Calibri"/>
              <a:cs typeface="Calibri"/>
            </a:endParaRPr>
          </a:p>
          <a:p>
            <a:pPr marL="378451" indent="-183722">
              <a:lnSpc>
                <a:spcPct val="100000"/>
              </a:lnSpc>
              <a:spcBef>
                <a:spcPts val="433"/>
              </a:spcBef>
              <a:buClr>
                <a:srgbClr val="006FC0"/>
              </a:buClr>
              <a:buChar char="◦"/>
              <a:tabLst>
                <a:tab pos="380144" algn="l"/>
              </a:tabLst>
            </a:pPr>
            <a:r>
              <a:rPr spc="-7" dirty="0"/>
              <a:t>Actualmente </a:t>
            </a:r>
            <a:r>
              <a:rPr dirty="0"/>
              <a:t>la </a:t>
            </a:r>
            <a:r>
              <a:rPr spc="-7" dirty="0"/>
              <a:t>tecnología </a:t>
            </a:r>
            <a:r>
              <a:rPr dirty="0"/>
              <a:t>es</a:t>
            </a:r>
            <a:r>
              <a:rPr spc="-67" dirty="0"/>
              <a:t> </a:t>
            </a:r>
            <a:r>
              <a:rPr spc="-7" dirty="0"/>
              <a:t>incipiente.</a:t>
            </a:r>
            <a:endParaRPr/>
          </a:p>
          <a:p>
            <a:pPr marL="378451" indent="-183722">
              <a:lnSpc>
                <a:spcPct val="100000"/>
              </a:lnSpc>
              <a:spcBef>
                <a:spcPts val="413"/>
              </a:spcBef>
              <a:buClr>
                <a:srgbClr val="006FC0"/>
              </a:buClr>
              <a:buChar char="◦"/>
              <a:tabLst>
                <a:tab pos="380144" algn="l"/>
              </a:tabLst>
            </a:pPr>
            <a:r>
              <a:rPr dirty="0"/>
              <a:t>La </a:t>
            </a:r>
            <a:r>
              <a:rPr spc="-7" dirty="0"/>
              <a:t>particularidad </a:t>
            </a:r>
            <a:r>
              <a:rPr dirty="0"/>
              <a:t>de los </a:t>
            </a:r>
            <a:r>
              <a:rPr spc="-7" dirty="0"/>
              <a:t>esquemas </a:t>
            </a:r>
            <a:r>
              <a:rPr spc="-13" dirty="0"/>
              <a:t>genera </a:t>
            </a:r>
            <a:r>
              <a:rPr spc="-7" dirty="0"/>
              <a:t>problemas </a:t>
            </a:r>
            <a:r>
              <a:rPr dirty="0"/>
              <a:t>de </a:t>
            </a:r>
            <a:r>
              <a:rPr spc="-7" dirty="0"/>
              <a:t>compatibilidad </a:t>
            </a:r>
            <a:r>
              <a:rPr spc="-13" dirty="0"/>
              <a:t>con otros</a:t>
            </a:r>
            <a:r>
              <a:rPr spc="-73" dirty="0"/>
              <a:t> </a:t>
            </a:r>
            <a:r>
              <a:rPr spc="-7" dirty="0"/>
              <a:t>sistemas</a:t>
            </a:r>
            <a:endParaRPr/>
          </a:p>
          <a:p>
            <a:pPr marL="378451" indent="-183722">
              <a:lnSpc>
                <a:spcPct val="100000"/>
              </a:lnSpc>
              <a:spcBef>
                <a:spcPts val="433"/>
              </a:spcBef>
              <a:buClr>
                <a:srgbClr val="006FC0"/>
              </a:buClr>
              <a:buChar char="◦"/>
              <a:tabLst>
                <a:tab pos="380144" algn="l"/>
              </a:tabLst>
            </a:pPr>
            <a:r>
              <a:rPr dirty="0"/>
              <a:t>La </a:t>
            </a:r>
            <a:r>
              <a:rPr spc="-7" dirty="0"/>
              <a:t>confiabilidad </a:t>
            </a:r>
            <a:r>
              <a:rPr dirty="0"/>
              <a:t>y la </a:t>
            </a:r>
            <a:r>
              <a:rPr spc="-7" dirty="0"/>
              <a:t>coherencia de </a:t>
            </a:r>
            <a:r>
              <a:rPr dirty="0"/>
              <a:t>los </a:t>
            </a:r>
            <a:r>
              <a:rPr spc="-13" dirty="0"/>
              <a:t>datos </a:t>
            </a:r>
            <a:r>
              <a:rPr spc="-7" dirty="0"/>
              <a:t>depende de lógicas particulares de </a:t>
            </a:r>
            <a:r>
              <a:rPr dirty="0"/>
              <a:t>las</a:t>
            </a:r>
            <a:r>
              <a:rPr spc="-20" dirty="0"/>
              <a:t> </a:t>
            </a:r>
            <a:r>
              <a:rPr spc="-7" dirty="0"/>
              <a:t>empresas.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1923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2673" y="905396"/>
            <a:ext cx="4722705" cy="755762"/>
          </a:xfrm>
          <a:prstGeom prst="rect">
            <a:avLst/>
          </a:prstGeom>
        </p:spPr>
        <p:txBody>
          <a:bodyPr vert="horz" wrap="square" lIns="0" tIns="16933" rIns="0" bIns="0" rtlCol="0" anchor="b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pc="-47" dirty="0">
                <a:solidFill>
                  <a:srgbClr val="404040"/>
                </a:solidFill>
              </a:rPr>
              <a:t>Tiempo </a:t>
            </a:r>
            <a:r>
              <a:rPr spc="-27" dirty="0">
                <a:solidFill>
                  <a:srgbClr val="404040"/>
                </a:solidFill>
              </a:rPr>
              <a:t>de</a:t>
            </a:r>
            <a:r>
              <a:rPr spc="-253" dirty="0">
                <a:solidFill>
                  <a:srgbClr val="404040"/>
                </a:solidFill>
              </a:rPr>
              <a:t> </a:t>
            </a:r>
            <a:r>
              <a:rPr spc="-60" dirty="0">
                <a:solidFill>
                  <a:srgbClr val="404040"/>
                </a:solidFill>
              </a:rPr>
              <a:t>consulta</a:t>
            </a:r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743440" y="2373376"/>
            <a:ext cx="1920240" cy="900439"/>
          </a:xfrm>
          <a:prstGeom prst="rect">
            <a:avLst/>
          </a:prstGeom>
          <a:solidFill>
            <a:srgbClr val="006FC0"/>
          </a:solidFill>
          <a:ln w="15240">
            <a:solidFill>
              <a:srgbClr val="00508B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29537" marR="115144" indent="78738">
              <a:spcBef>
                <a:spcPts val="300"/>
              </a:spcBef>
            </a:pPr>
            <a:r>
              <a:rPr sz="1867" spc="-7" dirty="0">
                <a:solidFill>
                  <a:srgbClr val="FFFFFF"/>
                </a:solidFill>
                <a:latin typeface="Calibri"/>
                <a:cs typeface="Calibri"/>
              </a:rPr>
              <a:t>Nombre: </a:t>
            </a:r>
            <a:r>
              <a:rPr sz="1867" dirty="0">
                <a:solidFill>
                  <a:srgbClr val="FFFFFF"/>
                </a:solidFill>
                <a:latin typeface="Calibri"/>
                <a:cs typeface="Calibri"/>
              </a:rPr>
              <a:t>Carlos  Apellido:</a:t>
            </a:r>
            <a:r>
              <a:rPr sz="1867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FFFFFF"/>
                </a:solidFill>
                <a:latin typeface="Calibri"/>
                <a:cs typeface="Calibri"/>
              </a:rPr>
              <a:t>Cáceres  Código:</a:t>
            </a:r>
            <a:r>
              <a:rPr sz="1867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FFFFFF"/>
                </a:solidFill>
                <a:latin typeface="Calibri"/>
                <a:cs typeface="Calibri"/>
              </a:rPr>
              <a:t>A012345</a:t>
            </a:r>
            <a:endParaRPr sz="1867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43440" y="3430015"/>
            <a:ext cx="1920240" cy="899584"/>
          </a:xfrm>
          <a:prstGeom prst="rect">
            <a:avLst/>
          </a:prstGeom>
          <a:solidFill>
            <a:srgbClr val="006FC0"/>
          </a:solidFill>
          <a:ln w="15240">
            <a:solidFill>
              <a:srgbClr val="00508B"/>
            </a:solidFill>
          </a:ln>
        </p:spPr>
        <p:txBody>
          <a:bodyPr vert="horz" wrap="square" lIns="0" tIns="37253" rIns="0" bIns="0" rtlCol="0">
            <a:spAutoFit/>
          </a:bodyPr>
          <a:lstStyle/>
          <a:p>
            <a:pPr marL="141390" marR="125304" indent="26246" algn="just">
              <a:spcBef>
                <a:spcPts val="293"/>
              </a:spcBef>
            </a:pPr>
            <a:r>
              <a:rPr sz="1867" spc="-7" dirty="0">
                <a:solidFill>
                  <a:srgbClr val="FFFFFF"/>
                </a:solidFill>
                <a:latin typeface="Calibri"/>
                <a:cs typeface="Calibri"/>
              </a:rPr>
              <a:t>Nombre: </a:t>
            </a:r>
            <a:r>
              <a:rPr sz="1867" dirty="0">
                <a:solidFill>
                  <a:srgbClr val="FFFFFF"/>
                </a:solidFill>
                <a:latin typeface="Calibri"/>
                <a:cs typeface="Calibri"/>
              </a:rPr>
              <a:t>Andrés  Apellido: </a:t>
            </a:r>
            <a:r>
              <a:rPr sz="1867" spc="-7" dirty="0">
                <a:solidFill>
                  <a:srgbClr val="FFFFFF"/>
                </a:solidFill>
                <a:latin typeface="Calibri"/>
                <a:cs typeface="Calibri"/>
              </a:rPr>
              <a:t>Bedoya  Código:</a:t>
            </a:r>
            <a:r>
              <a:rPr sz="1867" spc="-7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FFFFFF"/>
                </a:solidFill>
                <a:latin typeface="Calibri"/>
                <a:cs typeface="Calibri"/>
              </a:rPr>
              <a:t>A012346</a:t>
            </a:r>
            <a:endParaRPr sz="1867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43440" y="4484623"/>
            <a:ext cx="1920240" cy="902148"/>
          </a:xfrm>
          <a:prstGeom prst="rect">
            <a:avLst/>
          </a:prstGeom>
          <a:solidFill>
            <a:srgbClr val="006FC0"/>
          </a:solidFill>
          <a:ln w="15240">
            <a:solidFill>
              <a:srgbClr val="00508B"/>
            </a:solidFill>
          </a:ln>
        </p:spPr>
        <p:txBody>
          <a:bodyPr vert="horz" wrap="square" lIns="0" tIns="39792" rIns="0" bIns="0" rtlCol="0">
            <a:spAutoFit/>
          </a:bodyPr>
          <a:lstStyle/>
          <a:p>
            <a:pPr marL="141390" marR="125304" indent="81278" algn="just">
              <a:spcBef>
                <a:spcPts val="312"/>
              </a:spcBef>
            </a:pPr>
            <a:r>
              <a:rPr sz="1867" spc="-7" dirty="0">
                <a:solidFill>
                  <a:srgbClr val="FFFFFF"/>
                </a:solidFill>
                <a:latin typeface="Calibri"/>
                <a:cs typeface="Calibri"/>
              </a:rPr>
              <a:t>Nombre: </a:t>
            </a:r>
            <a:r>
              <a:rPr sz="1867" dirty="0">
                <a:solidFill>
                  <a:srgbClr val="FFFFFF"/>
                </a:solidFill>
                <a:latin typeface="Calibri"/>
                <a:cs typeface="Calibri"/>
              </a:rPr>
              <a:t>Maria  Apellido: </a:t>
            </a:r>
            <a:r>
              <a:rPr sz="1867" spc="-7" dirty="0">
                <a:solidFill>
                  <a:srgbClr val="FFFFFF"/>
                </a:solidFill>
                <a:latin typeface="Calibri"/>
                <a:cs typeface="Calibri"/>
              </a:rPr>
              <a:t>Tejada  Código:</a:t>
            </a:r>
            <a:r>
              <a:rPr sz="1867" spc="-7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FFFFFF"/>
                </a:solidFill>
                <a:latin typeface="Calibri"/>
                <a:cs typeface="Calibri"/>
              </a:rPr>
              <a:t>A012347</a:t>
            </a:r>
            <a:endParaRPr sz="1867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54315" y="2684442"/>
            <a:ext cx="98552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latin typeface="Arial"/>
                <a:cs typeface="Arial"/>
              </a:rPr>
              <a:t>A012345</a:t>
            </a:r>
            <a:endParaRPr sz="1867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54315" y="3741082"/>
            <a:ext cx="98552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latin typeface="Arial"/>
                <a:cs typeface="Arial"/>
              </a:rPr>
              <a:t>A012346</a:t>
            </a:r>
            <a:endParaRPr sz="1867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54315" y="4797213"/>
            <a:ext cx="98552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latin typeface="Arial"/>
                <a:cs typeface="Arial"/>
              </a:rPr>
              <a:t>A012347</a:t>
            </a:r>
            <a:endParaRPr sz="1867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495793" y="2842768"/>
            <a:ext cx="1248833" cy="0"/>
          </a:xfrm>
          <a:custGeom>
            <a:avLst/>
            <a:gdLst/>
            <a:ahLst/>
            <a:cxnLst/>
            <a:rect l="l" t="t" r="r" b="b"/>
            <a:pathLst>
              <a:path w="936625">
                <a:moveTo>
                  <a:pt x="0" y="0"/>
                </a:moveTo>
                <a:lnTo>
                  <a:pt x="936116" y="0"/>
                </a:lnTo>
              </a:path>
            </a:pathLst>
          </a:custGeom>
          <a:ln w="12192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8495793" y="3909568"/>
            <a:ext cx="1248833" cy="0"/>
          </a:xfrm>
          <a:custGeom>
            <a:avLst/>
            <a:gdLst/>
            <a:ahLst/>
            <a:cxnLst/>
            <a:rect l="l" t="t" r="r" b="b"/>
            <a:pathLst>
              <a:path w="936625">
                <a:moveTo>
                  <a:pt x="0" y="0"/>
                </a:moveTo>
                <a:lnTo>
                  <a:pt x="936116" y="0"/>
                </a:lnTo>
              </a:path>
            </a:pathLst>
          </a:custGeom>
          <a:ln w="12192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8495793" y="4964176"/>
            <a:ext cx="1248833" cy="0"/>
          </a:xfrm>
          <a:custGeom>
            <a:avLst/>
            <a:gdLst/>
            <a:ahLst/>
            <a:cxnLst/>
            <a:rect l="l" t="t" r="r" b="b"/>
            <a:pathLst>
              <a:path w="936625">
                <a:moveTo>
                  <a:pt x="0" y="0"/>
                </a:moveTo>
                <a:lnTo>
                  <a:pt x="936116" y="0"/>
                </a:lnTo>
              </a:path>
            </a:pathLst>
          </a:custGeom>
          <a:ln w="12192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 txBox="1"/>
          <p:nvPr/>
        </p:nvSpPr>
        <p:spPr>
          <a:xfrm>
            <a:off x="7391400" y="1967924"/>
            <a:ext cx="831427" cy="30527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1867" b="1" spc="-13" dirty="0">
                <a:latin typeface="Arial"/>
                <a:cs typeface="Arial"/>
              </a:rPr>
              <a:t>CL</a:t>
            </a:r>
            <a:r>
              <a:rPr sz="1867" b="1" spc="-60" dirty="0">
                <a:latin typeface="Arial"/>
                <a:cs typeface="Arial"/>
              </a:rPr>
              <a:t>A</a:t>
            </a:r>
            <a:r>
              <a:rPr sz="1867" b="1" dirty="0">
                <a:latin typeface="Arial"/>
                <a:cs typeface="Arial"/>
              </a:rPr>
              <a:t>VE</a:t>
            </a:r>
            <a:endParaRPr sz="1867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278363" y="1967924"/>
            <a:ext cx="859367" cy="30527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1867" b="1" dirty="0">
                <a:latin typeface="Arial"/>
                <a:cs typeface="Arial"/>
              </a:rPr>
              <a:t>V</a:t>
            </a:r>
            <a:r>
              <a:rPr sz="1867" b="1" spc="-60" dirty="0">
                <a:latin typeface="Arial"/>
                <a:cs typeface="Arial"/>
              </a:rPr>
              <a:t>A</a:t>
            </a:r>
            <a:r>
              <a:rPr sz="1867" b="1" spc="-13" dirty="0">
                <a:latin typeface="Arial"/>
                <a:cs typeface="Arial"/>
              </a:rPr>
              <a:t>L</a:t>
            </a:r>
            <a:r>
              <a:rPr sz="1867" b="1" dirty="0">
                <a:latin typeface="Arial"/>
                <a:cs typeface="Arial"/>
              </a:rPr>
              <a:t>OR</a:t>
            </a:r>
            <a:endParaRPr sz="1867">
              <a:latin typeface="Arial"/>
              <a:cs typeface="Arial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518922" y="2882900"/>
          <a:ext cx="4953847" cy="19947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445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656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nombre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656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apellido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656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codigo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656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A012345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656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4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Carlos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656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4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Cáceres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656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4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A012345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656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A012346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656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Andrés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656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Bedoya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656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A012346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656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A012347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656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4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María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656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4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Tejada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656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4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A012347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656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0294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2673" y="905396"/>
            <a:ext cx="4722705" cy="755762"/>
          </a:xfrm>
          <a:prstGeom prst="rect">
            <a:avLst/>
          </a:prstGeom>
        </p:spPr>
        <p:txBody>
          <a:bodyPr vert="horz" wrap="square" lIns="0" tIns="16933" rIns="0" bIns="0" rtlCol="0" anchor="b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pc="-47" dirty="0">
                <a:solidFill>
                  <a:srgbClr val="404040"/>
                </a:solidFill>
              </a:rPr>
              <a:t>Tiempo </a:t>
            </a:r>
            <a:r>
              <a:rPr spc="-27" dirty="0">
                <a:solidFill>
                  <a:srgbClr val="404040"/>
                </a:solidFill>
              </a:rPr>
              <a:t>de</a:t>
            </a:r>
            <a:r>
              <a:rPr spc="-253" dirty="0">
                <a:solidFill>
                  <a:srgbClr val="404040"/>
                </a:solidFill>
              </a:rPr>
              <a:t> </a:t>
            </a:r>
            <a:r>
              <a:rPr spc="-60" dirty="0">
                <a:solidFill>
                  <a:srgbClr val="404040"/>
                </a:solidFill>
              </a:rPr>
              <a:t>consulta</a:t>
            </a:r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743440" y="2373376"/>
            <a:ext cx="1920240" cy="900439"/>
          </a:xfrm>
          <a:prstGeom prst="rect">
            <a:avLst/>
          </a:prstGeom>
          <a:solidFill>
            <a:srgbClr val="006FC0"/>
          </a:solidFill>
          <a:ln w="15240">
            <a:solidFill>
              <a:srgbClr val="00508B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29537" marR="115144" indent="78738">
              <a:spcBef>
                <a:spcPts val="300"/>
              </a:spcBef>
            </a:pPr>
            <a:r>
              <a:rPr sz="1867" spc="-7" dirty="0">
                <a:solidFill>
                  <a:srgbClr val="FFFFFF"/>
                </a:solidFill>
                <a:latin typeface="Calibri"/>
                <a:cs typeface="Calibri"/>
              </a:rPr>
              <a:t>Nombre: </a:t>
            </a:r>
            <a:r>
              <a:rPr sz="1867" dirty="0">
                <a:solidFill>
                  <a:srgbClr val="FFFFFF"/>
                </a:solidFill>
                <a:latin typeface="Calibri"/>
                <a:cs typeface="Calibri"/>
              </a:rPr>
              <a:t>Carlos  Apellido:</a:t>
            </a:r>
            <a:r>
              <a:rPr sz="1867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FFFFFF"/>
                </a:solidFill>
                <a:latin typeface="Calibri"/>
                <a:cs typeface="Calibri"/>
              </a:rPr>
              <a:t>Cáceres  Código:</a:t>
            </a:r>
            <a:r>
              <a:rPr sz="1867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FFFFFF"/>
                </a:solidFill>
                <a:latin typeface="Calibri"/>
                <a:cs typeface="Calibri"/>
              </a:rPr>
              <a:t>A012345</a:t>
            </a:r>
            <a:endParaRPr sz="1867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43440" y="3430015"/>
            <a:ext cx="1920240" cy="899584"/>
          </a:xfrm>
          <a:prstGeom prst="rect">
            <a:avLst/>
          </a:prstGeom>
          <a:solidFill>
            <a:srgbClr val="006FC0"/>
          </a:solidFill>
          <a:ln w="15240">
            <a:solidFill>
              <a:srgbClr val="00508B"/>
            </a:solidFill>
          </a:ln>
        </p:spPr>
        <p:txBody>
          <a:bodyPr vert="horz" wrap="square" lIns="0" tIns="37253" rIns="0" bIns="0" rtlCol="0">
            <a:spAutoFit/>
          </a:bodyPr>
          <a:lstStyle/>
          <a:p>
            <a:pPr marL="141390" marR="125304" indent="26246" algn="just">
              <a:spcBef>
                <a:spcPts val="293"/>
              </a:spcBef>
            </a:pPr>
            <a:r>
              <a:rPr sz="1867" spc="-7" dirty="0">
                <a:solidFill>
                  <a:srgbClr val="FFFFFF"/>
                </a:solidFill>
                <a:latin typeface="Calibri"/>
                <a:cs typeface="Calibri"/>
              </a:rPr>
              <a:t>Nombre: </a:t>
            </a:r>
            <a:r>
              <a:rPr sz="1867" dirty="0">
                <a:solidFill>
                  <a:srgbClr val="FFFFFF"/>
                </a:solidFill>
                <a:latin typeface="Calibri"/>
                <a:cs typeface="Calibri"/>
              </a:rPr>
              <a:t>Andrés  Apellido: </a:t>
            </a:r>
            <a:r>
              <a:rPr sz="1867" spc="-7" dirty="0">
                <a:solidFill>
                  <a:srgbClr val="FFFFFF"/>
                </a:solidFill>
                <a:latin typeface="Calibri"/>
                <a:cs typeface="Calibri"/>
              </a:rPr>
              <a:t>Bedoya  Código:</a:t>
            </a:r>
            <a:r>
              <a:rPr sz="1867" spc="-7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FFFFFF"/>
                </a:solidFill>
                <a:latin typeface="Calibri"/>
                <a:cs typeface="Calibri"/>
              </a:rPr>
              <a:t>A012346</a:t>
            </a:r>
            <a:endParaRPr sz="1867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43440" y="4484623"/>
            <a:ext cx="1920240" cy="902148"/>
          </a:xfrm>
          <a:prstGeom prst="rect">
            <a:avLst/>
          </a:prstGeom>
          <a:solidFill>
            <a:srgbClr val="006FC0"/>
          </a:solidFill>
          <a:ln w="15240">
            <a:solidFill>
              <a:srgbClr val="00508B"/>
            </a:solidFill>
          </a:ln>
        </p:spPr>
        <p:txBody>
          <a:bodyPr vert="horz" wrap="square" lIns="0" tIns="39792" rIns="0" bIns="0" rtlCol="0">
            <a:spAutoFit/>
          </a:bodyPr>
          <a:lstStyle/>
          <a:p>
            <a:pPr marL="141390" marR="125304" indent="81278" algn="just">
              <a:spcBef>
                <a:spcPts val="312"/>
              </a:spcBef>
            </a:pPr>
            <a:r>
              <a:rPr sz="1867" spc="-7" dirty="0">
                <a:solidFill>
                  <a:srgbClr val="FFFFFF"/>
                </a:solidFill>
                <a:latin typeface="Calibri"/>
                <a:cs typeface="Calibri"/>
              </a:rPr>
              <a:t>Nombre: </a:t>
            </a:r>
            <a:r>
              <a:rPr sz="1867" dirty="0">
                <a:solidFill>
                  <a:srgbClr val="FFFFFF"/>
                </a:solidFill>
                <a:latin typeface="Calibri"/>
                <a:cs typeface="Calibri"/>
              </a:rPr>
              <a:t>Maria  Apellido: </a:t>
            </a:r>
            <a:r>
              <a:rPr sz="1867" spc="-7" dirty="0">
                <a:solidFill>
                  <a:srgbClr val="FFFFFF"/>
                </a:solidFill>
                <a:latin typeface="Calibri"/>
                <a:cs typeface="Calibri"/>
              </a:rPr>
              <a:t>Tejada  Código:</a:t>
            </a:r>
            <a:r>
              <a:rPr sz="1867" spc="-7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FFFFFF"/>
                </a:solidFill>
                <a:latin typeface="Calibri"/>
                <a:cs typeface="Calibri"/>
              </a:rPr>
              <a:t>A012347</a:t>
            </a:r>
            <a:endParaRPr sz="1867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54315" y="2684442"/>
            <a:ext cx="98552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latin typeface="Arial"/>
                <a:cs typeface="Arial"/>
              </a:rPr>
              <a:t>A012345</a:t>
            </a:r>
            <a:endParaRPr sz="1867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54315" y="3741082"/>
            <a:ext cx="98552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latin typeface="Arial"/>
                <a:cs typeface="Arial"/>
              </a:rPr>
              <a:t>A012346</a:t>
            </a:r>
            <a:endParaRPr sz="1867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54315" y="4797213"/>
            <a:ext cx="98552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latin typeface="Arial"/>
                <a:cs typeface="Arial"/>
              </a:rPr>
              <a:t>A012347</a:t>
            </a:r>
            <a:endParaRPr sz="1867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495793" y="2842768"/>
            <a:ext cx="1248833" cy="0"/>
          </a:xfrm>
          <a:custGeom>
            <a:avLst/>
            <a:gdLst/>
            <a:ahLst/>
            <a:cxnLst/>
            <a:rect l="l" t="t" r="r" b="b"/>
            <a:pathLst>
              <a:path w="936625">
                <a:moveTo>
                  <a:pt x="0" y="0"/>
                </a:moveTo>
                <a:lnTo>
                  <a:pt x="936116" y="0"/>
                </a:lnTo>
              </a:path>
            </a:pathLst>
          </a:custGeom>
          <a:ln w="12192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8495793" y="3909568"/>
            <a:ext cx="1248833" cy="0"/>
          </a:xfrm>
          <a:custGeom>
            <a:avLst/>
            <a:gdLst/>
            <a:ahLst/>
            <a:cxnLst/>
            <a:rect l="l" t="t" r="r" b="b"/>
            <a:pathLst>
              <a:path w="936625">
                <a:moveTo>
                  <a:pt x="0" y="0"/>
                </a:moveTo>
                <a:lnTo>
                  <a:pt x="936116" y="0"/>
                </a:lnTo>
              </a:path>
            </a:pathLst>
          </a:custGeom>
          <a:ln w="12192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8495793" y="4964176"/>
            <a:ext cx="1248833" cy="0"/>
          </a:xfrm>
          <a:custGeom>
            <a:avLst/>
            <a:gdLst/>
            <a:ahLst/>
            <a:cxnLst/>
            <a:rect l="l" t="t" r="r" b="b"/>
            <a:pathLst>
              <a:path w="936625">
                <a:moveTo>
                  <a:pt x="0" y="0"/>
                </a:moveTo>
                <a:lnTo>
                  <a:pt x="936116" y="0"/>
                </a:lnTo>
              </a:path>
            </a:pathLst>
          </a:custGeom>
          <a:ln w="12192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 txBox="1"/>
          <p:nvPr/>
        </p:nvSpPr>
        <p:spPr>
          <a:xfrm>
            <a:off x="7391400" y="1967924"/>
            <a:ext cx="831427" cy="30527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1867" b="1" spc="-13" dirty="0">
                <a:latin typeface="Arial"/>
                <a:cs typeface="Arial"/>
              </a:rPr>
              <a:t>CL</a:t>
            </a:r>
            <a:r>
              <a:rPr sz="1867" b="1" spc="-60" dirty="0">
                <a:latin typeface="Arial"/>
                <a:cs typeface="Arial"/>
              </a:rPr>
              <a:t>A</a:t>
            </a:r>
            <a:r>
              <a:rPr sz="1867" b="1" dirty="0">
                <a:latin typeface="Arial"/>
                <a:cs typeface="Arial"/>
              </a:rPr>
              <a:t>VE</a:t>
            </a:r>
            <a:endParaRPr sz="1867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278363" y="1967924"/>
            <a:ext cx="859367" cy="30527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1867" b="1" dirty="0">
                <a:latin typeface="Arial"/>
                <a:cs typeface="Arial"/>
              </a:rPr>
              <a:t>V</a:t>
            </a:r>
            <a:r>
              <a:rPr sz="1867" b="1" spc="-60" dirty="0">
                <a:latin typeface="Arial"/>
                <a:cs typeface="Arial"/>
              </a:rPr>
              <a:t>A</a:t>
            </a:r>
            <a:r>
              <a:rPr sz="1867" b="1" spc="-13" dirty="0">
                <a:latin typeface="Arial"/>
                <a:cs typeface="Arial"/>
              </a:rPr>
              <a:t>L</a:t>
            </a:r>
            <a:r>
              <a:rPr sz="1867" b="1" dirty="0">
                <a:latin typeface="Arial"/>
                <a:cs typeface="Arial"/>
              </a:rPr>
              <a:t>OR</a:t>
            </a:r>
            <a:endParaRPr sz="1867">
              <a:latin typeface="Arial"/>
              <a:cs typeface="Arial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518922" y="2882900"/>
          <a:ext cx="4927600" cy="1977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445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656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nombre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656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apellido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656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codigo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656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A012345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656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4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Carlos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656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4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Cáceres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656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4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A012345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656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A012346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656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Andrés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656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Bedoya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656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A012346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656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A012347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656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4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María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656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4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Tejada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656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4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A012347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656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596731" y="5771015"/>
            <a:ext cx="4790439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dirty="0">
                <a:latin typeface="Arial"/>
                <a:cs typeface="Arial"/>
              </a:rPr>
              <a:t>CONSULTA -&gt; </a:t>
            </a:r>
            <a:r>
              <a:rPr sz="1867" spc="-7" dirty="0">
                <a:latin typeface="Arial"/>
                <a:cs typeface="Arial"/>
              </a:rPr>
              <a:t>BUSQUEDA </a:t>
            </a:r>
            <a:r>
              <a:rPr sz="1867" dirty="0">
                <a:latin typeface="Arial"/>
                <a:cs typeface="Arial"/>
              </a:rPr>
              <a:t>-&gt;</a:t>
            </a:r>
            <a:r>
              <a:rPr sz="1867" spc="-60" dirty="0">
                <a:latin typeface="Arial"/>
                <a:cs typeface="Arial"/>
              </a:rPr>
              <a:t> </a:t>
            </a:r>
            <a:r>
              <a:rPr sz="1867" spc="-7" dirty="0">
                <a:latin typeface="Arial"/>
                <a:cs typeface="Arial"/>
              </a:rPr>
              <a:t>RESPUESTA</a:t>
            </a:r>
            <a:endParaRPr sz="1867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758345" y="5771015"/>
            <a:ext cx="310896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latin typeface="Arial"/>
                <a:cs typeface="Arial"/>
              </a:rPr>
              <a:t>CONSULTA </a:t>
            </a:r>
            <a:r>
              <a:rPr sz="1867" dirty="0">
                <a:latin typeface="Arial"/>
                <a:cs typeface="Arial"/>
              </a:rPr>
              <a:t>-&gt;</a:t>
            </a:r>
            <a:r>
              <a:rPr sz="1867" spc="-67" dirty="0">
                <a:latin typeface="Arial"/>
                <a:cs typeface="Arial"/>
              </a:rPr>
              <a:t> </a:t>
            </a:r>
            <a:r>
              <a:rPr sz="1867" spc="-7" dirty="0">
                <a:latin typeface="Arial"/>
                <a:cs typeface="Arial"/>
              </a:rPr>
              <a:t>RESPUESTA</a:t>
            </a:r>
            <a:endParaRPr sz="1867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187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2672" y="905396"/>
            <a:ext cx="4424680" cy="755762"/>
          </a:xfrm>
          <a:prstGeom prst="rect">
            <a:avLst/>
          </a:prstGeom>
        </p:spPr>
        <p:txBody>
          <a:bodyPr vert="horz" wrap="square" lIns="0" tIns="16933" rIns="0" bIns="0" rtlCol="0" anchor="b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pc="-60" dirty="0">
                <a:solidFill>
                  <a:srgbClr val="404040"/>
                </a:solidFill>
              </a:rPr>
              <a:t>Diagrama </a:t>
            </a:r>
            <a:r>
              <a:rPr spc="-33" dirty="0">
                <a:solidFill>
                  <a:srgbClr val="404040"/>
                </a:solidFill>
              </a:rPr>
              <a:t>de</a:t>
            </a:r>
            <a:r>
              <a:rPr spc="-213" dirty="0">
                <a:solidFill>
                  <a:srgbClr val="404040"/>
                </a:solidFill>
              </a:rPr>
              <a:t> </a:t>
            </a:r>
            <a:r>
              <a:rPr spc="-47" dirty="0">
                <a:solidFill>
                  <a:srgbClr val="404040"/>
                </a:solidFill>
              </a:rPr>
              <a:t>árbol</a:t>
            </a:r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743440" y="2373376"/>
            <a:ext cx="1920240" cy="900439"/>
          </a:xfrm>
          <a:prstGeom prst="rect">
            <a:avLst/>
          </a:prstGeom>
          <a:solidFill>
            <a:srgbClr val="006FC0"/>
          </a:solidFill>
          <a:ln w="15240">
            <a:solidFill>
              <a:srgbClr val="00508B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29537" marR="115144" indent="78738">
              <a:spcBef>
                <a:spcPts val="300"/>
              </a:spcBef>
            </a:pPr>
            <a:r>
              <a:rPr sz="1867" spc="-7" dirty="0">
                <a:solidFill>
                  <a:srgbClr val="FFFFFF"/>
                </a:solidFill>
                <a:latin typeface="Calibri"/>
                <a:cs typeface="Calibri"/>
              </a:rPr>
              <a:t>Nombre: </a:t>
            </a:r>
            <a:r>
              <a:rPr sz="1867" dirty="0">
                <a:solidFill>
                  <a:srgbClr val="FFFFFF"/>
                </a:solidFill>
                <a:latin typeface="Calibri"/>
                <a:cs typeface="Calibri"/>
              </a:rPr>
              <a:t>Carlos  Apellido:</a:t>
            </a:r>
            <a:r>
              <a:rPr sz="1867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FFFFFF"/>
                </a:solidFill>
                <a:latin typeface="Calibri"/>
                <a:cs typeface="Calibri"/>
              </a:rPr>
              <a:t>Cáceres  Código:</a:t>
            </a:r>
            <a:r>
              <a:rPr sz="1867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FFFFFF"/>
                </a:solidFill>
                <a:latin typeface="Calibri"/>
                <a:cs typeface="Calibri"/>
              </a:rPr>
              <a:t>A012345</a:t>
            </a:r>
            <a:endParaRPr sz="1867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43440" y="3430015"/>
            <a:ext cx="1920240" cy="899584"/>
          </a:xfrm>
          <a:prstGeom prst="rect">
            <a:avLst/>
          </a:prstGeom>
          <a:solidFill>
            <a:srgbClr val="006FC0"/>
          </a:solidFill>
          <a:ln w="15240">
            <a:solidFill>
              <a:srgbClr val="00508B"/>
            </a:solidFill>
          </a:ln>
        </p:spPr>
        <p:txBody>
          <a:bodyPr vert="horz" wrap="square" lIns="0" tIns="37253" rIns="0" bIns="0" rtlCol="0">
            <a:spAutoFit/>
          </a:bodyPr>
          <a:lstStyle/>
          <a:p>
            <a:pPr marL="141390" marR="125304" indent="26246" algn="just">
              <a:spcBef>
                <a:spcPts val="293"/>
              </a:spcBef>
            </a:pPr>
            <a:r>
              <a:rPr sz="1867" spc="-7" dirty="0">
                <a:solidFill>
                  <a:srgbClr val="FFFFFF"/>
                </a:solidFill>
                <a:latin typeface="Calibri"/>
                <a:cs typeface="Calibri"/>
              </a:rPr>
              <a:t>Nombre: </a:t>
            </a:r>
            <a:r>
              <a:rPr sz="1867" dirty="0">
                <a:solidFill>
                  <a:srgbClr val="FFFFFF"/>
                </a:solidFill>
                <a:latin typeface="Calibri"/>
                <a:cs typeface="Calibri"/>
              </a:rPr>
              <a:t>Andrés  Apellido: </a:t>
            </a:r>
            <a:r>
              <a:rPr sz="1867" spc="-7" dirty="0">
                <a:solidFill>
                  <a:srgbClr val="FFFFFF"/>
                </a:solidFill>
                <a:latin typeface="Calibri"/>
                <a:cs typeface="Calibri"/>
              </a:rPr>
              <a:t>Bedoya  Código:</a:t>
            </a:r>
            <a:r>
              <a:rPr sz="1867" spc="-7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FFFFFF"/>
                </a:solidFill>
                <a:latin typeface="Calibri"/>
                <a:cs typeface="Calibri"/>
              </a:rPr>
              <a:t>A012346</a:t>
            </a:r>
            <a:endParaRPr sz="1867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43440" y="4484623"/>
            <a:ext cx="1920240" cy="902148"/>
          </a:xfrm>
          <a:prstGeom prst="rect">
            <a:avLst/>
          </a:prstGeom>
          <a:solidFill>
            <a:srgbClr val="006FC0"/>
          </a:solidFill>
          <a:ln w="15240">
            <a:solidFill>
              <a:srgbClr val="00508B"/>
            </a:solidFill>
          </a:ln>
        </p:spPr>
        <p:txBody>
          <a:bodyPr vert="horz" wrap="square" lIns="0" tIns="39792" rIns="0" bIns="0" rtlCol="0">
            <a:spAutoFit/>
          </a:bodyPr>
          <a:lstStyle/>
          <a:p>
            <a:pPr marL="141390" marR="125304" indent="81278" algn="just">
              <a:spcBef>
                <a:spcPts val="312"/>
              </a:spcBef>
            </a:pPr>
            <a:r>
              <a:rPr sz="1867" spc="-7" dirty="0">
                <a:solidFill>
                  <a:srgbClr val="FFFFFF"/>
                </a:solidFill>
                <a:latin typeface="Calibri"/>
                <a:cs typeface="Calibri"/>
              </a:rPr>
              <a:t>Nombre: </a:t>
            </a:r>
            <a:r>
              <a:rPr sz="1867" dirty="0">
                <a:solidFill>
                  <a:srgbClr val="FFFFFF"/>
                </a:solidFill>
                <a:latin typeface="Calibri"/>
                <a:cs typeface="Calibri"/>
              </a:rPr>
              <a:t>Maria  Apellido: </a:t>
            </a:r>
            <a:r>
              <a:rPr sz="1867" spc="-7" dirty="0">
                <a:solidFill>
                  <a:srgbClr val="FFFFFF"/>
                </a:solidFill>
                <a:latin typeface="Calibri"/>
                <a:cs typeface="Calibri"/>
              </a:rPr>
              <a:t>Tejada  Código:</a:t>
            </a:r>
            <a:r>
              <a:rPr sz="1867" spc="-7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FFFFFF"/>
                </a:solidFill>
                <a:latin typeface="Calibri"/>
                <a:cs typeface="Calibri"/>
              </a:rPr>
              <a:t>A012347</a:t>
            </a:r>
            <a:endParaRPr sz="1867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54315" y="2684442"/>
            <a:ext cx="98552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latin typeface="Arial"/>
                <a:cs typeface="Arial"/>
              </a:rPr>
              <a:t>A012345</a:t>
            </a:r>
            <a:endParaRPr sz="1867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54315" y="3741082"/>
            <a:ext cx="98552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latin typeface="Arial"/>
                <a:cs typeface="Arial"/>
              </a:rPr>
              <a:t>A012346</a:t>
            </a:r>
            <a:endParaRPr sz="1867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54315" y="4797213"/>
            <a:ext cx="98552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latin typeface="Arial"/>
                <a:cs typeface="Arial"/>
              </a:rPr>
              <a:t>A012347</a:t>
            </a:r>
            <a:endParaRPr sz="1867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495793" y="2842768"/>
            <a:ext cx="1248833" cy="0"/>
          </a:xfrm>
          <a:custGeom>
            <a:avLst/>
            <a:gdLst/>
            <a:ahLst/>
            <a:cxnLst/>
            <a:rect l="l" t="t" r="r" b="b"/>
            <a:pathLst>
              <a:path w="936625">
                <a:moveTo>
                  <a:pt x="0" y="0"/>
                </a:moveTo>
                <a:lnTo>
                  <a:pt x="936116" y="0"/>
                </a:lnTo>
              </a:path>
            </a:pathLst>
          </a:custGeom>
          <a:ln w="12192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8495793" y="3909568"/>
            <a:ext cx="1248833" cy="0"/>
          </a:xfrm>
          <a:custGeom>
            <a:avLst/>
            <a:gdLst/>
            <a:ahLst/>
            <a:cxnLst/>
            <a:rect l="l" t="t" r="r" b="b"/>
            <a:pathLst>
              <a:path w="936625">
                <a:moveTo>
                  <a:pt x="0" y="0"/>
                </a:moveTo>
                <a:lnTo>
                  <a:pt x="936116" y="0"/>
                </a:lnTo>
              </a:path>
            </a:pathLst>
          </a:custGeom>
          <a:ln w="12192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8495793" y="4964176"/>
            <a:ext cx="1248833" cy="0"/>
          </a:xfrm>
          <a:custGeom>
            <a:avLst/>
            <a:gdLst/>
            <a:ahLst/>
            <a:cxnLst/>
            <a:rect l="l" t="t" r="r" b="b"/>
            <a:pathLst>
              <a:path w="936625">
                <a:moveTo>
                  <a:pt x="0" y="0"/>
                </a:moveTo>
                <a:lnTo>
                  <a:pt x="936116" y="0"/>
                </a:lnTo>
              </a:path>
            </a:pathLst>
          </a:custGeom>
          <a:ln w="12192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 txBox="1"/>
          <p:nvPr/>
        </p:nvSpPr>
        <p:spPr>
          <a:xfrm>
            <a:off x="7391400" y="1967924"/>
            <a:ext cx="831427" cy="30527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1867" b="1" spc="-13" dirty="0">
                <a:latin typeface="Arial"/>
                <a:cs typeface="Arial"/>
              </a:rPr>
              <a:t>CL</a:t>
            </a:r>
            <a:r>
              <a:rPr sz="1867" b="1" spc="-60" dirty="0">
                <a:latin typeface="Arial"/>
                <a:cs typeface="Arial"/>
              </a:rPr>
              <a:t>A</a:t>
            </a:r>
            <a:r>
              <a:rPr sz="1867" b="1" dirty="0">
                <a:latin typeface="Arial"/>
                <a:cs typeface="Arial"/>
              </a:rPr>
              <a:t>VE</a:t>
            </a:r>
            <a:endParaRPr sz="1867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278363" y="1967924"/>
            <a:ext cx="859367" cy="30527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1867" b="1" dirty="0">
                <a:latin typeface="Arial"/>
                <a:cs typeface="Arial"/>
              </a:rPr>
              <a:t>V</a:t>
            </a:r>
            <a:r>
              <a:rPr sz="1867" b="1" spc="-60" dirty="0">
                <a:latin typeface="Arial"/>
                <a:cs typeface="Arial"/>
              </a:rPr>
              <a:t>A</a:t>
            </a:r>
            <a:r>
              <a:rPr sz="1867" b="1" spc="-13" dirty="0">
                <a:latin typeface="Arial"/>
                <a:cs typeface="Arial"/>
              </a:rPr>
              <a:t>L</a:t>
            </a:r>
            <a:r>
              <a:rPr sz="1867" b="1" dirty="0">
                <a:latin typeface="Arial"/>
                <a:cs typeface="Arial"/>
              </a:rPr>
              <a:t>OR</a:t>
            </a:r>
            <a:endParaRPr sz="1867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58345" y="5771015"/>
            <a:ext cx="310896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latin typeface="Arial"/>
                <a:cs typeface="Arial"/>
              </a:rPr>
              <a:t>CONSULTA </a:t>
            </a:r>
            <a:r>
              <a:rPr sz="1867" dirty="0">
                <a:latin typeface="Arial"/>
                <a:cs typeface="Arial"/>
              </a:rPr>
              <a:t>-&gt;</a:t>
            </a:r>
            <a:r>
              <a:rPr sz="1867" spc="-67" dirty="0">
                <a:latin typeface="Arial"/>
                <a:cs typeface="Arial"/>
              </a:rPr>
              <a:t> </a:t>
            </a:r>
            <a:r>
              <a:rPr sz="1867" spc="-7" dirty="0">
                <a:latin typeface="Arial"/>
                <a:cs typeface="Arial"/>
              </a:rPr>
              <a:t>RESPUESTA</a:t>
            </a:r>
            <a:endParaRPr sz="1867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00590" y="2379133"/>
            <a:ext cx="4432300" cy="879921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 marR="6773">
              <a:spcBef>
                <a:spcPts val="140"/>
              </a:spcBef>
            </a:pPr>
            <a:r>
              <a:rPr sz="1867" dirty="0">
                <a:latin typeface="Arial"/>
                <a:cs typeface="Arial"/>
              </a:rPr>
              <a:t>Todos los conjuntos CLAVE-VALOR  pueden ser </a:t>
            </a:r>
            <a:r>
              <a:rPr sz="1867" spc="-7" dirty="0">
                <a:latin typeface="Arial"/>
                <a:cs typeface="Arial"/>
              </a:rPr>
              <a:t>vistos como </a:t>
            </a:r>
            <a:r>
              <a:rPr sz="1867" dirty="0">
                <a:latin typeface="Arial"/>
                <a:cs typeface="Arial"/>
              </a:rPr>
              <a:t>una estructura</a:t>
            </a:r>
            <a:r>
              <a:rPr sz="1867" spc="-253" dirty="0">
                <a:latin typeface="Arial"/>
                <a:cs typeface="Arial"/>
              </a:rPr>
              <a:t> </a:t>
            </a:r>
            <a:r>
              <a:rPr sz="1867" dirty="0">
                <a:latin typeface="Arial"/>
                <a:cs typeface="Arial"/>
              </a:rPr>
              <a:t>de  árbol</a:t>
            </a:r>
            <a:endParaRPr sz="1867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00590" y="3517054"/>
            <a:ext cx="4306993" cy="59174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>
              <a:spcBef>
                <a:spcPts val="133"/>
              </a:spcBef>
            </a:pPr>
            <a:r>
              <a:rPr sz="1867" dirty="0">
                <a:latin typeface="Arial"/>
                <a:cs typeface="Arial"/>
              </a:rPr>
              <a:t>LA CLAVE SIEMPRE ES </a:t>
            </a:r>
            <a:r>
              <a:rPr sz="1867" spc="-7" dirty="0">
                <a:latin typeface="Arial"/>
                <a:cs typeface="Arial"/>
              </a:rPr>
              <a:t>UNA</a:t>
            </a:r>
            <a:r>
              <a:rPr sz="1867" spc="-107" dirty="0">
                <a:latin typeface="Arial"/>
                <a:cs typeface="Arial"/>
              </a:rPr>
              <a:t> </a:t>
            </a:r>
            <a:r>
              <a:rPr sz="1867" spc="-7" dirty="0">
                <a:latin typeface="Arial"/>
                <a:cs typeface="Arial"/>
              </a:rPr>
              <a:t>CADENA  DE</a:t>
            </a:r>
            <a:r>
              <a:rPr sz="1867" dirty="0">
                <a:latin typeface="Arial"/>
                <a:cs typeface="Arial"/>
              </a:rPr>
              <a:t> </a:t>
            </a:r>
            <a:r>
              <a:rPr sz="1867" spc="-7" dirty="0">
                <a:latin typeface="Arial"/>
                <a:cs typeface="Arial"/>
              </a:rPr>
              <a:t>TEXTO</a:t>
            </a:r>
            <a:endParaRPr sz="1867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00590" y="4371002"/>
            <a:ext cx="4125807" cy="87906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>
              <a:spcBef>
                <a:spcPts val="133"/>
              </a:spcBef>
            </a:pPr>
            <a:r>
              <a:rPr sz="1867" dirty="0">
                <a:latin typeface="Arial"/>
                <a:cs typeface="Arial"/>
              </a:rPr>
              <a:t>EL VALOR </a:t>
            </a:r>
            <a:r>
              <a:rPr sz="1867" spc="-7" dirty="0">
                <a:latin typeface="Arial"/>
                <a:cs typeface="Arial"/>
              </a:rPr>
              <a:t>PUEDE </a:t>
            </a:r>
            <a:r>
              <a:rPr sz="1867" dirty="0">
                <a:latin typeface="Arial"/>
                <a:cs typeface="Arial"/>
              </a:rPr>
              <a:t>SER </a:t>
            </a:r>
            <a:r>
              <a:rPr sz="1867" spc="-7" dirty="0">
                <a:latin typeface="Arial"/>
                <a:cs typeface="Arial"/>
              </a:rPr>
              <a:t>UN</a:t>
            </a:r>
            <a:r>
              <a:rPr sz="1867" spc="-73" dirty="0">
                <a:latin typeface="Arial"/>
                <a:cs typeface="Arial"/>
              </a:rPr>
              <a:t> </a:t>
            </a:r>
            <a:r>
              <a:rPr sz="1867" dirty="0">
                <a:latin typeface="Arial"/>
                <a:cs typeface="Arial"/>
              </a:rPr>
              <a:t>OBJETO:  </a:t>
            </a:r>
            <a:r>
              <a:rPr sz="1867" spc="-7" dirty="0">
                <a:latin typeface="Arial"/>
                <a:cs typeface="Arial"/>
              </a:rPr>
              <a:t>DESDE UN STRING, HASTA UN  ARREGLO </a:t>
            </a:r>
            <a:r>
              <a:rPr sz="1867" dirty="0">
                <a:latin typeface="Arial"/>
                <a:cs typeface="Arial"/>
              </a:rPr>
              <a:t>O </a:t>
            </a:r>
            <a:r>
              <a:rPr sz="1867" spc="-7" dirty="0">
                <a:latin typeface="Arial"/>
                <a:cs typeface="Arial"/>
              </a:rPr>
              <a:t>UN</a:t>
            </a:r>
            <a:r>
              <a:rPr sz="1867" spc="-40" dirty="0">
                <a:latin typeface="Arial"/>
                <a:cs typeface="Arial"/>
              </a:rPr>
              <a:t> </a:t>
            </a:r>
            <a:r>
              <a:rPr sz="1867" dirty="0">
                <a:latin typeface="Arial"/>
                <a:cs typeface="Arial"/>
              </a:rPr>
              <a:t>OBJETO.</a:t>
            </a:r>
            <a:endParaRPr sz="1867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491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2672" y="905396"/>
            <a:ext cx="4424680" cy="755762"/>
          </a:xfrm>
          <a:prstGeom prst="rect">
            <a:avLst/>
          </a:prstGeom>
        </p:spPr>
        <p:txBody>
          <a:bodyPr vert="horz" wrap="square" lIns="0" tIns="16933" rIns="0" bIns="0" rtlCol="0" anchor="b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pc="-60" dirty="0">
                <a:solidFill>
                  <a:srgbClr val="404040"/>
                </a:solidFill>
              </a:rPr>
              <a:t>Diagrama </a:t>
            </a:r>
            <a:r>
              <a:rPr spc="-33" dirty="0">
                <a:solidFill>
                  <a:srgbClr val="404040"/>
                </a:solidFill>
              </a:rPr>
              <a:t>de</a:t>
            </a:r>
            <a:r>
              <a:rPr spc="-213" dirty="0">
                <a:solidFill>
                  <a:srgbClr val="404040"/>
                </a:solidFill>
              </a:rPr>
              <a:t> </a:t>
            </a:r>
            <a:r>
              <a:rPr spc="-47" dirty="0">
                <a:solidFill>
                  <a:srgbClr val="404040"/>
                </a:solidFill>
              </a:rPr>
              <a:t>árbol</a:t>
            </a:r>
            <a:endParaRPr/>
          </a:p>
        </p:txBody>
      </p:sp>
      <p:sp>
        <p:nvSpPr>
          <p:cNvPr id="3" name="object 3"/>
          <p:cNvSpPr/>
          <p:nvPr/>
        </p:nvSpPr>
        <p:spPr>
          <a:xfrm>
            <a:off x="9743440" y="2373377"/>
            <a:ext cx="1920240" cy="959273"/>
          </a:xfrm>
          <a:custGeom>
            <a:avLst/>
            <a:gdLst/>
            <a:ahLst/>
            <a:cxnLst/>
            <a:rect l="l" t="t" r="r" b="b"/>
            <a:pathLst>
              <a:path w="1440179" h="719455">
                <a:moveTo>
                  <a:pt x="0" y="719327"/>
                </a:moveTo>
                <a:lnTo>
                  <a:pt x="1440179" y="719327"/>
                </a:lnTo>
                <a:lnTo>
                  <a:pt x="1440179" y="0"/>
                </a:lnTo>
                <a:lnTo>
                  <a:pt x="0" y="0"/>
                </a:lnTo>
                <a:lnTo>
                  <a:pt x="0" y="71932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9743440" y="2373377"/>
            <a:ext cx="1920240" cy="959273"/>
          </a:xfrm>
          <a:custGeom>
            <a:avLst/>
            <a:gdLst/>
            <a:ahLst/>
            <a:cxnLst/>
            <a:rect l="l" t="t" r="r" b="b"/>
            <a:pathLst>
              <a:path w="1440179" h="719455">
                <a:moveTo>
                  <a:pt x="0" y="719327"/>
                </a:moveTo>
                <a:lnTo>
                  <a:pt x="1440179" y="719327"/>
                </a:lnTo>
                <a:lnTo>
                  <a:pt x="1440179" y="0"/>
                </a:lnTo>
                <a:lnTo>
                  <a:pt x="0" y="0"/>
                </a:lnTo>
                <a:lnTo>
                  <a:pt x="0" y="719327"/>
                </a:lnTo>
                <a:close/>
              </a:path>
            </a:pathLst>
          </a:custGeom>
          <a:ln w="15240">
            <a:solidFill>
              <a:srgbClr val="00508B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9856215" y="2393866"/>
            <a:ext cx="1699260" cy="879921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 marR="6773" indent="78738">
              <a:spcBef>
                <a:spcPts val="140"/>
              </a:spcBef>
            </a:pPr>
            <a:r>
              <a:rPr sz="1867" spc="-7" dirty="0">
                <a:solidFill>
                  <a:srgbClr val="FFFFFF"/>
                </a:solidFill>
                <a:latin typeface="Calibri"/>
                <a:cs typeface="Calibri"/>
              </a:rPr>
              <a:t>Nombre: </a:t>
            </a:r>
            <a:r>
              <a:rPr sz="1867" dirty="0">
                <a:solidFill>
                  <a:srgbClr val="FFFFFF"/>
                </a:solidFill>
                <a:latin typeface="Calibri"/>
                <a:cs typeface="Calibri"/>
              </a:rPr>
              <a:t>Carlos  Apellido:</a:t>
            </a:r>
            <a:r>
              <a:rPr sz="1867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FFFFFF"/>
                </a:solidFill>
                <a:latin typeface="Calibri"/>
                <a:cs typeface="Calibri"/>
              </a:rPr>
              <a:t>Cáceres  Código:</a:t>
            </a:r>
            <a:r>
              <a:rPr sz="1867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FFFFFF"/>
                </a:solidFill>
                <a:latin typeface="Calibri"/>
                <a:cs typeface="Calibri"/>
              </a:rPr>
              <a:t>A012345</a:t>
            </a:r>
            <a:endParaRPr sz="1867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743440" y="3430016"/>
            <a:ext cx="1920240" cy="959273"/>
          </a:xfrm>
          <a:custGeom>
            <a:avLst/>
            <a:gdLst/>
            <a:ahLst/>
            <a:cxnLst/>
            <a:rect l="l" t="t" r="r" b="b"/>
            <a:pathLst>
              <a:path w="1440179" h="719454">
                <a:moveTo>
                  <a:pt x="0" y="719327"/>
                </a:moveTo>
                <a:lnTo>
                  <a:pt x="1440179" y="719327"/>
                </a:lnTo>
                <a:lnTo>
                  <a:pt x="1440179" y="0"/>
                </a:lnTo>
                <a:lnTo>
                  <a:pt x="0" y="0"/>
                </a:lnTo>
                <a:lnTo>
                  <a:pt x="0" y="71932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9743440" y="3430016"/>
            <a:ext cx="1920240" cy="959273"/>
          </a:xfrm>
          <a:custGeom>
            <a:avLst/>
            <a:gdLst/>
            <a:ahLst/>
            <a:cxnLst/>
            <a:rect l="l" t="t" r="r" b="b"/>
            <a:pathLst>
              <a:path w="1440179" h="719454">
                <a:moveTo>
                  <a:pt x="0" y="719327"/>
                </a:moveTo>
                <a:lnTo>
                  <a:pt x="1440179" y="719327"/>
                </a:lnTo>
                <a:lnTo>
                  <a:pt x="1440179" y="0"/>
                </a:lnTo>
                <a:lnTo>
                  <a:pt x="0" y="0"/>
                </a:lnTo>
                <a:lnTo>
                  <a:pt x="0" y="719327"/>
                </a:lnTo>
                <a:close/>
              </a:path>
            </a:pathLst>
          </a:custGeom>
          <a:ln w="15240">
            <a:solidFill>
              <a:srgbClr val="00508B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9868408" y="3449998"/>
            <a:ext cx="1676400" cy="87906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indent="26246" algn="just">
              <a:spcBef>
                <a:spcPts val="133"/>
              </a:spcBef>
            </a:pPr>
            <a:r>
              <a:rPr sz="1867" spc="-7" dirty="0">
                <a:solidFill>
                  <a:srgbClr val="FFFFFF"/>
                </a:solidFill>
                <a:latin typeface="Calibri"/>
                <a:cs typeface="Calibri"/>
              </a:rPr>
              <a:t>Nombre: </a:t>
            </a:r>
            <a:r>
              <a:rPr sz="1867" dirty="0">
                <a:solidFill>
                  <a:srgbClr val="FFFFFF"/>
                </a:solidFill>
                <a:latin typeface="Calibri"/>
                <a:cs typeface="Calibri"/>
              </a:rPr>
              <a:t>Andrés  Apellido: </a:t>
            </a:r>
            <a:r>
              <a:rPr sz="1867" spc="-7" dirty="0">
                <a:solidFill>
                  <a:srgbClr val="FFFFFF"/>
                </a:solidFill>
                <a:latin typeface="Calibri"/>
                <a:cs typeface="Calibri"/>
              </a:rPr>
              <a:t>Bedoya  Código:</a:t>
            </a:r>
            <a:r>
              <a:rPr sz="1867" spc="-7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FFFFFF"/>
                </a:solidFill>
                <a:latin typeface="Calibri"/>
                <a:cs typeface="Calibri"/>
              </a:rPr>
              <a:t>A012346</a:t>
            </a:r>
            <a:endParaRPr sz="1867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743440" y="4484623"/>
            <a:ext cx="1920240" cy="961813"/>
          </a:xfrm>
          <a:custGeom>
            <a:avLst/>
            <a:gdLst/>
            <a:ahLst/>
            <a:cxnLst/>
            <a:rect l="l" t="t" r="r" b="b"/>
            <a:pathLst>
              <a:path w="1440179" h="721360">
                <a:moveTo>
                  <a:pt x="0" y="720851"/>
                </a:moveTo>
                <a:lnTo>
                  <a:pt x="1440179" y="720851"/>
                </a:lnTo>
                <a:lnTo>
                  <a:pt x="1440179" y="0"/>
                </a:lnTo>
                <a:lnTo>
                  <a:pt x="0" y="0"/>
                </a:lnTo>
                <a:lnTo>
                  <a:pt x="0" y="720851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9743440" y="4484623"/>
            <a:ext cx="1920240" cy="961813"/>
          </a:xfrm>
          <a:custGeom>
            <a:avLst/>
            <a:gdLst/>
            <a:ahLst/>
            <a:cxnLst/>
            <a:rect l="l" t="t" r="r" b="b"/>
            <a:pathLst>
              <a:path w="1440179" h="721360">
                <a:moveTo>
                  <a:pt x="0" y="720851"/>
                </a:moveTo>
                <a:lnTo>
                  <a:pt x="1440179" y="720851"/>
                </a:lnTo>
                <a:lnTo>
                  <a:pt x="1440179" y="0"/>
                </a:lnTo>
                <a:lnTo>
                  <a:pt x="0" y="0"/>
                </a:lnTo>
                <a:lnTo>
                  <a:pt x="0" y="720851"/>
                </a:lnTo>
                <a:close/>
              </a:path>
            </a:pathLst>
          </a:custGeom>
          <a:ln w="15239">
            <a:solidFill>
              <a:srgbClr val="00508B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 txBox="1"/>
          <p:nvPr/>
        </p:nvSpPr>
        <p:spPr>
          <a:xfrm>
            <a:off x="9868408" y="4506638"/>
            <a:ext cx="1676400" cy="87906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indent="81278" algn="just">
              <a:spcBef>
                <a:spcPts val="133"/>
              </a:spcBef>
            </a:pPr>
            <a:r>
              <a:rPr sz="1867" spc="-7" dirty="0">
                <a:solidFill>
                  <a:srgbClr val="FFFFFF"/>
                </a:solidFill>
                <a:latin typeface="Calibri"/>
                <a:cs typeface="Calibri"/>
              </a:rPr>
              <a:t>Nombre: </a:t>
            </a:r>
            <a:r>
              <a:rPr sz="1867" dirty="0">
                <a:solidFill>
                  <a:srgbClr val="FFFFFF"/>
                </a:solidFill>
                <a:latin typeface="Calibri"/>
                <a:cs typeface="Calibri"/>
              </a:rPr>
              <a:t>Maria  Apellido: </a:t>
            </a:r>
            <a:r>
              <a:rPr sz="1867" spc="-7" dirty="0">
                <a:solidFill>
                  <a:srgbClr val="FFFFFF"/>
                </a:solidFill>
                <a:latin typeface="Calibri"/>
                <a:cs typeface="Calibri"/>
              </a:rPr>
              <a:t>Tejada  Código:</a:t>
            </a:r>
            <a:r>
              <a:rPr sz="1867" spc="-7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FFFFFF"/>
                </a:solidFill>
                <a:latin typeface="Calibri"/>
                <a:cs typeface="Calibri"/>
              </a:rPr>
              <a:t>A012347</a:t>
            </a:r>
            <a:endParaRPr sz="1867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54315" y="2684442"/>
            <a:ext cx="98552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latin typeface="Arial"/>
                <a:cs typeface="Arial"/>
              </a:rPr>
              <a:t>A012345</a:t>
            </a:r>
            <a:endParaRPr sz="1867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54315" y="3741082"/>
            <a:ext cx="98552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latin typeface="Arial"/>
                <a:cs typeface="Arial"/>
              </a:rPr>
              <a:t>A012346</a:t>
            </a:r>
            <a:endParaRPr sz="1867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354315" y="4797213"/>
            <a:ext cx="98552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latin typeface="Arial"/>
                <a:cs typeface="Arial"/>
              </a:rPr>
              <a:t>A012347</a:t>
            </a:r>
            <a:endParaRPr sz="1867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495793" y="2842768"/>
            <a:ext cx="1248833" cy="0"/>
          </a:xfrm>
          <a:custGeom>
            <a:avLst/>
            <a:gdLst/>
            <a:ahLst/>
            <a:cxnLst/>
            <a:rect l="l" t="t" r="r" b="b"/>
            <a:pathLst>
              <a:path w="936625">
                <a:moveTo>
                  <a:pt x="0" y="0"/>
                </a:moveTo>
                <a:lnTo>
                  <a:pt x="936116" y="0"/>
                </a:lnTo>
              </a:path>
            </a:pathLst>
          </a:custGeom>
          <a:ln w="12192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8495793" y="3909568"/>
            <a:ext cx="1248833" cy="0"/>
          </a:xfrm>
          <a:custGeom>
            <a:avLst/>
            <a:gdLst/>
            <a:ahLst/>
            <a:cxnLst/>
            <a:rect l="l" t="t" r="r" b="b"/>
            <a:pathLst>
              <a:path w="936625">
                <a:moveTo>
                  <a:pt x="0" y="0"/>
                </a:moveTo>
                <a:lnTo>
                  <a:pt x="936116" y="0"/>
                </a:lnTo>
              </a:path>
            </a:pathLst>
          </a:custGeom>
          <a:ln w="12192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8495793" y="4964176"/>
            <a:ext cx="1248833" cy="0"/>
          </a:xfrm>
          <a:custGeom>
            <a:avLst/>
            <a:gdLst/>
            <a:ahLst/>
            <a:cxnLst/>
            <a:rect l="l" t="t" r="r" b="b"/>
            <a:pathLst>
              <a:path w="936625">
                <a:moveTo>
                  <a:pt x="0" y="0"/>
                </a:moveTo>
                <a:lnTo>
                  <a:pt x="936116" y="0"/>
                </a:lnTo>
              </a:path>
            </a:pathLst>
          </a:custGeom>
          <a:ln w="12192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 txBox="1"/>
          <p:nvPr/>
        </p:nvSpPr>
        <p:spPr>
          <a:xfrm>
            <a:off x="7391400" y="1967924"/>
            <a:ext cx="831427" cy="30527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1867" b="1" spc="-13" dirty="0">
                <a:latin typeface="Arial"/>
                <a:cs typeface="Arial"/>
              </a:rPr>
              <a:t>CL</a:t>
            </a:r>
            <a:r>
              <a:rPr sz="1867" b="1" spc="-60" dirty="0">
                <a:latin typeface="Arial"/>
                <a:cs typeface="Arial"/>
              </a:rPr>
              <a:t>A</a:t>
            </a:r>
            <a:r>
              <a:rPr sz="1867" b="1" dirty="0">
                <a:latin typeface="Arial"/>
                <a:cs typeface="Arial"/>
              </a:rPr>
              <a:t>VE</a:t>
            </a:r>
            <a:endParaRPr sz="1867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278363" y="1967924"/>
            <a:ext cx="859367" cy="30527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1867" b="1" dirty="0">
                <a:latin typeface="Arial"/>
                <a:cs typeface="Arial"/>
              </a:rPr>
              <a:t>V</a:t>
            </a:r>
            <a:r>
              <a:rPr sz="1867" b="1" spc="-60" dirty="0">
                <a:latin typeface="Arial"/>
                <a:cs typeface="Arial"/>
              </a:rPr>
              <a:t>A</a:t>
            </a:r>
            <a:r>
              <a:rPr sz="1867" b="1" spc="-13" dirty="0">
                <a:latin typeface="Arial"/>
                <a:cs typeface="Arial"/>
              </a:rPr>
              <a:t>L</a:t>
            </a:r>
            <a:r>
              <a:rPr sz="1867" b="1" dirty="0">
                <a:latin typeface="Arial"/>
                <a:cs typeface="Arial"/>
              </a:rPr>
              <a:t>OR</a:t>
            </a:r>
            <a:endParaRPr sz="1867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758345" y="5771015"/>
            <a:ext cx="310896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latin typeface="Arial"/>
                <a:cs typeface="Arial"/>
              </a:rPr>
              <a:t>CONSULTA </a:t>
            </a:r>
            <a:r>
              <a:rPr sz="1867" dirty="0">
                <a:latin typeface="Arial"/>
                <a:cs typeface="Arial"/>
              </a:rPr>
              <a:t>-&gt;</a:t>
            </a:r>
            <a:r>
              <a:rPr sz="1867" spc="-67" dirty="0">
                <a:latin typeface="Arial"/>
                <a:cs typeface="Arial"/>
              </a:rPr>
              <a:t> </a:t>
            </a:r>
            <a:r>
              <a:rPr sz="1867" spc="-7" dirty="0">
                <a:latin typeface="Arial"/>
                <a:cs typeface="Arial"/>
              </a:rPr>
              <a:t>RESPUESTA</a:t>
            </a:r>
            <a:endParaRPr sz="1867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312160" y="2342897"/>
            <a:ext cx="0" cy="607060"/>
          </a:xfrm>
          <a:custGeom>
            <a:avLst/>
            <a:gdLst/>
            <a:ahLst/>
            <a:cxnLst/>
            <a:rect l="l" t="t" r="r" b="b"/>
            <a:pathLst>
              <a:path h="455294">
                <a:moveTo>
                  <a:pt x="0" y="0"/>
                </a:moveTo>
                <a:lnTo>
                  <a:pt x="0" y="454913"/>
                </a:lnTo>
              </a:path>
            </a:pathLst>
          </a:custGeom>
          <a:ln w="12192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" name="object 22"/>
          <p:cNvSpPr txBox="1"/>
          <p:nvPr/>
        </p:nvSpPr>
        <p:spPr>
          <a:xfrm>
            <a:off x="2952665" y="1967924"/>
            <a:ext cx="720513" cy="30527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1867" spc="-13" dirty="0">
                <a:latin typeface="Arial"/>
                <a:cs typeface="Arial"/>
              </a:rPr>
              <a:t>R</a:t>
            </a:r>
            <a:r>
              <a:rPr sz="1867" spc="7" dirty="0">
                <a:latin typeface="Arial"/>
                <a:cs typeface="Arial"/>
              </a:rPr>
              <a:t>O</a:t>
            </a:r>
            <a:r>
              <a:rPr sz="1867" dirty="0">
                <a:latin typeface="Arial"/>
                <a:cs typeface="Arial"/>
              </a:rPr>
              <a:t>OT</a:t>
            </a:r>
            <a:endParaRPr sz="1867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157727" y="2832607"/>
            <a:ext cx="308863" cy="3088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" name="object 24"/>
          <p:cNvSpPr/>
          <p:nvPr/>
        </p:nvSpPr>
        <p:spPr>
          <a:xfrm>
            <a:off x="1255776" y="2987039"/>
            <a:ext cx="1911773" cy="1307253"/>
          </a:xfrm>
          <a:custGeom>
            <a:avLst/>
            <a:gdLst/>
            <a:ahLst/>
            <a:cxnLst/>
            <a:rect l="l" t="t" r="r" b="b"/>
            <a:pathLst>
              <a:path w="1433830" h="980439">
                <a:moveTo>
                  <a:pt x="0" y="980058"/>
                </a:moveTo>
                <a:lnTo>
                  <a:pt x="0" y="0"/>
                </a:lnTo>
                <a:lnTo>
                  <a:pt x="1433703" y="0"/>
                </a:lnTo>
              </a:path>
            </a:pathLst>
          </a:custGeom>
          <a:ln w="12192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" name="object 25"/>
          <p:cNvSpPr/>
          <p:nvPr/>
        </p:nvSpPr>
        <p:spPr>
          <a:xfrm>
            <a:off x="296672" y="4293616"/>
            <a:ext cx="1920240" cy="959273"/>
          </a:xfrm>
          <a:custGeom>
            <a:avLst/>
            <a:gdLst/>
            <a:ahLst/>
            <a:cxnLst/>
            <a:rect l="l" t="t" r="r" b="b"/>
            <a:pathLst>
              <a:path w="1440180" h="719454">
                <a:moveTo>
                  <a:pt x="0" y="719328"/>
                </a:moveTo>
                <a:lnTo>
                  <a:pt x="1440180" y="719328"/>
                </a:lnTo>
                <a:lnTo>
                  <a:pt x="1440180" y="0"/>
                </a:lnTo>
                <a:lnTo>
                  <a:pt x="0" y="0"/>
                </a:lnTo>
                <a:lnTo>
                  <a:pt x="0" y="719328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" name="object 26"/>
          <p:cNvSpPr/>
          <p:nvPr/>
        </p:nvSpPr>
        <p:spPr>
          <a:xfrm>
            <a:off x="296672" y="4293616"/>
            <a:ext cx="1920240" cy="959273"/>
          </a:xfrm>
          <a:custGeom>
            <a:avLst/>
            <a:gdLst/>
            <a:ahLst/>
            <a:cxnLst/>
            <a:rect l="l" t="t" r="r" b="b"/>
            <a:pathLst>
              <a:path w="1440180" h="719454">
                <a:moveTo>
                  <a:pt x="0" y="719328"/>
                </a:moveTo>
                <a:lnTo>
                  <a:pt x="1440180" y="719328"/>
                </a:lnTo>
                <a:lnTo>
                  <a:pt x="1440180" y="0"/>
                </a:lnTo>
                <a:lnTo>
                  <a:pt x="0" y="0"/>
                </a:lnTo>
                <a:lnTo>
                  <a:pt x="0" y="719328"/>
                </a:lnTo>
                <a:close/>
              </a:path>
            </a:pathLst>
          </a:custGeom>
          <a:ln w="15240">
            <a:solidFill>
              <a:srgbClr val="00508B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" name="object 27"/>
          <p:cNvSpPr txBox="1"/>
          <p:nvPr/>
        </p:nvSpPr>
        <p:spPr>
          <a:xfrm>
            <a:off x="406129" y="4314445"/>
            <a:ext cx="1699260" cy="87906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indent="78738">
              <a:spcBef>
                <a:spcPts val="133"/>
              </a:spcBef>
            </a:pPr>
            <a:r>
              <a:rPr sz="1867" spc="-7" dirty="0">
                <a:solidFill>
                  <a:srgbClr val="FFFFFF"/>
                </a:solidFill>
                <a:latin typeface="Calibri"/>
                <a:cs typeface="Calibri"/>
              </a:rPr>
              <a:t>Nombre: </a:t>
            </a:r>
            <a:r>
              <a:rPr sz="1867" dirty="0">
                <a:solidFill>
                  <a:srgbClr val="FFFFFF"/>
                </a:solidFill>
                <a:latin typeface="Calibri"/>
                <a:cs typeface="Calibri"/>
              </a:rPr>
              <a:t>Carlos  Apellido:</a:t>
            </a:r>
            <a:r>
              <a:rPr sz="1867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FFFFFF"/>
                </a:solidFill>
                <a:latin typeface="Calibri"/>
                <a:cs typeface="Calibri"/>
              </a:rPr>
              <a:t>Cáceres  Código:</a:t>
            </a:r>
            <a:r>
              <a:rPr sz="1867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FFFFFF"/>
                </a:solidFill>
                <a:latin typeface="Calibri"/>
                <a:cs typeface="Calibri"/>
              </a:rPr>
              <a:t>A012345</a:t>
            </a:r>
            <a:endParaRPr sz="1867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332735" y="4281424"/>
            <a:ext cx="1920240" cy="959273"/>
          </a:xfrm>
          <a:custGeom>
            <a:avLst/>
            <a:gdLst/>
            <a:ahLst/>
            <a:cxnLst/>
            <a:rect l="l" t="t" r="r" b="b"/>
            <a:pathLst>
              <a:path w="1440180" h="719454">
                <a:moveTo>
                  <a:pt x="0" y="719328"/>
                </a:moveTo>
                <a:lnTo>
                  <a:pt x="1440180" y="719328"/>
                </a:lnTo>
                <a:lnTo>
                  <a:pt x="1440180" y="0"/>
                </a:lnTo>
                <a:lnTo>
                  <a:pt x="0" y="0"/>
                </a:lnTo>
                <a:lnTo>
                  <a:pt x="0" y="719328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9" name="object 29"/>
          <p:cNvSpPr/>
          <p:nvPr/>
        </p:nvSpPr>
        <p:spPr>
          <a:xfrm>
            <a:off x="2332735" y="4281424"/>
            <a:ext cx="1920240" cy="959273"/>
          </a:xfrm>
          <a:custGeom>
            <a:avLst/>
            <a:gdLst/>
            <a:ahLst/>
            <a:cxnLst/>
            <a:rect l="l" t="t" r="r" b="b"/>
            <a:pathLst>
              <a:path w="1440180" h="719454">
                <a:moveTo>
                  <a:pt x="0" y="719328"/>
                </a:moveTo>
                <a:lnTo>
                  <a:pt x="1440180" y="719328"/>
                </a:lnTo>
                <a:lnTo>
                  <a:pt x="1440180" y="0"/>
                </a:lnTo>
                <a:lnTo>
                  <a:pt x="0" y="0"/>
                </a:lnTo>
                <a:lnTo>
                  <a:pt x="0" y="719328"/>
                </a:lnTo>
                <a:close/>
              </a:path>
            </a:pathLst>
          </a:custGeom>
          <a:ln w="15240">
            <a:solidFill>
              <a:srgbClr val="00508B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0" name="object 30"/>
          <p:cNvSpPr txBox="1"/>
          <p:nvPr/>
        </p:nvSpPr>
        <p:spPr>
          <a:xfrm>
            <a:off x="2454826" y="4302253"/>
            <a:ext cx="1675553" cy="87906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indent="26246" algn="just">
              <a:spcBef>
                <a:spcPts val="133"/>
              </a:spcBef>
            </a:pPr>
            <a:r>
              <a:rPr sz="1867" spc="-7" dirty="0">
                <a:solidFill>
                  <a:srgbClr val="FFFFFF"/>
                </a:solidFill>
                <a:latin typeface="Calibri"/>
                <a:cs typeface="Calibri"/>
              </a:rPr>
              <a:t>Nombre: </a:t>
            </a:r>
            <a:r>
              <a:rPr sz="1867" dirty="0">
                <a:solidFill>
                  <a:srgbClr val="FFFFFF"/>
                </a:solidFill>
                <a:latin typeface="Calibri"/>
                <a:cs typeface="Calibri"/>
              </a:rPr>
              <a:t>Andrés  Apellido: </a:t>
            </a:r>
            <a:r>
              <a:rPr sz="1867" spc="-7" dirty="0">
                <a:solidFill>
                  <a:srgbClr val="FFFFFF"/>
                </a:solidFill>
                <a:latin typeface="Calibri"/>
                <a:cs typeface="Calibri"/>
              </a:rPr>
              <a:t>Bedoya  Código:</a:t>
            </a:r>
            <a:r>
              <a:rPr sz="1867" spc="-9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FFFFFF"/>
                </a:solidFill>
                <a:latin typeface="Calibri"/>
                <a:cs typeface="Calibri"/>
              </a:rPr>
              <a:t>A012346</a:t>
            </a:r>
            <a:endParaRPr sz="1867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368800" y="4281424"/>
            <a:ext cx="1918547" cy="959273"/>
          </a:xfrm>
          <a:custGeom>
            <a:avLst/>
            <a:gdLst/>
            <a:ahLst/>
            <a:cxnLst/>
            <a:rect l="l" t="t" r="r" b="b"/>
            <a:pathLst>
              <a:path w="1438910" h="719454">
                <a:moveTo>
                  <a:pt x="0" y="719328"/>
                </a:moveTo>
                <a:lnTo>
                  <a:pt x="1438655" y="719328"/>
                </a:lnTo>
                <a:lnTo>
                  <a:pt x="1438655" y="0"/>
                </a:lnTo>
                <a:lnTo>
                  <a:pt x="0" y="0"/>
                </a:lnTo>
                <a:lnTo>
                  <a:pt x="0" y="719328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2" name="object 32"/>
          <p:cNvSpPr/>
          <p:nvPr/>
        </p:nvSpPr>
        <p:spPr>
          <a:xfrm>
            <a:off x="4368800" y="4281424"/>
            <a:ext cx="1918547" cy="959273"/>
          </a:xfrm>
          <a:custGeom>
            <a:avLst/>
            <a:gdLst/>
            <a:ahLst/>
            <a:cxnLst/>
            <a:rect l="l" t="t" r="r" b="b"/>
            <a:pathLst>
              <a:path w="1438910" h="719454">
                <a:moveTo>
                  <a:pt x="0" y="719328"/>
                </a:moveTo>
                <a:lnTo>
                  <a:pt x="1438655" y="719328"/>
                </a:lnTo>
                <a:lnTo>
                  <a:pt x="1438655" y="0"/>
                </a:lnTo>
                <a:lnTo>
                  <a:pt x="0" y="0"/>
                </a:lnTo>
                <a:lnTo>
                  <a:pt x="0" y="719328"/>
                </a:lnTo>
                <a:close/>
              </a:path>
            </a:pathLst>
          </a:custGeom>
          <a:ln w="15240">
            <a:solidFill>
              <a:srgbClr val="00508B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3" name="object 33"/>
          <p:cNvSpPr txBox="1"/>
          <p:nvPr/>
        </p:nvSpPr>
        <p:spPr>
          <a:xfrm>
            <a:off x="4490889" y="4302253"/>
            <a:ext cx="1675553" cy="87906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indent="81278" algn="just">
              <a:spcBef>
                <a:spcPts val="133"/>
              </a:spcBef>
            </a:pPr>
            <a:r>
              <a:rPr sz="1867" spc="-7" dirty="0">
                <a:solidFill>
                  <a:srgbClr val="FFFFFF"/>
                </a:solidFill>
                <a:latin typeface="Calibri"/>
                <a:cs typeface="Calibri"/>
              </a:rPr>
              <a:t>Nombre: </a:t>
            </a:r>
            <a:r>
              <a:rPr sz="1867" dirty="0">
                <a:solidFill>
                  <a:srgbClr val="FFFFFF"/>
                </a:solidFill>
                <a:latin typeface="Calibri"/>
                <a:cs typeface="Calibri"/>
              </a:rPr>
              <a:t>Maria  Apellido: </a:t>
            </a:r>
            <a:r>
              <a:rPr sz="1867" spc="-7" dirty="0">
                <a:solidFill>
                  <a:srgbClr val="FFFFFF"/>
                </a:solidFill>
                <a:latin typeface="Calibri"/>
                <a:cs typeface="Calibri"/>
              </a:rPr>
              <a:t>Tejada  Código:</a:t>
            </a:r>
            <a:r>
              <a:rPr sz="1867" spc="-9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FFFFFF"/>
                </a:solidFill>
                <a:latin typeface="Calibri"/>
                <a:cs typeface="Calibri"/>
              </a:rPr>
              <a:t>A012347</a:t>
            </a:r>
            <a:endParaRPr sz="1867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456431" y="2987040"/>
            <a:ext cx="1872827" cy="1294553"/>
          </a:xfrm>
          <a:custGeom>
            <a:avLst/>
            <a:gdLst/>
            <a:ahLst/>
            <a:cxnLst/>
            <a:rect l="l" t="t" r="r" b="b"/>
            <a:pathLst>
              <a:path w="1404620" h="970914">
                <a:moveTo>
                  <a:pt x="1404112" y="970788"/>
                </a:moveTo>
                <a:lnTo>
                  <a:pt x="1404112" y="0"/>
                </a:lnTo>
                <a:lnTo>
                  <a:pt x="0" y="0"/>
                </a:lnTo>
              </a:path>
            </a:pathLst>
          </a:custGeom>
          <a:ln w="12192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5" name="object 35"/>
          <p:cNvSpPr/>
          <p:nvPr/>
        </p:nvSpPr>
        <p:spPr>
          <a:xfrm>
            <a:off x="3291839" y="3062731"/>
            <a:ext cx="20320" cy="1219200"/>
          </a:xfrm>
          <a:custGeom>
            <a:avLst/>
            <a:gdLst/>
            <a:ahLst/>
            <a:cxnLst/>
            <a:rect l="l" t="t" r="r" b="b"/>
            <a:pathLst>
              <a:path w="15239" h="914400">
                <a:moveTo>
                  <a:pt x="0" y="914273"/>
                </a:moveTo>
                <a:lnTo>
                  <a:pt x="0" y="0"/>
                </a:lnTo>
                <a:lnTo>
                  <a:pt x="14731" y="0"/>
                </a:lnTo>
                <a:lnTo>
                  <a:pt x="14731" y="51434"/>
                </a:lnTo>
              </a:path>
            </a:pathLst>
          </a:custGeom>
          <a:ln w="12192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6" name="object 36"/>
          <p:cNvSpPr txBox="1"/>
          <p:nvPr/>
        </p:nvSpPr>
        <p:spPr>
          <a:xfrm>
            <a:off x="1217303" y="2653115"/>
            <a:ext cx="98552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latin typeface="Arial"/>
                <a:cs typeface="Arial"/>
              </a:rPr>
              <a:t>A012345</a:t>
            </a:r>
            <a:endParaRPr sz="1867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433993" y="2653454"/>
            <a:ext cx="98552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latin typeface="Arial"/>
                <a:cs typeface="Arial"/>
              </a:rPr>
              <a:t>A012347</a:t>
            </a:r>
            <a:endParaRPr sz="1867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385480" y="3465577"/>
            <a:ext cx="98552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latin typeface="Arial"/>
                <a:cs typeface="Arial"/>
              </a:rPr>
              <a:t>A012346</a:t>
            </a:r>
            <a:endParaRPr sz="1867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895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Embedded</a:t>
            </a:r>
            <a:r>
              <a:rPr lang="es-CO" dirty="0"/>
              <a:t> </a:t>
            </a:r>
            <a:r>
              <a:rPr lang="es-CO" dirty="0" smtClean="0"/>
              <a:t>Data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038049" cy="4023360"/>
          </a:xfrm>
        </p:spPr>
        <p:txBody>
          <a:bodyPr/>
          <a:lstStyle/>
          <a:p>
            <a:r>
              <a:rPr lang="es-ES" sz="2400" dirty="0" smtClean="0"/>
              <a:t>Se refiere al tipo de almacenamiento en el que se anidan objetos: uno dentro otro.</a:t>
            </a:r>
          </a:p>
          <a:p>
            <a:r>
              <a:rPr lang="es-ES" sz="2400" dirty="0" smtClean="0"/>
              <a:t>Es una estructura normal en Big Data.</a:t>
            </a:r>
          </a:p>
          <a:p>
            <a:r>
              <a:rPr lang="es-ES" sz="2400" dirty="0" smtClean="0"/>
              <a:t>No es recomendable para hacer consultas</a:t>
            </a:r>
            <a:r>
              <a:rPr lang="es-ES" dirty="0" smtClean="0"/>
              <a:t>.</a:t>
            </a:r>
          </a:p>
          <a:p>
            <a:r>
              <a:rPr lang="es-ES" sz="2400" dirty="0" smtClean="0"/>
              <a:t>Permite la consulta de toda la información en un solo </a:t>
            </a:r>
            <a:r>
              <a:rPr lang="es-ES" sz="2400" dirty="0" err="1" smtClean="0"/>
              <a:t>request</a:t>
            </a:r>
            <a:r>
              <a:rPr lang="es-ES" sz="2400" dirty="0" smtClean="0"/>
              <a:t>.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29006" t="17991" r="13015" b="25272"/>
          <a:stretch/>
        </p:blipFill>
        <p:spPr>
          <a:xfrm>
            <a:off x="6338221" y="1845734"/>
            <a:ext cx="5548980" cy="3054485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6850956" y="4823927"/>
            <a:ext cx="28412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smtClean="0"/>
              <a:t>Tomado de la guía de </a:t>
            </a:r>
          </a:p>
          <a:p>
            <a:pPr algn="ctr"/>
            <a:r>
              <a:rPr lang="es-ES" dirty="0" smtClean="0"/>
              <a:t>modelamiento de </a:t>
            </a:r>
            <a:r>
              <a:rPr lang="es-ES" dirty="0" err="1" smtClean="0"/>
              <a:t>MongoDB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6956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JAVASCRIPT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982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Normalized</a:t>
            </a:r>
            <a:r>
              <a:rPr lang="es-CO" dirty="0" smtClean="0"/>
              <a:t> Data </a:t>
            </a:r>
            <a:r>
              <a:rPr lang="es-CO" dirty="0" err="1" smtClean="0"/>
              <a:t>Models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038049" cy="4023360"/>
          </a:xfrm>
        </p:spPr>
        <p:txBody>
          <a:bodyPr>
            <a:normAutofit/>
          </a:bodyPr>
          <a:lstStyle/>
          <a:p>
            <a:r>
              <a:rPr lang="es-ES" sz="2200" dirty="0" smtClean="0"/>
              <a:t>Se refiere al tipo de almacenamiento en el que los documentos se guardan de forma separada, pero para relacionarlos se usan los identificadores de cada objeto.</a:t>
            </a:r>
          </a:p>
          <a:p>
            <a:r>
              <a:rPr lang="es-ES" sz="2200" dirty="0" smtClean="0"/>
              <a:t>Es una estructura normal cuando se busca una base de datos dinámica con alta capacidad de respuesta.</a:t>
            </a:r>
          </a:p>
          <a:p>
            <a:r>
              <a:rPr lang="es-ES" sz="2200" dirty="0" smtClean="0"/>
              <a:t>Es recomendable para hacer consultas.</a:t>
            </a:r>
          </a:p>
          <a:p>
            <a:r>
              <a:rPr lang="es-ES" sz="2200" dirty="0" smtClean="0"/>
              <a:t>Se </a:t>
            </a:r>
            <a:r>
              <a:rPr lang="es-ES" sz="2200" dirty="0" err="1" smtClean="0"/>
              <a:t>requerien</a:t>
            </a:r>
            <a:r>
              <a:rPr lang="es-ES" sz="2200" dirty="0" smtClean="0"/>
              <a:t> tantos </a:t>
            </a:r>
            <a:r>
              <a:rPr lang="es-ES" sz="2200" dirty="0" err="1" smtClean="0"/>
              <a:t>request</a:t>
            </a:r>
            <a:r>
              <a:rPr lang="es-ES" sz="2200" dirty="0" smtClean="0"/>
              <a:t>, como objetos tenga la petición</a:t>
            </a:r>
            <a:endParaRPr lang="es-ES" sz="2200" dirty="0"/>
          </a:p>
        </p:txBody>
      </p:sp>
      <p:sp>
        <p:nvSpPr>
          <p:cNvPr id="7" name="Rectángulo 6"/>
          <p:cNvSpPr/>
          <p:nvPr/>
        </p:nvSpPr>
        <p:spPr>
          <a:xfrm>
            <a:off x="6667586" y="4900219"/>
            <a:ext cx="4890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Tomado de la guía de modelamiento de </a:t>
            </a:r>
            <a:r>
              <a:rPr lang="es-ES" dirty="0" err="1" smtClean="0"/>
              <a:t>MongoDB</a:t>
            </a:r>
            <a:endParaRPr lang="es-CO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/>
          <a:srcRect l="29113" t="17234" r="14823" b="26596"/>
          <a:stretch/>
        </p:blipFill>
        <p:spPr>
          <a:xfrm>
            <a:off x="6549051" y="1790103"/>
            <a:ext cx="5431282" cy="306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5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Genere una vista que le permita registrar cursos, estudiantes y notas del estudiante en un curso usando bases de datos NO relacionales.</a:t>
            </a:r>
          </a:p>
          <a:p>
            <a:endParaRPr lang="es-ES" dirty="0"/>
          </a:p>
          <a:p>
            <a:r>
              <a:rPr lang="es-ES" dirty="0" smtClean="0"/>
              <a:t>Primero </a:t>
            </a:r>
            <a:r>
              <a:rPr lang="es-ES" dirty="0" err="1" smtClean="0"/>
              <a:t>almanece</a:t>
            </a:r>
            <a:r>
              <a:rPr lang="es-ES" dirty="0" smtClean="0"/>
              <a:t> todo como un </a:t>
            </a:r>
            <a:r>
              <a:rPr lang="es-ES" dirty="0" err="1" smtClean="0"/>
              <a:t>embeding</a:t>
            </a:r>
            <a:r>
              <a:rPr lang="es-ES" dirty="0" smtClean="0"/>
              <a:t>, luego como un </a:t>
            </a:r>
            <a:r>
              <a:rPr lang="es-ES" dirty="0" err="1" smtClean="0"/>
              <a:t>normalized</a:t>
            </a:r>
            <a:r>
              <a:rPr lang="es-ES" smtClean="0"/>
              <a:t> data.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482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Objetos o diccionarios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 smtClean="0"/>
              <a:t>Definición</a:t>
            </a:r>
          </a:p>
          <a:p>
            <a:r>
              <a:rPr lang="es-ES" dirty="0"/>
              <a:t>a = {clave1: "valor", clave2, 22</a:t>
            </a:r>
            <a:r>
              <a:rPr lang="es-ES" dirty="0" smtClean="0"/>
              <a:t>};</a:t>
            </a:r>
          </a:p>
          <a:p>
            <a:r>
              <a:rPr lang="es-ES" b="1" dirty="0" smtClean="0"/>
              <a:t>Recorrer el objeto</a:t>
            </a:r>
          </a:p>
          <a:p>
            <a:r>
              <a:rPr lang="es-ES" dirty="0" err="1"/>
              <a:t>for</a:t>
            </a:r>
            <a:r>
              <a:rPr lang="es-ES" dirty="0"/>
              <a:t> (</a:t>
            </a:r>
            <a:r>
              <a:rPr lang="es-ES" dirty="0" err="1"/>
              <a:t>key</a:t>
            </a:r>
            <a:r>
              <a:rPr lang="es-ES" dirty="0"/>
              <a:t> in a) {</a:t>
            </a:r>
          </a:p>
          <a:p>
            <a:r>
              <a:rPr lang="es-ES" dirty="0"/>
              <a:t>    // Hacer algo con la clave </a:t>
            </a:r>
            <a:r>
              <a:rPr lang="es-ES" dirty="0" err="1"/>
              <a:t>key</a:t>
            </a:r>
            <a:endParaRPr lang="es-ES" dirty="0"/>
          </a:p>
          <a:p>
            <a:r>
              <a:rPr lang="es-ES" dirty="0" smtClean="0"/>
              <a:t>}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7563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Objetos o diccionarios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b="1" dirty="0" smtClean="0"/>
              <a:t>Definición</a:t>
            </a:r>
          </a:p>
          <a:p>
            <a:r>
              <a:rPr lang="es-CO" b="1" dirty="0" err="1"/>
              <a:t>class</a:t>
            </a:r>
            <a:r>
              <a:rPr lang="es-CO" b="1" dirty="0"/>
              <a:t> Evaluador {</a:t>
            </a:r>
          </a:p>
          <a:p>
            <a:r>
              <a:rPr lang="es-CO" dirty="0"/>
              <a:t>    constructor(</a:t>
            </a:r>
            <a:r>
              <a:rPr lang="es-CO" dirty="0" err="1"/>
              <a:t>uuid</a:t>
            </a:r>
            <a:r>
              <a:rPr lang="es-CO" dirty="0"/>
              <a:t>, </a:t>
            </a:r>
            <a:r>
              <a:rPr lang="es-CO" dirty="0" err="1"/>
              <a:t>Name</a:t>
            </a:r>
            <a:r>
              <a:rPr lang="es-CO" dirty="0"/>
              <a:t>, </a:t>
            </a:r>
            <a:r>
              <a:rPr lang="es-CO" dirty="0" err="1" smtClean="0"/>
              <a:t>lastName</a:t>
            </a:r>
            <a:r>
              <a:rPr lang="es-CO" dirty="0" smtClean="0"/>
              <a:t>) </a:t>
            </a:r>
            <a:r>
              <a:rPr lang="es-CO" dirty="0"/>
              <a:t>{</a:t>
            </a:r>
          </a:p>
          <a:p>
            <a:r>
              <a:rPr lang="es-CO" dirty="0"/>
              <a:t>   </a:t>
            </a:r>
            <a:r>
              <a:rPr lang="es-CO" dirty="0" smtClean="0"/>
              <a:t>     </a:t>
            </a:r>
            <a:r>
              <a:rPr lang="es-CO" dirty="0" err="1"/>
              <a:t>this.uuid</a:t>
            </a:r>
            <a:r>
              <a:rPr lang="es-CO" dirty="0"/>
              <a:t> = </a:t>
            </a:r>
            <a:r>
              <a:rPr lang="es-CO" dirty="0" err="1"/>
              <a:t>uuid</a:t>
            </a:r>
            <a:r>
              <a:rPr lang="es-CO" dirty="0"/>
              <a:t>;</a:t>
            </a:r>
          </a:p>
          <a:p>
            <a:r>
              <a:rPr lang="es-CO" dirty="0"/>
              <a:t>        </a:t>
            </a:r>
            <a:r>
              <a:rPr lang="es-CO" dirty="0" err="1"/>
              <a:t>this.Name</a:t>
            </a:r>
            <a:r>
              <a:rPr lang="es-CO" dirty="0"/>
              <a:t> = </a:t>
            </a:r>
            <a:r>
              <a:rPr lang="es-CO" dirty="0" err="1"/>
              <a:t>Name</a:t>
            </a:r>
            <a:r>
              <a:rPr lang="es-CO" dirty="0"/>
              <a:t>;</a:t>
            </a:r>
          </a:p>
          <a:p>
            <a:r>
              <a:rPr lang="es-CO" dirty="0"/>
              <a:t>        </a:t>
            </a:r>
            <a:r>
              <a:rPr lang="es-CO" dirty="0" err="1"/>
              <a:t>this.lastName</a:t>
            </a:r>
            <a:r>
              <a:rPr lang="es-CO" dirty="0"/>
              <a:t> = </a:t>
            </a:r>
            <a:r>
              <a:rPr lang="es-CO" dirty="0" err="1"/>
              <a:t>lastName</a:t>
            </a:r>
            <a:r>
              <a:rPr lang="es-CO" dirty="0"/>
              <a:t>;</a:t>
            </a:r>
          </a:p>
          <a:p>
            <a:pPr marL="201168" lvl="1" indent="0">
              <a:buNone/>
            </a:pPr>
            <a:r>
              <a:rPr lang="es-CO" dirty="0" smtClean="0"/>
              <a:t>  }</a:t>
            </a:r>
            <a:endParaRPr lang="es-CO" dirty="0"/>
          </a:p>
          <a:p>
            <a:r>
              <a:rPr lang="es-CO" dirty="0" smtClean="0"/>
              <a:t>}</a:t>
            </a:r>
          </a:p>
          <a:p>
            <a:r>
              <a:rPr lang="es-ES" dirty="0" smtClean="0"/>
              <a:t>Se pueden definir como clases, para producir objetos:</a:t>
            </a:r>
          </a:p>
          <a:p>
            <a:r>
              <a:rPr lang="es-CO" b="1" dirty="0" err="1"/>
              <a:t>v</a:t>
            </a:r>
            <a:r>
              <a:rPr lang="es-CO" b="1" dirty="0" err="1" smtClean="0"/>
              <a:t>ar</a:t>
            </a:r>
            <a:r>
              <a:rPr lang="es-CO" dirty="0" smtClean="0"/>
              <a:t> </a:t>
            </a:r>
            <a:r>
              <a:rPr lang="es-CO" dirty="0" err="1" smtClean="0"/>
              <a:t>rater</a:t>
            </a:r>
            <a:r>
              <a:rPr lang="es-CO" dirty="0" smtClean="0"/>
              <a:t> </a:t>
            </a:r>
            <a:r>
              <a:rPr lang="es-CO" dirty="0"/>
              <a:t>= </a:t>
            </a:r>
            <a:r>
              <a:rPr lang="es-CO" b="1" dirty="0"/>
              <a:t>new</a:t>
            </a:r>
            <a:r>
              <a:rPr lang="es-CO" dirty="0"/>
              <a:t> </a:t>
            </a:r>
            <a:r>
              <a:rPr lang="es-CO" dirty="0" smtClean="0"/>
              <a:t>Evaluador(id, </a:t>
            </a:r>
            <a:r>
              <a:rPr lang="es-CO" dirty="0" err="1" smtClean="0"/>
              <a:t>name,lasname</a:t>
            </a:r>
            <a:r>
              <a:rPr lang="es-CO" dirty="0" smtClean="0"/>
              <a:t>);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1404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Objetos o diccionarios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b="1" dirty="0" smtClean="0"/>
              <a:t>Definición</a:t>
            </a:r>
          </a:p>
          <a:p>
            <a:r>
              <a:rPr lang="es-CO" b="1" dirty="0" err="1"/>
              <a:t>class</a:t>
            </a:r>
            <a:r>
              <a:rPr lang="es-CO" b="1" dirty="0"/>
              <a:t> Evaluador {</a:t>
            </a:r>
          </a:p>
          <a:p>
            <a:r>
              <a:rPr lang="es-CO" dirty="0"/>
              <a:t>    </a:t>
            </a:r>
            <a:r>
              <a:rPr lang="es-CO" b="1" dirty="0"/>
              <a:t>constructor</a:t>
            </a:r>
            <a:r>
              <a:rPr lang="es-CO" dirty="0"/>
              <a:t>(</a:t>
            </a:r>
            <a:r>
              <a:rPr lang="es-CO" dirty="0" err="1"/>
              <a:t>uuid</a:t>
            </a:r>
            <a:r>
              <a:rPr lang="es-CO" dirty="0"/>
              <a:t>, </a:t>
            </a:r>
            <a:r>
              <a:rPr lang="es-CO" dirty="0" err="1"/>
              <a:t>Name</a:t>
            </a:r>
            <a:r>
              <a:rPr lang="es-CO" dirty="0"/>
              <a:t>, </a:t>
            </a:r>
            <a:r>
              <a:rPr lang="es-CO" dirty="0" err="1" smtClean="0"/>
              <a:t>lastName</a:t>
            </a:r>
            <a:r>
              <a:rPr lang="es-CO" dirty="0" smtClean="0"/>
              <a:t>) </a:t>
            </a:r>
            <a:r>
              <a:rPr lang="es-CO" dirty="0"/>
              <a:t>{</a:t>
            </a:r>
          </a:p>
          <a:p>
            <a:r>
              <a:rPr lang="es-CO" dirty="0"/>
              <a:t>   </a:t>
            </a:r>
            <a:r>
              <a:rPr lang="es-CO" dirty="0" smtClean="0"/>
              <a:t>     </a:t>
            </a:r>
            <a:r>
              <a:rPr lang="es-CO" dirty="0" err="1"/>
              <a:t>this.uuid</a:t>
            </a:r>
            <a:r>
              <a:rPr lang="es-CO" dirty="0"/>
              <a:t> = </a:t>
            </a:r>
            <a:r>
              <a:rPr lang="es-CO" dirty="0" err="1"/>
              <a:t>uuid</a:t>
            </a:r>
            <a:r>
              <a:rPr lang="es-CO" dirty="0"/>
              <a:t>;</a:t>
            </a:r>
          </a:p>
          <a:p>
            <a:r>
              <a:rPr lang="es-CO" dirty="0"/>
              <a:t>        </a:t>
            </a:r>
            <a:r>
              <a:rPr lang="es-CO" dirty="0" err="1"/>
              <a:t>this.Name</a:t>
            </a:r>
            <a:r>
              <a:rPr lang="es-CO" dirty="0"/>
              <a:t> = </a:t>
            </a:r>
            <a:r>
              <a:rPr lang="es-CO" dirty="0" err="1"/>
              <a:t>Name</a:t>
            </a:r>
            <a:r>
              <a:rPr lang="es-CO" dirty="0"/>
              <a:t>;</a:t>
            </a:r>
          </a:p>
          <a:p>
            <a:r>
              <a:rPr lang="es-CO" dirty="0"/>
              <a:t>        </a:t>
            </a:r>
            <a:r>
              <a:rPr lang="es-CO" dirty="0" err="1"/>
              <a:t>this.lastName</a:t>
            </a:r>
            <a:r>
              <a:rPr lang="es-CO" dirty="0"/>
              <a:t> = </a:t>
            </a:r>
            <a:r>
              <a:rPr lang="es-CO" dirty="0" err="1"/>
              <a:t>lastName</a:t>
            </a:r>
            <a:r>
              <a:rPr lang="es-CO" dirty="0"/>
              <a:t>;</a:t>
            </a:r>
          </a:p>
          <a:p>
            <a:pPr marL="201168" lvl="1" indent="0">
              <a:buNone/>
            </a:pPr>
            <a:r>
              <a:rPr lang="es-CO" dirty="0" smtClean="0"/>
              <a:t>  }</a:t>
            </a:r>
          </a:p>
          <a:p>
            <a:r>
              <a:rPr lang="es-CO" dirty="0"/>
              <a:t> </a:t>
            </a:r>
            <a:r>
              <a:rPr lang="es-CO" dirty="0" smtClean="0"/>
              <a:t>   </a:t>
            </a:r>
            <a:r>
              <a:rPr lang="es-CO" dirty="0" err="1" smtClean="0"/>
              <a:t>toJson</a:t>
            </a:r>
            <a:r>
              <a:rPr lang="es-CO" dirty="0"/>
              <a:t>(){</a:t>
            </a:r>
          </a:p>
          <a:p>
            <a:r>
              <a:rPr lang="es-CO" b="1" dirty="0" smtClean="0"/>
              <a:t>        </a:t>
            </a:r>
            <a:r>
              <a:rPr lang="es-CO" b="1" dirty="0" err="1" smtClean="0"/>
              <a:t>return</a:t>
            </a:r>
            <a:r>
              <a:rPr lang="es-CO" dirty="0" smtClean="0"/>
              <a:t> </a:t>
            </a:r>
            <a:r>
              <a:rPr lang="es-CO" dirty="0" err="1"/>
              <a:t>JSON.stringify</a:t>
            </a:r>
            <a:r>
              <a:rPr lang="es-CO" dirty="0"/>
              <a:t>(</a:t>
            </a:r>
            <a:r>
              <a:rPr lang="es-CO" dirty="0" err="1"/>
              <a:t>this</a:t>
            </a:r>
            <a:r>
              <a:rPr lang="es-CO" dirty="0"/>
              <a:t>)</a:t>
            </a:r>
          </a:p>
          <a:p>
            <a:pPr marL="201168" lvl="1" indent="0">
              <a:buNone/>
            </a:pPr>
            <a:r>
              <a:rPr lang="es-CO" dirty="0" smtClean="0"/>
              <a:t>  }</a:t>
            </a:r>
            <a:endParaRPr lang="es-CO" dirty="0"/>
          </a:p>
          <a:p>
            <a:r>
              <a:rPr lang="es-CO" dirty="0" smtClean="0"/>
              <a:t>}</a:t>
            </a:r>
          </a:p>
          <a:p>
            <a:r>
              <a:rPr lang="es-ES" dirty="0" smtClean="0"/>
              <a:t>Cada uno de los objetos puede tener una función para transformarlo en JSON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7055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Objetos o diccionarios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b="1" dirty="0" smtClean="0"/>
              <a:t>Definición</a:t>
            </a:r>
          </a:p>
          <a:p>
            <a:r>
              <a:rPr lang="es-CO" b="1" dirty="0" err="1"/>
              <a:t>class</a:t>
            </a:r>
            <a:r>
              <a:rPr lang="es-CO" b="1" dirty="0"/>
              <a:t> Evaluador {</a:t>
            </a:r>
          </a:p>
          <a:p>
            <a:r>
              <a:rPr lang="es-CO" dirty="0"/>
              <a:t>    </a:t>
            </a:r>
            <a:r>
              <a:rPr lang="es-CO" b="1" dirty="0"/>
              <a:t>constructor</a:t>
            </a:r>
            <a:r>
              <a:rPr lang="es-CO" dirty="0"/>
              <a:t>(</a:t>
            </a:r>
            <a:r>
              <a:rPr lang="es-CO" dirty="0" err="1"/>
              <a:t>uuid</a:t>
            </a:r>
            <a:r>
              <a:rPr lang="es-CO" dirty="0"/>
              <a:t>, </a:t>
            </a:r>
            <a:r>
              <a:rPr lang="es-CO" dirty="0" err="1"/>
              <a:t>Name</a:t>
            </a:r>
            <a:r>
              <a:rPr lang="es-CO" dirty="0"/>
              <a:t>, </a:t>
            </a:r>
            <a:r>
              <a:rPr lang="es-CO" dirty="0" err="1" smtClean="0"/>
              <a:t>lastName</a:t>
            </a:r>
            <a:r>
              <a:rPr lang="es-CO" dirty="0" smtClean="0"/>
              <a:t>) </a:t>
            </a:r>
            <a:r>
              <a:rPr lang="es-CO" dirty="0"/>
              <a:t>{</a:t>
            </a:r>
          </a:p>
          <a:p>
            <a:r>
              <a:rPr lang="es-CO" dirty="0"/>
              <a:t>   </a:t>
            </a:r>
            <a:r>
              <a:rPr lang="es-CO" dirty="0" smtClean="0"/>
              <a:t>     </a:t>
            </a:r>
            <a:r>
              <a:rPr lang="es-CO" dirty="0" err="1"/>
              <a:t>this.uuid</a:t>
            </a:r>
            <a:r>
              <a:rPr lang="es-CO" dirty="0"/>
              <a:t> = </a:t>
            </a:r>
            <a:r>
              <a:rPr lang="es-CO" dirty="0" err="1"/>
              <a:t>uuid</a:t>
            </a:r>
            <a:r>
              <a:rPr lang="es-CO" dirty="0"/>
              <a:t>;</a:t>
            </a:r>
          </a:p>
          <a:p>
            <a:r>
              <a:rPr lang="es-CO" dirty="0"/>
              <a:t>        </a:t>
            </a:r>
            <a:r>
              <a:rPr lang="es-CO" dirty="0" err="1"/>
              <a:t>this.Name</a:t>
            </a:r>
            <a:r>
              <a:rPr lang="es-CO" dirty="0"/>
              <a:t> = </a:t>
            </a:r>
            <a:r>
              <a:rPr lang="es-CO" dirty="0" err="1"/>
              <a:t>Name</a:t>
            </a:r>
            <a:r>
              <a:rPr lang="es-CO" dirty="0"/>
              <a:t>;</a:t>
            </a:r>
          </a:p>
          <a:p>
            <a:r>
              <a:rPr lang="es-CO" dirty="0"/>
              <a:t>        </a:t>
            </a:r>
            <a:r>
              <a:rPr lang="es-CO" dirty="0" err="1"/>
              <a:t>this.lastName</a:t>
            </a:r>
            <a:r>
              <a:rPr lang="es-CO" dirty="0"/>
              <a:t> = </a:t>
            </a:r>
            <a:r>
              <a:rPr lang="es-CO" dirty="0" err="1"/>
              <a:t>lastName</a:t>
            </a:r>
            <a:r>
              <a:rPr lang="es-CO" dirty="0" smtClean="0"/>
              <a:t>;</a:t>
            </a:r>
          </a:p>
          <a:p>
            <a:r>
              <a:rPr lang="es-CO" dirty="0" smtClean="0"/>
              <a:t>        </a:t>
            </a:r>
            <a:r>
              <a:rPr lang="es-CO" b="1" dirty="0" err="1" smtClean="0"/>
              <a:t>Object.seal</a:t>
            </a:r>
            <a:r>
              <a:rPr lang="es-CO" b="1" dirty="0" smtClean="0"/>
              <a:t>(</a:t>
            </a:r>
            <a:r>
              <a:rPr lang="es-CO" b="1" dirty="0" err="1" smtClean="0"/>
              <a:t>this</a:t>
            </a:r>
            <a:r>
              <a:rPr lang="es-CO" b="1" dirty="0" smtClean="0"/>
              <a:t>)</a:t>
            </a:r>
          </a:p>
          <a:p>
            <a:r>
              <a:rPr lang="es-CO" dirty="0"/>
              <a:t> </a:t>
            </a:r>
            <a:r>
              <a:rPr lang="es-CO" dirty="0" smtClean="0"/>
              <a:t>   </a:t>
            </a:r>
            <a:r>
              <a:rPr lang="es-CO" dirty="0" smtClean="0"/>
              <a:t>}</a:t>
            </a:r>
          </a:p>
          <a:p>
            <a:r>
              <a:rPr lang="es-CO" dirty="0" smtClean="0"/>
              <a:t>}</a:t>
            </a:r>
            <a:endParaRPr lang="es-CO" dirty="0" smtClean="0"/>
          </a:p>
          <a:p>
            <a:r>
              <a:rPr lang="es-ES" dirty="0" smtClean="0"/>
              <a:t>La instrucción </a:t>
            </a:r>
            <a:r>
              <a:rPr lang="es-ES" b="1" dirty="0" err="1" smtClean="0"/>
              <a:t>seal</a:t>
            </a:r>
            <a:r>
              <a:rPr lang="es-ES" b="1" dirty="0" smtClean="0"/>
              <a:t> </a:t>
            </a:r>
            <a:r>
              <a:rPr lang="es-ES" dirty="0" smtClean="0"/>
              <a:t>permite que al objeto no se le puedan agregar más campos permitiendo modificar sólo los existentes.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218861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Objetos o diccionarios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b="1" dirty="0" smtClean="0"/>
              <a:t>Definición</a:t>
            </a:r>
          </a:p>
          <a:p>
            <a:r>
              <a:rPr lang="es-CO" b="1" dirty="0" err="1"/>
              <a:t>class</a:t>
            </a:r>
            <a:r>
              <a:rPr lang="es-CO" b="1" dirty="0"/>
              <a:t> Evaluador {</a:t>
            </a:r>
          </a:p>
          <a:p>
            <a:r>
              <a:rPr lang="es-CO" dirty="0"/>
              <a:t>    </a:t>
            </a:r>
            <a:r>
              <a:rPr lang="es-CO" b="1" dirty="0"/>
              <a:t>constructor</a:t>
            </a:r>
            <a:r>
              <a:rPr lang="es-CO" dirty="0"/>
              <a:t>(</a:t>
            </a:r>
            <a:r>
              <a:rPr lang="es-CO" dirty="0" err="1"/>
              <a:t>uuid</a:t>
            </a:r>
            <a:r>
              <a:rPr lang="es-CO" dirty="0"/>
              <a:t>, </a:t>
            </a:r>
            <a:r>
              <a:rPr lang="es-CO" dirty="0" err="1"/>
              <a:t>Name</a:t>
            </a:r>
            <a:r>
              <a:rPr lang="es-CO" dirty="0"/>
              <a:t>, </a:t>
            </a:r>
            <a:r>
              <a:rPr lang="es-CO" dirty="0" err="1" smtClean="0"/>
              <a:t>lastName</a:t>
            </a:r>
            <a:r>
              <a:rPr lang="es-CO" dirty="0" smtClean="0"/>
              <a:t>) </a:t>
            </a:r>
            <a:r>
              <a:rPr lang="es-CO" dirty="0"/>
              <a:t>{</a:t>
            </a:r>
          </a:p>
          <a:p>
            <a:r>
              <a:rPr lang="es-CO" dirty="0"/>
              <a:t>   </a:t>
            </a:r>
            <a:r>
              <a:rPr lang="es-CO" dirty="0" smtClean="0"/>
              <a:t>     </a:t>
            </a:r>
            <a:r>
              <a:rPr lang="es-CO" dirty="0" err="1"/>
              <a:t>this.uuid</a:t>
            </a:r>
            <a:r>
              <a:rPr lang="es-CO" dirty="0"/>
              <a:t> = </a:t>
            </a:r>
            <a:r>
              <a:rPr lang="es-CO" dirty="0" err="1"/>
              <a:t>uuid</a:t>
            </a:r>
            <a:r>
              <a:rPr lang="es-CO" dirty="0"/>
              <a:t>;</a:t>
            </a:r>
          </a:p>
          <a:p>
            <a:r>
              <a:rPr lang="es-CO" dirty="0"/>
              <a:t>        </a:t>
            </a:r>
            <a:r>
              <a:rPr lang="es-CO" dirty="0" err="1"/>
              <a:t>this.Name</a:t>
            </a:r>
            <a:r>
              <a:rPr lang="es-CO" dirty="0"/>
              <a:t> = </a:t>
            </a:r>
            <a:r>
              <a:rPr lang="es-CO" dirty="0" err="1"/>
              <a:t>Name</a:t>
            </a:r>
            <a:r>
              <a:rPr lang="es-CO" dirty="0"/>
              <a:t>;</a:t>
            </a:r>
          </a:p>
          <a:p>
            <a:r>
              <a:rPr lang="es-CO" dirty="0"/>
              <a:t>        </a:t>
            </a:r>
            <a:r>
              <a:rPr lang="es-CO" dirty="0" err="1"/>
              <a:t>this.lastName</a:t>
            </a:r>
            <a:r>
              <a:rPr lang="es-CO" dirty="0"/>
              <a:t> = </a:t>
            </a:r>
            <a:r>
              <a:rPr lang="es-CO" dirty="0" err="1"/>
              <a:t>lastName</a:t>
            </a:r>
            <a:r>
              <a:rPr lang="es-CO" dirty="0" smtClean="0"/>
              <a:t>;</a:t>
            </a:r>
          </a:p>
          <a:p>
            <a:r>
              <a:rPr lang="es-CO" dirty="0" smtClean="0"/>
              <a:t>        </a:t>
            </a:r>
            <a:r>
              <a:rPr lang="es-CO" b="1" dirty="0" err="1" smtClean="0"/>
              <a:t>Object.freeze</a:t>
            </a:r>
            <a:r>
              <a:rPr lang="es-CO" b="1" dirty="0" smtClean="0"/>
              <a:t>(</a:t>
            </a:r>
            <a:r>
              <a:rPr lang="es-CO" b="1" dirty="0" err="1" smtClean="0"/>
              <a:t>this</a:t>
            </a:r>
            <a:r>
              <a:rPr lang="es-CO" b="1" dirty="0" smtClean="0"/>
              <a:t>)</a:t>
            </a:r>
          </a:p>
          <a:p>
            <a:r>
              <a:rPr lang="es-CO" dirty="0"/>
              <a:t> </a:t>
            </a:r>
            <a:r>
              <a:rPr lang="es-CO" dirty="0" smtClean="0"/>
              <a:t>   </a:t>
            </a:r>
            <a:r>
              <a:rPr lang="es-CO" dirty="0" smtClean="0"/>
              <a:t>}</a:t>
            </a:r>
          </a:p>
          <a:p>
            <a:r>
              <a:rPr lang="es-CO" dirty="0" smtClean="0"/>
              <a:t>}</a:t>
            </a:r>
            <a:endParaRPr lang="es-CO" dirty="0" smtClean="0"/>
          </a:p>
          <a:p>
            <a:r>
              <a:rPr lang="es-ES" dirty="0" smtClean="0"/>
              <a:t>La instrucción </a:t>
            </a:r>
            <a:r>
              <a:rPr lang="es-ES" b="1" dirty="0" err="1" smtClean="0"/>
              <a:t>freeze</a:t>
            </a:r>
            <a:r>
              <a:rPr lang="es-ES" b="1" dirty="0" smtClean="0"/>
              <a:t> </a:t>
            </a:r>
            <a:r>
              <a:rPr lang="es-ES" dirty="0" smtClean="0"/>
              <a:t>congela al objeto, dejándolo inalterado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306455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AJAX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O" dirty="0"/>
              <a:t>$.</a:t>
            </a:r>
            <a:r>
              <a:rPr lang="es-CO" dirty="0" err="1"/>
              <a:t>ajax</a:t>
            </a:r>
            <a:r>
              <a:rPr lang="es-CO" dirty="0"/>
              <a:t>({</a:t>
            </a:r>
          </a:p>
          <a:p>
            <a:r>
              <a:rPr lang="es-CO" dirty="0"/>
              <a:t>	</a:t>
            </a:r>
            <a:r>
              <a:rPr lang="es-CO" dirty="0" err="1"/>
              <a:t>url</a:t>
            </a:r>
            <a:r>
              <a:rPr lang="es-CO" dirty="0"/>
              <a:t> : "web/guaral/</a:t>
            </a:r>
            <a:r>
              <a:rPr lang="es-CO" dirty="0" err="1"/>
              <a:t>rpc</a:t>
            </a:r>
            <a:r>
              <a:rPr lang="es-CO" dirty="0"/>
              <a:t>/</a:t>
            </a:r>
            <a:r>
              <a:rPr lang="es-CO" dirty="0" err="1"/>
              <a:t>updatePatient</a:t>
            </a:r>
            <a:r>
              <a:rPr lang="es-CO" dirty="0"/>
              <a:t>",</a:t>
            </a:r>
          </a:p>
          <a:p>
            <a:r>
              <a:rPr lang="es-CO" dirty="0"/>
              <a:t>	</a:t>
            </a:r>
            <a:r>
              <a:rPr lang="es-CO" dirty="0" err="1"/>
              <a:t>type</a:t>
            </a:r>
            <a:r>
              <a:rPr lang="es-CO" dirty="0"/>
              <a:t> : "PUT",</a:t>
            </a:r>
          </a:p>
          <a:p>
            <a:r>
              <a:rPr lang="es-CO" dirty="0"/>
              <a:t>	</a:t>
            </a:r>
            <a:r>
              <a:rPr lang="es-CO" dirty="0" err="1"/>
              <a:t>contentType</a:t>
            </a:r>
            <a:r>
              <a:rPr lang="es-CO" dirty="0"/>
              <a:t> : "</a:t>
            </a:r>
            <a:r>
              <a:rPr lang="es-CO" dirty="0" err="1"/>
              <a:t>application</a:t>
            </a:r>
            <a:r>
              <a:rPr lang="es-CO" dirty="0"/>
              <a:t>/</a:t>
            </a:r>
            <a:r>
              <a:rPr lang="es-CO" dirty="0" err="1"/>
              <a:t>json</a:t>
            </a:r>
            <a:r>
              <a:rPr lang="es-CO" dirty="0"/>
              <a:t>",</a:t>
            </a:r>
          </a:p>
          <a:p>
            <a:r>
              <a:rPr lang="es-CO" dirty="0"/>
              <a:t>	data : </a:t>
            </a:r>
            <a:r>
              <a:rPr lang="es-CO" dirty="0" err="1"/>
              <a:t>JSON.stringify</a:t>
            </a:r>
            <a:r>
              <a:rPr lang="es-CO" dirty="0"/>
              <a:t>(objeto)</a:t>
            </a:r>
          </a:p>
          <a:p>
            <a:r>
              <a:rPr lang="es-CO" dirty="0" smtClean="0"/>
              <a:t>}).</a:t>
            </a:r>
            <a:r>
              <a:rPr lang="es-CO" dirty="0"/>
              <a:t>done(</a:t>
            </a:r>
            <a:r>
              <a:rPr lang="es-CO" dirty="0" err="1"/>
              <a:t>function</a:t>
            </a:r>
            <a:r>
              <a:rPr lang="es-CO" dirty="0"/>
              <a:t>(response) {</a:t>
            </a:r>
          </a:p>
          <a:p>
            <a:r>
              <a:rPr lang="es-CO" dirty="0" smtClean="0"/>
              <a:t>}).;</a:t>
            </a:r>
          </a:p>
          <a:p>
            <a:r>
              <a:rPr lang="es-ES" dirty="0" smtClean="0"/>
              <a:t>AJAX, usando </a:t>
            </a:r>
            <a:r>
              <a:rPr lang="es-ES" dirty="0" err="1" smtClean="0"/>
              <a:t>Jquery</a:t>
            </a:r>
            <a:r>
              <a:rPr lang="es-ES" dirty="0" smtClean="0"/>
              <a:t> se como en el código de ejemplo. Con esto se pueden hacer HTTP </a:t>
            </a:r>
            <a:r>
              <a:rPr lang="es-ES" dirty="0" err="1" smtClean="0"/>
              <a:t>Request</a:t>
            </a:r>
            <a:r>
              <a:rPr lang="es-ES" dirty="0" smtClean="0"/>
              <a:t> y al finalizar la solicitud, si fue exitosa, podemos obtener la respuesta a través de la </a:t>
            </a:r>
            <a:r>
              <a:rPr lang="es-ES" dirty="0" err="1" smtClean="0"/>
              <a:t>varible</a:t>
            </a:r>
            <a:r>
              <a:rPr lang="es-ES" dirty="0" smtClean="0"/>
              <a:t> response, dentro del método done()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8233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AJAX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usando Ajax es posible que el servidor nos devuelva un objeto formateado en JSON. La forma de recibirlo es usando:</a:t>
            </a:r>
          </a:p>
          <a:p>
            <a:endParaRPr lang="es-ES" dirty="0"/>
          </a:p>
          <a:p>
            <a:r>
              <a:rPr lang="es-ES" dirty="0" err="1" smtClean="0"/>
              <a:t>Obj</a:t>
            </a:r>
            <a:r>
              <a:rPr lang="es-ES" dirty="0" smtClean="0"/>
              <a:t> = </a:t>
            </a:r>
            <a:r>
              <a:rPr lang="es-ES" dirty="0" err="1" smtClean="0"/>
              <a:t>JSON.parse</a:t>
            </a:r>
            <a:r>
              <a:rPr lang="es-ES" dirty="0" smtClean="0"/>
              <a:t>(</a:t>
            </a:r>
            <a:r>
              <a:rPr lang="es-ES" dirty="0" err="1" smtClean="0"/>
              <a:t>json</a:t>
            </a:r>
            <a:r>
              <a:rPr lang="es-ES" dirty="0" smtClean="0"/>
              <a:t>);</a:t>
            </a:r>
          </a:p>
          <a:p>
            <a:endParaRPr lang="es-ES" dirty="0"/>
          </a:p>
          <a:p>
            <a:r>
              <a:rPr lang="es-ES" dirty="0" smtClean="0"/>
              <a:t>Para verificar el estado de cualquier variable, se puede usar la consola de </a:t>
            </a:r>
            <a:r>
              <a:rPr lang="es-ES" dirty="0" err="1" smtClean="0"/>
              <a:t>javascript</a:t>
            </a:r>
            <a:endParaRPr lang="es-ES" dirty="0" smtClean="0"/>
          </a:p>
          <a:p>
            <a:r>
              <a:rPr lang="es-ES" dirty="0" smtClean="0"/>
              <a:t>console.log(</a:t>
            </a:r>
            <a:r>
              <a:rPr lang="es-ES" dirty="0" err="1" smtClean="0"/>
              <a:t>Obj</a:t>
            </a:r>
            <a:r>
              <a:rPr lang="es-ES" smtClean="0"/>
              <a:t>);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5345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11642</TotalTime>
  <Words>992</Words>
  <Application>Microsoft Office PowerPoint</Application>
  <PresentationFormat>Panorámica</PresentationFormat>
  <Paragraphs>208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Retrospección</vt:lpstr>
      <vt:lpstr>Semana 15</vt:lpstr>
      <vt:lpstr>JAVASCRIPT</vt:lpstr>
      <vt:lpstr>Objetos o diccionarios</vt:lpstr>
      <vt:lpstr>Objetos o diccionarios</vt:lpstr>
      <vt:lpstr>Objetos o diccionarios</vt:lpstr>
      <vt:lpstr>Objetos o diccionarios</vt:lpstr>
      <vt:lpstr>Objetos o diccionarios</vt:lpstr>
      <vt:lpstr>AJAX</vt:lpstr>
      <vt:lpstr>AJAX</vt:lpstr>
      <vt:lpstr>BASES DE DATOS NO RELACIONALES</vt:lpstr>
      <vt:lpstr>¿Qué son?</vt:lpstr>
      <vt:lpstr>¿Qué son?</vt:lpstr>
      <vt:lpstr>¿Qué son?</vt:lpstr>
      <vt:lpstr>Trade-off</vt:lpstr>
      <vt:lpstr>Tiempo de consulta</vt:lpstr>
      <vt:lpstr>Tiempo de consulta</vt:lpstr>
      <vt:lpstr>Diagrama de árbol</vt:lpstr>
      <vt:lpstr>Diagrama de árbol</vt:lpstr>
      <vt:lpstr>Embedded Data</vt:lpstr>
      <vt:lpstr>Normalized Data Models</vt:lpstr>
      <vt:lpstr>Ejercicio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3</dc:title>
  <dc:creator>Domiciano Rincon Nino</dc:creator>
  <cp:lastModifiedBy>Domiciano Rincon Nino</cp:lastModifiedBy>
  <cp:revision>226</cp:revision>
  <dcterms:created xsi:type="dcterms:W3CDTF">2019-02-03T15:35:16Z</dcterms:created>
  <dcterms:modified xsi:type="dcterms:W3CDTF">2019-05-14T14:14:05Z</dcterms:modified>
</cp:coreProperties>
</file>