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313" r:id="rId3"/>
    <p:sldId id="319" r:id="rId4"/>
    <p:sldId id="322" r:id="rId5"/>
    <p:sldId id="320" r:id="rId6"/>
    <p:sldId id="325" r:id="rId7"/>
    <p:sldId id="326" r:id="rId8"/>
    <p:sldId id="327" r:id="rId9"/>
    <p:sldId id="328" r:id="rId10"/>
    <p:sldId id="321" r:id="rId11"/>
    <p:sldId id="324" r:id="rId12"/>
    <p:sldId id="323" r:id="rId13"/>
    <p:sldId id="329" r:id="rId14"/>
    <p:sldId id="334" r:id="rId15"/>
    <p:sldId id="335" r:id="rId16"/>
    <p:sldId id="336" r:id="rId17"/>
    <p:sldId id="337" r:id="rId18"/>
    <p:sldId id="338" r:id="rId19"/>
    <p:sldId id="330" r:id="rId20"/>
    <p:sldId id="342" r:id="rId21"/>
    <p:sldId id="343" r:id="rId22"/>
    <p:sldId id="341" r:id="rId23"/>
    <p:sldId id="333" r:id="rId24"/>
    <p:sldId id="339" r:id="rId25"/>
    <p:sldId id="346" r:id="rId26"/>
    <p:sldId id="340" r:id="rId27"/>
    <p:sldId id="344" r:id="rId28"/>
    <p:sldId id="345" r:id="rId29"/>
    <p:sldId id="331" r:id="rId30"/>
    <p:sldId id="347" r:id="rId31"/>
    <p:sldId id="332"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00"/>
    <a:srgbClr val="002060"/>
    <a:srgbClr val="7F7F7F"/>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94660"/>
  </p:normalViewPr>
  <p:slideViewPr>
    <p:cSldViewPr snapToGrid="0">
      <p:cViewPr varScale="1">
        <p:scale>
          <a:sx n="65" d="100"/>
          <a:sy n="65" d="100"/>
        </p:scale>
        <p:origin x="4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AAACB-714D-4ED6-9BCD-E10DE1E326CF}" type="datetimeFigureOut">
              <a:rPr lang="es-CO" smtClean="0"/>
              <a:t>20/03/2019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D652A-642D-4AF5-99C3-EB7445F78768}" type="slidenum">
              <a:rPr lang="es-CO" smtClean="0"/>
              <a:t>‹Nº›</a:t>
            </a:fld>
            <a:endParaRPr lang="es-CO"/>
          </a:p>
        </p:txBody>
      </p:sp>
    </p:spTree>
    <p:extLst>
      <p:ext uri="{BB962C8B-B14F-4D97-AF65-F5344CB8AC3E}">
        <p14:creationId xmlns:p14="http://schemas.microsoft.com/office/powerpoint/2010/main" val="214299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smtClean="0"/>
          </a:p>
        </p:txBody>
      </p:sp>
      <p:sp>
        <p:nvSpPr>
          <p:cNvPr id="4" name="Marcador de número de diapositiva 3"/>
          <p:cNvSpPr>
            <a:spLocks noGrp="1"/>
          </p:cNvSpPr>
          <p:nvPr>
            <p:ph type="sldNum" sz="quarter" idx="10"/>
          </p:nvPr>
        </p:nvSpPr>
        <p:spPr/>
        <p:txBody>
          <a:bodyPr/>
          <a:lstStyle/>
          <a:p>
            <a:fld id="{B81D652A-642D-4AF5-99C3-EB7445F78768}" type="slidenum">
              <a:rPr lang="es-CO" smtClean="0"/>
              <a:t>31</a:t>
            </a:fld>
            <a:endParaRPr lang="es-CO"/>
          </a:p>
        </p:txBody>
      </p:sp>
    </p:spTree>
    <p:extLst>
      <p:ext uri="{BB962C8B-B14F-4D97-AF65-F5344CB8AC3E}">
        <p14:creationId xmlns:p14="http://schemas.microsoft.com/office/powerpoint/2010/main" val="363757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20/03/2019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7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20/03/2019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77377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20/03/2019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26741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20/03/2019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12533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14C790-AC43-4046-BAB7-879940BCF0AB}" type="datetimeFigureOut">
              <a:rPr lang="es-CO" smtClean="0"/>
              <a:t>20/03/2019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77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214C790-AC43-4046-BAB7-879940BCF0AB}" type="datetimeFigureOut">
              <a:rPr lang="es-CO" smtClean="0"/>
              <a:t>20/03/2019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257676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214C790-AC43-4046-BAB7-879940BCF0AB}" type="datetimeFigureOut">
              <a:rPr lang="es-CO" smtClean="0"/>
              <a:t>20/03/2019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47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14C790-AC43-4046-BAB7-879940BCF0AB}" type="datetimeFigureOut">
              <a:rPr lang="es-CO" smtClean="0"/>
              <a:t>20/03/2019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92854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14C790-AC43-4046-BAB7-879940BCF0AB}" type="datetimeFigureOut">
              <a:rPr lang="es-CO" smtClean="0"/>
              <a:t>20/03/2019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60417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14C790-AC43-4046-BAB7-879940BCF0AB}" type="datetimeFigureOut">
              <a:rPr lang="es-CO" smtClean="0"/>
              <a:t>20/03/2019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6F944B-B6B4-43C3-BE7E-AF6D8C6774D1}" type="slidenum">
              <a:rPr lang="es-CO" smtClean="0"/>
              <a:t>‹Nº›</a:t>
            </a:fld>
            <a:endParaRPr lang="es-CO"/>
          </a:p>
        </p:txBody>
      </p:sp>
    </p:spTree>
    <p:extLst>
      <p:ext uri="{BB962C8B-B14F-4D97-AF65-F5344CB8AC3E}">
        <p14:creationId xmlns:p14="http://schemas.microsoft.com/office/powerpoint/2010/main" val="17330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214C790-AC43-4046-BAB7-879940BCF0AB}" type="datetimeFigureOut">
              <a:rPr lang="es-CO" smtClean="0"/>
              <a:t>20/03/2019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1669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14C790-AC43-4046-BAB7-879940BCF0AB}" type="datetimeFigureOut">
              <a:rPr lang="es-CO" smtClean="0"/>
              <a:t>20/03/2019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6F944B-B6B4-43C3-BE7E-AF6D8C6774D1}"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153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github.com/Domiciano/ProgramacionEnRed19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cesi.edu.c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Semana </a:t>
            </a:r>
            <a:r>
              <a:rPr lang="es-ES" dirty="0"/>
              <a:t>9</a:t>
            </a:r>
            <a:endParaRPr lang="es-CO" dirty="0"/>
          </a:p>
        </p:txBody>
      </p:sp>
      <p:sp>
        <p:nvSpPr>
          <p:cNvPr id="3" name="Subtítulo 2"/>
          <p:cNvSpPr>
            <a:spLocks noGrp="1"/>
          </p:cNvSpPr>
          <p:nvPr>
            <p:ph type="subTitle" idx="1"/>
          </p:nvPr>
        </p:nvSpPr>
        <p:spPr/>
        <p:txBody>
          <a:bodyPr/>
          <a:lstStyle/>
          <a:p>
            <a:r>
              <a:rPr lang="es-ES" dirty="0" err="1" smtClean="0"/>
              <a:t>Multicast</a:t>
            </a:r>
            <a:r>
              <a:rPr lang="es-ES" dirty="0" smtClean="0"/>
              <a:t> sockets</a:t>
            </a:r>
          </a:p>
        </p:txBody>
      </p:sp>
    </p:spTree>
    <p:extLst>
      <p:ext uri="{BB962C8B-B14F-4D97-AF65-F5344CB8AC3E}">
        <p14:creationId xmlns:p14="http://schemas.microsoft.com/office/powerpoint/2010/main" val="1252790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Taller: Computación </a:t>
            </a:r>
            <a:r>
              <a:rPr lang="es-ES" dirty="0" err="1" smtClean="0"/>
              <a:t>Distribuída</a:t>
            </a:r>
            <a:endParaRPr lang="es-CO" dirty="0"/>
          </a:p>
        </p:txBody>
      </p:sp>
      <p:sp>
        <p:nvSpPr>
          <p:cNvPr id="3" name="Marcador de contenido 2"/>
          <p:cNvSpPr>
            <a:spLocks noGrp="1"/>
          </p:cNvSpPr>
          <p:nvPr>
            <p:ph idx="1"/>
          </p:nvPr>
        </p:nvSpPr>
        <p:spPr/>
        <p:txBody>
          <a:bodyPr/>
          <a:lstStyle/>
          <a:p>
            <a:r>
              <a:rPr lang="es-ES" dirty="0" smtClean="0"/>
              <a:t>La operación de un DNS es un ejemplo de computación distribuida, que trata de partir un problema en partes para ser procesado por varios computadores, de modo que pueda ser terminado en un tiempo mucho menor que si se hace con un sólo computador.</a:t>
            </a:r>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1547650" y="4911834"/>
            <a:ext cx="1762406" cy="369332"/>
          </a:xfrm>
          <a:prstGeom prst="rect">
            <a:avLst/>
          </a:prstGeom>
        </p:spPr>
        <p:txBody>
          <a:bodyPr wrap="none">
            <a:spAutoFit/>
          </a:bodyPr>
          <a:lstStyle/>
          <a:p>
            <a:r>
              <a:rPr lang="es-CO" dirty="0" smtClean="0"/>
              <a:t>Puerta de enlace</a:t>
            </a:r>
            <a:endParaRPr lang="es-CO" dirty="0"/>
          </a:p>
        </p:txBody>
      </p: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309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Taller: Computación Distribuida</a:t>
            </a:r>
            <a:endParaRPr lang="es-CO" dirty="0"/>
          </a:p>
        </p:txBody>
      </p:sp>
      <p:sp>
        <p:nvSpPr>
          <p:cNvPr id="3" name="Marcador de contenido 2"/>
          <p:cNvSpPr>
            <a:spLocks noGrp="1"/>
          </p:cNvSpPr>
          <p:nvPr>
            <p:ph idx="1"/>
          </p:nvPr>
        </p:nvSpPr>
        <p:spPr/>
        <p:txBody>
          <a:bodyPr/>
          <a:lstStyle/>
          <a:p>
            <a:r>
              <a:rPr lang="es-ES" dirty="0" smtClean="0"/>
              <a:t>Descargue el repositorio y observe cuál problema distribuido está siendo resuelto.</a:t>
            </a:r>
          </a:p>
          <a:p>
            <a:pPr marL="201168" lvl="1" indent="0">
              <a:buNone/>
            </a:pPr>
            <a:r>
              <a:rPr lang="es-ES" dirty="0" smtClean="0"/>
              <a:t>Luego de verificar el funcionamiento, use tres nodos</a:t>
            </a:r>
            <a:r>
              <a:rPr lang="es-ES" dirty="0"/>
              <a:t> </a:t>
            </a:r>
            <a:r>
              <a:rPr lang="es-ES" dirty="0" smtClean="0"/>
              <a:t>para resolver el problema</a:t>
            </a:r>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1547650" y="4911834"/>
            <a:ext cx="1762406" cy="369332"/>
          </a:xfrm>
          <a:prstGeom prst="rect">
            <a:avLst/>
          </a:prstGeom>
        </p:spPr>
        <p:txBody>
          <a:bodyPr wrap="none">
            <a:spAutoFit/>
          </a:bodyPr>
          <a:lstStyle/>
          <a:p>
            <a:r>
              <a:rPr lang="es-CO" dirty="0" smtClean="0"/>
              <a:t>Puerta de enlace</a:t>
            </a:r>
            <a:endParaRPr lang="es-CO" dirty="0"/>
          </a:p>
        </p:txBody>
      </p: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626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Proyecto FINAL</a:t>
            </a:r>
            <a:endParaRPr lang="es-CO" dirty="0"/>
          </a:p>
        </p:txBody>
      </p:sp>
      <p:sp>
        <p:nvSpPr>
          <p:cNvPr id="3" name="Marcador de contenido 2"/>
          <p:cNvSpPr>
            <a:spLocks noGrp="1"/>
          </p:cNvSpPr>
          <p:nvPr>
            <p:ph idx="1"/>
          </p:nvPr>
        </p:nvSpPr>
        <p:spPr/>
        <p:txBody>
          <a:bodyPr/>
          <a:lstStyle/>
          <a:p>
            <a:r>
              <a:rPr lang="es-ES" dirty="0" smtClean="0"/>
              <a:t>En el repositorio podrá hallar el proyecto final propuesto para la materia Programación en Red </a:t>
            </a:r>
          </a:p>
          <a:p>
            <a:r>
              <a:rPr lang="es-ES" dirty="0" smtClean="0">
                <a:hlinkClick r:id="rId2"/>
              </a:rPr>
              <a:t>www.github.com/Domiciano/ProgramacionEnRed191</a:t>
            </a:r>
            <a:endParaRPr lang="es-ES" dirty="0" smtClean="0"/>
          </a:p>
          <a:p>
            <a:endParaRPr lang="es-ES" dirty="0"/>
          </a:p>
          <a:p>
            <a:r>
              <a:rPr lang="es-ES" dirty="0" smtClean="0"/>
              <a:t>Para la próxima clase, Instalar XAMPP</a:t>
            </a:r>
          </a:p>
          <a:p>
            <a:endParaRPr lang="es-CO" dirty="0"/>
          </a:p>
        </p:txBody>
      </p:sp>
    </p:spTree>
    <p:extLst>
      <p:ext uri="{BB962C8B-B14F-4D97-AF65-F5344CB8AC3E}">
        <p14:creationId xmlns:p14="http://schemas.microsoft.com/office/powerpoint/2010/main" val="2301982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bases de datos en SQL se componen de un conjunto de tablas, que a su vez están compuestas por un conjunto de registros y cada registro está dividido por los campos de la tabla en la que se encuentra</a:t>
            </a:r>
            <a:endParaRPr lang="es-CO" dirty="0"/>
          </a:p>
        </p:txBody>
      </p:sp>
      <p:sp>
        <p:nvSpPr>
          <p:cNvPr id="4" name="Redondear rectángulo de esquina sencilla 3"/>
          <p:cNvSpPr/>
          <p:nvPr/>
        </p:nvSpPr>
        <p:spPr>
          <a:xfrm>
            <a:off x="8740877" y="2163097"/>
            <a:ext cx="1671484" cy="8862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a:t>
            </a:r>
            <a:endParaRPr lang="es-CO" dirty="0"/>
          </a:p>
        </p:txBody>
      </p:sp>
      <p:sp>
        <p:nvSpPr>
          <p:cNvPr id="5" name="Redondear rectángulo de esquina sencilla 4"/>
          <p:cNvSpPr/>
          <p:nvPr/>
        </p:nvSpPr>
        <p:spPr>
          <a:xfrm>
            <a:off x="8740877" y="3574027"/>
            <a:ext cx="1671484" cy="8862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Tabla</a:t>
            </a:r>
            <a:endParaRPr lang="es-CO" dirty="0"/>
          </a:p>
        </p:txBody>
      </p:sp>
      <p:cxnSp>
        <p:nvCxnSpPr>
          <p:cNvPr id="7" name="Conector recto de flecha 6"/>
          <p:cNvCxnSpPr>
            <a:stCxn id="4" idx="2"/>
            <a:endCxn id="5" idx="0"/>
          </p:cNvCxnSpPr>
          <p:nvPr/>
        </p:nvCxnSpPr>
        <p:spPr>
          <a:xfrm>
            <a:off x="9576619" y="3049372"/>
            <a:ext cx="0" cy="524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9552653" y="2971055"/>
            <a:ext cx="270797" cy="369332"/>
          </a:xfrm>
          <a:prstGeom prst="rect">
            <a:avLst/>
          </a:prstGeom>
          <a:noFill/>
        </p:spPr>
        <p:txBody>
          <a:bodyPr wrap="square" rtlCol="0">
            <a:spAutoFit/>
          </a:bodyPr>
          <a:lstStyle/>
          <a:p>
            <a:pPr algn="ctr"/>
            <a:r>
              <a:rPr lang="es-ES" dirty="0" smtClean="0"/>
              <a:t>1</a:t>
            </a:r>
            <a:endParaRPr lang="es-CO" dirty="0"/>
          </a:p>
        </p:txBody>
      </p:sp>
      <p:sp>
        <p:nvSpPr>
          <p:cNvPr id="9" name="CuadroTexto 8"/>
          <p:cNvSpPr txBox="1"/>
          <p:nvPr/>
        </p:nvSpPr>
        <p:spPr>
          <a:xfrm>
            <a:off x="9552653" y="3340387"/>
            <a:ext cx="270797" cy="369332"/>
          </a:xfrm>
          <a:prstGeom prst="rect">
            <a:avLst/>
          </a:prstGeom>
          <a:noFill/>
        </p:spPr>
        <p:txBody>
          <a:bodyPr wrap="square" rtlCol="0">
            <a:spAutoFit/>
          </a:bodyPr>
          <a:lstStyle/>
          <a:p>
            <a:pPr algn="ctr"/>
            <a:r>
              <a:rPr lang="es-ES" dirty="0" smtClean="0"/>
              <a:t>*</a:t>
            </a:r>
            <a:endParaRPr lang="es-CO" dirty="0"/>
          </a:p>
        </p:txBody>
      </p:sp>
      <p:sp>
        <p:nvSpPr>
          <p:cNvPr id="10" name="Redondear rectángulo de esquina sencilla 9"/>
          <p:cNvSpPr/>
          <p:nvPr/>
        </p:nvSpPr>
        <p:spPr>
          <a:xfrm>
            <a:off x="8740877" y="4982819"/>
            <a:ext cx="1671484" cy="8862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Registro</a:t>
            </a:r>
            <a:endParaRPr lang="es-CO" dirty="0"/>
          </a:p>
        </p:txBody>
      </p:sp>
      <p:cxnSp>
        <p:nvCxnSpPr>
          <p:cNvPr id="11" name="Conector recto de flecha 10"/>
          <p:cNvCxnSpPr>
            <a:stCxn id="5" idx="2"/>
            <a:endCxn id="10" idx="0"/>
          </p:cNvCxnSpPr>
          <p:nvPr/>
        </p:nvCxnSpPr>
        <p:spPr>
          <a:xfrm>
            <a:off x="9576619" y="4460302"/>
            <a:ext cx="0" cy="522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9552653" y="4749179"/>
            <a:ext cx="270797" cy="369332"/>
          </a:xfrm>
          <a:prstGeom prst="rect">
            <a:avLst/>
          </a:prstGeom>
          <a:noFill/>
        </p:spPr>
        <p:txBody>
          <a:bodyPr wrap="square" rtlCol="0">
            <a:spAutoFit/>
          </a:bodyPr>
          <a:lstStyle/>
          <a:p>
            <a:pPr algn="ctr"/>
            <a:r>
              <a:rPr lang="es-ES" dirty="0" smtClean="0"/>
              <a:t>*</a:t>
            </a:r>
            <a:endParaRPr lang="es-CO" dirty="0"/>
          </a:p>
        </p:txBody>
      </p:sp>
    </p:spTree>
    <p:extLst>
      <p:ext uri="{BB962C8B-B14F-4D97-AF65-F5344CB8AC3E}">
        <p14:creationId xmlns:p14="http://schemas.microsoft.com/office/powerpoint/2010/main" val="1724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bases de datos en SQL se componen de un conjunto de tablas, que a su vez están compuestas por un conjunto de registros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Tree>
    <p:extLst>
      <p:ext uri="{BB962C8B-B14F-4D97-AF65-F5344CB8AC3E}">
        <p14:creationId xmlns:p14="http://schemas.microsoft.com/office/powerpoint/2010/main" val="409214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tablas, que a su vez están compuestas por un conjunto de registros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p:nvPr/>
        </p:nvCxnSpPr>
        <p:spPr>
          <a:xfrm flipV="1">
            <a:off x="3141133" y="3361267"/>
            <a:ext cx="4318000" cy="1227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467600" y="1845733"/>
            <a:ext cx="4521200" cy="4360333"/>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1501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a:t>
            </a:r>
            <a:r>
              <a:rPr lang="es-ES" b="1" dirty="0" smtClean="0"/>
              <a:t>tablas</a:t>
            </a:r>
            <a:r>
              <a:rPr lang="es-ES" dirty="0" smtClean="0"/>
              <a:t>, que a su vez están compuestas por un conjunto de registros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p:nvPr/>
        </p:nvCxnSpPr>
        <p:spPr>
          <a:xfrm flipV="1">
            <a:off x="2133600" y="3043766"/>
            <a:ext cx="5511797" cy="1898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645398" y="2675467"/>
            <a:ext cx="4148668" cy="3028949"/>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85551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a:t>
            </a:r>
            <a:r>
              <a:rPr lang="es-ES" b="1" dirty="0" smtClean="0"/>
              <a:t>tablas</a:t>
            </a:r>
            <a:r>
              <a:rPr lang="es-ES" dirty="0" smtClean="0"/>
              <a:t>, que a su vez están compuestas por un conjunto de </a:t>
            </a:r>
            <a:r>
              <a:rPr lang="es-ES" b="1" dirty="0" smtClean="0"/>
              <a:t>registros</a:t>
            </a:r>
            <a:r>
              <a:rPr lang="es-ES" dirty="0" smtClean="0"/>
              <a:t>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p:nvPr/>
        </p:nvCxnSpPr>
        <p:spPr>
          <a:xfrm flipV="1">
            <a:off x="3386667" y="4440767"/>
            <a:ext cx="4258730" cy="727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645398" y="4186766"/>
            <a:ext cx="4148668" cy="486410"/>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3972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a:t>
            </a:r>
            <a:r>
              <a:rPr lang="es-ES" b="1" dirty="0" smtClean="0"/>
              <a:t>tablas</a:t>
            </a:r>
            <a:r>
              <a:rPr lang="es-ES" dirty="0" smtClean="0"/>
              <a:t>, que a su vez están compuestas por un conjunto de </a:t>
            </a:r>
            <a:r>
              <a:rPr lang="es-ES" b="1" dirty="0" smtClean="0"/>
              <a:t>registros</a:t>
            </a:r>
            <a:r>
              <a:rPr lang="es-ES" dirty="0" smtClean="0"/>
              <a:t> y cada registro está dividido por los </a:t>
            </a:r>
            <a:r>
              <a:rPr lang="es-ES" b="1" dirty="0" smtClean="0"/>
              <a:t>campos </a:t>
            </a:r>
            <a:r>
              <a:rPr lang="es-ES" dirty="0" smtClean="0"/>
              <a:t>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a:endCxn id="16" idx="1"/>
          </p:cNvCxnSpPr>
          <p:nvPr/>
        </p:nvCxnSpPr>
        <p:spPr>
          <a:xfrm flipV="1">
            <a:off x="2396067" y="3437467"/>
            <a:ext cx="5249331" cy="1998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645398" y="3188122"/>
            <a:ext cx="4148668" cy="486410"/>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436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SQL (</a:t>
            </a:r>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a:t>
            </a:r>
            <a:endParaRPr lang="es-CO" dirty="0"/>
          </a:p>
        </p:txBody>
      </p:sp>
      <p:sp>
        <p:nvSpPr>
          <p:cNvPr id="3" name="Marcador de contenido 2"/>
          <p:cNvSpPr>
            <a:spLocks noGrp="1"/>
          </p:cNvSpPr>
          <p:nvPr>
            <p:ph idx="1"/>
          </p:nvPr>
        </p:nvSpPr>
        <p:spPr/>
        <p:txBody>
          <a:bodyPr>
            <a:normAutofit/>
          </a:bodyPr>
          <a:lstStyle/>
          <a:p>
            <a:r>
              <a:rPr lang="es-ES" dirty="0" smtClean="0"/>
              <a:t>Las bases de datos tipo SQL permiten usar el lenguaje SQL para CREAR, MODIFICAR, ELIMINAR Y CONSULTAR registros.</a:t>
            </a:r>
          </a:p>
          <a:p>
            <a:endParaRPr lang="es-ES" dirty="0" smtClean="0"/>
          </a:p>
          <a:p>
            <a:r>
              <a:rPr lang="es-ES" b="1" dirty="0" smtClean="0"/>
              <a:t>CREAR UNA TABLA</a:t>
            </a:r>
          </a:p>
          <a:p>
            <a:r>
              <a:rPr lang="es-ES" b="1" dirty="0">
                <a:solidFill>
                  <a:srgbClr val="7030A0"/>
                </a:solidFill>
              </a:rPr>
              <a:t>CREATE TABLE</a:t>
            </a:r>
            <a:r>
              <a:rPr lang="es-ES" dirty="0"/>
              <a:t> </a:t>
            </a:r>
            <a:r>
              <a:rPr lang="es-ES" dirty="0" smtClean="0"/>
              <a:t>estudiante </a:t>
            </a:r>
            <a:r>
              <a:rPr lang="es-ES" dirty="0"/>
              <a:t>( id </a:t>
            </a:r>
            <a:r>
              <a:rPr lang="es-ES" b="1" dirty="0">
                <a:solidFill>
                  <a:srgbClr val="7030A0"/>
                </a:solidFill>
              </a:rPr>
              <a:t>INT PRIMARY </a:t>
            </a:r>
            <a:r>
              <a:rPr lang="es-ES" b="1" dirty="0" smtClean="0">
                <a:solidFill>
                  <a:srgbClr val="7030A0"/>
                </a:solidFill>
              </a:rPr>
              <a:t>KEY AUTO_INCREMENT</a:t>
            </a:r>
            <a:r>
              <a:rPr lang="es-ES" dirty="0" smtClean="0"/>
              <a:t>, </a:t>
            </a:r>
            <a:r>
              <a:rPr lang="es-ES" dirty="0"/>
              <a:t>nombre </a:t>
            </a:r>
            <a:r>
              <a:rPr lang="es-ES" b="1" dirty="0">
                <a:solidFill>
                  <a:srgbClr val="7030A0"/>
                </a:solidFill>
              </a:rPr>
              <a:t>VARCHAR</a:t>
            </a:r>
            <a:r>
              <a:rPr lang="es-ES" dirty="0"/>
              <a:t>(500), apellido </a:t>
            </a:r>
            <a:r>
              <a:rPr lang="es-ES" b="1" dirty="0">
                <a:solidFill>
                  <a:srgbClr val="7030A0"/>
                </a:solidFill>
              </a:rPr>
              <a:t>VARCHAR</a:t>
            </a:r>
            <a:r>
              <a:rPr lang="es-ES" dirty="0"/>
              <a:t>(500), </a:t>
            </a:r>
            <a:r>
              <a:rPr lang="es-ES" dirty="0" err="1"/>
              <a:t>codigo</a:t>
            </a:r>
            <a:r>
              <a:rPr lang="es-ES" dirty="0"/>
              <a:t> </a:t>
            </a:r>
            <a:r>
              <a:rPr lang="es-ES" b="1" dirty="0">
                <a:solidFill>
                  <a:srgbClr val="7030A0"/>
                </a:solidFill>
              </a:rPr>
              <a:t>VARCHAR</a:t>
            </a:r>
            <a:r>
              <a:rPr lang="es-ES" dirty="0"/>
              <a:t>(500) );</a:t>
            </a:r>
          </a:p>
          <a:p>
            <a:endParaRPr lang="es-ES" dirty="0" smtClean="0"/>
          </a:p>
          <a:p>
            <a:r>
              <a:rPr lang="es-ES" b="1" dirty="0" smtClean="0"/>
              <a:t>ELIMINAR UNA TABLA</a:t>
            </a:r>
          </a:p>
          <a:p>
            <a:r>
              <a:rPr lang="es-ES" b="1" dirty="0" smtClean="0">
                <a:solidFill>
                  <a:srgbClr val="7030A0"/>
                </a:solidFill>
              </a:rPr>
              <a:t>DROP TABLE </a:t>
            </a:r>
            <a:r>
              <a:rPr lang="es-ES" dirty="0"/>
              <a:t>estudiante</a:t>
            </a:r>
            <a:endParaRPr lang="es-CO" dirty="0"/>
          </a:p>
        </p:txBody>
      </p:sp>
    </p:spTree>
    <p:extLst>
      <p:ext uri="{BB962C8B-B14F-4D97-AF65-F5344CB8AC3E}">
        <p14:creationId xmlns:p14="http://schemas.microsoft.com/office/powerpoint/2010/main" val="147195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smtClean="0"/>
              <a:t>Multicast</a:t>
            </a:r>
            <a:r>
              <a:rPr lang="es-ES" dirty="0" smtClean="0"/>
              <a:t> Sockets</a:t>
            </a:r>
            <a:endParaRPr lang="es-CO" dirty="0"/>
          </a:p>
        </p:txBody>
      </p:sp>
      <p:sp>
        <p:nvSpPr>
          <p:cNvPr id="3" name="Subtítulo 2"/>
          <p:cNvSpPr>
            <a:spLocks noGrp="1"/>
          </p:cNvSpPr>
          <p:nvPr>
            <p:ph type="subTitle" idx="1"/>
          </p:nvPr>
        </p:nvSpPr>
        <p:spPr/>
        <p:txBody>
          <a:bodyPr/>
          <a:lstStyle/>
          <a:p>
            <a:r>
              <a:rPr lang="es-ES" dirty="0" err="1" smtClean="0"/>
              <a:t>User</a:t>
            </a:r>
            <a:r>
              <a:rPr lang="es-ES" dirty="0" smtClean="0"/>
              <a:t> </a:t>
            </a:r>
            <a:r>
              <a:rPr lang="es-ES" dirty="0" err="1" smtClean="0"/>
              <a:t>Datagram</a:t>
            </a:r>
            <a:r>
              <a:rPr lang="es-ES" dirty="0" smtClean="0"/>
              <a:t> </a:t>
            </a:r>
            <a:r>
              <a:rPr lang="es-ES" dirty="0" err="1" smtClean="0"/>
              <a:t>Protocol</a:t>
            </a:r>
            <a:endParaRPr lang="es-ES" dirty="0" smtClean="0"/>
          </a:p>
        </p:txBody>
      </p:sp>
    </p:spTree>
    <p:extLst>
      <p:ext uri="{BB962C8B-B14F-4D97-AF65-F5344CB8AC3E}">
        <p14:creationId xmlns:p14="http://schemas.microsoft.com/office/powerpoint/2010/main" val="3956489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SQL (</a:t>
            </a:r>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a:t>
            </a:r>
            <a:endParaRPr lang="es-CO" dirty="0"/>
          </a:p>
        </p:txBody>
      </p:sp>
      <p:sp>
        <p:nvSpPr>
          <p:cNvPr id="3" name="Marcador de contenido 2"/>
          <p:cNvSpPr>
            <a:spLocks noGrp="1"/>
          </p:cNvSpPr>
          <p:nvPr>
            <p:ph idx="1"/>
          </p:nvPr>
        </p:nvSpPr>
        <p:spPr/>
        <p:txBody>
          <a:bodyPr>
            <a:normAutofit/>
          </a:bodyPr>
          <a:lstStyle/>
          <a:p>
            <a:r>
              <a:rPr lang="es-ES" dirty="0" smtClean="0"/>
              <a:t>Las bases de datos tipo SQL permiten usar el lenguaje SQL para CREAR, MODIFICAR, ELIMINAR Y CONSULTAR registros.</a:t>
            </a:r>
          </a:p>
          <a:p>
            <a:endParaRPr lang="es-ES" dirty="0" smtClean="0"/>
          </a:p>
          <a:p>
            <a:r>
              <a:rPr lang="es-ES" b="1" dirty="0" smtClean="0"/>
              <a:t>INSERTAR DATO</a:t>
            </a:r>
          </a:p>
          <a:p>
            <a:r>
              <a:rPr lang="es-ES" b="1" dirty="0">
                <a:solidFill>
                  <a:srgbClr val="7030A0"/>
                </a:solidFill>
              </a:rPr>
              <a:t>INSERT INTO </a:t>
            </a:r>
            <a:r>
              <a:rPr lang="es-ES" dirty="0"/>
              <a:t>estudiante</a:t>
            </a:r>
            <a:r>
              <a:rPr lang="es-ES" dirty="0" smtClean="0"/>
              <a:t> </a:t>
            </a:r>
            <a:r>
              <a:rPr lang="es-ES" dirty="0"/>
              <a:t>(nombre, apellido, </a:t>
            </a:r>
            <a:r>
              <a:rPr lang="es-ES" dirty="0" err="1"/>
              <a:t>codigo</a:t>
            </a:r>
            <a:r>
              <a:rPr lang="es-ES" dirty="0"/>
              <a:t>) </a:t>
            </a:r>
            <a:r>
              <a:rPr lang="es-ES" b="1" dirty="0">
                <a:solidFill>
                  <a:srgbClr val="7030A0"/>
                </a:solidFill>
              </a:rPr>
              <a:t>VALUES </a:t>
            </a:r>
            <a:r>
              <a:rPr lang="es-ES" dirty="0"/>
              <a:t>('Juan','Castaño','A092349</a:t>
            </a:r>
            <a:r>
              <a:rPr lang="es-ES" dirty="0" smtClean="0"/>
              <a:t>')</a:t>
            </a:r>
          </a:p>
          <a:p>
            <a:r>
              <a:rPr lang="es-ES" dirty="0" smtClean="0"/>
              <a:t>OJO! Aquí no se usa el ID porque la base de datos asigna automáticamente el dato de forma incremental.</a:t>
            </a:r>
          </a:p>
          <a:p>
            <a:r>
              <a:rPr lang="es-ES" b="1" dirty="0" smtClean="0"/>
              <a:t>CONSULTAR TODA LA TABLA</a:t>
            </a:r>
          </a:p>
          <a:p>
            <a:r>
              <a:rPr lang="es-CO" b="1" dirty="0" smtClean="0">
                <a:solidFill>
                  <a:srgbClr val="7030A0"/>
                </a:solidFill>
              </a:rPr>
              <a:t>SELECT</a:t>
            </a:r>
            <a:r>
              <a:rPr lang="es-CO" dirty="0"/>
              <a:t> * </a:t>
            </a:r>
            <a:r>
              <a:rPr lang="es-CO" b="1" dirty="0">
                <a:solidFill>
                  <a:srgbClr val="7030A0"/>
                </a:solidFill>
              </a:rPr>
              <a:t>FROM</a:t>
            </a:r>
            <a:r>
              <a:rPr lang="es-CO" dirty="0"/>
              <a:t> </a:t>
            </a:r>
            <a:r>
              <a:rPr lang="es-ES" dirty="0"/>
              <a:t> estudiante</a:t>
            </a:r>
            <a:endParaRPr lang="es-ES" dirty="0" smtClean="0"/>
          </a:p>
        </p:txBody>
      </p:sp>
    </p:spTree>
    <p:extLst>
      <p:ext uri="{BB962C8B-B14F-4D97-AF65-F5344CB8AC3E}">
        <p14:creationId xmlns:p14="http://schemas.microsoft.com/office/powerpoint/2010/main" val="4175327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SQL (</a:t>
            </a:r>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a:t>
            </a:r>
            <a:endParaRPr lang="es-CO" dirty="0"/>
          </a:p>
        </p:txBody>
      </p:sp>
      <p:sp>
        <p:nvSpPr>
          <p:cNvPr id="3" name="Marcador de contenido 2"/>
          <p:cNvSpPr>
            <a:spLocks noGrp="1"/>
          </p:cNvSpPr>
          <p:nvPr>
            <p:ph idx="1"/>
          </p:nvPr>
        </p:nvSpPr>
        <p:spPr/>
        <p:txBody>
          <a:bodyPr>
            <a:normAutofit/>
          </a:bodyPr>
          <a:lstStyle/>
          <a:p>
            <a:r>
              <a:rPr lang="es-ES" dirty="0" smtClean="0"/>
              <a:t>Las bases de datos tipo SQL permiten usar el lenguaje SQL para CREAR, MODIFICAR, ELIMINAR Y CONSULTAR registros.</a:t>
            </a:r>
          </a:p>
          <a:p>
            <a:endParaRPr lang="es-ES" dirty="0" smtClean="0"/>
          </a:p>
          <a:p>
            <a:r>
              <a:rPr lang="es-ES" b="1" dirty="0" smtClean="0"/>
              <a:t>ACTUALIZAR DATO</a:t>
            </a:r>
          </a:p>
          <a:p>
            <a:r>
              <a:rPr lang="es-ES" b="1" dirty="0">
                <a:solidFill>
                  <a:srgbClr val="7030A0"/>
                </a:solidFill>
              </a:rPr>
              <a:t>UPDATE</a:t>
            </a:r>
            <a:r>
              <a:rPr lang="es-ES" dirty="0"/>
              <a:t> estudiante</a:t>
            </a:r>
            <a:r>
              <a:rPr lang="es-ES" dirty="0" smtClean="0"/>
              <a:t> </a:t>
            </a:r>
            <a:r>
              <a:rPr lang="es-ES" b="1" dirty="0">
                <a:solidFill>
                  <a:srgbClr val="7030A0"/>
                </a:solidFill>
              </a:rPr>
              <a:t>SET </a:t>
            </a:r>
            <a:r>
              <a:rPr lang="es-ES" dirty="0"/>
              <a:t>nombre = </a:t>
            </a:r>
            <a:r>
              <a:rPr lang="es-ES" dirty="0" smtClean="0"/>
              <a:t>'Luis', apellido = '</a:t>
            </a:r>
            <a:r>
              <a:rPr lang="es-ES" dirty="0" err="1" smtClean="0"/>
              <a:t>Gonzalez</a:t>
            </a:r>
            <a:r>
              <a:rPr lang="es-ES" dirty="0" smtClean="0"/>
              <a:t>' </a:t>
            </a:r>
            <a:r>
              <a:rPr lang="es-ES" b="1" dirty="0">
                <a:solidFill>
                  <a:srgbClr val="7030A0"/>
                </a:solidFill>
              </a:rPr>
              <a:t>WHERE</a:t>
            </a:r>
            <a:r>
              <a:rPr lang="es-ES" dirty="0"/>
              <a:t> nombre = 'Juan'</a:t>
            </a:r>
          </a:p>
          <a:p>
            <a:endParaRPr lang="es-ES" b="1" dirty="0" smtClean="0"/>
          </a:p>
          <a:p>
            <a:r>
              <a:rPr lang="es-ES" b="1" dirty="0" smtClean="0"/>
              <a:t>ELIMINAR DATO</a:t>
            </a:r>
          </a:p>
          <a:p>
            <a:r>
              <a:rPr lang="en-US" b="1" dirty="0">
                <a:solidFill>
                  <a:srgbClr val="7030A0"/>
                </a:solidFill>
              </a:rPr>
              <a:t>DELETE FROM </a:t>
            </a:r>
            <a:r>
              <a:rPr lang="es-ES" dirty="0"/>
              <a:t>estudiante</a:t>
            </a:r>
            <a:r>
              <a:rPr lang="en-US" dirty="0" smtClean="0">
                <a:solidFill>
                  <a:schemeClr val="tx1"/>
                </a:solidFill>
              </a:rPr>
              <a:t> </a:t>
            </a:r>
            <a:r>
              <a:rPr lang="en-US" b="1" dirty="0">
                <a:solidFill>
                  <a:srgbClr val="7030A0"/>
                </a:solidFill>
              </a:rPr>
              <a:t>WHERE </a:t>
            </a:r>
            <a:r>
              <a:rPr lang="en-US" dirty="0">
                <a:solidFill>
                  <a:schemeClr val="tx1"/>
                </a:solidFill>
              </a:rPr>
              <a:t>id = 1</a:t>
            </a:r>
            <a:endParaRPr lang="es-ES" dirty="0" smtClean="0">
              <a:solidFill>
                <a:schemeClr val="tx1"/>
              </a:solidFill>
            </a:endParaRPr>
          </a:p>
        </p:txBody>
      </p:sp>
    </p:spTree>
    <p:extLst>
      <p:ext uri="{BB962C8B-B14F-4D97-AF65-F5344CB8AC3E}">
        <p14:creationId xmlns:p14="http://schemas.microsoft.com/office/powerpoint/2010/main" val="402703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DATOS</a:t>
            </a:r>
            <a:endParaRPr lang="es-CO" dirty="0"/>
          </a:p>
        </p:txBody>
      </p:sp>
      <p:sp>
        <p:nvSpPr>
          <p:cNvPr id="3" name="Marcador de contenido 2"/>
          <p:cNvSpPr>
            <a:spLocks noGrp="1"/>
          </p:cNvSpPr>
          <p:nvPr>
            <p:ph idx="1"/>
          </p:nvPr>
        </p:nvSpPr>
        <p:spPr/>
        <p:txBody>
          <a:bodyPr>
            <a:normAutofit lnSpcReduction="10000"/>
          </a:bodyPr>
          <a:lstStyle/>
          <a:p>
            <a:r>
              <a:rPr lang="es-ES" dirty="0" smtClean="0"/>
              <a:t>Uso más común:</a:t>
            </a:r>
          </a:p>
          <a:p>
            <a:pPr lvl="1"/>
            <a:r>
              <a:rPr lang="es-ES" b="1" dirty="0" smtClean="0">
                <a:solidFill>
                  <a:srgbClr val="7030A0"/>
                </a:solidFill>
              </a:rPr>
              <a:t>INT </a:t>
            </a:r>
          </a:p>
          <a:p>
            <a:pPr marL="201168" lvl="1" indent="0">
              <a:buNone/>
            </a:pPr>
            <a:r>
              <a:rPr lang="es-ES" dirty="0" smtClean="0"/>
              <a:t>Valor entero</a:t>
            </a:r>
          </a:p>
          <a:p>
            <a:pPr marL="201168" lvl="1" indent="0">
              <a:buNone/>
            </a:pPr>
            <a:endParaRPr lang="es-ES" dirty="0" smtClean="0"/>
          </a:p>
          <a:p>
            <a:pPr lvl="1"/>
            <a:r>
              <a:rPr lang="es-ES" b="1" dirty="0" smtClean="0">
                <a:solidFill>
                  <a:srgbClr val="7030A0"/>
                </a:solidFill>
              </a:rPr>
              <a:t>FLOAT</a:t>
            </a:r>
          </a:p>
          <a:p>
            <a:pPr marL="201168" lvl="1" indent="0">
              <a:buNone/>
            </a:pPr>
            <a:r>
              <a:rPr lang="es-ES" dirty="0" smtClean="0"/>
              <a:t>Valor decimal</a:t>
            </a:r>
            <a:endParaRPr lang="es-ES" dirty="0"/>
          </a:p>
          <a:p>
            <a:pPr marL="201168" lvl="1" indent="0">
              <a:buNone/>
            </a:pPr>
            <a:endParaRPr lang="es-ES" dirty="0" smtClean="0"/>
          </a:p>
          <a:p>
            <a:pPr lvl="1"/>
            <a:r>
              <a:rPr lang="es-ES" b="1" dirty="0" smtClean="0">
                <a:solidFill>
                  <a:srgbClr val="7030A0"/>
                </a:solidFill>
              </a:rPr>
              <a:t>VARCHAR</a:t>
            </a:r>
            <a:r>
              <a:rPr lang="es-ES" dirty="0" smtClean="0"/>
              <a:t> </a:t>
            </a:r>
          </a:p>
          <a:p>
            <a:pPr marL="201168" lvl="1" indent="0">
              <a:buNone/>
            </a:pPr>
            <a:r>
              <a:rPr lang="es-ES" dirty="0" smtClean="0"/>
              <a:t>Representa un texto de longitud variable, para definirlo se debe declarar su longitud. La longitud puede ser entre 0 y </a:t>
            </a:r>
            <a:r>
              <a:rPr lang="es-CO" dirty="0" smtClean="0"/>
              <a:t>65,535</a:t>
            </a:r>
            <a:r>
              <a:rPr lang="es-CO" dirty="0"/>
              <a:t> </a:t>
            </a:r>
            <a:r>
              <a:rPr lang="es-CO" dirty="0" err="1"/>
              <a:t>MySQL</a:t>
            </a:r>
            <a:r>
              <a:rPr lang="es-CO" dirty="0"/>
              <a:t> 5.0.3 en </a:t>
            </a:r>
            <a:r>
              <a:rPr lang="es-CO" dirty="0" smtClean="0"/>
              <a:t>adelante. Antes de esa versión es hasta 255.</a:t>
            </a:r>
            <a:endParaRPr lang="es-ES" dirty="0" smtClean="0"/>
          </a:p>
          <a:p>
            <a:pPr marL="201168" lvl="1" indent="0">
              <a:buNone/>
            </a:pPr>
            <a:endParaRPr lang="es-ES" dirty="0" smtClean="0"/>
          </a:p>
          <a:p>
            <a:pPr lvl="1"/>
            <a:r>
              <a:rPr lang="es-ES" b="1" dirty="0" smtClean="0">
                <a:solidFill>
                  <a:srgbClr val="7030A0"/>
                </a:solidFill>
              </a:rPr>
              <a:t>TEXT</a:t>
            </a:r>
          </a:p>
          <a:p>
            <a:pPr marL="201168" lvl="1" indent="0">
              <a:buNone/>
            </a:pPr>
            <a:r>
              <a:rPr lang="es-ES" dirty="0"/>
              <a:t>Representa un </a:t>
            </a:r>
            <a:r>
              <a:rPr lang="es-ES" dirty="0" smtClean="0"/>
              <a:t>texto de longitud fija, </a:t>
            </a:r>
            <a:r>
              <a:rPr lang="es-ES" dirty="0"/>
              <a:t>para definirlo se debe declarar su longitud</a:t>
            </a:r>
          </a:p>
          <a:p>
            <a:pPr marL="201168" lvl="1" indent="0">
              <a:buNone/>
            </a:pPr>
            <a:endParaRPr lang="es-ES" dirty="0" smtClean="0"/>
          </a:p>
        </p:txBody>
      </p:sp>
    </p:spTree>
    <p:extLst>
      <p:ext uri="{BB962C8B-B14F-4D97-AF65-F5344CB8AC3E}">
        <p14:creationId xmlns:p14="http://schemas.microsoft.com/office/powerpoint/2010/main" val="409965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1. Introducción</a:t>
            </a:r>
            <a:endParaRPr lang="es-CO" dirty="0"/>
          </a:p>
        </p:txBody>
      </p:sp>
      <p:sp>
        <p:nvSpPr>
          <p:cNvPr id="3" name="Marcador de contenido 2"/>
          <p:cNvSpPr>
            <a:spLocks noGrp="1"/>
          </p:cNvSpPr>
          <p:nvPr>
            <p:ph idx="1"/>
          </p:nvPr>
        </p:nvSpPr>
        <p:spPr/>
        <p:txBody>
          <a:bodyPr>
            <a:normAutofit/>
          </a:bodyPr>
          <a:lstStyle/>
          <a:p>
            <a:r>
              <a:rPr lang="es-ES" dirty="0" smtClean="0"/>
              <a:t>Vamos a construir un objeto estudiante.</a:t>
            </a:r>
          </a:p>
          <a:p>
            <a:r>
              <a:rPr lang="es-ES" b="1" dirty="0" smtClean="0"/>
              <a:t>CREACIONES</a:t>
            </a:r>
            <a:r>
              <a:rPr lang="es-ES" dirty="0" smtClean="0"/>
              <a:t/>
            </a:r>
            <a:br>
              <a:rPr lang="es-ES" dirty="0" smtClean="0"/>
            </a:br>
            <a:r>
              <a:rPr lang="es-ES" dirty="0" smtClean="0"/>
              <a:t>Cree cada uno de los registros de los estudiantes presentes en el salón.</a:t>
            </a:r>
          </a:p>
          <a:p>
            <a:endParaRPr lang="es-ES" dirty="0" smtClean="0"/>
          </a:p>
          <a:p>
            <a:r>
              <a:rPr lang="es-ES" b="1" dirty="0" smtClean="0"/>
              <a:t>CONSULTAS</a:t>
            </a:r>
          </a:p>
          <a:p>
            <a:r>
              <a:rPr lang="es-ES" dirty="0" smtClean="0"/>
              <a:t>1. Consultar cuáles estudiantes tienen menos de 19 años.</a:t>
            </a:r>
          </a:p>
          <a:p>
            <a:r>
              <a:rPr lang="es-ES" dirty="0" smtClean="0"/>
              <a:t>2. Consultar los estudiantes que sean de Ingeniería de sistemas.</a:t>
            </a:r>
          </a:p>
          <a:p>
            <a:r>
              <a:rPr lang="es-ES" dirty="0" smtClean="0"/>
              <a:t>3. Consultar los estudiantes que sean sólo de ingeniería telemática.</a:t>
            </a:r>
          </a:p>
          <a:p>
            <a:r>
              <a:rPr lang="es-ES" dirty="0" smtClean="0"/>
              <a:t>4. Consultar personas cuyo nombre empiece por 'C</a:t>
            </a:r>
            <a:r>
              <a:rPr lang="es-ES" dirty="0"/>
              <a:t>'</a:t>
            </a:r>
            <a:r>
              <a:rPr lang="es-ES" dirty="0" smtClean="0"/>
              <a:t>.</a:t>
            </a:r>
          </a:p>
        </p:txBody>
      </p:sp>
    </p:spTree>
    <p:extLst>
      <p:ext uri="{BB962C8B-B14F-4D97-AF65-F5344CB8AC3E}">
        <p14:creationId xmlns:p14="http://schemas.microsoft.com/office/powerpoint/2010/main" val="3830126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1. Introducción</a:t>
            </a:r>
            <a:endParaRPr lang="es-CO" dirty="0"/>
          </a:p>
        </p:txBody>
      </p:sp>
      <p:sp>
        <p:nvSpPr>
          <p:cNvPr id="3" name="Marcador de contenido 2"/>
          <p:cNvSpPr>
            <a:spLocks noGrp="1"/>
          </p:cNvSpPr>
          <p:nvPr>
            <p:ph idx="1"/>
          </p:nvPr>
        </p:nvSpPr>
        <p:spPr/>
        <p:txBody>
          <a:bodyPr/>
          <a:lstStyle/>
          <a:p>
            <a:r>
              <a:rPr lang="es-ES" dirty="0" smtClean="0"/>
              <a:t>Vamos a construir un objeto estudiante para generar cada registro de estudiantes.</a:t>
            </a:r>
          </a:p>
          <a:p>
            <a:r>
              <a:rPr lang="es-ES" b="1" dirty="0" smtClean="0"/>
              <a:t>ACTUALIZACIONES</a:t>
            </a:r>
            <a:endParaRPr lang="es-ES" b="1" dirty="0"/>
          </a:p>
          <a:p>
            <a:r>
              <a:rPr lang="es-ES" dirty="0"/>
              <a:t>1. Actualice las edades de cuatro estudiantes del curso</a:t>
            </a:r>
          </a:p>
          <a:p>
            <a:r>
              <a:rPr lang="es-ES" dirty="0"/>
              <a:t>2. Actualice el programa académico de dos estudiantes del curso</a:t>
            </a:r>
          </a:p>
          <a:p>
            <a:r>
              <a:rPr lang="es-ES" dirty="0"/>
              <a:t>3. Actualice el documento de identidad del estudiante que sea menor</a:t>
            </a:r>
            <a:endParaRPr lang="es-CO" dirty="0"/>
          </a:p>
          <a:p>
            <a:endParaRPr lang="es-ES" dirty="0" smtClean="0"/>
          </a:p>
          <a:p>
            <a:r>
              <a:rPr lang="es-ES" b="1" dirty="0" smtClean="0"/>
              <a:t>ELIMINACIONES</a:t>
            </a:r>
          </a:p>
          <a:p>
            <a:r>
              <a:rPr lang="es-ES" dirty="0" smtClean="0"/>
              <a:t>1. Elimine a todos los estudiantes cuyo apellido contenga una letra A</a:t>
            </a:r>
          </a:p>
          <a:p>
            <a:r>
              <a:rPr lang="es-ES" dirty="0" smtClean="0"/>
              <a:t>2. Elimine a todos los estudiantes cuyo código finalice en 4.</a:t>
            </a:r>
          </a:p>
        </p:txBody>
      </p:sp>
    </p:spTree>
    <p:extLst>
      <p:ext uri="{BB962C8B-B14F-4D97-AF65-F5344CB8AC3E}">
        <p14:creationId xmlns:p14="http://schemas.microsoft.com/office/powerpoint/2010/main" val="2542138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RELACIÓN ENTRE TABLAS</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355561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Así como a menudo se crean relaciones de composición. Es posible también en SQL relacionar tablas para hacer relaciones 1 a 1, 1 a muchos y muchos a muchos</a:t>
            </a:r>
          </a:p>
          <a:p>
            <a:endParaRPr lang="es-ES" dirty="0"/>
          </a:p>
        </p:txBody>
      </p:sp>
      <p:sp>
        <p:nvSpPr>
          <p:cNvPr id="6" name="Rectángulo 5"/>
          <p:cNvSpPr/>
          <p:nvPr/>
        </p:nvSpPr>
        <p:spPr>
          <a:xfrm>
            <a:off x="4788656"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7835831"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6771445" y="3794660"/>
            <a:ext cx="1507067" cy="369332"/>
          </a:xfrm>
          <a:prstGeom prst="rect">
            <a:avLst/>
          </a:prstGeom>
          <a:noFill/>
        </p:spPr>
        <p:txBody>
          <a:bodyPr wrap="square" rtlCol="0">
            <a:spAutoFit/>
          </a:bodyPr>
          <a:lstStyle/>
          <a:p>
            <a:r>
              <a:rPr lang="es-ES" dirty="0" smtClean="0"/>
              <a:t>1            *</a:t>
            </a:r>
            <a:endParaRPr lang="es-CO" dirty="0"/>
          </a:p>
        </p:txBody>
      </p:sp>
      <p:sp>
        <p:nvSpPr>
          <p:cNvPr id="13" name="CuadroTexto 12"/>
          <p:cNvSpPr txBox="1"/>
          <p:nvPr/>
        </p:nvSpPr>
        <p:spPr>
          <a:xfrm>
            <a:off x="3758969" y="3820502"/>
            <a:ext cx="1507067" cy="369332"/>
          </a:xfrm>
          <a:prstGeom prst="rect">
            <a:avLst/>
          </a:prstGeom>
          <a:noFill/>
        </p:spPr>
        <p:txBody>
          <a:bodyPr wrap="square" rtlCol="0">
            <a:spAutoFit/>
          </a:bodyPr>
          <a:lstStyle/>
          <a:p>
            <a:r>
              <a:rPr lang="es-ES" dirty="0" smtClean="0"/>
              <a:t>*           *</a:t>
            </a:r>
            <a:endParaRPr lang="es-CO" dirty="0"/>
          </a:p>
        </p:txBody>
      </p:sp>
      <p:sp>
        <p:nvSpPr>
          <p:cNvPr id="14" name="Rectángulo 13"/>
          <p:cNvSpPr/>
          <p:nvPr/>
        </p:nvSpPr>
        <p:spPr>
          <a:xfrm>
            <a:off x="4788656"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Club</a:t>
            </a:r>
            <a:endParaRPr lang="es-CO" dirty="0">
              <a:solidFill>
                <a:schemeClr val="tx1"/>
              </a:solidFill>
            </a:endParaRPr>
          </a:p>
        </p:txBody>
      </p:sp>
      <p:sp>
        <p:nvSpPr>
          <p:cNvPr id="15" name="Rectángulo 14"/>
          <p:cNvSpPr/>
          <p:nvPr/>
        </p:nvSpPr>
        <p:spPr>
          <a:xfrm>
            <a:off x="7835831"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sp>
        <p:nvSpPr>
          <p:cNvPr id="17" name="Rectángulo 16"/>
          <p:cNvSpPr/>
          <p:nvPr/>
        </p:nvSpPr>
        <p:spPr>
          <a:xfrm>
            <a:off x="1745492"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1745491" y="2826261"/>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Patrocinador</a:t>
            </a:r>
            <a:endParaRPr lang="es-CO" dirty="0">
              <a:solidFill>
                <a:schemeClr val="tx1"/>
              </a:solidFill>
            </a:endParaRPr>
          </a:p>
        </p:txBody>
      </p:sp>
      <p:cxnSp>
        <p:nvCxnSpPr>
          <p:cNvPr id="20" name="Conector recto 19"/>
          <p:cNvCxnSpPr>
            <a:stCxn id="17" idx="3"/>
          </p:cNvCxnSpPr>
          <p:nvPr/>
        </p:nvCxnSpPr>
        <p:spPr>
          <a:xfrm flipV="1">
            <a:off x="3743625" y="4163992"/>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6771445"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56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Por ejemplo si queremos añadir a nuestra entidad estudiante y relacionarla con una entidad Carro para hacer un sistema de registro vehicular. Podemos hacer:</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Carro</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6257265" y="3080259"/>
            <a:ext cx="5668435" cy="1200329"/>
          </a:xfrm>
          <a:prstGeom prst="rect">
            <a:avLst/>
          </a:prstGeom>
        </p:spPr>
        <p:txBody>
          <a:bodyPr wrap="square">
            <a:spAutoFit/>
          </a:bodyPr>
          <a:lstStyle/>
          <a:p>
            <a:r>
              <a:rPr lang="es-CO" b="1" dirty="0">
                <a:solidFill>
                  <a:srgbClr val="7030A0"/>
                </a:solidFill>
              </a:rPr>
              <a:t>CREATE TABLE </a:t>
            </a:r>
            <a:r>
              <a:rPr lang="es-CO" dirty="0"/>
              <a:t>Carros (id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modelo </a:t>
            </a:r>
            <a:r>
              <a:rPr lang="es-CO" b="1" dirty="0">
                <a:solidFill>
                  <a:srgbClr val="7030A0"/>
                </a:solidFill>
              </a:rPr>
              <a:t>VARCHAR</a:t>
            </a:r>
            <a:r>
              <a:rPr lang="es-CO" dirty="0"/>
              <a:t>(100), marca </a:t>
            </a:r>
            <a:r>
              <a:rPr lang="es-CO" b="1" dirty="0">
                <a:solidFill>
                  <a:srgbClr val="7030A0"/>
                </a:solidFill>
              </a:rPr>
              <a:t>VARCHAR</a:t>
            </a:r>
            <a:r>
              <a:rPr lang="es-CO" dirty="0"/>
              <a:t>(100),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err="1"/>
              <a:t>mitabla</a:t>
            </a:r>
            <a:r>
              <a:rPr lang="es-CO" dirty="0"/>
              <a:t>(id</a:t>
            </a:r>
            <a:r>
              <a:rPr lang="es-CO" dirty="0" smtClean="0"/>
              <a:t>))</a:t>
            </a:r>
            <a:endParaRPr lang="es-CO" dirty="0"/>
          </a:p>
        </p:txBody>
      </p:sp>
    </p:spTree>
    <p:extLst>
      <p:ext uri="{BB962C8B-B14F-4D97-AF65-F5344CB8AC3E}">
        <p14:creationId xmlns:p14="http://schemas.microsoft.com/office/powerpoint/2010/main" val="174764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Si queremos consultar información para que nos genere un reporte completo, se hace de la siguiente forma</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6266891" y="2703252"/>
            <a:ext cx="5216048" cy="646331"/>
          </a:xfrm>
          <a:prstGeom prst="rect">
            <a:avLst/>
          </a:prstGeom>
        </p:spPr>
        <p:txBody>
          <a:bodyPr wrap="square">
            <a:spAutoFit/>
          </a:bodyPr>
          <a:lstStyle/>
          <a:p>
            <a:r>
              <a:rPr lang="en-US" b="1" dirty="0" smtClean="0">
                <a:solidFill>
                  <a:srgbClr val="7030A0"/>
                </a:solidFill>
              </a:rPr>
              <a:t>SELECT</a:t>
            </a:r>
            <a:r>
              <a:rPr lang="en-US" dirty="0" smtClean="0"/>
              <a:t> </a:t>
            </a:r>
            <a:r>
              <a:rPr lang="en-US" dirty="0"/>
              <a:t>* </a:t>
            </a:r>
            <a:r>
              <a:rPr lang="en-US" b="1" dirty="0">
                <a:solidFill>
                  <a:srgbClr val="7030A0"/>
                </a:solidFill>
              </a:rPr>
              <a:t>FROM</a:t>
            </a:r>
            <a:r>
              <a:rPr lang="en-US" dirty="0"/>
              <a:t> </a:t>
            </a:r>
            <a:r>
              <a:rPr lang="en-US" dirty="0" err="1"/>
              <a:t>mitabla</a:t>
            </a:r>
            <a:r>
              <a:rPr lang="en-US" dirty="0"/>
              <a:t> </a:t>
            </a:r>
            <a:r>
              <a:rPr lang="en-US" b="1" dirty="0">
                <a:solidFill>
                  <a:srgbClr val="7030A0"/>
                </a:solidFill>
              </a:rPr>
              <a:t>INNER JOIN </a:t>
            </a:r>
            <a:r>
              <a:rPr lang="en-US" dirty="0" err="1"/>
              <a:t>carros</a:t>
            </a:r>
            <a:r>
              <a:rPr lang="en-US" dirty="0"/>
              <a:t> </a:t>
            </a:r>
            <a:r>
              <a:rPr lang="en-US" b="1" dirty="0">
                <a:solidFill>
                  <a:srgbClr val="7030A0"/>
                </a:solidFill>
              </a:rPr>
              <a:t>ON</a:t>
            </a:r>
            <a:r>
              <a:rPr lang="en-US" dirty="0"/>
              <a:t> </a:t>
            </a:r>
            <a:r>
              <a:rPr lang="en-US" dirty="0" err="1"/>
              <a:t>carros.estudianteID</a:t>
            </a:r>
            <a:r>
              <a:rPr lang="en-US" dirty="0"/>
              <a:t> = mitabla.id</a:t>
            </a:r>
            <a:endParaRPr lang="es-ES" dirty="0"/>
          </a:p>
        </p:txBody>
      </p:sp>
    </p:spTree>
    <p:extLst>
      <p:ext uri="{BB962C8B-B14F-4D97-AF65-F5344CB8AC3E}">
        <p14:creationId xmlns:p14="http://schemas.microsoft.com/office/powerpoint/2010/main" val="57899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a:xfrm>
            <a:off x="1097281" y="1845734"/>
            <a:ext cx="4177476" cy="4023360"/>
          </a:xfrm>
        </p:spPr>
        <p:txBody>
          <a:bodyPr/>
          <a:lstStyle/>
          <a:p>
            <a:r>
              <a:rPr lang="es-ES" dirty="0" smtClean="0"/>
              <a:t>Cree una base de datos usando SQL que le permita almacenar objetos de la entidad </a:t>
            </a:r>
            <a:r>
              <a:rPr lang="es-ES" dirty="0" err="1" smtClean="0"/>
              <a:t>PersonaNatural</a:t>
            </a:r>
            <a:endParaRPr lang="es-ES" dirty="0" smtClean="0"/>
          </a:p>
          <a:p>
            <a:endParaRPr lang="es-CO" dirty="0"/>
          </a:p>
        </p:txBody>
      </p:sp>
      <p:sp>
        <p:nvSpPr>
          <p:cNvPr id="4" name="Rectángulo 3"/>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7" name="Rectángulo 6"/>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8" name="Rectángulo 7"/>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9" name="Conector recto 8"/>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9696450" y="2872688"/>
            <a:ext cx="1176289" cy="646331"/>
          </a:xfrm>
          <a:prstGeom prst="rect">
            <a:avLst/>
          </a:prstGeom>
          <a:noFill/>
        </p:spPr>
        <p:txBody>
          <a:bodyPr wrap="square" rtlCol="0">
            <a:spAutoFit/>
          </a:bodyPr>
          <a:lstStyle/>
          <a:p>
            <a:r>
              <a:rPr lang="es-ES" dirty="0" smtClean="0"/>
              <a:t>*</a:t>
            </a:r>
            <a:endParaRPr lang="es-ES" dirty="0" smtClean="0"/>
          </a:p>
          <a:p>
            <a:r>
              <a:rPr lang="es-ES" dirty="0"/>
              <a:t> </a:t>
            </a:r>
            <a:r>
              <a:rPr lang="es-ES" dirty="0" smtClean="0"/>
              <a:t> 1</a:t>
            </a:r>
            <a:endParaRPr lang="es-CO" dirty="0"/>
          </a:p>
        </p:txBody>
      </p:sp>
      <p:sp>
        <p:nvSpPr>
          <p:cNvPr id="13" name="Rectángulo 1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14" name="Conector recto 1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5" idx="2"/>
            <a:endCxn id="25"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225572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Grupos</a:t>
            </a:r>
            <a:endParaRPr lang="es-CO" dirty="0"/>
          </a:p>
        </p:txBody>
      </p:sp>
      <p:sp>
        <p:nvSpPr>
          <p:cNvPr id="3" name="Marcador de contenido 2"/>
          <p:cNvSpPr>
            <a:spLocks noGrp="1"/>
          </p:cNvSpPr>
          <p:nvPr>
            <p:ph idx="1"/>
          </p:nvPr>
        </p:nvSpPr>
        <p:spPr/>
        <p:txBody>
          <a:bodyPr/>
          <a:lstStyle/>
          <a:p>
            <a:r>
              <a:rPr lang="es-ES" dirty="0" smtClean="0"/>
              <a:t>Los grupos </a:t>
            </a:r>
            <a:r>
              <a:rPr lang="es-ES" dirty="0" err="1" smtClean="0"/>
              <a:t>multicast</a:t>
            </a:r>
            <a:r>
              <a:rPr lang="es-ES" dirty="0" smtClean="0"/>
              <a:t> UDP corresponden a direcciones de la 224.0.0.0 a la 239.255.255.255.</a:t>
            </a:r>
          </a:p>
          <a:p>
            <a:r>
              <a:rPr lang="es-ES" dirty="0" smtClean="0"/>
              <a:t>Si cualquiera de los PC se suscribe a un grupo, se pueden recibir los mensajes que se envíen a dicho grupo.</a:t>
            </a:r>
          </a:p>
          <a:p>
            <a:r>
              <a:rPr lang="es-ES" dirty="0" smtClean="0"/>
              <a:t>Para enviar mensajes a un grupo, no es necesario estar suscrito</a:t>
            </a:r>
          </a:p>
          <a:p>
            <a:endParaRPr lang="es-CO" dirty="0"/>
          </a:p>
        </p:txBody>
      </p:sp>
      <p:sp>
        <p:nvSpPr>
          <p:cNvPr id="4" name="Rectángulo 3"/>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6" name="Rectángulo 5"/>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8" name="Rectángulo 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10" name="Conector recto 9"/>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547650" y="4911834"/>
            <a:ext cx="1762406" cy="369332"/>
          </a:xfrm>
          <a:prstGeom prst="rect">
            <a:avLst/>
          </a:prstGeom>
        </p:spPr>
        <p:txBody>
          <a:bodyPr wrap="none">
            <a:spAutoFit/>
          </a:bodyPr>
          <a:lstStyle/>
          <a:p>
            <a:r>
              <a:rPr lang="es-CO" dirty="0" smtClean="0"/>
              <a:t>Puerta de enlace</a:t>
            </a:r>
            <a:endParaRPr lang="es-CO" dirty="0"/>
          </a:p>
        </p:txBody>
      </p:sp>
      <p:cxnSp>
        <p:nvCxnSpPr>
          <p:cNvPr id="18" name="Conector angular 17"/>
          <p:cNvCxnSpPr>
            <a:stCxn id="31" idx="3"/>
            <a:endCxn id="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angular 23"/>
          <p:cNvCxnSpPr>
            <a:stCxn id="31" idx="3"/>
            <a:endCxn id="6"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angular 29"/>
          <p:cNvCxnSpPr>
            <a:stCxn id="31" idx="3"/>
            <a:endCxn id="4"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021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a:xfrm>
            <a:off x="1097280" y="1845734"/>
            <a:ext cx="4142879" cy="4023360"/>
          </a:xfrm>
        </p:spPr>
        <p:txBody>
          <a:bodyPr/>
          <a:lstStyle/>
          <a:p>
            <a:r>
              <a:rPr lang="es-ES" dirty="0" smtClean="0"/>
              <a:t>La base de datos debe poder guardar una </a:t>
            </a:r>
            <a:r>
              <a:rPr lang="es-ES" dirty="0" smtClean="0"/>
              <a:t>persona por su nombre. </a:t>
            </a:r>
          </a:p>
          <a:p>
            <a:r>
              <a:rPr lang="es-ES" dirty="0" smtClean="0"/>
              <a:t>La </a:t>
            </a:r>
            <a:r>
              <a:rPr lang="es-ES" dirty="0" smtClean="0"/>
              <a:t>entidad producto bancario almacena el tipo de tarjeta (Debito o crédito), el saldo (Que adeuda si es tarjeta de crédito o que tiene guardado si es débito</a:t>
            </a:r>
            <a:r>
              <a:rPr lang="es-ES" dirty="0" smtClean="0"/>
              <a:t>), </a:t>
            </a:r>
            <a:r>
              <a:rPr lang="es-ES" dirty="0" smtClean="0"/>
              <a:t>el banco a la que pertenece la </a:t>
            </a:r>
            <a:r>
              <a:rPr lang="es-ES" dirty="0" smtClean="0"/>
              <a:t>tarjeta y la persona a la qu</a:t>
            </a:r>
            <a:r>
              <a:rPr lang="es-ES" dirty="0" smtClean="0"/>
              <a:t>e pertenece</a:t>
            </a:r>
            <a:endParaRPr lang="es-ES" dirty="0" smtClean="0"/>
          </a:p>
          <a:p>
            <a:endParaRPr lang="es-CO" dirty="0"/>
          </a:p>
        </p:txBody>
      </p:sp>
      <p:sp>
        <p:nvSpPr>
          <p:cNvPr id="15" name="Rectángulo 14"/>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18" name="Rectángulo 17"/>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19" name="Rectángulo 18"/>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20" name="Conector recto 19"/>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p:cNvSpPr txBox="1"/>
          <p:nvPr/>
        </p:nvSpPr>
        <p:spPr>
          <a:xfrm>
            <a:off x="9696450" y="2872688"/>
            <a:ext cx="1176289" cy="646331"/>
          </a:xfrm>
          <a:prstGeom prst="rect">
            <a:avLst/>
          </a:prstGeom>
          <a:noFill/>
        </p:spPr>
        <p:txBody>
          <a:bodyPr wrap="square" rtlCol="0">
            <a:spAutoFit/>
          </a:bodyPr>
          <a:lstStyle/>
          <a:p>
            <a:r>
              <a:rPr lang="es-ES" dirty="0" smtClean="0"/>
              <a:t>*</a:t>
            </a:r>
            <a:endParaRPr lang="es-ES" dirty="0" smtClean="0"/>
          </a:p>
          <a:p>
            <a:r>
              <a:rPr lang="es-ES" dirty="0"/>
              <a:t> </a:t>
            </a:r>
            <a:r>
              <a:rPr lang="es-ES" dirty="0" smtClean="0"/>
              <a:t> 1</a:t>
            </a:r>
            <a:endParaRPr lang="es-CO" dirty="0"/>
          </a:p>
        </p:txBody>
      </p:sp>
      <p:sp>
        <p:nvSpPr>
          <p:cNvPr id="23" name="Rectángulo 2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24" name="Conector recto 2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16" idx="2"/>
            <a:endCxn id="26"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4042018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p:txBody>
          <a:bodyPr/>
          <a:lstStyle/>
          <a:p>
            <a:r>
              <a:rPr lang="es-ES" dirty="0" smtClean="0"/>
              <a:t>1. Inserte al menos 15 registros de </a:t>
            </a:r>
            <a:r>
              <a:rPr lang="es-ES" dirty="0" err="1" smtClean="0"/>
              <a:t>ProductoBancario</a:t>
            </a:r>
            <a:r>
              <a:rPr lang="es-ES" dirty="0" smtClean="0"/>
              <a:t> que sean </a:t>
            </a:r>
            <a:r>
              <a:rPr lang="es-ES" dirty="0" smtClean="0"/>
              <a:t>variados, para eso cree los registros de tipo, personas y </a:t>
            </a:r>
            <a:r>
              <a:rPr lang="es-ES" smtClean="0"/>
              <a:t>banco necesarias</a:t>
            </a:r>
            <a:endParaRPr lang="es-ES" dirty="0" smtClean="0"/>
          </a:p>
          <a:p>
            <a:r>
              <a:rPr lang="es-ES" dirty="0" smtClean="0"/>
              <a:t>2. CONSULTAS:</a:t>
            </a:r>
          </a:p>
          <a:p>
            <a:pPr lvl="1"/>
            <a:r>
              <a:rPr lang="es-ES" dirty="0" smtClean="0"/>
              <a:t>A. Haga un reporte completo de todos los productor bancarios incluyendo el tipo de tarjeta, el saldo y el banco para todas las personas.</a:t>
            </a:r>
          </a:p>
          <a:p>
            <a:pPr lvl="1"/>
            <a:r>
              <a:rPr lang="es-ES" dirty="0" smtClean="0"/>
              <a:t>B. Haga un reporte de todas las personas que tienen en cuentas tipo débito superiores a 5’000.000</a:t>
            </a:r>
          </a:p>
          <a:p>
            <a:pPr lvl="1"/>
            <a:r>
              <a:rPr lang="es-ES" dirty="0" smtClean="0"/>
              <a:t>C. Haga un reporte final con todas las personas que adeudan menos de 500.000.</a:t>
            </a:r>
          </a:p>
          <a:p>
            <a:pPr marL="201168" lvl="1" indent="0">
              <a:buNone/>
            </a:pPr>
            <a:r>
              <a:rPr lang="es-ES" dirty="0" smtClean="0"/>
              <a:t>3. ELIMINACIONES:</a:t>
            </a:r>
          </a:p>
          <a:p>
            <a:pPr lvl="1"/>
            <a:r>
              <a:rPr lang="es-ES" dirty="0" smtClean="0"/>
              <a:t>Elimine los registros de tarjetas con banco registrado “COLPATRIA”</a:t>
            </a:r>
          </a:p>
          <a:p>
            <a:pPr marL="201168" lvl="1" indent="0">
              <a:buNone/>
            </a:pPr>
            <a:r>
              <a:rPr lang="es-ES" dirty="0" smtClean="0"/>
              <a:t>4. ACTUALIZACIONES</a:t>
            </a:r>
          </a:p>
          <a:p>
            <a:pPr lvl="1"/>
            <a:r>
              <a:rPr lang="es-ES" dirty="0" smtClean="0"/>
              <a:t>Actualice el saldo de uno de los usuarios</a:t>
            </a:r>
            <a:endParaRPr lang="es-ES" dirty="0"/>
          </a:p>
          <a:p>
            <a:pPr lvl="1"/>
            <a:endParaRPr lang="es-ES" dirty="0" smtClean="0"/>
          </a:p>
          <a:p>
            <a:endParaRPr lang="es-CO" dirty="0"/>
          </a:p>
        </p:txBody>
      </p:sp>
    </p:spTree>
    <p:extLst>
      <p:ext uri="{BB962C8B-B14F-4D97-AF65-F5344CB8AC3E}">
        <p14:creationId xmlns:p14="http://schemas.microsoft.com/office/powerpoint/2010/main" val="137751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Grupos</a:t>
            </a:r>
            <a:endParaRPr lang="es-CO" dirty="0"/>
          </a:p>
        </p:txBody>
      </p:sp>
      <p:sp>
        <p:nvSpPr>
          <p:cNvPr id="3" name="Marcador de contenido 2"/>
          <p:cNvSpPr>
            <a:spLocks noGrp="1"/>
          </p:cNvSpPr>
          <p:nvPr>
            <p:ph idx="1"/>
          </p:nvPr>
        </p:nvSpPr>
        <p:spPr/>
        <p:txBody>
          <a:bodyPr/>
          <a:lstStyle/>
          <a:p>
            <a:r>
              <a:rPr lang="es-ES" dirty="0" smtClean="0"/>
              <a:t>Virtualmente se puede ver como una dirección IP común a todos en la que el mensaje que se envía llega todos los integrantes del grupo</a:t>
            </a:r>
          </a:p>
          <a:p>
            <a:endParaRPr lang="es-CO" dirty="0"/>
          </a:p>
        </p:txBody>
      </p:sp>
      <p:sp>
        <p:nvSpPr>
          <p:cNvPr id="4" name="Rectángulo 3"/>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6" name="Rectángulo 5"/>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8" name="Rectángulo 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7899985" y="4601620"/>
            <a:ext cx="1376413" cy="6568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GRUPO</a:t>
            </a:r>
            <a:endParaRPr lang="es-CO" dirty="0">
              <a:solidFill>
                <a:schemeClr val="tx1"/>
              </a:solidFill>
            </a:endParaRPr>
          </a:p>
        </p:txBody>
      </p:sp>
      <p:cxnSp>
        <p:nvCxnSpPr>
          <p:cNvPr id="18" name="Conector angular 17"/>
          <p:cNvCxnSpPr>
            <a:stCxn id="31" idx="1"/>
            <a:endCxn id="8" idx="0"/>
          </p:cNvCxnSpPr>
          <p:nvPr/>
        </p:nvCxnSpPr>
        <p:spPr>
          <a:xfrm rot="10800000" flipV="1">
            <a:off x="7467395" y="4930036"/>
            <a:ext cx="432591" cy="45928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angular 15"/>
          <p:cNvCxnSpPr>
            <a:stCxn id="28" idx="2"/>
            <a:endCxn id="31" idx="1"/>
          </p:cNvCxnSpPr>
          <p:nvPr/>
        </p:nvCxnSpPr>
        <p:spPr>
          <a:xfrm rot="16200000" flipH="1">
            <a:off x="7465294" y="4495345"/>
            <a:ext cx="436791" cy="43259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angular 18"/>
          <p:cNvCxnSpPr>
            <a:stCxn id="4" idx="2"/>
            <a:endCxn id="31" idx="3"/>
          </p:cNvCxnSpPr>
          <p:nvPr/>
        </p:nvCxnSpPr>
        <p:spPr>
          <a:xfrm rot="5400000">
            <a:off x="9274300" y="4495345"/>
            <a:ext cx="436791" cy="43259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angular 21"/>
          <p:cNvCxnSpPr>
            <a:stCxn id="6" idx="0"/>
            <a:endCxn id="31" idx="3"/>
          </p:cNvCxnSpPr>
          <p:nvPr/>
        </p:nvCxnSpPr>
        <p:spPr>
          <a:xfrm rot="16200000" flipV="1">
            <a:off x="9263053" y="4943383"/>
            <a:ext cx="459283" cy="432592"/>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ángulo 28"/>
          <p:cNvSpPr/>
          <p:nvPr/>
        </p:nvSpPr>
        <p:spPr>
          <a:xfrm>
            <a:off x="3929437" y="4396606"/>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E</a:t>
            </a:r>
            <a:endParaRPr lang="es-CO" dirty="0"/>
          </a:p>
        </p:txBody>
      </p:sp>
      <p:cxnSp>
        <p:nvCxnSpPr>
          <p:cNvPr id="26" name="Conector recto de flecha 25"/>
          <p:cNvCxnSpPr>
            <a:stCxn id="29" idx="3"/>
          </p:cNvCxnSpPr>
          <p:nvPr/>
        </p:nvCxnSpPr>
        <p:spPr>
          <a:xfrm>
            <a:off x="5305850" y="4725023"/>
            <a:ext cx="2780926" cy="182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71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3" name="Marcador de contenido 2"/>
          <p:cNvSpPr>
            <a:spLocks noGrp="1"/>
          </p:cNvSpPr>
          <p:nvPr>
            <p:ph idx="1"/>
          </p:nvPr>
        </p:nvSpPr>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668696" y="461721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3694106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668696" y="4617210"/>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Por ejemplo el PC X pregunta por </a:t>
            </a:r>
            <a:r>
              <a:rPr lang="es-ES" dirty="0" smtClean="0">
                <a:hlinkClick r:id="rId2"/>
              </a:rPr>
              <a:t>www.icesi.edu.co</a:t>
            </a:r>
            <a:r>
              <a:rPr lang="es-ES" dirty="0" smtClean="0"/>
              <a:t> y la solicitud llega al PC A</a:t>
            </a:r>
            <a:endParaRPr lang="es-CO" dirty="0"/>
          </a:p>
        </p:txBody>
      </p:sp>
    </p:spTree>
    <p:extLst>
      <p:ext uri="{BB962C8B-B14F-4D97-AF65-F5344CB8AC3E}">
        <p14:creationId xmlns:p14="http://schemas.microsoft.com/office/powerpoint/2010/main" val="484387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Como el PC A no tiene en su </a:t>
            </a:r>
            <a:r>
              <a:rPr lang="es-ES" dirty="0" err="1" smtClean="0"/>
              <a:t>lookup</a:t>
            </a:r>
            <a:r>
              <a:rPr lang="es-ES" dirty="0" smtClean="0"/>
              <a:t> </a:t>
            </a:r>
            <a:r>
              <a:rPr lang="es-ES" dirty="0" err="1" smtClean="0"/>
              <a:t>table</a:t>
            </a:r>
            <a:r>
              <a:rPr lang="es-ES" dirty="0" smtClean="0"/>
              <a:t> ninguna coincidencia, pregunta al grupo</a:t>
            </a:r>
            <a:endParaRPr lang="es-CO" dirty="0"/>
          </a:p>
        </p:txBody>
      </p:sp>
      <p:sp>
        <p:nvSpPr>
          <p:cNvPr id="16" name="Rectángulo 15"/>
          <p:cNvSpPr/>
          <p:nvPr/>
        </p:nvSpPr>
        <p:spPr>
          <a:xfrm>
            <a:off x="9020784" y="3836412"/>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22" name="Rectángulo 21"/>
          <p:cNvSpPr/>
          <p:nvPr/>
        </p:nvSpPr>
        <p:spPr>
          <a:xfrm>
            <a:off x="9020783" y="5389320"/>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24" name="Rectángulo 23"/>
          <p:cNvSpPr/>
          <p:nvPr/>
        </p:nvSpPr>
        <p:spPr>
          <a:xfrm>
            <a:off x="6779187" y="5389320"/>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32" name="Conector recto 31"/>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31" idx="3"/>
            <a:endCxn id="24"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31" idx="3"/>
            <a:endCxn id="22"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31" idx="3"/>
            <a:endCxn id="16"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668696" y="461721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3396575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El PC D contesta que sí tiene la dirección y la envía al PC A</a:t>
            </a:r>
            <a:endParaRPr lang="es-CO" dirty="0"/>
          </a:p>
        </p:txBody>
      </p:sp>
      <p:sp>
        <p:nvSpPr>
          <p:cNvPr id="16" name="Rectángulo 15"/>
          <p:cNvSpPr/>
          <p:nvPr/>
        </p:nvSpPr>
        <p:spPr>
          <a:xfrm>
            <a:off x="9020784" y="3836412"/>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22" name="Rectángulo 21"/>
          <p:cNvSpPr/>
          <p:nvPr/>
        </p:nvSpPr>
        <p:spPr>
          <a:xfrm>
            <a:off x="9020783" y="5389320"/>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24" name="Rectángulo 23"/>
          <p:cNvSpPr/>
          <p:nvPr/>
        </p:nvSpPr>
        <p:spPr>
          <a:xfrm>
            <a:off x="6779187" y="5389320"/>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32" name="Conector recto 31"/>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31" idx="3"/>
            <a:endCxn id="24"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31" idx="3"/>
            <a:endCxn id="22"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31" idx="3"/>
            <a:endCxn id="16"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668696" y="461721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2884141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Finalmente el PC A envía al PC X la dirección resuelta.</a:t>
            </a:r>
            <a:endParaRPr lang="es-CO" dirty="0"/>
          </a:p>
        </p:txBody>
      </p:sp>
      <p:sp>
        <p:nvSpPr>
          <p:cNvPr id="16" name="Rectángulo 15"/>
          <p:cNvSpPr/>
          <p:nvPr/>
        </p:nvSpPr>
        <p:spPr>
          <a:xfrm>
            <a:off x="9020784" y="3836412"/>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22" name="Rectángulo 21"/>
          <p:cNvSpPr/>
          <p:nvPr/>
        </p:nvSpPr>
        <p:spPr>
          <a:xfrm>
            <a:off x="9020783" y="5389320"/>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24" name="Rectángulo 23"/>
          <p:cNvSpPr/>
          <p:nvPr/>
        </p:nvSpPr>
        <p:spPr>
          <a:xfrm>
            <a:off x="6779187" y="5389320"/>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32" name="Conector recto 31"/>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31" idx="3"/>
            <a:endCxn id="24"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31" idx="3"/>
            <a:endCxn id="22"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31" idx="3"/>
            <a:endCxn id="16"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668696" y="4617210"/>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2353010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9623</TotalTime>
  <Words>1797</Words>
  <Application>Microsoft Office PowerPoint</Application>
  <PresentationFormat>Panorámica</PresentationFormat>
  <Paragraphs>356</Paragraphs>
  <Slides>31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Calibri</vt:lpstr>
      <vt:lpstr>Calibri Light</vt:lpstr>
      <vt:lpstr>Retrospección</vt:lpstr>
      <vt:lpstr>Semana 9</vt:lpstr>
      <vt:lpstr>Multicast Sockets</vt:lpstr>
      <vt:lpstr>Grupos</vt:lpstr>
      <vt:lpstr>Grupos</vt:lpstr>
      <vt:lpstr>DNS</vt:lpstr>
      <vt:lpstr>DNS</vt:lpstr>
      <vt:lpstr>DNS</vt:lpstr>
      <vt:lpstr>DNS</vt:lpstr>
      <vt:lpstr>DNS</vt:lpstr>
      <vt:lpstr>Taller: Computación Distribuída</vt:lpstr>
      <vt:lpstr>Taller: Computación Distribuida</vt:lpstr>
      <vt:lpstr>Proyecto FINAL</vt:lpstr>
      <vt:lpstr>Bases de datos relacionales</vt:lpstr>
      <vt:lpstr>Bases de datos relacionales</vt:lpstr>
      <vt:lpstr>Bases de datos relacionales</vt:lpstr>
      <vt:lpstr>Bases de datos relacionales</vt:lpstr>
      <vt:lpstr>Bases de datos relacionales</vt:lpstr>
      <vt:lpstr>Bases de datos relacionales</vt:lpstr>
      <vt:lpstr>SQL (Structured Query Language)</vt:lpstr>
      <vt:lpstr>SQL (Structured Query Language)</vt:lpstr>
      <vt:lpstr>SQL (Structured Query Language)</vt:lpstr>
      <vt:lpstr>TIPOS DE DATOS</vt:lpstr>
      <vt:lpstr>Ejercicio 1. Introducción</vt:lpstr>
      <vt:lpstr>Ejercicio 1. Introducción</vt:lpstr>
      <vt:lpstr>RELACIÓN ENTRE TABLAS</vt:lpstr>
      <vt:lpstr>Relaciones entre tablas</vt:lpstr>
      <vt:lpstr>Relaciones entre tablas</vt:lpstr>
      <vt:lpstr>Relaciones entre tablas</vt:lpstr>
      <vt:lpstr>Ejercicio</vt:lpstr>
      <vt:lpstr>Ejercicio</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3</dc:title>
  <dc:creator>Domiciano Rincon Nino</dc:creator>
  <cp:lastModifiedBy>Domiciano Rincon Nino</cp:lastModifiedBy>
  <cp:revision>126</cp:revision>
  <dcterms:created xsi:type="dcterms:W3CDTF">2019-02-03T15:35:16Z</dcterms:created>
  <dcterms:modified xsi:type="dcterms:W3CDTF">2019-03-20T22:37:29Z</dcterms:modified>
</cp:coreProperties>
</file>