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b010c0e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b010c0e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676ada40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676ada40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acb6f239f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acb6f239f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acb6f239f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acb6f239f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acb6f239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acb6f239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acb6f239f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acb6f239f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acb6f239f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acb6f239f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acb6f239f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acb6f239f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acb6f239f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acb6f239f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acb6f239f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acb6f239f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46058" y="131365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3400">
                <a:solidFill>
                  <a:srgbClr val="AF7B51"/>
                </a:solidFill>
                <a:latin typeface="Nunito"/>
                <a:ea typeface="Nunito"/>
                <a:cs typeface="Nunito"/>
                <a:sym typeface="Nunito"/>
              </a:rPr>
              <a:t>CIS 3710</a:t>
            </a:r>
            <a:endParaRPr sz="3400">
              <a:solidFill>
                <a:srgbClr val="AF7B51"/>
              </a:solidFill>
              <a:latin typeface="Nunito"/>
              <a:ea typeface="Nunito"/>
              <a:cs typeface="Nunito"/>
              <a:sym typeface="Nunito"/>
            </a:endParaRPr>
          </a:p>
          <a:p>
            <a:pPr indent="0" lvl="0" marL="0" rtl="0" algn="ctr">
              <a:spcBef>
                <a:spcPts val="0"/>
              </a:spcBef>
              <a:spcAft>
                <a:spcPts val="0"/>
              </a:spcAft>
              <a:buClr>
                <a:schemeClr val="dk1"/>
              </a:buClr>
              <a:buSzPts val="1100"/>
              <a:buFont typeface="Arial"/>
              <a:buNone/>
            </a:pPr>
            <a:r>
              <a:rPr lang="en" sz="3400">
                <a:solidFill>
                  <a:srgbClr val="AF7B51"/>
                </a:solidFill>
                <a:latin typeface="Nunito"/>
                <a:ea typeface="Nunito"/>
                <a:cs typeface="Nunito"/>
                <a:sym typeface="Nunito"/>
              </a:rPr>
              <a:t>SYSTEMS ANALYSIS</a:t>
            </a:r>
            <a:endParaRPr sz="3400">
              <a:solidFill>
                <a:srgbClr val="AF7B51"/>
              </a:solidFill>
              <a:latin typeface="Nunito"/>
              <a:ea typeface="Nunito"/>
              <a:cs typeface="Nunito"/>
              <a:sym typeface="Nunito"/>
            </a:endParaRPr>
          </a:p>
          <a:p>
            <a:pPr indent="0" lvl="0" marL="0" rtl="0" algn="ctr">
              <a:spcBef>
                <a:spcPts val="0"/>
              </a:spcBef>
              <a:spcAft>
                <a:spcPts val="0"/>
              </a:spcAft>
              <a:buClr>
                <a:schemeClr val="dk1"/>
              </a:buClr>
              <a:buSzPts val="1100"/>
              <a:buFont typeface="Arial"/>
              <a:buNone/>
            </a:pPr>
            <a:r>
              <a:rPr lang="en" sz="3400">
                <a:solidFill>
                  <a:srgbClr val="AF7B51"/>
                </a:solidFill>
                <a:latin typeface="Nunito"/>
                <a:ea typeface="Nunito"/>
                <a:cs typeface="Nunito"/>
                <a:sym typeface="Nunito"/>
              </a:rPr>
              <a:t>&amp; DESIGN</a:t>
            </a:r>
            <a:endParaRPr sz="4800"/>
          </a:p>
        </p:txBody>
      </p:sp>
      <p:sp>
        <p:nvSpPr>
          <p:cNvPr id="129" name="Google Shape;129;p13"/>
          <p:cNvSpPr txBox="1"/>
          <p:nvPr>
            <p:ph idx="1" type="subTitle"/>
          </p:nvPr>
        </p:nvSpPr>
        <p:spPr>
          <a:xfrm>
            <a:off x="246050" y="34032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1600">
                <a:solidFill>
                  <a:srgbClr val="AF7B51"/>
                </a:solidFill>
                <a:latin typeface="Nunito"/>
                <a:ea typeface="Nunito"/>
                <a:cs typeface="Nunito"/>
                <a:sym typeface="Nunito"/>
              </a:rPr>
              <a:t>Milestone 2</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 Analysis</a:t>
            </a:r>
            <a:endParaRPr/>
          </a:p>
        </p:txBody>
      </p:sp>
      <p:sp>
        <p:nvSpPr>
          <p:cNvPr id="183" name="Google Shape;183;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b="1" lang="en" sz="2000"/>
              <a:t>Implementation </a:t>
            </a:r>
            <a:endParaRPr b="1" sz="2000"/>
          </a:p>
          <a:p>
            <a:pPr indent="-355600" lvl="0" marL="457200" rtl="0" algn="l">
              <a:lnSpc>
                <a:spcPct val="150000"/>
              </a:lnSpc>
              <a:spcBef>
                <a:spcPts val="0"/>
              </a:spcBef>
              <a:spcAft>
                <a:spcPts val="0"/>
              </a:spcAft>
              <a:buSzPts val="2000"/>
              <a:buChar char="❖"/>
            </a:pPr>
            <a:r>
              <a:rPr b="1" lang="en" sz="2000"/>
              <a:t>Operation / </a:t>
            </a:r>
            <a:r>
              <a:rPr b="1" lang="en" sz="2000"/>
              <a:t>Development</a:t>
            </a:r>
            <a:r>
              <a:rPr b="1" lang="en" sz="2000"/>
              <a:t> costs</a:t>
            </a:r>
            <a:endParaRPr b="1" sz="2000"/>
          </a:p>
          <a:p>
            <a:pPr indent="-355600" lvl="0" marL="457200" rtl="0" algn="l">
              <a:lnSpc>
                <a:spcPct val="150000"/>
              </a:lnSpc>
              <a:spcBef>
                <a:spcPts val="0"/>
              </a:spcBef>
              <a:spcAft>
                <a:spcPts val="0"/>
              </a:spcAft>
              <a:buSzPts val="2000"/>
              <a:buChar char="❖"/>
            </a:pPr>
            <a:r>
              <a:rPr b="1" lang="en" sz="2000"/>
              <a:t>Benefits amount</a:t>
            </a:r>
            <a:endParaRPr b="1" sz="2000"/>
          </a:p>
          <a:p>
            <a:pPr indent="-355600" lvl="0" marL="457200" rtl="0" algn="l">
              <a:lnSpc>
                <a:spcPct val="150000"/>
              </a:lnSpc>
              <a:spcBef>
                <a:spcPts val="0"/>
              </a:spcBef>
              <a:spcAft>
                <a:spcPts val="0"/>
              </a:spcAft>
              <a:buSzPts val="2000"/>
              <a:buChar char="❖"/>
            </a:pPr>
            <a:r>
              <a:rPr b="1" lang="en" sz="2000"/>
              <a:t>Staffing</a:t>
            </a:r>
            <a:endParaRPr b="1" sz="2000"/>
          </a:p>
          <a:p>
            <a:pPr indent="-355600" lvl="0" marL="457200" rtl="0" algn="l">
              <a:lnSpc>
                <a:spcPct val="150000"/>
              </a:lnSpc>
              <a:spcBef>
                <a:spcPts val="0"/>
              </a:spcBef>
              <a:spcAft>
                <a:spcPts val="0"/>
              </a:spcAft>
              <a:buSzPts val="2000"/>
              <a:buChar char="❖"/>
            </a:pPr>
            <a:r>
              <a:rPr b="1" lang="en" sz="2000"/>
              <a:t>Hardware / Software</a:t>
            </a:r>
            <a:endParaRPr b="1"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19150" y="845600"/>
            <a:ext cx="7505700" cy="336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457200" lvl="0" marL="228600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1231050"/>
            <a:ext cx="7505700" cy="1549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800"/>
              <a:t>Kaitaia Publishing </a:t>
            </a:r>
            <a:endParaRPr sz="3800"/>
          </a:p>
          <a:p>
            <a:pPr indent="0" lvl="0" marL="0" rtl="0" algn="ctr">
              <a:spcBef>
                <a:spcPts val="0"/>
              </a:spcBef>
              <a:spcAft>
                <a:spcPts val="0"/>
              </a:spcAft>
              <a:buNone/>
            </a:pPr>
            <a:r>
              <a:rPr lang="en" sz="3800"/>
              <a:t>Collective</a:t>
            </a:r>
            <a:endParaRPr sz="3800"/>
          </a:p>
          <a:p>
            <a:pPr indent="0" lvl="0" marL="0" rtl="0" algn="l">
              <a:spcBef>
                <a:spcPts val="0"/>
              </a:spcBef>
              <a:spcAft>
                <a:spcPts val="0"/>
              </a:spcAft>
              <a:buNone/>
            </a:pPr>
            <a:r>
              <a:t/>
            </a:r>
            <a:endParaRPr/>
          </a:p>
        </p:txBody>
      </p:sp>
      <p:sp>
        <p:nvSpPr>
          <p:cNvPr id="135" name="Google Shape;135;p14"/>
          <p:cNvSpPr txBox="1"/>
          <p:nvPr>
            <p:ph idx="1" type="body"/>
          </p:nvPr>
        </p:nvSpPr>
        <p:spPr>
          <a:xfrm>
            <a:off x="1655550" y="3240325"/>
            <a:ext cx="6669300" cy="990600"/>
          </a:xfrm>
          <a:prstGeom prst="rect">
            <a:avLst/>
          </a:prstGeom>
        </p:spPr>
        <p:txBody>
          <a:bodyPr anchorCtr="0" anchor="t" bIns="91425" lIns="91425" spcFirstLastPara="1" rIns="91425" wrap="square" tIns="91425">
            <a:normAutofit/>
          </a:bodyPr>
          <a:lstStyle/>
          <a:p>
            <a:pPr indent="0" lvl="0" marL="0" rtl="0" algn="ctr">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Haris Khan, </a:t>
            </a:r>
            <a:r>
              <a:rPr lang="en" sz="1200">
                <a:solidFill>
                  <a:srgbClr val="222222"/>
                </a:solidFill>
                <a:highlight>
                  <a:schemeClr val="dk1"/>
                </a:highlight>
                <a:latin typeface="Times New Roman"/>
                <a:ea typeface="Times New Roman"/>
                <a:cs typeface="Times New Roman"/>
                <a:sym typeface="Times New Roman"/>
              </a:rPr>
              <a:t>Konan Kouame, Ryan Horwitz, Christopher Luzzi, Benjamin Jackson</a:t>
            </a:r>
            <a:endParaRPr sz="1600">
              <a:solidFill>
                <a:schemeClr val="lt1"/>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96975" y="399875"/>
            <a:ext cx="7505700" cy="47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Cost-</a:t>
            </a:r>
            <a:r>
              <a:rPr lang="en"/>
              <a:t> Benefit Analysis(Milestone 1)</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15"/>
          <p:cNvPicPr preferRelativeResize="0"/>
          <p:nvPr/>
        </p:nvPicPr>
        <p:blipFill>
          <a:blip r:embed="rId3">
            <a:alphaModFix/>
          </a:blip>
          <a:stretch>
            <a:fillRect/>
          </a:stretch>
        </p:blipFill>
        <p:spPr>
          <a:xfrm>
            <a:off x="308788" y="1287650"/>
            <a:ext cx="8526425" cy="3332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6"/>
          <p:cNvPicPr preferRelativeResize="0"/>
          <p:nvPr/>
        </p:nvPicPr>
        <p:blipFill>
          <a:blip r:embed="rId3">
            <a:alphaModFix/>
          </a:blip>
          <a:stretch>
            <a:fillRect/>
          </a:stretch>
        </p:blipFill>
        <p:spPr>
          <a:xfrm>
            <a:off x="216075" y="707500"/>
            <a:ext cx="8677149" cy="4011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96975" y="421100"/>
            <a:ext cx="7505700" cy="491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Cost-Benefits Analysis (Updated)</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17"/>
          <p:cNvPicPr preferRelativeResize="0"/>
          <p:nvPr/>
        </p:nvPicPr>
        <p:blipFill>
          <a:blip r:embed="rId3">
            <a:alphaModFix/>
          </a:blip>
          <a:stretch>
            <a:fillRect/>
          </a:stretch>
        </p:blipFill>
        <p:spPr>
          <a:xfrm>
            <a:off x="847450" y="1004650"/>
            <a:ext cx="7720326" cy="3777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8"/>
          <p:cNvPicPr preferRelativeResize="0"/>
          <p:nvPr/>
        </p:nvPicPr>
        <p:blipFill>
          <a:blip r:embed="rId3">
            <a:alphaModFix/>
          </a:blip>
          <a:stretch>
            <a:fillRect/>
          </a:stretch>
        </p:blipFill>
        <p:spPr>
          <a:xfrm>
            <a:off x="152400" y="152400"/>
            <a:ext cx="8593773"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Size</a:t>
            </a:r>
            <a:endParaRPr/>
          </a:p>
        </p:txBody>
      </p:sp>
      <p:sp>
        <p:nvSpPr>
          <p:cNvPr id="165" name="Google Shape;165;p19"/>
          <p:cNvSpPr txBox="1"/>
          <p:nvPr>
            <p:ph idx="1" type="body"/>
          </p:nvPr>
        </p:nvSpPr>
        <p:spPr>
          <a:xfrm>
            <a:off x="819150" y="1563775"/>
            <a:ext cx="7505700" cy="2874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Scope </a:t>
            </a:r>
            <a:r>
              <a:rPr lang="en"/>
              <a:t>- The implementation of this system is vital in the growth of Kaitaia Publishing Collective. With our System in play Kaitaia will be able to correct errors and display significant improvements in budgeting and customer satisfaction. </a:t>
            </a:r>
            <a:endParaRPr/>
          </a:p>
          <a:p>
            <a:pPr indent="-311150" lvl="0" marL="457200" rtl="0" algn="l">
              <a:spcBef>
                <a:spcPts val="0"/>
              </a:spcBef>
              <a:spcAft>
                <a:spcPts val="0"/>
              </a:spcAft>
              <a:buSzPts val="1300"/>
              <a:buChar char="❖"/>
            </a:pPr>
            <a:r>
              <a:rPr b="1" lang="en"/>
              <a:t>Purpose </a:t>
            </a:r>
            <a:r>
              <a:rPr lang="en"/>
              <a:t>- We will be creating a database to aid with error correction and prevention. This database will contain a detailed record of each document that Kaitaia has and will manage ISBNs to prevent mismatch. </a:t>
            </a:r>
            <a:endParaRPr/>
          </a:p>
          <a:p>
            <a:pPr indent="-311150" lvl="0" marL="457200" rtl="0" algn="l">
              <a:spcBef>
                <a:spcPts val="0"/>
              </a:spcBef>
              <a:spcAft>
                <a:spcPts val="0"/>
              </a:spcAft>
              <a:buSzPts val="1300"/>
              <a:buChar char="❖"/>
            </a:pPr>
            <a:r>
              <a:rPr b="1" lang="en"/>
              <a:t>Size </a:t>
            </a:r>
            <a:r>
              <a:rPr lang="en"/>
              <a:t>- The project is a fairly sized project ranging in the small to medium range. The project will consist of 8 members that will be listed in the staffing estimation, but for generalization our team will consist of Systems analysts, computer technicians, database analysts, and a technology trainer.   </a:t>
            </a:r>
            <a:endParaRPr/>
          </a:p>
          <a:p>
            <a:pPr indent="-311150" lvl="0" marL="457200" rtl="0" algn="l">
              <a:spcBef>
                <a:spcPts val="0"/>
              </a:spcBef>
              <a:spcAft>
                <a:spcPts val="0"/>
              </a:spcAft>
              <a:buSzPts val="1300"/>
              <a:buChar char="❖"/>
            </a:pPr>
            <a:r>
              <a:rPr b="1" lang="en"/>
              <a:t>Length </a:t>
            </a:r>
            <a:r>
              <a:rPr lang="en"/>
              <a:t>- The length of this project will range anywhere from 3 months to 4 or more years.</a:t>
            </a:r>
            <a:endParaRPr/>
          </a:p>
          <a:p>
            <a:pPr indent="-311150" lvl="0" marL="457200" rtl="0" algn="l">
              <a:spcBef>
                <a:spcPts val="0"/>
              </a:spcBef>
              <a:spcAft>
                <a:spcPts val="0"/>
              </a:spcAft>
              <a:buSzPts val="1300"/>
              <a:buChar char="❖"/>
            </a:pPr>
            <a:r>
              <a:rPr b="1" lang="en"/>
              <a:t>Cost </a:t>
            </a:r>
            <a:r>
              <a:rPr lang="en"/>
              <a:t>- </a:t>
            </a:r>
            <a:r>
              <a:rPr lang="en" sz="1100">
                <a:solidFill>
                  <a:srgbClr val="000000"/>
                </a:solidFill>
                <a:latin typeface="Arial"/>
                <a:ea typeface="Arial"/>
                <a:cs typeface="Arial"/>
                <a:sym typeface="Arial"/>
              </a:rPr>
              <a:t>The total cost for this project will roughly be around $154k-$155k for all four years.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 Plan </a:t>
            </a:r>
            <a:endParaRPr/>
          </a:p>
        </p:txBody>
      </p:sp>
      <p:pic>
        <p:nvPicPr>
          <p:cNvPr id="171" name="Google Shape;171;p20"/>
          <p:cNvPicPr preferRelativeResize="0"/>
          <p:nvPr/>
        </p:nvPicPr>
        <p:blipFill>
          <a:blip r:embed="rId3">
            <a:alphaModFix/>
          </a:blip>
          <a:stretch>
            <a:fillRect/>
          </a:stretch>
        </p:blipFill>
        <p:spPr>
          <a:xfrm>
            <a:off x="921525" y="1881188"/>
            <a:ext cx="7648575" cy="1381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Staffing Estimate</a:t>
            </a:r>
            <a:endParaRPr/>
          </a:p>
        </p:txBody>
      </p:sp>
      <p:sp>
        <p:nvSpPr>
          <p:cNvPr id="177" name="Google Shape;177;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rPr lang="en" sz="1800">
                <a:latin typeface="Oswald"/>
                <a:ea typeface="Oswald"/>
                <a:cs typeface="Oswald"/>
                <a:sym typeface="Oswald"/>
              </a:rPr>
              <a:t>1 Technology Trainer --------	 One Year</a:t>
            </a:r>
            <a:endParaRPr sz="1800">
              <a:latin typeface="Oswald"/>
              <a:ea typeface="Oswald"/>
              <a:cs typeface="Oswald"/>
              <a:sym typeface="Oswald"/>
            </a:endParaRPr>
          </a:p>
          <a:p>
            <a:pPr indent="0" lvl="0" marL="457200" rtl="0" algn="l">
              <a:lnSpc>
                <a:spcPct val="150000"/>
              </a:lnSpc>
              <a:spcBef>
                <a:spcPts val="1200"/>
              </a:spcBef>
              <a:spcAft>
                <a:spcPts val="0"/>
              </a:spcAft>
              <a:buNone/>
            </a:pPr>
            <a:r>
              <a:rPr lang="en" sz="1800">
                <a:latin typeface="Oswald"/>
                <a:ea typeface="Oswald"/>
                <a:cs typeface="Oswald"/>
                <a:sym typeface="Oswald"/>
              </a:rPr>
              <a:t>2 Database Analysts --------	(Existing Employees)</a:t>
            </a:r>
            <a:endParaRPr sz="1800">
              <a:latin typeface="Oswald"/>
              <a:ea typeface="Oswald"/>
              <a:cs typeface="Oswald"/>
              <a:sym typeface="Oswald"/>
            </a:endParaRPr>
          </a:p>
          <a:p>
            <a:pPr indent="457200" lvl="0" marL="0" rtl="0" algn="l">
              <a:lnSpc>
                <a:spcPct val="150000"/>
              </a:lnSpc>
              <a:spcBef>
                <a:spcPts val="1200"/>
              </a:spcBef>
              <a:spcAft>
                <a:spcPts val="0"/>
              </a:spcAft>
              <a:buNone/>
            </a:pPr>
            <a:r>
              <a:rPr lang="en" sz="1800">
                <a:latin typeface="Oswald"/>
                <a:ea typeface="Oswald"/>
                <a:cs typeface="Oswald"/>
                <a:sym typeface="Oswald"/>
              </a:rPr>
              <a:t>2 Computer Technicians ---	 	Outsourced Four(+) Years</a:t>
            </a:r>
            <a:endParaRPr sz="1800">
              <a:latin typeface="Oswald"/>
              <a:ea typeface="Oswald"/>
              <a:cs typeface="Oswald"/>
              <a:sym typeface="Oswald"/>
            </a:endParaRPr>
          </a:p>
          <a:p>
            <a:pPr indent="457200" lvl="0" marL="0" rtl="0" algn="l">
              <a:lnSpc>
                <a:spcPct val="150000"/>
              </a:lnSpc>
              <a:spcBef>
                <a:spcPts val="1200"/>
              </a:spcBef>
              <a:spcAft>
                <a:spcPts val="1200"/>
              </a:spcAft>
              <a:buNone/>
            </a:pPr>
            <a:r>
              <a:rPr lang="en" sz="1800">
                <a:latin typeface="Oswald"/>
                <a:ea typeface="Oswald"/>
                <a:cs typeface="Oswald"/>
                <a:sym typeface="Oswald"/>
              </a:rPr>
              <a:t>4 Network Engineers ------- 	 Length of Project</a:t>
            </a:r>
            <a:endParaRPr sz="1800">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