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59" r:id="rId6"/>
    <p:sldId id="264" r:id="rId7"/>
    <p:sldId id="263" r:id="rId8"/>
    <p:sldId id="278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4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D1E0D9-43C8-4E04-BEC1-C4ADA1297D1E}" type="doc">
      <dgm:prSet loTypeId="urn:microsoft.com/office/officeart/2005/8/layout/list1" loCatId="list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lang="zh-TW" altLang="en-US"/>
        </a:p>
      </dgm:t>
    </dgm:pt>
    <dgm:pt modelId="{450835F3-6E78-4B39-9B93-8757EE944712}">
      <dgm:prSet phldrT="[文字]" custT="1"/>
      <dgm:spPr/>
      <dgm:t>
        <a:bodyPr/>
        <a:lstStyle/>
        <a:p>
          <a:r>
            <a:rPr lang="zh-TW" altLang="en-US" sz="2400" dirty="0" smtClean="0">
              <a:latin typeface="標楷體" pitchFamily="65" charset="-120"/>
              <a:ea typeface="標楷體" pitchFamily="65" charset="-120"/>
            </a:rPr>
            <a:t>章節安排原則</a:t>
          </a:r>
          <a:endParaRPr lang="zh-TW" altLang="en-US" sz="2400" dirty="0">
            <a:latin typeface="標楷體" pitchFamily="65" charset="-120"/>
            <a:ea typeface="標楷體" pitchFamily="65" charset="-120"/>
          </a:endParaRPr>
        </a:p>
      </dgm:t>
    </dgm:pt>
    <dgm:pt modelId="{144DC33C-E7C3-4E52-89D4-5169C6C96E1F}" type="parTrans" cxnId="{4FF87E71-5AF0-4E45-9C79-C71ADB3A310D}">
      <dgm:prSet/>
      <dgm:spPr/>
      <dgm:t>
        <a:bodyPr/>
        <a:lstStyle/>
        <a:p>
          <a:endParaRPr lang="zh-TW" altLang="en-US">
            <a:latin typeface="標楷體" pitchFamily="65" charset="-120"/>
            <a:ea typeface="標楷體" pitchFamily="65" charset="-120"/>
          </a:endParaRPr>
        </a:p>
      </dgm:t>
    </dgm:pt>
    <dgm:pt modelId="{9E60E7B5-BBA2-44D6-8B73-72C6482CEC8B}" type="sibTrans" cxnId="{4FF87E71-5AF0-4E45-9C79-C71ADB3A310D}">
      <dgm:prSet/>
      <dgm:spPr/>
      <dgm:t>
        <a:bodyPr/>
        <a:lstStyle/>
        <a:p>
          <a:endParaRPr lang="zh-TW" altLang="en-US">
            <a:latin typeface="標楷體" pitchFamily="65" charset="-120"/>
            <a:ea typeface="標楷體" pitchFamily="65" charset="-120"/>
          </a:endParaRPr>
        </a:p>
      </dgm:t>
    </dgm:pt>
    <dgm:pt modelId="{94C1C8D4-33A4-4609-A7E9-B59974BBD166}">
      <dgm:prSet phldrT="[文字]" custT="1"/>
      <dgm:spPr/>
      <dgm:t>
        <a:bodyPr/>
        <a:lstStyle/>
        <a:p>
          <a:r>
            <a:rPr lang="zh-TW" altLang="en-US" sz="2400" dirty="0" smtClean="0">
              <a:latin typeface="標楷體" pitchFamily="65" charset="-120"/>
              <a:ea typeface="標楷體" pitchFamily="65" charset="-120"/>
            </a:rPr>
            <a:t>段落組織原則</a:t>
          </a:r>
          <a:endParaRPr lang="zh-TW" altLang="en-US" sz="2400" dirty="0">
            <a:latin typeface="標楷體" pitchFamily="65" charset="-120"/>
            <a:ea typeface="標楷體" pitchFamily="65" charset="-120"/>
          </a:endParaRPr>
        </a:p>
      </dgm:t>
    </dgm:pt>
    <dgm:pt modelId="{3C7BDFDB-DEBD-4768-803C-E9143C013D62}" type="parTrans" cxnId="{12BA961E-4B68-4FE2-A480-88248AF87089}">
      <dgm:prSet/>
      <dgm:spPr/>
      <dgm:t>
        <a:bodyPr/>
        <a:lstStyle/>
        <a:p>
          <a:endParaRPr lang="zh-TW" altLang="en-US">
            <a:latin typeface="標楷體" pitchFamily="65" charset="-120"/>
            <a:ea typeface="標楷體" pitchFamily="65" charset="-120"/>
          </a:endParaRPr>
        </a:p>
      </dgm:t>
    </dgm:pt>
    <dgm:pt modelId="{412906C1-3891-427D-B6A7-BDD63C3D9420}" type="sibTrans" cxnId="{12BA961E-4B68-4FE2-A480-88248AF87089}">
      <dgm:prSet/>
      <dgm:spPr/>
      <dgm:t>
        <a:bodyPr/>
        <a:lstStyle/>
        <a:p>
          <a:endParaRPr lang="zh-TW" altLang="en-US">
            <a:latin typeface="標楷體" pitchFamily="65" charset="-120"/>
            <a:ea typeface="標楷體" pitchFamily="65" charset="-120"/>
          </a:endParaRPr>
        </a:p>
      </dgm:t>
    </dgm:pt>
    <dgm:pt modelId="{A5D450F1-4A7F-446E-9155-6BBCBC1E85EC}">
      <dgm:prSet phldrT="[文字]" custT="1"/>
      <dgm:spPr/>
      <dgm:t>
        <a:bodyPr/>
        <a:lstStyle/>
        <a:p>
          <a:r>
            <a:rPr lang="zh-TW" altLang="en-US" sz="2400" dirty="0" smtClean="0">
              <a:latin typeface="標楷體" pitchFamily="65" charset="-120"/>
              <a:ea typeface="標楷體" pitchFamily="65" charset="-120"/>
            </a:rPr>
            <a:t>句子撰寫原則</a:t>
          </a:r>
          <a:endParaRPr lang="zh-TW" altLang="en-US" sz="2400" dirty="0">
            <a:latin typeface="標楷體" pitchFamily="65" charset="-120"/>
            <a:ea typeface="標楷體" pitchFamily="65" charset="-120"/>
          </a:endParaRPr>
        </a:p>
      </dgm:t>
    </dgm:pt>
    <dgm:pt modelId="{2F515523-0CD5-4A73-A068-36ED20084D39}" type="parTrans" cxnId="{A59E524F-39E0-45A0-99D0-4E292D74DF8D}">
      <dgm:prSet/>
      <dgm:spPr/>
      <dgm:t>
        <a:bodyPr/>
        <a:lstStyle/>
        <a:p>
          <a:endParaRPr lang="zh-TW" altLang="en-US">
            <a:latin typeface="標楷體" pitchFamily="65" charset="-120"/>
            <a:ea typeface="標楷體" pitchFamily="65" charset="-120"/>
          </a:endParaRPr>
        </a:p>
      </dgm:t>
    </dgm:pt>
    <dgm:pt modelId="{A0D50337-5B7D-4541-BA0A-FF302D507DBF}" type="sibTrans" cxnId="{A59E524F-39E0-45A0-99D0-4E292D74DF8D}">
      <dgm:prSet/>
      <dgm:spPr/>
      <dgm:t>
        <a:bodyPr/>
        <a:lstStyle/>
        <a:p>
          <a:endParaRPr lang="zh-TW" altLang="en-US">
            <a:latin typeface="標楷體" pitchFamily="65" charset="-120"/>
            <a:ea typeface="標楷體" pitchFamily="65" charset="-120"/>
          </a:endParaRPr>
        </a:p>
      </dgm:t>
    </dgm:pt>
    <dgm:pt modelId="{631F2D83-9197-4CFA-BC44-B6A5A60167E3}">
      <dgm:prSet phldrT="[文字]"/>
      <dgm:spPr/>
      <dgm:t>
        <a:bodyPr/>
        <a:lstStyle/>
        <a:p>
          <a:r>
            <a:rPr lang="zh-TW" altLang="en-US" dirty="0" smtClean="0">
              <a:latin typeface="標楷體" pitchFamily="65" charset="-120"/>
              <a:ea typeface="標楷體" pitchFamily="65" charset="-120"/>
            </a:rPr>
            <a:t>依重要性</a:t>
          </a:r>
          <a:endParaRPr lang="zh-TW" altLang="en-US" dirty="0">
            <a:latin typeface="標楷體" pitchFamily="65" charset="-120"/>
            <a:ea typeface="標楷體" pitchFamily="65" charset="-120"/>
          </a:endParaRPr>
        </a:p>
      </dgm:t>
    </dgm:pt>
    <dgm:pt modelId="{30BAB142-C6C2-4159-8988-3FB5ACDA8A64}" type="parTrans" cxnId="{4F6D5CB5-53E9-495A-9360-406DD1EC5FDE}">
      <dgm:prSet/>
      <dgm:spPr/>
      <dgm:t>
        <a:bodyPr/>
        <a:lstStyle/>
        <a:p>
          <a:endParaRPr lang="zh-TW" altLang="en-US">
            <a:latin typeface="標楷體" pitchFamily="65" charset="-120"/>
            <a:ea typeface="標楷體" pitchFamily="65" charset="-120"/>
          </a:endParaRPr>
        </a:p>
      </dgm:t>
    </dgm:pt>
    <dgm:pt modelId="{51BAA395-ECAC-4F38-8049-DD318B16D977}" type="sibTrans" cxnId="{4F6D5CB5-53E9-495A-9360-406DD1EC5FDE}">
      <dgm:prSet/>
      <dgm:spPr/>
      <dgm:t>
        <a:bodyPr/>
        <a:lstStyle/>
        <a:p>
          <a:endParaRPr lang="zh-TW" altLang="en-US">
            <a:latin typeface="標楷體" pitchFamily="65" charset="-120"/>
            <a:ea typeface="標楷體" pitchFamily="65" charset="-120"/>
          </a:endParaRPr>
        </a:p>
      </dgm:t>
    </dgm:pt>
    <dgm:pt modelId="{ABC717F4-97CD-417F-BA01-50344C7DF764}">
      <dgm:prSet phldrT="[文字]"/>
      <dgm:spPr/>
      <dgm:t>
        <a:bodyPr/>
        <a:lstStyle/>
        <a:p>
          <a:r>
            <a:rPr lang="zh-TW" altLang="en-US" dirty="0" smtClean="0">
              <a:latin typeface="標楷體" pitchFamily="65" charset="-120"/>
              <a:ea typeface="標楷體" pitchFamily="65" charset="-120"/>
            </a:rPr>
            <a:t>依邏輯性</a:t>
          </a:r>
          <a:endParaRPr lang="zh-TW" altLang="en-US" dirty="0">
            <a:latin typeface="標楷體" pitchFamily="65" charset="-120"/>
            <a:ea typeface="標楷體" pitchFamily="65" charset="-120"/>
          </a:endParaRPr>
        </a:p>
      </dgm:t>
    </dgm:pt>
    <dgm:pt modelId="{BF35BB1B-081E-40D7-BB2A-1D4E8127ECE5}" type="parTrans" cxnId="{7DB5992F-E279-447B-8C1B-3337B9A80F7F}">
      <dgm:prSet/>
      <dgm:spPr/>
      <dgm:t>
        <a:bodyPr/>
        <a:lstStyle/>
        <a:p>
          <a:endParaRPr lang="zh-TW" altLang="en-US">
            <a:latin typeface="標楷體" pitchFamily="65" charset="-120"/>
            <a:ea typeface="標楷體" pitchFamily="65" charset="-120"/>
          </a:endParaRPr>
        </a:p>
      </dgm:t>
    </dgm:pt>
    <dgm:pt modelId="{5583B89C-FDAE-4726-AF7E-0FDDC26065C4}" type="sibTrans" cxnId="{7DB5992F-E279-447B-8C1B-3337B9A80F7F}">
      <dgm:prSet/>
      <dgm:spPr/>
      <dgm:t>
        <a:bodyPr/>
        <a:lstStyle/>
        <a:p>
          <a:endParaRPr lang="zh-TW" altLang="en-US">
            <a:latin typeface="標楷體" pitchFamily="65" charset="-120"/>
            <a:ea typeface="標楷體" pitchFamily="65" charset="-120"/>
          </a:endParaRPr>
        </a:p>
      </dgm:t>
    </dgm:pt>
    <dgm:pt modelId="{C45CA5CF-685C-4F78-8C5C-6DB383B88CB1}">
      <dgm:prSet phldrT="[文字]"/>
      <dgm:spPr/>
      <dgm:t>
        <a:bodyPr/>
        <a:lstStyle/>
        <a:p>
          <a:r>
            <a:rPr lang="zh-TW" altLang="en-US" dirty="0" smtClean="0">
              <a:latin typeface="標楷體" pitchFamily="65" charset="-120"/>
              <a:ea typeface="標楷體" pitchFamily="65" charset="-120"/>
            </a:rPr>
            <a:t>使用主題句當做段落的開頭</a:t>
          </a:r>
          <a:endParaRPr lang="zh-TW" altLang="en-US" dirty="0">
            <a:latin typeface="標楷體" pitchFamily="65" charset="-120"/>
            <a:ea typeface="標楷體" pitchFamily="65" charset="-120"/>
          </a:endParaRPr>
        </a:p>
      </dgm:t>
    </dgm:pt>
    <dgm:pt modelId="{E671D046-017F-4A46-A333-E4E7E0B81832}" type="parTrans" cxnId="{39BC240F-F808-437A-93E0-086F1F2D8203}">
      <dgm:prSet/>
      <dgm:spPr/>
      <dgm:t>
        <a:bodyPr/>
        <a:lstStyle/>
        <a:p>
          <a:endParaRPr lang="zh-TW" altLang="en-US">
            <a:latin typeface="標楷體" pitchFamily="65" charset="-120"/>
            <a:ea typeface="標楷體" pitchFamily="65" charset="-120"/>
          </a:endParaRPr>
        </a:p>
      </dgm:t>
    </dgm:pt>
    <dgm:pt modelId="{F06F855E-E865-4CD9-8C34-A77AFD797E07}" type="sibTrans" cxnId="{39BC240F-F808-437A-93E0-086F1F2D8203}">
      <dgm:prSet/>
      <dgm:spPr/>
      <dgm:t>
        <a:bodyPr/>
        <a:lstStyle/>
        <a:p>
          <a:endParaRPr lang="zh-TW" altLang="en-US">
            <a:latin typeface="標楷體" pitchFamily="65" charset="-120"/>
            <a:ea typeface="標楷體" pitchFamily="65" charset="-120"/>
          </a:endParaRPr>
        </a:p>
      </dgm:t>
    </dgm:pt>
    <dgm:pt modelId="{37B6080D-9D02-41FA-9176-5030074248CE}">
      <dgm:prSet phldrT="[文字]"/>
      <dgm:spPr/>
      <dgm:t>
        <a:bodyPr/>
        <a:lstStyle/>
        <a:p>
          <a:r>
            <a:rPr lang="zh-TW" altLang="en-US" smtClean="0">
              <a:latin typeface="標楷體" pitchFamily="65" charset="-120"/>
              <a:ea typeface="標楷體" pitchFamily="65" charset="-120"/>
            </a:rPr>
            <a:t>每一個段落只包含一個主題</a:t>
          </a:r>
          <a:endParaRPr lang="zh-TW" altLang="en-US" dirty="0">
            <a:latin typeface="標楷體" pitchFamily="65" charset="-120"/>
            <a:ea typeface="標楷體" pitchFamily="65" charset="-120"/>
          </a:endParaRPr>
        </a:p>
      </dgm:t>
    </dgm:pt>
    <dgm:pt modelId="{2E23B831-BE3F-4F3C-9C5E-2321C002435A}" type="parTrans" cxnId="{546A08A4-1F64-42B8-AAC1-4C8109EE8DC8}">
      <dgm:prSet/>
      <dgm:spPr/>
      <dgm:t>
        <a:bodyPr/>
        <a:lstStyle/>
        <a:p>
          <a:endParaRPr lang="zh-TW" altLang="en-US">
            <a:latin typeface="標楷體" pitchFamily="65" charset="-120"/>
            <a:ea typeface="標楷體" pitchFamily="65" charset="-120"/>
          </a:endParaRPr>
        </a:p>
      </dgm:t>
    </dgm:pt>
    <dgm:pt modelId="{6C7B8FEA-579C-48C5-8D6A-BB9CFA0B97B3}" type="sibTrans" cxnId="{546A08A4-1F64-42B8-AAC1-4C8109EE8DC8}">
      <dgm:prSet/>
      <dgm:spPr/>
      <dgm:t>
        <a:bodyPr/>
        <a:lstStyle/>
        <a:p>
          <a:endParaRPr lang="zh-TW" altLang="en-US">
            <a:latin typeface="標楷體" pitchFamily="65" charset="-120"/>
            <a:ea typeface="標楷體" pitchFamily="65" charset="-120"/>
          </a:endParaRPr>
        </a:p>
      </dgm:t>
    </dgm:pt>
    <dgm:pt modelId="{1682F21C-5C3D-499D-B2D6-E57C8552DCAD}">
      <dgm:prSet phldrT="[文字]"/>
      <dgm:spPr/>
      <dgm:t>
        <a:bodyPr/>
        <a:lstStyle/>
        <a:p>
          <a:r>
            <a:rPr lang="zh-TW" altLang="en-US" dirty="0" smtClean="0">
              <a:latin typeface="標楷體" pitchFamily="65" charset="-120"/>
              <a:ea typeface="標楷體" pitchFamily="65" charset="-120"/>
            </a:rPr>
            <a:t>儘量使用簡單句</a:t>
          </a:r>
          <a:endParaRPr lang="zh-TW" altLang="en-US" dirty="0">
            <a:latin typeface="標楷體" pitchFamily="65" charset="-120"/>
            <a:ea typeface="標楷體" pitchFamily="65" charset="-120"/>
          </a:endParaRPr>
        </a:p>
      </dgm:t>
    </dgm:pt>
    <dgm:pt modelId="{90D61DD3-21F7-415D-92DC-55F0519492D4}" type="parTrans" cxnId="{EE6078C0-9C24-4CA5-8A06-331A6961FFB8}">
      <dgm:prSet/>
      <dgm:spPr/>
      <dgm:t>
        <a:bodyPr/>
        <a:lstStyle/>
        <a:p>
          <a:endParaRPr lang="zh-TW" altLang="en-US">
            <a:latin typeface="標楷體" pitchFamily="65" charset="-120"/>
            <a:ea typeface="標楷體" pitchFamily="65" charset="-120"/>
          </a:endParaRPr>
        </a:p>
      </dgm:t>
    </dgm:pt>
    <dgm:pt modelId="{06724945-CFC2-4FEF-A8E6-65AFF0E83579}" type="sibTrans" cxnId="{EE6078C0-9C24-4CA5-8A06-331A6961FFB8}">
      <dgm:prSet/>
      <dgm:spPr/>
      <dgm:t>
        <a:bodyPr/>
        <a:lstStyle/>
        <a:p>
          <a:endParaRPr lang="zh-TW" altLang="en-US">
            <a:latin typeface="標楷體" pitchFamily="65" charset="-120"/>
            <a:ea typeface="標楷體" pitchFamily="65" charset="-120"/>
          </a:endParaRPr>
        </a:p>
      </dgm:t>
    </dgm:pt>
    <dgm:pt modelId="{D3A86B4C-8301-4760-89F0-22652BD255A5}">
      <dgm:prSet phldrT="[文字]"/>
      <dgm:spPr/>
      <dgm:t>
        <a:bodyPr/>
        <a:lstStyle/>
        <a:p>
          <a:r>
            <a:rPr lang="zh-TW" altLang="en-US" dirty="0" smtClean="0">
              <a:latin typeface="標楷體" pitchFamily="65" charset="-120"/>
              <a:ea typeface="標楷體" pitchFamily="65" charset="-120"/>
            </a:rPr>
            <a:t>有時使用複合句</a:t>
          </a:r>
          <a:endParaRPr lang="zh-TW" altLang="en-US" dirty="0">
            <a:latin typeface="標楷體" pitchFamily="65" charset="-120"/>
            <a:ea typeface="標楷體" pitchFamily="65" charset="-120"/>
          </a:endParaRPr>
        </a:p>
      </dgm:t>
    </dgm:pt>
    <dgm:pt modelId="{8F5921EB-C2E2-49B1-BFDD-40C4FAC1C919}" type="parTrans" cxnId="{92700541-8D66-4202-9DAB-9A80D4032C02}">
      <dgm:prSet/>
      <dgm:spPr/>
      <dgm:t>
        <a:bodyPr/>
        <a:lstStyle/>
        <a:p>
          <a:endParaRPr lang="zh-TW" altLang="en-US">
            <a:latin typeface="標楷體" pitchFamily="65" charset="-120"/>
            <a:ea typeface="標楷體" pitchFamily="65" charset="-120"/>
          </a:endParaRPr>
        </a:p>
      </dgm:t>
    </dgm:pt>
    <dgm:pt modelId="{731D002E-5FEB-44F8-B3FD-B42295511B1D}" type="sibTrans" cxnId="{92700541-8D66-4202-9DAB-9A80D4032C02}">
      <dgm:prSet/>
      <dgm:spPr/>
      <dgm:t>
        <a:bodyPr/>
        <a:lstStyle/>
        <a:p>
          <a:endParaRPr lang="zh-TW" altLang="en-US">
            <a:latin typeface="標楷體" pitchFamily="65" charset="-120"/>
            <a:ea typeface="標楷體" pitchFamily="65" charset="-120"/>
          </a:endParaRPr>
        </a:p>
      </dgm:t>
    </dgm:pt>
    <dgm:pt modelId="{B1EAD3BE-BFB7-4EEE-A097-8A014A758540}" type="pres">
      <dgm:prSet presAssocID="{2FD1E0D9-43C8-4E04-BEC1-C4ADA1297D1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CE1D704-9C3E-4195-88EA-BE268B6BDAEB}" type="pres">
      <dgm:prSet presAssocID="{450835F3-6E78-4B39-9B93-8757EE944712}" presName="parentLin" presStyleCnt="0"/>
      <dgm:spPr/>
    </dgm:pt>
    <dgm:pt modelId="{41B953CC-4072-44DF-8D32-1C3747069DB3}" type="pres">
      <dgm:prSet presAssocID="{450835F3-6E78-4B39-9B93-8757EE944712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C36B15C4-C6B7-465C-AF90-C22E5C3B5101}" type="pres">
      <dgm:prSet presAssocID="{450835F3-6E78-4B39-9B93-8757EE94471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D93B2C4-C699-45F6-806B-13B4D6986021}" type="pres">
      <dgm:prSet presAssocID="{450835F3-6E78-4B39-9B93-8757EE944712}" presName="negativeSpace" presStyleCnt="0"/>
      <dgm:spPr/>
    </dgm:pt>
    <dgm:pt modelId="{8E92FD47-C31A-47ED-9D20-1CF3DDD23920}" type="pres">
      <dgm:prSet presAssocID="{450835F3-6E78-4B39-9B93-8757EE94471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C131951-31B6-475E-9E9A-D86FA408B811}" type="pres">
      <dgm:prSet presAssocID="{9E60E7B5-BBA2-44D6-8B73-72C6482CEC8B}" presName="spaceBetweenRectangles" presStyleCnt="0"/>
      <dgm:spPr/>
    </dgm:pt>
    <dgm:pt modelId="{70E44B1C-3E29-482A-BA27-4952448DF4FB}" type="pres">
      <dgm:prSet presAssocID="{94C1C8D4-33A4-4609-A7E9-B59974BBD166}" presName="parentLin" presStyleCnt="0"/>
      <dgm:spPr/>
    </dgm:pt>
    <dgm:pt modelId="{6EC7F7FE-D495-410D-BCC4-41D605ABDF1D}" type="pres">
      <dgm:prSet presAssocID="{94C1C8D4-33A4-4609-A7E9-B59974BBD166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592E93ED-90C8-4807-B92E-4B2630EEC9EA}" type="pres">
      <dgm:prSet presAssocID="{94C1C8D4-33A4-4609-A7E9-B59974BBD16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7EC42C3-7008-4172-9699-1D4D748DA730}" type="pres">
      <dgm:prSet presAssocID="{94C1C8D4-33A4-4609-A7E9-B59974BBD166}" presName="negativeSpace" presStyleCnt="0"/>
      <dgm:spPr/>
    </dgm:pt>
    <dgm:pt modelId="{8D461D8D-9A78-42E7-803B-8E19B81E57D4}" type="pres">
      <dgm:prSet presAssocID="{94C1C8D4-33A4-4609-A7E9-B59974BBD166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3A315EE-1ED7-4C52-B1F9-662F63993BC3}" type="pres">
      <dgm:prSet presAssocID="{412906C1-3891-427D-B6A7-BDD63C3D9420}" presName="spaceBetweenRectangles" presStyleCnt="0"/>
      <dgm:spPr/>
    </dgm:pt>
    <dgm:pt modelId="{5C589031-9888-48B0-9952-C2455E1B275A}" type="pres">
      <dgm:prSet presAssocID="{A5D450F1-4A7F-446E-9155-6BBCBC1E85EC}" presName="parentLin" presStyleCnt="0"/>
      <dgm:spPr/>
    </dgm:pt>
    <dgm:pt modelId="{41333A53-42B2-4012-BAD3-765289F7E75B}" type="pres">
      <dgm:prSet presAssocID="{A5D450F1-4A7F-446E-9155-6BBCBC1E85EC}" presName="parentLeftMargin" presStyleLbl="node1" presStyleIdx="1" presStyleCnt="3"/>
      <dgm:spPr/>
      <dgm:t>
        <a:bodyPr/>
        <a:lstStyle/>
        <a:p>
          <a:endParaRPr lang="zh-TW" altLang="en-US"/>
        </a:p>
      </dgm:t>
    </dgm:pt>
    <dgm:pt modelId="{01CF480F-038B-4B7A-8A80-2A98232D798D}" type="pres">
      <dgm:prSet presAssocID="{A5D450F1-4A7F-446E-9155-6BBCBC1E85E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34CDCED-16B9-42AC-89FB-7D7C574EA37E}" type="pres">
      <dgm:prSet presAssocID="{A5D450F1-4A7F-446E-9155-6BBCBC1E85EC}" presName="negativeSpace" presStyleCnt="0"/>
      <dgm:spPr/>
    </dgm:pt>
    <dgm:pt modelId="{D5699278-4D45-49BD-A49F-572F5538A13D}" type="pres">
      <dgm:prSet presAssocID="{A5D450F1-4A7F-446E-9155-6BBCBC1E85EC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5A8DBB3-9BFF-4782-BEC0-FBF324937413}" type="presOf" srcId="{D3A86B4C-8301-4760-89F0-22652BD255A5}" destId="{D5699278-4D45-49BD-A49F-572F5538A13D}" srcOrd="0" destOrd="1" presId="urn:microsoft.com/office/officeart/2005/8/layout/list1"/>
    <dgm:cxn modelId="{D0F64A62-8921-45DE-9CF1-E1FDCAEAE9C7}" type="presOf" srcId="{1682F21C-5C3D-499D-B2D6-E57C8552DCAD}" destId="{D5699278-4D45-49BD-A49F-572F5538A13D}" srcOrd="0" destOrd="0" presId="urn:microsoft.com/office/officeart/2005/8/layout/list1"/>
    <dgm:cxn modelId="{A59E524F-39E0-45A0-99D0-4E292D74DF8D}" srcId="{2FD1E0D9-43C8-4E04-BEC1-C4ADA1297D1E}" destId="{A5D450F1-4A7F-446E-9155-6BBCBC1E85EC}" srcOrd="2" destOrd="0" parTransId="{2F515523-0CD5-4A73-A068-36ED20084D39}" sibTransId="{A0D50337-5B7D-4541-BA0A-FF302D507DBF}"/>
    <dgm:cxn modelId="{EC3AA6E4-4CA9-4E46-8D30-771FCFFF6C2E}" type="presOf" srcId="{A5D450F1-4A7F-446E-9155-6BBCBC1E85EC}" destId="{41333A53-42B2-4012-BAD3-765289F7E75B}" srcOrd="0" destOrd="0" presId="urn:microsoft.com/office/officeart/2005/8/layout/list1"/>
    <dgm:cxn modelId="{D5DDE422-E8A6-4964-9A65-7AAAD524BD1E}" type="presOf" srcId="{37B6080D-9D02-41FA-9176-5030074248CE}" destId="{8D461D8D-9A78-42E7-803B-8E19B81E57D4}" srcOrd="0" destOrd="1" presId="urn:microsoft.com/office/officeart/2005/8/layout/list1"/>
    <dgm:cxn modelId="{4FF87E71-5AF0-4E45-9C79-C71ADB3A310D}" srcId="{2FD1E0D9-43C8-4E04-BEC1-C4ADA1297D1E}" destId="{450835F3-6E78-4B39-9B93-8757EE944712}" srcOrd="0" destOrd="0" parTransId="{144DC33C-E7C3-4E52-89D4-5169C6C96E1F}" sibTransId="{9E60E7B5-BBA2-44D6-8B73-72C6482CEC8B}"/>
    <dgm:cxn modelId="{6EB12F6B-812F-4CD1-B38D-546F1FE8F3D1}" type="presOf" srcId="{94C1C8D4-33A4-4609-A7E9-B59974BBD166}" destId="{6EC7F7FE-D495-410D-BCC4-41D605ABDF1D}" srcOrd="0" destOrd="0" presId="urn:microsoft.com/office/officeart/2005/8/layout/list1"/>
    <dgm:cxn modelId="{4F6D5CB5-53E9-495A-9360-406DD1EC5FDE}" srcId="{450835F3-6E78-4B39-9B93-8757EE944712}" destId="{631F2D83-9197-4CFA-BC44-B6A5A60167E3}" srcOrd="0" destOrd="0" parTransId="{30BAB142-C6C2-4159-8988-3FB5ACDA8A64}" sibTransId="{51BAA395-ECAC-4F38-8049-DD318B16D977}"/>
    <dgm:cxn modelId="{1379FCBF-441F-405B-BDC3-3A1EC22947FC}" type="presOf" srcId="{631F2D83-9197-4CFA-BC44-B6A5A60167E3}" destId="{8E92FD47-C31A-47ED-9D20-1CF3DDD23920}" srcOrd="0" destOrd="0" presId="urn:microsoft.com/office/officeart/2005/8/layout/list1"/>
    <dgm:cxn modelId="{7E1FC6E4-9AE5-4349-B14C-C22EAB5A298C}" type="presOf" srcId="{450835F3-6E78-4B39-9B93-8757EE944712}" destId="{41B953CC-4072-44DF-8D32-1C3747069DB3}" srcOrd="0" destOrd="0" presId="urn:microsoft.com/office/officeart/2005/8/layout/list1"/>
    <dgm:cxn modelId="{EE6078C0-9C24-4CA5-8A06-331A6961FFB8}" srcId="{A5D450F1-4A7F-446E-9155-6BBCBC1E85EC}" destId="{1682F21C-5C3D-499D-B2D6-E57C8552DCAD}" srcOrd="0" destOrd="0" parTransId="{90D61DD3-21F7-415D-92DC-55F0519492D4}" sibTransId="{06724945-CFC2-4FEF-A8E6-65AFF0E83579}"/>
    <dgm:cxn modelId="{92700541-8D66-4202-9DAB-9A80D4032C02}" srcId="{A5D450F1-4A7F-446E-9155-6BBCBC1E85EC}" destId="{D3A86B4C-8301-4760-89F0-22652BD255A5}" srcOrd="1" destOrd="0" parTransId="{8F5921EB-C2E2-49B1-BFDD-40C4FAC1C919}" sibTransId="{731D002E-5FEB-44F8-B3FD-B42295511B1D}"/>
    <dgm:cxn modelId="{7DB5992F-E279-447B-8C1B-3337B9A80F7F}" srcId="{450835F3-6E78-4B39-9B93-8757EE944712}" destId="{ABC717F4-97CD-417F-BA01-50344C7DF764}" srcOrd="1" destOrd="0" parTransId="{BF35BB1B-081E-40D7-BB2A-1D4E8127ECE5}" sibTransId="{5583B89C-FDAE-4726-AF7E-0FDDC26065C4}"/>
    <dgm:cxn modelId="{39BC240F-F808-437A-93E0-086F1F2D8203}" srcId="{94C1C8D4-33A4-4609-A7E9-B59974BBD166}" destId="{C45CA5CF-685C-4F78-8C5C-6DB383B88CB1}" srcOrd="0" destOrd="0" parTransId="{E671D046-017F-4A46-A333-E4E7E0B81832}" sibTransId="{F06F855E-E865-4CD9-8C34-A77AFD797E07}"/>
    <dgm:cxn modelId="{546A08A4-1F64-42B8-AAC1-4C8109EE8DC8}" srcId="{94C1C8D4-33A4-4609-A7E9-B59974BBD166}" destId="{37B6080D-9D02-41FA-9176-5030074248CE}" srcOrd="1" destOrd="0" parTransId="{2E23B831-BE3F-4F3C-9C5E-2321C002435A}" sibTransId="{6C7B8FEA-579C-48C5-8D6A-BB9CFA0B97B3}"/>
    <dgm:cxn modelId="{12BA961E-4B68-4FE2-A480-88248AF87089}" srcId="{2FD1E0D9-43C8-4E04-BEC1-C4ADA1297D1E}" destId="{94C1C8D4-33A4-4609-A7E9-B59974BBD166}" srcOrd="1" destOrd="0" parTransId="{3C7BDFDB-DEBD-4768-803C-E9143C013D62}" sibTransId="{412906C1-3891-427D-B6A7-BDD63C3D9420}"/>
    <dgm:cxn modelId="{218F77DA-7CF8-4E4D-A953-7167F830763B}" type="presOf" srcId="{2FD1E0D9-43C8-4E04-BEC1-C4ADA1297D1E}" destId="{B1EAD3BE-BFB7-4EEE-A097-8A014A758540}" srcOrd="0" destOrd="0" presId="urn:microsoft.com/office/officeart/2005/8/layout/list1"/>
    <dgm:cxn modelId="{BB783E35-8AED-4541-A89B-47C1B4C00DAC}" type="presOf" srcId="{450835F3-6E78-4B39-9B93-8757EE944712}" destId="{C36B15C4-C6B7-465C-AF90-C22E5C3B5101}" srcOrd="1" destOrd="0" presId="urn:microsoft.com/office/officeart/2005/8/layout/list1"/>
    <dgm:cxn modelId="{BB6D4575-329E-4005-8E14-23C779277F07}" type="presOf" srcId="{94C1C8D4-33A4-4609-A7E9-B59974BBD166}" destId="{592E93ED-90C8-4807-B92E-4B2630EEC9EA}" srcOrd="1" destOrd="0" presId="urn:microsoft.com/office/officeart/2005/8/layout/list1"/>
    <dgm:cxn modelId="{5DC6CBDF-4023-49D6-8674-D59C60354BD5}" type="presOf" srcId="{ABC717F4-97CD-417F-BA01-50344C7DF764}" destId="{8E92FD47-C31A-47ED-9D20-1CF3DDD23920}" srcOrd="0" destOrd="1" presId="urn:microsoft.com/office/officeart/2005/8/layout/list1"/>
    <dgm:cxn modelId="{2253C318-009D-4842-9DB9-331261FF21A5}" type="presOf" srcId="{C45CA5CF-685C-4F78-8C5C-6DB383B88CB1}" destId="{8D461D8D-9A78-42E7-803B-8E19B81E57D4}" srcOrd="0" destOrd="0" presId="urn:microsoft.com/office/officeart/2005/8/layout/list1"/>
    <dgm:cxn modelId="{D53D906E-CFB8-47E1-AF7D-8F980412996D}" type="presOf" srcId="{A5D450F1-4A7F-446E-9155-6BBCBC1E85EC}" destId="{01CF480F-038B-4B7A-8A80-2A98232D798D}" srcOrd="1" destOrd="0" presId="urn:microsoft.com/office/officeart/2005/8/layout/list1"/>
    <dgm:cxn modelId="{4DC8F92F-B7AC-4A5D-A13C-FFF375140697}" type="presParOf" srcId="{B1EAD3BE-BFB7-4EEE-A097-8A014A758540}" destId="{4CE1D704-9C3E-4195-88EA-BE268B6BDAEB}" srcOrd="0" destOrd="0" presId="urn:microsoft.com/office/officeart/2005/8/layout/list1"/>
    <dgm:cxn modelId="{6E8D89F8-EA12-494E-ADA9-CACDD2086A8C}" type="presParOf" srcId="{4CE1D704-9C3E-4195-88EA-BE268B6BDAEB}" destId="{41B953CC-4072-44DF-8D32-1C3747069DB3}" srcOrd="0" destOrd="0" presId="urn:microsoft.com/office/officeart/2005/8/layout/list1"/>
    <dgm:cxn modelId="{50154E66-988E-41EA-A4D8-77E6741AC63F}" type="presParOf" srcId="{4CE1D704-9C3E-4195-88EA-BE268B6BDAEB}" destId="{C36B15C4-C6B7-465C-AF90-C22E5C3B5101}" srcOrd="1" destOrd="0" presId="urn:microsoft.com/office/officeart/2005/8/layout/list1"/>
    <dgm:cxn modelId="{92066824-CDD7-4BFC-8A62-4AF15E53ED2A}" type="presParOf" srcId="{B1EAD3BE-BFB7-4EEE-A097-8A014A758540}" destId="{AD93B2C4-C699-45F6-806B-13B4D6986021}" srcOrd="1" destOrd="0" presId="urn:microsoft.com/office/officeart/2005/8/layout/list1"/>
    <dgm:cxn modelId="{0186C695-A69E-4F27-8C22-57F150D1E029}" type="presParOf" srcId="{B1EAD3BE-BFB7-4EEE-A097-8A014A758540}" destId="{8E92FD47-C31A-47ED-9D20-1CF3DDD23920}" srcOrd="2" destOrd="0" presId="urn:microsoft.com/office/officeart/2005/8/layout/list1"/>
    <dgm:cxn modelId="{64A1C12C-0E21-4907-83BF-E397F17F5471}" type="presParOf" srcId="{B1EAD3BE-BFB7-4EEE-A097-8A014A758540}" destId="{8C131951-31B6-475E-9E9A-D86FA408B811}" srcOrd="3" destOrd="0" presId="urn:microsoft.com/office/officeart/2005/8/layout/list1"/>
    <dgm:cxn modelId="{946B2437-F342-4420-8082-9F96E8BB1F0F}" type="presParOf" srcId="{B1EAD3BE-BFB7-4EEE-A097-8A014A758540}" destId="{70E44B1C-3E29-482A-BA27-4952448DF4FB}" srcOrd="4" destOrd="0" presId="urn:microsoft.com/office/officeart/2005/8/layout/list1"/>
    <dgm:cxn modelId="{79665134-4F0C-43E6-87CE-1FC4019B6362}" type="presParOf" srcId="{70E44B1C-3E29-482A-BA27-4952448DF4FB}" destId="{6EC7F7FE-D495-410D-BCC4-41D605ABDF1D}" srcOrd="0" destOrd="0" presId="urn:microsoft.com/office/officeart/2005/8/layout/list1"/>
    <dgm:cxn modelId="{D6254F05-F589-4EA5-A8F7-9E2A8E7BAFAE}" type="presParOf" srcId="{70E44B1C-3E29-482A-BA27-4952448DF4FB}" destId="{592E93ED-90C8-4807-B92E-4B2630EEC9EA}" srcOrd="1" destOrd="0" presId="urn:microsoft.com/office/officeart/2005/8/layout/list1"/>
    <dgm:cxn modelId="{E1638330-14DA-4D0B-AE88-B8A7405B5ECE}" type="presParOf" srcId="{B1EAD3BE-BFB7-4EEE-A097-8A014A758540}" destId="{77EC42C3-7008-4172-9699-1D4D748DA730}" srcOrd="5" destOrd="0" presId="urn:microsoft.com/office/officeart/2005/8/layout/list1"/>
    <dgm:cxn modelId="{EA15F6C7-62C6-483F-9461-B88B7BA42110}" type="presParOf" srcId="{B1EAD3BE-BFB7-4EEE-A097-8A014A758540}" destId="{8D461D8D-9A78-42E7-803B-8E19B81E57D4}" srcOrd="6" destOrd="0" presId="urn:microsoft.com/office/officeart/2005/8/layout/list1"/>
    <dgm:cxn modelId="{BFBBB8B8-731B-484F-AE32-236A8CFEC32A}" type="presParOf" srcId="{B1EAD3BE-BFB7-4EEE-A097-8A014A758540}" destId="{D3A315EE-1ED7-4C52-B1F9-662F63993BC3}" srcOrd="7" destOrd="0" presId="urn:microsoft.com/office/officeart/2005/8/layout/list1"/>
    <dgm:cxn modelId="{0F5F01B4-1229-4715-9819-C4C98C72EC88}" type="presParOf" srcId="{B1EAD3BE-BFB7-4EEE-A097-8A014A758540}" destId="{5C589031-9888-48B0-9952-C2455E1B275A}" srcOrd="8" destOrd="0" presId="urn:microsoft.com/office/officeart/2005/8/layout/list1"/>
    <dgm:cxn modelId="{74A73EF8-B94D-47E1-B811-6CF29AAFC75C}" type="presParOf" srcId="{5C589031-9888-48B0-9952-C2455E1B275A}" destId="{41333A53-42B2-4012-BAD3-765289F7E75B}" srcOrd="0" destOrd="0" presId="urn:microsoft.com/office/officeart/2005/8/layout/list1"/>
    <dgm:cxn modelId="{85EDE828-B628-4381-9910-37970059B357}" type="presParOf" srcId="{5C589031-9888-48B0-9952-C2455E1B275A}" destId="{01CF480F-038B-4B7A-8A80-2A98232D798D}" srcOrd="1" destOrd="0" presId="urn:microsoft.com/office/officeart/2005/8/layout/list1"/>
    <dgm:cxn modelId="{B0C48670-58FE-406D-A290-56290F3C531D}" type="presParOf" srcId="{B1EAD3BE-BFB7-4EEE-A097-8A014A758540}" destId="{B34CDCED-16B9-42AC-89FB-7D7C574EA37E}" srcOrd="9" destOrd="0" presId="urn:microsoft.com/office/officeart/2005/8/layout/list1"/>
    <dgm:cxn modelId="{565ACE9A-4B47-4BF9-8869-D14BF218EB3B}" type="presParOf" srcId="{B1EAD3BE-BFB7-4EEE-A097-8A014A758540}" destId="{D5699278-4D45-49BD-A49F-572F5538A13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2FD47-C31A-47ED-9D20-1CF3DDD23920}">
      <dsp:nvSpPr>
        <dsp:cNvPr id="0" name=""/>
        <dsp:cNvSpPr/>
      </dsp:nvSpPr>
      <dsp:spPr>
        <a:xfrm>
          <a:off x="0" y="368500"/>
          <a:ext cx="6786610" cy="1289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6716" tIns="437388" rIns="52671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100" kern="1200" dirty="0" smtClean="0">
              <a:latin typeface="標楷體" pitchFamily="65" charset="-120"/>
              <a:ea typeface="標楷體" pitchFamily="65" charset="-120"/>
            </a:rPr>
            <a:t>依重要性</a:t>
          </a:r>
          <a:endParaRPr lang="zh-TW" altLang="en-US" sz="2100" kern="1200" dirty="0">
            <a:latin typeface="標楷體" pitchFamily="65" charset="-120"/>
            <a:ea typeface="標楷體" pitchFamily="65" charset="-12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100" kern="1200" dirty="0" smtClean="0">
              <a:latin typeface="標楷體" pitchFamily="65" charset="-120"/>
              <a:ea typeface="標楷體" pitchFamily="65" charset="-120"/>
            </a:rPr>
            <a:t>依邏輯性</a:t>
          </a:r>
          <a:endParaRPr lang="zh-TW" altLang="en-US" sz="2100" kern="1200" dirty="0">
            <a:latin typeface="標楷體" pitchFamily="65" charset="-120"/>
            <a:ea typeface="標楷體" pitchFamily="65" charset="-120"/>
          </a:endParaRPr>
        </a:p>
      </dsp:txBody>
      <dsp:txXfrm>
        <a:off x="0" y="368500"/>
        <a:ext cx="6786610" cy="1289925"/>
      </dsp:txXfrm>
    </dsp:sp>
    <dsp:sp modelId="{C36B15C4-C6B7-465C-AF90-C22E5C3B5101}">
      <dsp:nvSpPr>
        <dsp:cNvPr id="0" name=""/>
        <dsp:cNvSpPr/>
      </dsp:nvSpPr>
      <dsp:spPr>
        <a:xfrm>
          <a:off x="339330" y="58540"/>
          <a:ext cx="4750627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562" tIns="0" rIns="17956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標楷體" pitchFamily="65" charset="-120"/>
              <a:ea typeface="標楷體" pitchFamily="65" charset="-120"/>
            </a:rPr>
            <a:t>章節安排原則</a:t>
          </a:r>
          <a:endParaRPr lang="zh-TW" altLang="en-US" sz="2400" kern="1200" dirty="0">
            <a:latin typeface="標楷體" pitchFamily="65" charset="-120"/>
            <a:ea typeface="標楷體" pitchFamily="65" charset="-120"/>
          </a:endParaRPr>
        </a:p>
      </dsp:txBody>
      <dsp:txXfrm>
        <a:off x="369592" y="88802"/>
        <a:ext cx="4690103" cy="559396"/>
      </dsp:txXfrm>
    </dsp:sp>
    <dsp:sp modelId="{8D461D8D-9A78-42E7-803B-8E19B81E57D4}">
      <dsp:nvSpPr>
        <dsp:cNvPr id="0" name=""/>
        <dsp:cNvSpPr/>
      </dsp:nvSpPr>
      <dsp:spPr>
        <a:xfrm>
          <a:off x="0" y="2081785"/>
          <a:ext cx="6786610" cy="1289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6716" tIns="437388" rIns="52671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100" kern="1200" dirty="0" smtClean="0">
              <a:latin typeface="標楷體" pitchFamily="65" charset="-120"/>
              <a:ea typeface="標楷體" pitchFamily="65" charset="-120"/>
            </a:rPr>
            <a:t>使用主題句當做段落的開頭</a:t>
          </a:r>
          <a:endParaRPr lang="zh-TW" altLang="en-US" sz="2100" kern="1200" dirty="0">
            <a:latin typeface="標楷體" pitchFamily="65" charset="-120"/>
            <a:ea typeface="標楷體" pitchFamily="65" charset="-12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100" kern="1200" smtClean="0">
              <a:latin typeface="標楷體" pitchFamily="65" charset="-120"/>
              <a:ea typeface="標楷體" pitchFamily="65" charset="-120"/>
            </a:rPr>
            <a:t>每一個段落只包含一個主題</a:t>
          </a:r>
          <a:endParaRPr lang="zh-TW" altLang="en-US" sz="2100" kern="1200" dirty="0">
            <a:latin typeface="標楷體" pitchFamily="65" charset="-120"/>
            <a:ea typeface="標楷體" pitchFamily="65" charset="-120"/>
          </a:endParaRPr>
        </a:p>
      </dsp:txBody>
      <dsp:txXfrm>
        <a:off x="0" y="2081785"/>
        <a:ext cx="6786610" cy="1289925"/>
      </dsp:txXfrm>
    </dsp:sp>
    <dsp:sp modelId="{592E93ED-90C8-4807-B92E-4B2630EEC9EA}">
      <dsp:nvSpPr>
        <dsp:cNvPr id="0" name=""/>
        <dsp:cNvSpPr/>
      </dsp:nvSpPr>
      <dsp:spPr>
        <a:xfrm>
          <a:off x="339330" y="1771825"/>
          <a:ext cx="4750627" cy="6199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562" tIns="0" rIns="17956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標楷體" pitchFamily="65" charset="-120"/>
              <a:ea typeface="標楷體" pitchFamily="65" charset="-120"/>
            </a:rPr>
            <a:t>段落組織原則</a:t>
          </a:r>
          <a:endParaRPr lang="zh-TW" altLang="en-US" sz="2400" kern="1200" dirty="0">
            <a:latin typeface="標楷體" pitchFamily="65" charset="-120"/>
            <a:ea typeface="標楷體" pitchFamily="65" charset="-120"/>
          </a:endParaRPr>
        </a:p>
      </dsp:txBody>
      <dsp:txXfrm>
        <a:off x="369592" y="1802087"/>
        <a:ext cx="4690103" cy="559396"/>
      </dsp:txXfrm>
    </dsp:sp>
    <dsp:sp modelId="{D5699278-4D45-49BD-A49F-572F5538A13D}">
      <dsp:nvSpPr>
        <dsp:cNvPr id="0" name=""/>
        <dsp:cNvSpPr/>
      </dsp:nvSpPr>
      <dsp:spPr>
        <a:xfrm>
          <a:off x="0" y="3795070"/>
          <a:ext cx="6786610" cy="1289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6716" tIns="437388" rIns="52671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100" kern="1200" dirty="0" smtClean="0">
              <a:latin typeface="標楷體" pitchFamily="65" charset="-120"/>
              <a:ea typeface="標楷體" pitchFamily="65" charset="-120"/>
            </a:rPr>
            <a:t>儘量使用簡單句</a:t>
          </a:r>
          <a:endParaRPr lang="zh-TW" altLang="en-US" sz="2100" kern="1200" dirty="0">
            <a:latin typeface="標楷體" pitchFamily="65" charset="-120"/>
            <a:ea typeface="標楷體" pitchFamily="65" charset="-12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100" kern="1200" dirty="0" smtClean="0">
              <a:latin typeface="標楷體" pitchFamily="65" charset="-120"/>
              <a:ea typeface="標楷體" pitchFamily="65" charset="-120"/>
            </a:rPr>
            <a:t>有時使用複合句</a:t>
          </a:r>
          <a:endParaRPr lang="zh-TW" altLang="en-US" sz="2100" kern="1200" dirty="0">
            <a:latin typeface="標楷體" pitchFamily="65" charset="-120"/>
            <a:ea typeface="標楷體" pitchFamily="65" charset="-120"/>
          </a:endParaRPr>
        </a:p>
      </dsp:txBody>
      <dsp:txXfrm>
        <a:off x="0" y="3795070"/>
        <a:ext cx="6786610" cy="1289925"/>
      </dsp:txXfrm>
    </dsp:sp>
    <dsp:sp modelId="{01CF480F-038B-4B7A-8A80-2A98232D798D}">
      <dsp:nvSpPr>
        <dsp:cNvPr id="0" name=""/>
        <dsp:cNvSpPr/>
      </dsp:nvSpPr>
      <dsp:spPr>
        <a:xfrm>
          <a:off x="339330" y="3485110"/>
          <a:ext cx="4750627" cy="6199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562" tIns="0" rIns="17956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標楷體" pitchFamily="65" charset="-120"/>
              <a:ea typeface="標楷體" pitchFamily="65" charset="-120"/>
            </a:rPr>
            <a:t>句子撰寫原則</a:t>
          </a:r>
          <a:endParaRPr lang="zh-TW" altLang="en-US" sz="2400" kern="1200" dirty="0">
            <a:latin typeface="標楷體" pitchFamily="65" charset="-120"/>
            <a:ea typeface="標楷體" pitchFamily="65" charset="-120"/>
          </a:endParaRPr>
        </a:p>
      </dsp:txBody>
      <dsp:txXfrm>
        <a:off x="369592" y="3515372"/>
        <a:ext cx="4690103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39D01-E31F-4663-8BF9-884783F8A556}" type="datetimeFigureOut">
              <a:rPr lang="zh-TW" altLang="en-US" smtClean="0"/>
              <a:pPr/>
              <a:t>2012/3/26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A7064-8155-48CD-8BD0-94AF87B798F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52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A7064-8155-48CD-8BD0-94AF87B798F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A7064-8155-48CD-8BD0-94AF87B798F7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A7064-8155-48CD-8BD0-94AF87B798F7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A7064-8155-48CD-8BD0-94AF87B798F7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A7064-8155-48CD-8BD0-94AF87B798F7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A7064-8155-48CD-8BD0-94AF87B798F7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A7064-8155-48CD-8BD0-94AF87B798F7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A7064-8155-48CD-8BD0-94AF87B798F7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A7064-8155-48CD-8BD0-94AF87B798F7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A7064-8155-48CD-8BD0-94AF87B798F7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A7064-8155-48CD-8BD0-94AF87B798F7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A7064-8155-48CD-8BD0-94AF87B798F7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A7064-8155-48CD-8BD0-94AF87B798F7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A7064-8155-48CD-8BD0-94AF87B798F7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A7064-8155-48CD-8BD0-94AF87B798F7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A7064-8155-48CD-8BD0-94AF87B798F7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A7064-8155-48CD-8BD0-94AF87B798F7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A7064-8155-48CD-8BD0-94AF87B798F7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A7064-8155-48CD-8BD0-94AF87B798F7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A7064-8155-48CD-8BD0-94AF87B798F7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35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A7064-8155-48CD-8BD0-94AF87B798F7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5029200"/>
            <a:ext cx="8686800" cy="9477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886450"/>
            <a:ext cx="8686800" cy="8953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CAE16C8D-5A26-401D-943E-872046872CAD}" type="datetime1">
              <a:rPr lang="zh-TW" altLang="en-US" smtClean="0"/>
              <a:pPr/>
              <a:t>2012/3/26</a:t>
            </a:fld>
            <a:endParaRPr lang="zh-TW" altLang="en-US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106" name="Rectangle 3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1A11C8-760E-4158-85D7-2B2E89C8AC19}" type="datetime1">
              <a:rPr lang="zh-TW" altLang="en-US" smtClean="0"/>
              <a:pPr/>
              <a:t>2012/3/26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76200"/>
            <a:ext cx="2133600" cy="6477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248400" cy="6477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DE5A46-2F07-4981-869E-BAF372788668}" type="datetime1">
              <a:rPr lang="zh-TW" altLang="en-US" smtClean="0"/>
              <a:pPr/>
              <a:t>2012/3/26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Trebuchet MS" pitchFamily="34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rebuchet MS" pitchFamily="34" charset="0"/>
                <a:ea typeface="標楷體" pitchFamily="65" charset="-120"/>
              </a:defRPr>
            </a:lvl1pPr>
            <a:lvl2pPr marL="804863" indent="-347663">
              <a:buFont typeface="Wingdings" pitchFamily="2" charset="2"/>
              <a:buChar char="p"/>
              <a:defRPr baseline="0">
                <a:latin typeface="Trebuchet MS" pitchFamily="34" charset="0"/>
                <a:ea typeface="標楷體" pitchFamily="65" charset="-120"/>
              </a:defRPr>
            </a:lvl2pPr>
            <a:lvl3pPr>
              <a:defRPr baseline="0">
                <a:latin typeface="Trebuchet MS" pitchFamily="34" charset="0"/>
                <a:ea typeface="標楷體" pitchFamily="65" charset="-120"/>
              </a:defRPr>
            </a:lvl3pPr>
            <a:lvl4pPr>
              <a:defRPr baseline="0">
                <a:latin typeface="Trebuchet MS" pitchFamily="34" charset="0"/>
                <a:ea typeface="標楷體" pitchFamily="65" charset="-120"/>
              </a:defRPr>
            </a:lvl4pPr>
            <a:lvl5pPr>
              <a:defRPr baseline="0">
                <a:latin typeface="Trebuchet MS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576313-9FA1-4B13-A6F1-EE2728E442D1}" type="datetime1">
              <a:rPr lang="zh-TW" altLang="en-US" smtClean="0"/>
              <a:pPr/>
              <a:t>2012/3/26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1C36C0-30D6-48F5-9675-2EC979D603DA}" type="datetime1">
              <a:rPr lang="zh-TW" altLang="en-US" smtClean="0"/>
              <a:pPr/>
              <a:t>2012/3/26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91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191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5DB2B4-2EE8-4B7D-8503-016322705216}" type="datetime1">
              <a:rPr lang="zh-TW" altLang="en-US" smtClean="0"/>
              <a:pPr/>
              <a:t>2012/3/26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2E5B1E-93C0-4609-A335-DDB65E324ECA}" type="datetime1">
              <a:rPr lang="zh-TW" altLang="en-US" smtClean="0"/>
              <a:pPr/>
              <a:t>2012/3/26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7DAD68-8530-4EB6-890D-CC68850521BE}" type="datetime1">
              <a:rPr lang="zh-TW" altLang="en-US" smtClean="0"/>
              <a:pPr/>
              <a:t>2012/3/26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96313E-2FE1-4DF5-9686-D0BD6C87EB99}" type="datetime1">
              <a:rPr lang="zh-TW" altLang="en-US" smtClean="0"/>
              <a:pPr/>
              <a:t>2012/3/26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495673-EB11-42F5-9779-5172D813A427}" type="datetime1">
              <a:rPr lang="zh-TW" altLang="en-US" smtClean="0"/>
              <a:pPr/>
              <a:t>2012/3/26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38461C-F8AE-4ABE-9927-C4E6A048DD90}" type="datetime1">
              <a:rPr lang="zh-TW" altLang="en-US" smtClean="0"/>
              <a:pPr/>
              <a:t>2012/3/26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85248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按一下以編輯標題樣式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white">
          <a:xfrm>
            <a:off x="381000" y="12954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077" name="Rectangle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</a:defRPr>
            </a:lvl1pPr>
          </a:lstStyle>
          <a:p>
            <a:fld id="{6886160B-3837-407A-8B47-CFD5B8C40345}" type="datetime1">
              <a:rPr lang="zh-TW" altLang="en-US" smtClean="0"/>
              <a:pPr/>
              <a:t>2012/3/26</a:t>
            </a:fld>
            <a:endParaRPr lang="zh-TW" altLang="en-US"/>
          </a:p>
        </p:txBody>
      </p:sp>
      <p:sp>
        <p:nvSpPr>
          <p:cNvPr id="2078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2079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itchFamily="18" charset="-12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Trebuchet MS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Trebuchet MS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Trebuchet MS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Trebuchet MS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論文寫作</a:t>
            </a:r>
            <a:endParaRPr lang="zh-TW" altLang="en-US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資料整理：林其誼</a:t>
            </a:r>
            <a:endParaRPr lang="zh-TW" altLang="en-US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Abstract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More close to a </a:t>
            </a:r>
            <a:r>
              <a:rPr lang="en-US" altLang="zh-TW" sz="2800" dirty="0" smtClean="0">
                <a:solidFill>
                  <a:srgbClr val="C00000"/>
                </a:solidFill>
              </a:rPr>
              <a:t>summary</a:t>
            </a:r>
            <a:r>
              <a:rPr lang="en-US" altLang="zh-TW" sz="2800" i="1" dirty="0" smtClean="0"/>
              <a:t>, </a:t>
            </a:r>
            <a:r>
              <a:rPr lang="en-US" altLang="zh-TW" sz="2800" dirty="0" smtClean="0"/>
              <a:t>but NOT conclusions</a:t>
            </a:r>
          </a:p>
          <a:p>
            <a:pPr lvl="1"/>
            <a:r>
              <a:rPr lang="en-US" altLang="zh-TW" sz="2400" dirty="0" smtClean="0"/>
              <a:t>Use present tense</a:t>
            </a:r>
          </a:p>
          <a:p>
            <a:pPr>
              <a:spcBef>
                <a:spcPts val="1800"/>
              </a:spcBef>
            </a:pPr>
            <a:r>
              <a:rPr lang="en-US" altLang="zh-TW" sz="2800" dirty="0" smtClean="0"/>
              <a:t>Identify the following items: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400" dirty="0" smtClean="0"/>
              <a:t>Principal objectives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400" dirty="0" smtClean="0"/>
              <a:t>Key methodology employed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400" dirty="0" smtClean="0"/>
              <a:t>Brief summary of results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400" dirty="0" smtClean="0"/>
              <a:t>Major contributions</a:t>
            </a:r>
          </a:p>
          <a:p>
            <a:pPr>
              <a:spcBef>
                <a:spcPts val="1800"/>
              </a:spcBef>
              <a:buFont typeface="Wingdings" pitchFamily="2" charset="2"/>
              <a:buChar char="ü"/>
            </a:pPr>
            <a:r>
              <a:rPr lang="en-US" altLang="zh-TW" sz="2800" dirty="0" smtClean="0">
                <a:solidFill>
                  <a:srgbClr val="0070C0"/>
                </a:solidFill>
              </a:rPr>
              <a:t>Economy of words</a:t>
            </a:r>
          </a:p>
          <a:p>
            <a:pPr lvl="1"/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086753" y="6550223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資料來源：台大土木系 楊永斌教授</a:t>
            </a:r>
            <a:endParaRPr lang="zh-TW" altLang="en-US" sz="14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TW" b="1" dirty="0">
                <a:solidFill>
                  <a:srgbClr val="C00000"/>
                </a:solidFill>
              </a:rPr>
              <a:t>The part to be read by most</a:t>
            </a:r>
            <a:r>
              <a:rPr lang="en-US" altLang="zh-TW" b="1" i="1" dirty="0">
                <a:solidFill>
                  <a:srgbClr val="C00000"/>
                </a:solidFill>
              </a:rPr>
              <a:t> </a:t>
            </a:r>
            <a:r>
              <a:rPr lang="en-US" altLang="zh-TW" b="1" dirty="0">
                <a:solidFill>
                  <a:srgbClr val="C00000"/>
                </a:solidFill>
              </a:rPr>
              <a:t>reviewers </a:t>
            </a:r>
            <a:r>
              <a:rPr lang="en-US" altLang="zh-TW" b="1" dirty="0" smtClean="0">
                <a:solidFill>
                  <a:srgbClr val="C00000"/>
                </a:solidFill>
              </a:rPr>
              <a:t/>
            </a:r>
            <a:br>
              <a:rPr lang="en-US" altLang="zh-TW" b="1" dirty="0" smtClean="0">
                <a:solidFill>
                  <a:srgbClr val="C00000"/>
                </a:solidFill>
              </a:rPr>
            </a:br>
            <a:r>
              <a:rPr lang="en-US" altLang="zh-TW" b="1" dirty="0" smtClean="0">
                <a:solidFill>
                  <a:srgbClr val="C00000"/>
                </a:solidFill>
              </a:rPr>
              <a:t>and </a:t>
            </a:r>
            <a:r>
              <a:rPr lang="en-US" altLang="zh-TW" b="1" dirty="0" smtClean="0">
                <a:solidFill>
                  <a:srgbClr val="C00000"/>
                </a:solidFill>
              </a:rPr>
              <a:t>readers!!</a:t>
            </a:r>
            <a:endParaRPr lang="zh-TW" altLang="en-US" b="1" dirty="0">
              <a:solidFill>
                <a:srgbClr val="C00000"/>
              </a:solidFill>
            </a:endParaRPr>
          </a:p>
          <a:p>
            <a:pPr marL="514350" indent="-514350">
              <a:spcBef>
                <a:spcPts val="2400"/>
              </a:spcBef>
              <a:buFont typeface="+mj-lt"/>
              <a:buAutoNum type="arabicPeriod"/>
            </a:pPr>
            <a:r>
              <a:rPr lang="en-US" altLang="zh-TW" sz="2800" dirty="0" smtClean="0"/>
              <a:t>Identify the problem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altLang="zh-TW" sz="2800" dirty="0" smtClean="0"/>
              <a:t>Pertinent literature</a:t>
            </a:r>
          </a:p>
          <a:p>
            <a:pPr lvl="1"/>
            <a:r>
              <a:rPr lang="en-US" altLang="zh-TW" sz="2400" dirty="0" smtClean="0"/>
              <a:t>Citation should be properly made</a:t>
            </a:r>
          </a:p>
          <a:p>
            <a:pPr lvl="1"/>
            <a:r>
              <a:rPr lang="en-US" altLang="zh-TW" sz="2400" dirty="0" smtClean="0"/>
              <a:t>Previous researchers </a:t>
            </a:r>
            <a:r>
              <a:rPr lang="en-US" altLang="zh-TW" sz="2400" dirty="0" smtClean="0">
                <a:sym typeface="Wingdings"/>
              </a:rPr>
              <a:t></a:t>
            </a:r>
            <a:r>
              <a:rPr lang="en-US" altLang="zh-TW" sz="2400" dirty="0" smtClean="0"/>
              <a:t> possible reviewers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altLang="zh-TW" sz="2800" dirty="0" smtClean="0"/>
              <a:t>Method of investigation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altLang="zh-TW" sz="2800" dirty="0" smtClean="0"/>
              <a:t>Principal results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086753" y="6550223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資料來源：台大土木系 楊永斌教授</a:t>
            </a:r>
            <a:endParaRPr lang="zh-TW" altLang="en-US" sz="14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Main Text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Maintain a continuous flow of presentation</a:t>
            </a:r>
          </a:p>
          <a:p>
            <a:pPr lvl="1"/>
            <a:r>
              <a:rPr lang="en-US" altLang="zh-TW" sz="2400" dirty="0" smtClean="0"/>
              <a:t>Do not jump in logistics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altLang="zh-TW" sz="2800" dirty="0" smtClean="0"/>
              <a:t>Identify clearly what your contributions are</a:t>
            </a:r>
          </a:p>
          <a:p>
            <a:pPr lvl="1"/>
            <a:r>
              <a:rPr lang="en-US" altLang="zh-TW" sz="2400" dirty="0" smtClean="0"/>
              <a:t>Highlights on special features you have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altLang="zh-TW" sz="2800" dirty="0" smtClean="0"/>
              <a:t>Minimize adverbs and connectors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altLang="zh-TW" sz="2800" dirty="0" smtClean="0"/>
              <a:t>Paragraphing (length)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altLang="zh-TW" sz="2800" dirty="0" smtClean="0"/>
              <a:t>British and American English: choose one</a:t>
            </a:r>
          </a:p>
          <a:p>
            <a:pPr>
              <a:spcBef>
                <a:spcPts val="1200"/>
              </a:spcBef>
              <a:buFont typeface="Wingdings" pitchFamily="2" charset="2"/>
              <a:buChar char="ü"/>
            </a:pPr>
            <a:r>
              <a:rPr lang="en-US" altLang="zh-TW" sz="2800" dirty="0" smtClean="0">
                <a:solidFill>
                  <a:srgbClr val="C00000"/>
                </a:solidFill>
              </a:rPr>
              <a:t>Mimicking from model papers</a:t>
            </a:r>
          </a:p>
          <a:p>
            <a:pPr>
              <a:buFont typeface="Wingdings" pitchFamily="2" charset="2"/>
              <a:buChar char="ü"/>
            </a:pPr>
            <a:r>
              <a:rPr lang="en-US" altLang="zh-TW" sz="2800" dirty="0" smtClean="0">
                <a:solidFill>
                  <a:srgbClr val="C00000"/>
                </a:solidFill>
              </a:rPr>
              <a:t>Readers oriented</a:t>
            </a:r>
            <a:endParaRPr lang="zh-TW" altLang="en-US" sz="2800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086753" y="6550223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資料來源：台大土木系 楊永斌教授</a:t>
            </a:r>
            <a:endParaRPr lang="zh-TW" altLang="en-US" sz="14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Citation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400"/>
              </a:spcBef>
              <a:buFont typeface="+mj-lt"/>
              <a:buAutoNum type="alphaUcPeriod"/>
            </a:pPr>
            <a:r>
              <a:rPr lang="en-US" altLang="zh-TW" sz="2800" b="1" dirty="0" smtClean="0">
                <a:solidFill>
                  <a:srgbClr val="C00000"/>
                </a:solidFill>
              </a:rPr>
              <a:t>Citation order</a:t>
            </a:r>
            <a:r>
              <a:rPr lang="en-US" altLang="zh-TW" sz="2800" dirty="0" smtClean="0">
                <a:solidFill>
                  <a:srgbClr val="C00000"/>
                </a:solidFill>
              </a:rPr>
              <a:t> </a:t>
            </a:r>
            <a:r>
              <a:rPr lang="en-US" altLang="zh-TW" sz="2800" dirty="0" smtClean="0"/>
              <a:t>system</a:t>
            </a:r>
          </a:p>
          <a:p>
            <a:pPr lvl="1">
              <a:spcBef>
                <a:spcPts val="400"/>
              </a:spcBef>
            </a:pPr>
            <a:r>
              <a:rPr lang="en-US" altLang="zh-TW" sz="2400" dirty="0" smtClean="0"/>
              <a:t>In the order of appearance</a:t>
            </a:r>
          </a:p>
          <a:p>
            <a:pPr lvl="1">
              <a:spcBef>
                <a:spcPts val="400"/>
              </a:spcBef>
            </a:pPr>
            <a:r>
              <a:rPr lang="en-US" altLang="zh-TW" sz="2400" dirty="0" smtClean="0"/>
              <a:t>[1], [2], [3], ..</a:t>
            </a:r>
          </a:p>
          <a:p>
            <a:pPr marL="514350" indent="-514350">
              <a:spcBef>
                <a:spcPts val="1200"/>
              </a:spcBef>
              <a:buFont typeface="+mj-lt"/>
              <a:buAutoNum type="alphaUcPeriod"/>
            </a:pPr>
            <a:r>
              <a:rPr lang="en-US" altLang="zh-TW" sz="2800" b="1" dirty="0" smtClean="0">
                <a:solidFill>
                  <a:srgbClr val="C00000"/>
                </a:solidFill>
              </a:rPr>
              <a:t>Name and year </a:t>
            </a:r>
            <a:r>
              <a:rPr lang="en-US" altLang="zh-TW" sz="2800" dirty="0" smtClean="0"/>
              <a:t>system</a:t>
            </a:r>
          </a:p>
          <a:p>
            <a:pPr lvl="1">
              <a:spcBef>
                <a:spcPts val="400"/>
              </a:spcBef>
            </a:pPr>
            <a:r>
              <a:rPr lang="en-US" altLang="zh-TW" sz="2400" dirty="0" smtClean="0"/>
              <a:t>Alphabetical order</a:t>
            </a:r>
          </a:p>
          <a:p>
            <a:pPr lvl="1">
              <a:spcBef>
                <a:spcPts val="400"/>
              </a:spcBef>
            </a:pPr>
            <a:r>
              <a:rPr lang="da-DK" altLang="zh-TW" sz="2400" dirty="0" smtClean="0"/>
              <a:t>Smith et al. </a:t>
            </a:r>
            <a:r>
              <a:rPr lang="en-US" altLang="zh-TW" sz="2400" dirty="0" smtClean="0"/>
              <a:t>(1978),</a:t>
            </a:r>
            <a:r>
              <a:rPr lang="da-DK" altLang="zh-TW" sz="2400" dirty="0" smtClean="0"/>
              <a:t> Timoshenko and Gere (1951), Wu (1988), ...</a:t>
            </a:r>
          </a:p>
          <a:p>
            <a:pPr lvl="1">
              <a:spcBef>
                <a:spcPts val="400"/>
              </a:spcBef>
              <a:buFont typeface="Wingdings" pitchFamily="2" charset="2"/>
              <a:buChar char="ü"/>
            </a:pPr>
            <a:r>
              <a:rPr lang="en-US" altLang="zh-TW" sz="2400" dirty="0" smtClean="0"/>
              <a:t>Don’t mix two systems</a:t>
            </a:r>
          </a:p>
          <a:p>
            <a:pPr>
              <a:spcBef>
                <a:spcPts val="1200"/>
              </a:spcBef>
            </a:pPr>
            <a:r>
              <a:rPr lang="en-US" altLang="zh-TW" sz="2800" dirty="0" smtClean="0"/>
              <a:t>Proper citation of related previous works</a:t>
            </a:r>
          </a:p>
          <a:p>
            <a:pPr lvl="1">
              <a:spcBef>
                <a:spcPts val="400"/>
              </a:spcBef>
            </a:pPr>
            <a:r>
              <a:rPr lang="en-US" altLang="zh-TW" sz="2400" dirty="0" smtClean="0"/>
              <a:t>Refer to the real, original sources</a:t>
            </a:r>
          </a:p>
          <a:p>
            <a:pPr lvl="1">
              <a:spcBef>
                <a:spcPts val="400"/>
              </a:spcBef>
            </a:pPr>
            <a:r>
              <a:rPr lang="en-US" altLang="zh-TW" sz="2400" dirty="0" smtClean="0"/>
              <a:t>A kind of </a:t>
            </a:r>
            <a:r>
              <a:rPr lang="en-US" altLang="zh-TW" sz="2400" dirty="0"/>
              <a:t>ethics </a:t>
            </a:r>
            <a:r>
              <a:rPr lang="en-US" altLang="zh-TW" sz="2400" dirty="0" smtClean="0"/>
              <a:t>(potential reviewers!!)</a:t>
            </a:r>
            <a:endParaRPr lang="zh-TW" altLang="en-US" sz="2400" dirty="0"/>
          </a:p>
          <a:p>
            <a:pPr lvl="1">
              <a:spcBef>
                <a:spcPts val="400"/>
              </a:spcBef>
            </a:pPr>
            <a:endParaRPr lang="en-US" altLang="zh-TW" sz="24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086753" y="6550223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資料來源：台大土木系 楊永斌教授</a:t>
            </a:r>
            <a:endParaRPr lang="zh-TW" altLang="en-US" sz="14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Quotation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Bef>
                <a:spcPts val="1200"/>
              </a:spcBef>
              <a:buNone/>
            </a:pPr>
            <a:r>
              <a:rPr lang="en-US" altLang="zh-TW" b="1" dirty="0" smtClean="0">
                <a:solidFill>
                  <a:srgbClr val="C00000"/>
                </a:solidFill>
              </a:rPr>
              <a:t>Don’t copy too many words from other researchers’ works!!</a:t>
            </a:r>
          </a:p>
          <a:p>
            <a:pPr>
              <a:spcBef>
                <a:spcPts val="1800"/>
              </a:spcBef>
            </a:pPr>
            <a:r>
              <a:rPr lang="en-US" altLang="zh-TW" sz="2800" dirty="0" smtClean="0"/>
              <a:t>Misuse of knowledge property</a:t>
            </a:r>
          </a:p>
          <a:p>
            <a:pPr lvl="1"/>
            <a:r>
              <a:rPr lang="en-US" altLang="zh-TW" sz="2400" dirty="0" smtClean="0"/>
              <a:t>You may be charged some day</a:t>
            </a:r>
          </a:p>
          <a:p>
            <a:pPr lvl="1"/>
            <a:r>
              <a:rPr lang="en-US" altLang="zh-TW" sz="2400" dirty="0" smtClean="0"/>
              <a:t>A bomb in your future career</a:t>
            </a:r>
          </a:p>
          <a:p>
            <a:pPr>
              <a:spcBef>
                <a:spcPts val="1800"/>
              </a:spcBef>
            </a:pPr>
            <a:r>
              <a:rPr lang="en-US" altLang="zh-TW" sz="2800" dirty="0" smtClean="0">
                <a:solidFill>
                  <a:srgbClr val="0070C0"/>
                </a:solidFill>
              </a:rPr>
              <a:t>Rewrite</a:t>
            </a:r>
            <a:r>
              <a:rPr lang="en-US" altLang="zh-TW" sz="2800" i="1" dirty="0" smtClean="0"/>
              <a:t> </a:t>
            </a:r>
            <a:r>
              <a:rPr lang="en-US" altLang="zh-TW" sz="2800" dirty="0" smtClean="0"/>
              <a:t>other people’s sentences all the times!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086753" y="6550223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資料來源：台大土木系 楊永斌教授</a:t>
            </a:r>
            <a:endParaRPr lang="zh-TW" altLang="en-US" sz="14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Figures and Tables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</a:pPr>
            <a:r>
              <a:rPr lang="en-US" altLang="zh-TW" sz="2800" dirty="0" smtClean="0"/>
              <a:t>Try not to be criticized for ill-drawn figures before the Editor/Reviewer looks at your text!</a:t>
            </a:r>
          </a:p>
          <a:p>
            <a:pPr marL="971550" lvl="1" indent="-514350">
              <a:spcBef>
                <a:spcPts val="500"/>
              </a:spcBef>
              <a:buFont typeface="+mj-lt"/>
              <a:buAutoNum type="arabicPeriod"/>
            </a:pPr>
            <a:r>
              <a:rPr lang="en-US" altLang="zh-TW" sz="2400" dirty="0" smtClean="0"/>
              <a:t>Figures &amp; illustrations</a:t>
            </a:r>
          </a:p>
          <a:p>
            <a:pPr marL="1249363" lvl="2" indent="-334963">
              <a:spcBef>
                <a:spcPts val="500"/>
              </a:spcBef>
              <a:buFont typeface="Wingdings" pitchFamily="2" charset="2"/>
              <a:buChar char="Ø"/>
            </a:pPr>
            <a:r>
              <a:rPr lang="en-US" altLang="zh-TW" sz="2000" dirty="0" smtClean="0"/>
              <a:t>Title, subtitles</a:t>
            </a:r>
          </a:p>
          <a:p>
            <a:pPr marL="1249363" lvl="2" indent="-334963">
              <a:spcBef>
                <a:spcPts val="500"/>
              </a:spcBef>
              <a:buFont typeface="Wingdings" pitchFamily="2" charset="2"/>
              <a:buChar char="Ø"/>
            </a:pPr>
            <a:r>
              <a:rPr lang="en-US" altLang="zh-TW" sz="2000" dirty="0" smtClean="0"/>
              <a:t>Legend, units in axes</a:t>
            </a:r>
          </a:p>
          <a:p>
            <a:pPr marL="1249363" lvl="2" indent="-334963">
              <a:spcBef>
                <a:spcPts val="500"/>
              </a:spcBef>
              <a:buFont typeface="Wingdings" pitchFamily="2" charset="2"/>
              <a:buChar char="Ø"/>
            </a:pPr>
            <a:r>
              <a:rPr lang="en-US" altLang="zh-TW" sz="2000" dirty="0" smtClean="0"/>
              <a:t>Legibility of letters / Thickness of lines</a:t>
            </a:r>
          </a:p>
          <a:p>
            <a:pPr marL="971550" lvl="1" indent="-514350">
              <a:spcBef>
                <a:spcPts val="500"/>
              </a:spcBef>
              <a:buFont typeface="+mj-lt"/>
              <a:buAutoNum type="arabicPeriod"/>
            </a:pPr>
            <a:r>
              <a:rPr lang="en-US" altLang="zh-TW" sz="2400" dirty="0" smtClean="0"/>
              <a:t>Tables</a:t>
            </a:r>
          </a:p>
          <a:p>
            <a:pPr marL="1249363" lvl="2" indent="-334963">
              <a:spcBef>
                <a:spcPts val="500"/>
              </a:spcBef>
              <a:buFont typeface="Wingdings" pitchFamily="2" charset="2"/>
              <a:buChar char="Ø"/>
            </a:pPr>
            <a:r>
              <a:rPr lang="en-US" altLang="zh-TW" sz="2000" dirty="0"/>
              <a:t>Title &amp; style</a:t>
            </a:r>
          </a:p>
          <a:p>
            <a:pPr marL="0" indent="0" algn="ctr">
              <a:spcBef>
                <a:spcPts val="1800"/>
              </a:spcBef>
              <a:buNone/>
            </a:pPr>
            <a:r>
              <a:rPr lang="en-US" altLang="zh-TW" b="1" dirty="0">
                <a:solidFill>
                  <a:srgbClr val="C00000"/>
                </a:solidFill>
              </a:rPr>
              <a:t>Don’t just leave your figures and tables without giving any physical interpretation!!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086753" y="6550223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資料來源：台大土木系 楊永斌教授</a:t>
            </a:r>
            <a:endParaRPr lang="zh-TW" altLang="en-US" sz="14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Nomenclature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zh-TW" sz="2400" dirty="0" smtClean="0"/>
              <a:t>Don’t use two different symbols to mean the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same thing</a:t>
            </a:r>
          </a:p>
          <a:p>
            <a:pPr lvl="1">
              <a:spcBef>
                <a:spcPts val="600"/>
              </a:spcBef>
            </a:pPr>
            <a:r>
              <a:rPr lang="en-US" altLang="zh-TW" sz="2000" dirty="0" smtClean="0"/>
              <a:t>Example: </a:t>
            </a:r>
            <a:r>
              <a:rPr lang="en-US" altLang="zh-TW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sz="2000" dirty="0" smtClean="0"/>
              <a:t> and </a:t>
            </a:r>
            <a:r>
              <a:rPr lang="en-US" altLang="zh-TW" sz="2000" i="1" dirty="0" err="1">
                <a:latin typeface="Times New Roman" pitchFamily="18" charset="0"/>
                <a:cs typeface="Times New Roman" pitchFamily="18" charset="0"/>
              </a:rPr>
              <a:t>dist</a:t>
            </a:r>
            <a:r>
              <a:rPr lang="en-US" altLang="zh-TW" sz="2000" dirty="0" smtClean="0"/>
              <a:t> both for </a:t>
            </a:r>
            <a:r>
              <a:rPr lang="en-US" altLang="zh-TW" sz="2000" dirty="0" smtClean="0"/>
              <a:t>distance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zh-TW" sz="2400" dirty="0" smtClean="0"/>
              <a:t>Avoid using the same symbol to indicate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different things</a:t>
            </a:r>
          </a:p>
          <a:p>
            <a:pPr lvl="1">
              <a:spcBef>
                <a:spcPts val="600"/>
              </a:spcBef>
            </a:pPr>
            <a:r>
              <a:rPr lang="en-US" altLang="zh-TW" sz="2000" dirty="0" smtClean="0"/>
              <a:t>Example: </a:t>
            </a:r>
            <a:r>
              <a:rPr lang="en-US" altLang="zh-TW" sz="20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TW" sz="2000" dirty="0" smtClean="0"/>
              <a:t> for both weight and </a:t>
            </a:r>
            <a:r>
              <a:rPr lang="en-US" altLang="zh-TW" sz="2000" dirty="0" smtClean="0"/>
              <a:t>width</a:t>
            </a:r>
            <a:endParaRPr lang="en-US" altLang="zh-TW" sz="2000" dirty="0" smtClean="0"/>
          </a:p>
          <a:p>
            <a:pPr>
              <a:spcBef>
                <a:spcPts val="1200"/>
              </a:spcBef>
              <a:buFont typeface="Wingdings" pitchFamily="2" charset="2"/>
              <a:buChar char="ü"/>
            </a:pPr>
            <a:endParaRPr lang="en-US" altLang="zh-TW" sz="2400" dirty="0" smtClean="0"/>
          </a:p>
          <a:p>
            <a:pPr>
              <a:spcBef>
                <a:spcPts val="1200"/>
              </a:spcBef>
              <a:buFont typeface="Wingdings" pitchFamily="2" charset="2"/>
              <a:buChar char="ü"/>
            </a:pPr>
            <a:r>
              <a:rPr lang="en-US" altLang="zh-TW" sz="2400" dirty="0" smtClean="0"/>
              <a:t>Define </a:t>
            </a:r>
            <a:r>
              <a:rPr lang="en-US" altLang="zh-TW" sz="2400" dirty="0" smtClean="0"/>
              <a:t>each symbol at the place where it first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appears</a:t>
            </a:r>
          </a:p>
          <a:p>
            <a:pPr>
              <a:spcBef>
                <a:spcPts val="600"/>
              </a:spcBef>
              <a:buFont typeface="Wingdings" pitchFamily="2" charset="2"/>
              <a:buChar char="ü"/>
            </a:pPr>
            <a:r>
              <a:rPr lang="en-US" altLang="zh-TW" sz="2400" dirty="0" smtClean="0"/>
              <a:t>Definitions of symbols must be consistent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throughout</a:t>
            </a:r>
          </a:p>
          <a:p>
            <a:pPr>
              <a:spcBef>
                <a:spcPts val="600"/>
              </a:spcBef>
              <a:buFont typeface="Wingdings" pitchFamily="2" charset="2"/>
              <a:buChar char="ü"/>
            </a:pPr>
            <a:r>
              <a:rPr lang="en-US" altLang="zh-TW" sz="2400" dirty="0" smtClean="0"/>
              <a:t>Obey the symbols used conventionally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086753" y="6550223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資料來源：台大土木系 楊永斌教授</a:t>
            </a:r>
            <a:endParaRPr lang="zh-TW" altLang="en-US" sz="14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乘號 5"/>
          <p:cNvSpPr/>
          <p:nvPr/>
        </p:nvSpPr>
        <p:spPr bwMode="auto">
          <a:xfrm>
            <a:off x="5463668" y="1628800"/>
            <a:ext cx="648072" cy="648072"/>
          </a:xfrm>
          <a:prstGeom prst="mathMultiply">
            <a:avLst>
              <a:gd name="adj1" fmla="val 1809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乘號 6"/>
          <p:cNvSpPr/>
          <p:nvPr/>
        </p:nvSpPr>
        <p:spPr bwMode="auto">
          <a:xfrm>
            <a:off x="5652120" y="2564904"/>
            <a:ext cx="648072" cy="648072"/>
          </a:xfrm>
          <a:prstGeom prst="mathMultiply">
            <a:avLst>
              <a:gd name="adj1" fmla="val 1809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TW" b="1" dirty="0">
                <a:solidFill>
                  <a:srgbClr val="C00000"/>
                </a:solidFill>
              </a:rPr>
              <a:t>This is also the part that will be read by most reviewers and </a:t>
            </a:r>
            <a:r>
              <a:rPr lang="en-US" altLang="zh-TW" b="1" dirty="0" smtClean="0">
                <a:solidFill>
                  <a:srgbClr val="C00000"/>
                </a:solidFill>
              </a:rPr>
              <a:t>readers!!</a:t>
            </a:r>
            <a:endParaRPr lang="zh-TW" altLang="en-US" b="1" dirty="0">
              <a:solidFill>
                <a:srgbClr val="C00000"/>
              </a:solidFill>
            </a:endParaRPr>
          </a:p>
          <a:p>
            <a:pPr>
              <a:spcBef>
                <a:spcPts val="1800"/>
              </a:spcBef>
            </a:pPr>
            <a:r>
              <a:rPr lang="en-US" altLang="zh-TW" sz="2800" dirty="0" smtClean="0"/>
              <a:t>Highlight the main results obtained in this paper, with proper qualifications</a:t>
            </a:r>
          </a:p>
          <a:p>
            <a:r>
              <a:rPr lang="en-US" altLang="zh-TW" sz="2800" dirty="0" smtClean="0"/>
              <a:t>Not a repetition of the abstract</a:t>
            </a:r>
          </a:p>
          <a:p>
            <a:pPr lvl="1"/>
            <a:r>
              <a:rPr lang="en-US" altLang="zh-TW" sz="2400" dirty="0" smtClean="0"/>
              <a:t>Use past tense</a:t>
            </a:r>
          </a:p>
          <a:p>
            <a:pPr lvl="1"/>
            <a:r>
              <a:rPr lang="en-US" altLang="zh-TW" sz="2400" dirty="0" smtClean="0"/>
              <a:t>Don’t do it by “copy and paste”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086753" y="6550223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資料來源：台大土木系 楊永斌教授</a:t>
            </a:r>
            <a:endParaRPr lang="zh-TW" altLang="en-US" sz="14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altLang="zh-TW" sz="2800" dirty="0" smtClean="0"/>
              <a:t>Follow the journal style as close as possible</a:t>
            </a:r>
          </a:p>
          <a:p>
            <a:pPr lvl="1"/>
            <a:r>
              <a:rPr lang="en-US" altLang="zh-TW" sz="2400" dirty="0" smtClean="0"/>
              <a:t>Authors, title, journal, volume, issue, year, page numbers</a:t>
            </a:r>
          </a:p>
          <a:p>
            <a:pPr lvl="1"/>
            <a:r>
              <a:rPr lang="en-US" altLang="zh-TW" sz="2400" dirty="0" smtClean="0"/>
              <a:t>Journal abbreviations</a:t>
            </a:r>
          </a:p>
          <a:p>
            <a:pPr lvl="1"/>
            <a:r>
              <a:rPr lang="en-US" altLang="zh-TW" sz="2400" dirty="0" smtClean="0"/>
              <a:t>Book: publisher, city</a:t>
            </a:r>
          </a:p>
          <a:p>
            <a:pPr lvl="1"/>
            <a:r>
              <a:rPr lang="en-US" altLang="zh-TW" sz="2400" dirty="0" smtClean="0"/>
              <a:t>Comma, period, space, capital letters, etc.</a:t>
            </a:r>
          </a:p>
          <a:p>
            <a:r>
              <a:rPr lang="en-US" altLang="zh-TW" sz="2800" dirty="0" smtClean="0"/>
              <a:t>Keep the style fully consistent</a:t>
            </a:r>
          </a:p>
          <a:p>
            <a:pPr marL="0" indent="0" algn="ctr">
              <a:spcBef>
                <a:spcPts val="1800"/>
              </a:spcBef>
              <a:buNone/>
            </a:pPr>
            <a:r>
              <a:rPr lang="en-US" altLang="zh-TW" b="1" dirty="0" smtClean="0">
                <a:solidFill>
                  <a:srgbClr val="C00000"/>
                </a:solidFill>
              </a:rPr>
              <a:t>Don’t misspell the authors names!!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086753" y="6550223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資料來源：台大土木系 楊永斌教授</a:t>
            </a:r>
            <a:endParaRPr lang="zh-TW" altLang="en-US" sz="14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 Technical Issues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altLang="zh-TW" sz="2800" dirty="0" smtClean="0"/>
              <a:t>Font types</a:t>
            </a:r>
          </a:p>
          <a:p>
            <a:pPr lvl="1">
              <a:spcBef>
                <a:spcPts val="400"/>
              </a:spcBef>
            </a:pPr>
            <a:r>
              <a:rPr lang="en-US" altLang="zh-TW" sz="2400" dirty="0" smtClean="0"/>
              <a:t>Variables in </a:t>
            </a:r>
            <a:r>
              <a:rPr lang="en-US" altLang="zh-TW" sz="2400" i="1" dirty="0" smtClean="0"/>
              <a:t>italics</a:t>
            </a:r>
          </a:p>
          <a:p>
            <a:pPr lvl="1">
              <a:spcBef>
                <a:spcPts val="400"/>
              </a:spcBef>
            </a:pPr>
            <a:r>
              <a:rPr lang="en-US" altLang="zh-TW" sz="2400" dirty="0" smtClean="0"/>
              <a:t>Numbers in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Roman</a:t>
            </a:r>
          </a:p>
          <a:p>
            <a:pPr lvl="1">
              <a:spcBef>
                <a:spcPts val="400"/>
              </a:spcBef>
            </a:pPr>
            <a:r>
              <a:rPr lang="en-US" altLang="zh-TW" sz="2400" dirty="0" smtClean="0"/>
              <a:t>Physical units in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Roman</a:t>
            </a:r>
          </a:p>
          <a:p>
            <a:pPr marL="514350" indent="-514350">
              <a:spcBef>
                <a:spcPts val="800"/>
              </a:spcBef>
              <a:buFont typeface="+mj-lt"/>
              <a:buAutoNum type="arabicPeriod"/>
            </a:pPr>
            <a:r>
              <a:rPr lang="en-US" altLang="zh-TW" sz="2800" dirty="0" smtClean="0"/>
              <a:t>Key words: should not be made too specific</a:t>
            </a:r>
          </a:p>
          <a:p>
            <a:pPr marL="514350" indent="-514350">
              <a:spcBef>
                <a:spcPts val="800"/>
              </a:spcBef>
              <a:buFont typeface="+mj-lt"/>
              <a:buAutoNum type="arabicPeriod"/>
            </a:pPr>
            <a:r>
              <a:rPr lang="en-US" altLang="zh-TW" sz="2800" dirty="0"/>
              <a:t>Page systems</a:t>
            </a:r>
          </a:p>
          <a:p>
            <a:pPr lvl="1">
              <a:spcBef>
                <a:spcPts val="400"/>
              </a:spcBef>
            </a:pPr>
            <a:r>
              <a:rPr lang="en-US" altLang="zh-TW" sz="2400" dirty="0" smtClean="0"/>
              <a:t>Popular: 956-974</a:t>
            </a:r>
          </a:p>
          <a:p>
            <a:pPr lvl="1">
              <a:spcBef>
                <a:spcPts val="400"/>
              </a:spcBef>
            </a:pPr>
            <a:r>
              <a:rPr lang="en-US" altLang="zh-TW" sz="2400" dirty="0" smtClean="0"/>
              <a:t>Classical: 956-74</a:t>
            </a:r>
          </a:p>
          <a:p>
            <a:pPr marL="514350" indent="-514350">
              <a:spcBef>
                <a:spcPts val="800"/>
              </a:spcBef>
              <a:buFont typeface="+mj-lt"/>
              <a:buAutoNum type="arabicPeriod"/>
            </a:pPr>
            <a:r>
              <a:rPr lang="en-US" altLang="zh-TW" sz="2800" dirty="0"/>
              <a:t>Section </a:t>
            </a:r>
            <a:r>
              <a:rPr lang="en-US" altLang="zh-TW" sz="2800" dirty="0" smtClean="0"/>
              <a:t>titles</a:t>
            </a:r>
            <a:endParaRPr lang="en-US" altLang="zh-TW" sz="2800" dirty="0"/>
          </a:p>
          <a:p>
            <a:pPr marL="514350" indent="-514350">
              <a:spcBef>
                <a:spcPts val="800"/>
              </a:spcBef>
              <a:buFont typeface="+mj-lt"/>
              <a:buAutoNum type="arabicPeriod"/>
            </a:pPr>
            <a:r>
              <a:rPr lang="en-US" altLang="zh-TW" sz="2800" dirty="0"/>
              <a:t>Equation numbers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086753" y="6550223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資料來源：台大土木系 楊永斌教授</a:t>
            </a:r>
            <a:endParaRPr lang="zh-TW" altLang="en-US" sz="14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論文</a:t>
            </a:r>
            <a:r>
              <a:rPr lang="zh-TW" altLang="en-US" dirty="0" smtClean="0">
                <a:latin typeface="標楷體" pitchFamily="65" charset="-120"/>
              </a:rPr>
              <a:t>基本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架構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9" name="手繪多邊形 8"/>
          <p:cNvSpPr/>
          <p:nvPr/>
        </p:nvSpPr>
        <p:spPr>
          <a:xfrm>
            <a:off x="428596" y="1357298"/>
            <a:ext cx="7323822" cy="1457335"/>
          </a:xfrm>
          <a:custGeom>
            <a:avLst/>
            <a:gdLst>
              <a:gd name="connsiteX0" fmla="*/ 0 w 7165231"/>
              <a:gd name="connsiteY0" fmla="*/ 145734 h 1457335"/>
              <a:gd name="connsiteX1" fmla="*/ 42685 w 7165231"/>
              <a:gd name="connsiteY1" fmla="*/ 42685 h 1457335"/>
              <a:gd name="connsiteX2" fmla="*/ 145735 w 7165231"/>
              <a:gd name="connsiteY2" fmla="*/ 1 h 1457335"/>
              <a:gd name="connsiteX3" fmla="*/ 7019497 w 7165231"/>
              <a:gd name="connsiteY3" fmla="*/ 0 h 1457335"/>
              <a:gd name="connsiteX4" fmla="*/ 7122546 w 7165231"/>
              <a:gd name="connsiteY4" fmla="*/ 42685 h 1457335"/>
              <a:gd name="connsiteX5" fmla="*/ 7165230 w 7165231"/>
              <a:gd name="connsiteY5" fmla="*/ 145735 h 1457335"/>
              <a:gd name="connsiteX6" fmla="*/ 7165231 w 7165231"/>
              <a:gd name="connsiteY6" fmla="*/ 1311601 h 1457335"/>
              <a:gd name="connsiteX7" fmla="*/ 7122546 w 7165231"/>
              <a:gd name="connsiteY7" fmla="*/ 1414651 h 1457335"/>
              <a:gd name="connsiteX8" fmla="*/ 7019496 w 7165231"/>
              <a:gd name="connsiteY8" fmla="*/ 1457335 h 1457335"/>
              <a:gd name="connsiteX9" fmla="*/ 145734 w 7165231"/>
              <a:gd name="connsiteY9" fmla="*/ 1457335 h 1457335"/>
              <a:gd name="connsiteX10" fmla="*/ 42684 w 7165231"/>
              <a:gd name="connsiteY10" fmla="*/ 1414650 h 1457335"/>
              <a:gd name="connsiteX11" fmla="*/ 0 w 7165231"/>
              <a:gd name="connsiteY11" fmla="*/ 1311600 h 1457335"/>
              <a:gd name="connsiteX12" fmla="*/ 0 w 7165231"/>
              <a:gd name="connsiteY12" fmla="*/ 145734 h 145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65231" h="1457335">
                <a:moveTo>
                  <a:pt x="0" y="145734"/>
                </a:moveTo>
                <a:cubicBezTo>
                  <a:pt x="0" y="107083"/>
                  <a:pt x="15354" y="70015"/>
                  <a:pt x="42685" y="42685"/>
                </a:cubicBezTo>
                <a:cubicBezTo>
                  <a:pt x="70015" y="15355"/>
                  <a:pt x="107084" y="1"/>
                  <a:pt x="145735" y="1"/>
                </a:cubicBezTo>
                <a:lnTo>
                  <a:pt x="7019497" y="0"/>
                </a:lnTo>
                <a:cubicBezTo>
                  <a:pt x="7058148" y="0"/>
                  <a:pt x="7095216" y="15354"/>
                  <a:pt x="7122546" y="42685"/>
                </a:cubicBezTo>
                <a:cubicBezTo>
                  <a:pt x="7149876" y="70015"/>
                  <a:pt x="7165230" y="107084"/>
                  <a:pt x="7165230" y="145735"/>
                </a:cubicBezTo>
                <a:cubicBezTo>
                  <a:pt x="7165230" y="534357"/>
                  <a:pt x="7165231" y="922979"/>
                  <a:pt x="7165231" y="1311601"/>
                </a:cubicBezTo>
                <a:cubicBezTo>
                  <a:pt x="7165231" y="1350252"/>
                  <a:pt x="7149877" y="1387320"/>
                  <a:pt x="7122546" y="1414651"/>
                </a:cubicBezTo>
                <a:cubicBezTo>
                  <a:pt x="7095216" y="1441981"/>
                  <a:pt x="7058148" y="1457335"/>
                  <a:pt x="7019496" y="1457335"/>
                </a:cubicBezTo>
                <a:lnTo>
                  <a:pt x="145734" y="1457335"/>
                </a:lnTo>
                <a:cubicBezTo>
                  <a:pt x="107083" y="1457335"/>
                  <a:pt x="70015" y="1441981"/>
                  <a:pt x="42684" y="1414650"/>
                </a:cubicBezTo>
                <a:cubicBezTo>
                  <a:pt x="15354" y="1387320"/>
                  <a:pt x="0" y="1350251"/>
                  <a:pt x="0" y="1311600"/>
                </a:cubicBezTo>
                <a:lnTo>
                  <a:pt x="0" y="14573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034" tIns="176034" rIns="1663245" bIns="176034" numCol="1" spcCol="1270" anchor="ctr" anchorCtr="0">
            <a:noAutofit/>
          </a:bodyPr>
          <a:lstStyle/>
          <a:p>
            <a:pPr lvl="0" algn="l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3500" kern="1200" dirty="0" smtClean="0">
                <a:latin typeface="標楷體" pitchFamily="65" charset="-120"/>
                <a:ea typeface="標楷體" pitchFamily="65" charset="-120"/>
              </a:rPr>
              <a:t>摘要、前言</a:t>
            </a:r>
            <a:endParaRPr lang="zh-TW" altLang="en-US" sz="3500" kern="1200" dirty="0">
              <a:latin typeface="標楷體" pitchFamily="65" charset="-120"/>
              <a:ea typeface="標楷體" pitchFamily="65" charset="-120"/>
            </a:endParaRPr>
          </a:p>
          <a:p>
            <a:pPr marL="228600" lvl="1" indent="-228600" algn="l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2400" kern="1200" dirty="0" smtClean="0">
                <a:latin typeface="Garamond" pitchFamily="18" charset="0"/>
              </a:rPr>
              <a:t>Tell them what you want to tell them</a:t>
            </a:r>
            <a:endParaRPr lang="zh-TW" altLang="en-US" sz="2400" kern="1200" dirty="0">
              <a:latin typeface="Garamond" pitchFamily="18" charset="0"/>
            </a:endParaRPr>
          </a:p>
        </p:txBody>
      </p:sp>
      <p:sp>
        <p:nvSpPr>
          <p:cNvPr id="10" name="手繪多邊形 9"/>
          <p:cNvSpPr/>
          <p:nvPr/>
        </p:nvSpPr>
        <p:spPr>
          <a:xfrm>
            <a:off x="1060822" y="3057522"/>
            <a:ext cx="7165231" cy="1457335"/>
          </a:xfrm>
          <a:custGeom>
            <a:avLst/>
            <a:gdLst>
              <a:gd name="connsiteX0" fmla="*/ 0 w 7165231"/>
              <a:gd name="connsiteY0" fmla="*/ 145734 h 1457335"/>
              <a:gd name="connsiteX1" fmla="*/ 42685 w 7165231"/>
              <a:gd name="connsiteY1" fmla="*/ 42685 h 1457335"/>
              <a:gd name="connsiteX2" fmla="*/ 145735 w 7165231"/>
              <a:gd name="connsiteY2" fmla="*/ 1 h 1457335"/>
              <a:gd name="connsiteX3" fmla="*/ 7019497 w 7165231"/>
              <a:gd name="connsiteY3" fmla="*/ 0 h 1457335"/>
              <a:gd name="connsiteX4" fmla="*/ 7122546 w 7165231"/>
              <a:gd name="connsiteY4" fmla="*/ 42685 h 1457335"/>
              <a:gd name="connsiteX5" fmla="*/ 7165230 w 7165231"/>
              <a:gd name="connsiteY5" fmla="*/ 145735 h 1457335"/>
              <a:gd name="connsiteX6" fmla="*/ 7165231 w 7165231"/>
              <a:gd name="connsiteY6" fmla="*/ 1311601 h 1457335"/>
              <a:gd name="connsiteX7" fmla="*/ 7122546 w 7165231"/>
              <a:gd name="connsiteY7" fmla="*/ 1414651 h 1457335"/>
              <a:gd name="connsiteX8" fmla="*/ 7019496 w 7165231"/>
              <a:gd name="connsiteY8" fmla="*/ 1457335 h 1457335"/>
              <a:gd name="connsiteX9" fmla="*/ 145734 w 7165231"/>
              <a:gd name="connsiteY9" fmla="*/ 1457335 h 1457335"/>
              <a:gd name="connsiteX10" fmla="*/ 42684 w 7165231"/>
              <a:gd name="connsiteY10" fmla="*/ 1414650 h 1457335"/>
              <a:gd name="connsiteX11" fmla="*/ 0 w 7165231"/>
              <a:gd name="connsiteY11" fmla="*/ 1311600 h 1457335"/>
              <a:gd name="connsiteX12" fmla="*/ 0 w 7165231"/>
              <a:gd name="connsiteY12" fmla="*/ 145734 h 145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65231" h="1457335">
                <a:moveTo>
                  <a:pt x="0" y="145734"/>
                </a:moveTo>
                <a:cubicBezTo>
                  <a:pt x="0" y="107083"/>
                  <a:pt x="15354" y="70015"/>
                  <a:pt x="42685" y="42685"/>
                </a:cubicBezTo>
                <a:cubicBezTo>
                  <a:pt x="70015" y="15355"/>
                  <a:pt x="107084" y="1"/>
                  <a:pt x="145735" y="1"/>
                </a:cubicBezTo>
                <a:lnTo>
                  <a:pt x="7019497" y="0"/>
                </a:lnTo>
                <a:cubicBezTo>
                  <a:pt x="7058148" y="0"/>
                  <a:pt x="7095216" y="15354"/>
                  <a:pt x="7122546" y="42685"/>
                </a:cubicBezTo>
                <a:cubicBezTo>
                  <a:pt x="7149876" y="70015"/>
                  <a:pt x="7165230" y="107084"/>
                  <a:pt x="7165230" y="145735"/>
                </a:cubicBezTo>
                <a:cubicBezTo>
                  <a:pt x="7165230" y="534357"/>
                  <a:pt x="7165231" y="922979"/>
                  <a:pt x="7165231" y="1311601"/>
                </a:cubicBezTo>
                <a:cubicBezTo>
                  <a:pt x="7165231" y="1350252"/>
                  <a:pt x="7149877" y="1387320"/>
                  <a:pt x="7122546" y="1414651"/>
                </a:cubicBezTo>
                <a:cubicBezTo>
                  <a:pt x="7095216" y="1441981"/>
                  <a:pt x="7058148" y="1457335"/>
                  <a:pt x="7019496" y="1457335"/>
                </a:cubicBezTo>
                <a:lnTo>
                  <a:pt x="145734" y="1457335"/>
                </a:lnTo>
                <a:cubicBezTo>
                  <a:pt x="107083" y="1457335"/>
                  <a:pt x="70015" y="1441981"/>
                  <a:pt x="42684" y="1414650"/>
                </a:cubicBezTo>
                <a:cubicBezTo>
                  <a:pt x="15354" y="1387320"/>
                  <a:pt x="0" y="1350251"/>
                  <a:pt x="0" y="1311600"/>
                </a:cubicBezTo>
                <a:lnTo>
                  <a:pt x="0" y="14573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034" tIns="176034" rIns="1755528" bIns="176034" numCol="1" spcCol="1270" anchor="ctr" anchorCtr="0">
            <a:noAutofit/>
          </a:bodyPr>
          <a:lstStyle/>
          <a:p>
            <a:pPr lvl="0" algn="l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3500" kern="1200" dirty="0" smtClean="0">
                <a:latin typeface="標楷體" pitchFamily="65" charset="-120"/>
                <a:ea typeface="標楷體" pitchFamily="65" charset="-120"/>
              </a:rPr>
              <a:t>論文主體</a:t>
            </a:r>
            <a:endParaRPr lang="zh-TW" altLang="en-US" sz="3500" kern="1200" dirty="0">
              <a:latin typeface="標楷體" pitchFamily="65" charset="-120"/>
              <a:ea typeface="標楷體" pitchFamily="65" charset="-120"/>
            </a:endParaRPr>
          </a:p>
          <a:p>
            <a:pPr marL="228600" lvl="1" indent="-228600" algn="l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2400" kern="1200" dirty="0" smtClean="0">
                <a:latin typeface="Garamond" pitchFamily="18" charset="0"/>
              </a:rPr>
              <a:t>Tell them</a:t>
            </a:r>
            <a:endParaRPr lang="zh-TW" altLang="en-US" sz="2400" kern="1200" dirty="0">
              <a:latin typeface="Garamond" pitchFamily="18" charset="0"/>
            </a:endParaRPr>
          </a:p>
        </p:txBody>
      </p:sp>
      <p:sp>
        <p:nvSpPr>
          <p:cNvPr id="11" name="手繪多邊形 10"/>
          <p:cNvSpPr/>
          <p:nvPr/>
        </p:nvSpPr>
        <p:spPr>
          <a:xfrm>
            <a:off x="1693048" y="4757746"/>
            <a:ext cx="7165231" cy="1457335"/>
          </a:xfrm>
          <a:custGeom>
            <a:avLst/>
            <a:gdLst>
              <a:gd name="connsiteX0" fmla="*/ 0 w 7165231"/>
              <a:gd name="connsiteY0" fmla="*/ 145734 h 1457335"/>
              <a:gd name="connsiteX1" fmla="*/ 42685 w 7165231"/>
              <a:gd name="connsiteY1" fmla="*/ 42685 h 1457335"/>
              <a:gd name="connsiteX2" fmla="*/ 145735 w 7165231"/>
              <a:gd name="connsiteY2" fmla="*/ 1 h 1457335"/>
              <a:gd name="connsiteX3" fmla="*/ 7019497 w 7165231"/>
              <a:gd name="connsiteY3" fmla="*/ 0 h 1457335"/>
              <a:gd name="connsiteX4" fmla="*/ 7122546 w 7165231"/>
              <a:gd name="connsiteY4" fmla="*/ 42685 h 1457335"/>
              <a:gd name="connsiteX5" fmla="*/ 7165230 w 7165231"/>
              <a:gd name="connsiteY5" fmla="*/ 145735 h 1457335"/>
              <a:gd name="connsiteX6" fmla="*/ 7165231 w 7165231"/>
              <a:gd name="connsiteY6" fmla="*/ 1311601 h 1457335"/>
              <a:gd name="connsiteX7" fmla="*/ 7122546 w 7165231"/>
              <a:gd name="connsiteY7" fmla="*/ 1414651 h 1457335"/>
              <a:gd name="connsiteX8" fmla="*/ 7019496 w 7165231"/>
              <a:gd name="connsiteY8" fmla="*/ 1457335 h 1457335"/>
              <a:gd name="connsiteX9" fmla="*/ 145734 w 7165231"/>
              <a:gd name="connsiteY9" fmla="*/ 1457335 h 1457335"/>
              <a:gd name="connsiteX10" fmla="*/ 42684 w 7165231"/>
              <a:gd name="connsiteY10" fmla="*/ 1414650 h 1457335"/>
              <a:gd name="connsiteX11" fmla="*/ 0 w 7165231"/>
              <a:gd name="connsiteY11" fmla="*/ 1311600 h 1457335"/>
              <a:gd name="connsiteX12" fmla="*/ 0 w 7165231"/>
              <a:gd name="connsiteY12" fmla="*/ 145734 h 145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65231" h="1457335">
                <a:moveTo>
                  <a:pt x="0" y="145734"/>
                </a:moveTo>
                <a:cubicBezTo>
                  <a:pt x="0" y="107083"/>
                  <a:pt x="15354" y="70015"/>
                  <a:pt x="42685" y="42685"/>
                </a:cubicBezTo>
                <a:cubicBezTo>
                  <a:pt x="70015" y="15355"/>
                  <a:pt x="107084" y="1"/>
                  <a:pt x="145735" y="1"/>
                </a:cubicBezTo>
                <a:lnTo>
                  <a:pt x="7019497" y="0"/>
                </a:lnTo>
                <a:cubicBezTo>
                  <a:pt x="7058148" y="0"/>
                  <a:pt x="7095216" y="15354"/>
                  <a:pt x="7122546" y="42685"/>
                </a:cubicBezTo>
                <a:cubicBezTo>
                  <a:pt x="7149876" y="70015"/>
                  <a:pt x="7165230" y="107084"/>
                  <a:pt x="7165230" y="145735"/>
                </a:cubicBezTo>
                <a:cubicBezTo>
                  <a:pt x="7165230" y="534357"/>
                  <a:pt x="7165231" y="922979"/>
                  <a:pt x="7165231" y="1311601"/>
                </a:cubicBezTo>
                <a:cubicBezTo>
                  <a:pt x="7165231" y="1350252"/>
                  <a:pt x="7149877" y="1387320"/>
                  <a:pt x="7122546" y="1414651"/>
                </a:cubicBezTo>
                <a:cubicBezTo>
                  <a:pt x="7095216" y="1441981"/>
                  <a:pt x="7058148" y="1457335"/>
                  <a:pt x="7019496" y="1457335"/>
                </a:cubicBezTo>
                <a:lnTo>
                  <a:pt x="145734" y="1457335"/>
                </a:lnTo>
                <a:cubicBezTo>
                  <a:pt x="107083" y="1457335"/>
                  <a:pt x="70015" y="1441981"/>
                  <a:pt x="42684" y="1414650"/>
                </a:cubicBezTo>
                <a:cubicBezTo>
                  <a:pt x="15354" y="1387320"/>
                  <a:pt x="0" y="1350251"/>
                  <a:pt x="0" y="1311600"/>
                </a:cubicBezTo>
                <a:lnTo>
                  <a:pt x="0" y="14573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034" tIns="176034" rIns="1755528" bIns="176034" numCol="1" spcCol="1270" anchor="ctr" anchorCtr="0">
            <a:noAutofit/>
          </a:bodyPr>
          <a:lstStyle/>
          <a:p>
            <a:pPr lvl="0" algn="l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3500" kern="1200" dirty="0" smtClean="0">
                <a:latin typeface="標楷體" pitchFamily="65" charset="-120"/>
                <a:ea typeface="標楷體" pitchFamily="65" charset="-120"/>
              </a:rPr>
              <a:t>結語</a:t>
            </a:r>
            <a:endParaRPr lang="zh-TW" altLang="en-US" sz="3500" kern="1200" dirty="0">
              <a:latin typeface="標楷體" pitchFamily="65" charset="-120"/>
              <a:ea typeface="標楷體" pitchFamily="65" charset="-120"/>
            </a:endParaRPr>
          </a:p>
          <a:p>
            <a:pPr marL="228600" lvl="1" indent="-228600" algn="l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TW" sz="2400" kern="1200" dirty="0" smtClean="0">
                <a:latin typeface="Garamond" pitchFamily="18" charset="0"/>
              </a:rPr>
              <a:t>Tell them what you have told them</a:t>
            </a:r>
            <a:endParaRPr lang="zh-TW" altLang="en-US" sz="2400" kern="1200" dirty="0">
              <a:latin typeface="Garamond" pitchFamily="18" charset="0"/>
            </a:endParaRPr>
          </a:p>
        </p:txBody>
      </p:sp>
      <p:sp>
        <p:nvSpPr>
          <p:cNvPr id="12" name="手繪多邊形 11"/>
          <p:cNvSpPr/>
          <p:nvPr/>
        </p:nvSpPr>
        <p:spPr>
          <a:xfrm>
            <a:off x="6646559" y="2462443"/>
            <a:ext cx="947267" cy="947267"/>
          </a:xfrm>
          <a:custGeom>
            <a:avLst/>
            <a:gdLst>
              <a:gd name="connsiteX0" fmla="*/ 0 w 947267"/>
              <a:gd name="connsiteY0" fmla="*/ 520997 h 947267"/>
              <a:gd name="connsiteX1" fmla="*/ 213135 w 947267"/>
              <a:gd name="connsiteY1" fmla="*/ 520997 h 947267"/>
              <a:gd name="connsiteX2" fmla="*/ 213135 w 947267"/>
              <a:gd name="connsiteY2" fmla="*/ 0 h 947267"/>
              <a:gd name="connsiteX3" fmla="*/ 734132 w 947267"/>
              <a:gd name="connsiteY3" fmla="*/ 0 h 947267"/>
              <a:gd name="connsiteX4" fmla="*/ 734132 w 947267"/>
              <a:gd name="connsiteY4" fmla="*/ 520997 h 947267"/>
              <a:gd name="connsiteX5" fmla="*/ 947267 w 947267"/>
              <a:gd name="connsiteY5" fmla="*/ 520997 h 947267"/>
              <a:gd name="connsiteX6" fmla="*/ 473634 w 947267"/>
              <a:gd name="connsiteY6" fmla="*/ 947267 h 947267"/>
              <a:gd name="connsiteX7" fmla="*/ 0 w 947267"/>
              <a:gd name="connsiteY7" fmla="*/ 520997 h 947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7267" h="947267">
                <a:moveTo>
                  <a:pt x="0" y="520997"/>
                </a:moveTo>
                <a:lnTo>
                  <a:pt x="213135" y="520997"/>
                </a:lnTo>
                <a:lnTo>
                  <a:pt x="213135" y="0"/>
                </a:lnTo>
                <a:lnTo>
                  <a:pt x="734132" y="0"/>
                </a:lnTo>
                <a:lnTo>
                  <a:pt x="734132" y="520997"/>
                </a:lnTo>
                <a:lnTo>
                  <a:pt x="947267" y="520997"/>
                </a:lnTo>
                <a:lnTo>
                  <a:pt x="473634" y="947267"/>
                </a:lnTo>
                <a:lnTo>
                  <a:pt x="0" y="520997"/>
                </a:lnTo>
                <a:close/>
              </a:path>
            </a:pathLst>
          </a:custGeom>
        </p:spPr>
        <p:style>
          <a:ln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8855" tIns="45720" rIns="258855" bIns="280169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TW" altLang="en-US" sz="3600" kern="1200"/>
          </a:p>
        </p:txBody>
      </p:sp>
      <p:sp>
        <p:nvSpPr>
          <p:cNvPr id="13" name="手繪多邊形 12"/>
          <p:cNvSpPr/>
          <p:nvPr/>
        </p:nvSpPr>
        <p:spPr>
          <a:xfrm>
            <a:off x="7278785" y="4152952"/>
            <a:ext cx="947267" cy="947267"/>
          </a:xfrm>
          <a:custGeom>
            <a:avLst/>
            <a:gdLst>
              <a:gd name="connsiteX0" fmla="*/ 0 w 947267"/>
              <a:gd name="connsiteY0" fmla="*/ 520997 h 947267"/>
              <a:gd name="connsiteX1" fmla="*/ 213135 w 947267"/>
              <a:gd name="connsiteY1" fmla="*/ 520997 h 947267"/>
              <a:gd name="connsiteX2" fmla="*/ 213135 w 947267"/>
              <a:gd name="connsiteY2" fmla="*/ 0 h 947267"/>
              <a:gd name="connsiteX3" fmla="*/ 734132 w 947267"/>
              <a:gd name="connsiteY3" fmla="*/ 0 h 947267"/>
              <a:gd name="connsiteX4" fmla="*/ 734132 w 947267"/>
              <a:gd name="connsiteY4" fmla="*/ 520997 h 947267"/>
              <a:gd name="connsiteX5" fmla="*/ 947267 w 947267"/>
              <a:gd name="connsiteY5" fmla="*/ 520997 h 947267"/>
              <a:gd name="connsiteX6" fmla="*/ 473634 w 947267"/>
              <a:gd name="connsiteY6" fmla="*/ 947267 h 947267"/>
              <a:gd name="connsiteX7" fmla="*/ 0 w 947267"/>
              <a:gd name="connsiteY7" fmla="*/ 520997 h 947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7267" h="947267">
                <a:moveTo>
                  <a:pt x="0" y="520997"/>
                </a:moveTo>
                <a:lnTo>
                  <a:pt x="213135" y="520997"/>
                </a:lnTo>
                <a:lnTo>
                  <a:pt x="213135" y="0"/>
                </a:lnTo>
                <a:lnTo>
                  <a:pt x="734132" y="0"/>
                </a:lnTo>
                <a:lnTo>
                  <a:pt x="734132" y="520997"/>
                </a:lnTo>
                <a:lnTo>
                  <a:pt x="947267" y="520997"/>
                </a:lnTo>
                <a:lnTo>
                  <a:pt x="473634" y="947267"/>
                </a:lnTo>
                <a:lnTo>
                  <a:pt x="0" y="520997"/>
                </a:lnTo>
                <a:close/>
              </a:path>
            </a:pathLst>
          </a:custGeom>
        </p:spPr>
        <p:style>
          <a:ln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8855" tIns="45720" rIns="258855" bIns="280169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TW" altLang="en-US" sz="3600" kern="12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786446" y="6550223"/>
            <a:ext cx="3326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資料來源：高應大土木系 沈永年副教授</a:t>
            </a:r>
            <a:endParaRPr lang="zh-TW" altLang="en-US" sz="14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 Related Concerns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Comments from a colleague</a:t>
            </a:r>
          </a:p>
          <a:p>
            <a:pPr lvl="1"/>
            <a:r>
              <a:rPr lang="en-US" altLang="zh-TW" sz="2400" dirty="0" smtClean="0"/>
              <a:t>We do not have such culture in Taiwan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altLang="zh-TW" sz="2800" dirty="0" smtClean="0"/>
              <a:t>Professional English adviser</a:t>
            </a:r>
          </a:p>
          <a:p>
            <a:pPr lvl="1"/>
            <a:r>
              <a:rPr lang="en-US" altLang="zh-TW" sz="2400" dirty="0" smtClean="0"/>
              <a:t>Factors of cost and money</a:t>
            </a:r>
          </a:p>
          <a:p>
            <a:pPr lvl="1"/>
            <a:r>
              <a:rPr lang="en-US" altLang="zh-TW" sz="2400" dirty="0" smtClean="0"/>
              <a:t>Not always satisfactory</a:t>
            </a:r>
          </a:p>
          <a:p>
            <a:pPr lvl="1"/>
            <a:r>
              <a:rPr lang="en-US" altLang="zh-TW" sz="2400" dirty="0" smtClean="0"/>
              <a:t>Neither is it satisfactory to the Editors</a:t>
            </a:r>
          </a:p>
          <a:p>
            <a:pPr marL="0" indent="0" algn="ctr">
              <a:spcBef>
                <a:spcPts val="1800"/>
              </a:spcBef>
              <a:buNone/>
            </a:pPr>
            <a:r>
              <a:rPr lang="en-US" altLang="zh-TW" b="1" dirty="0" smtClean="0">
                <a:solidFill>
                  <a:srgbClr val="C00000"/>
                </a:solidFill>
              </a:rPr>
              <a:t>The best way is to re-read and improve </a:t>
            </a:r>
            <a:r>
              <a:rPr lang="en-US" altLang="zh-TW" b="1" dirty="0" smtClean="0">
                <a:solidFill>
                  <a:srgbClr val="C00000"/>
                </a:solidFill>
              </a:rPr>
              <a:t/>
            </a:r>
            <a:br>
              <a:rPr lang="en-US" altLang="zh-TW" b="1" dirty="0" smtClean="0">
                <a:solidFill>
                  <a:srgbClr val="C00000"/>
                </a:solidFill>
              </a:rPr>
            </a:br>
            <a:r>
              <a:rPr lang="en-US" altLang="zh-TW" b="1" dirty="0" smtClean="0">
                <a:solidFill>
                  <a:srgbClr val="C00000"/>
                </a:solidFill>
              </a:rPr>
              <a:t>the </a:t>
            </a:r>
            <a:r>
              <a:rPr lang="en-US" altLang="zh-TW" b="1" dirty="0" smtClean="0">
                <a:solidFill>
                  <a:srgbClr val="C00000"/>
                </a:solidFill>
              </a:rPr>
              <a:t>paper by </a:t>
            </a:r>
            <a:r>
              <a:rPr lang="en-US" altLang="zh-TW" b="1" dirty="0" smtClean="0">
                <a:solidFill>
                  <a:srgbClr val="C00000"/>
                </a:solidFill>
              </a:rPr>
              <a:t>yourself!!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086753" y="6550223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資料來源：台大土木系 楊永斌教授</a:t>
            </a:r>
            <a:endParaRPr lang="zh-TW" altLang="en-US" sz="14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i="1" dirty="0" smtClean="0">
                <a:latin typeface="Bodoni MT" pitchFamily="18" charset="0"/>
              </a:rPr>
              <a:t>Thank You</a:t>
            </a:r>
            <a:endParaRPr lang="zh-TW" altLang="en-US" i="1" dirty="0">
              <a:latin typeface="Bodoni MT" pitchFamily="18" charset="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常見工程論文格式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endParaRPr lang="zh-TW" altLang="en-US" sz="2800" dirty="0" smtClean="0">
              <a:latin typeface="Garamond Premr Pro" pitchFamily="18" charset="0"/>
            </a:endParaRPr>
          </a:p>
          <a:p>
            <a:pPr lvl="0">
              <a:buNone/>
            </a:pPr>
            <a:endParaRPr lang="zh-TW" altLang="en-US" sz="2800" dirty="0" smtClean="0">
              <a:latin typeface="Garamond Premr Pro" pitchFamily="18" charset="0"/>
            </a:endParaRPr>
          </a:p>
          <a:p>
            <a:pPr lvl="0">
              <a:buNone/>
            </a:pPr>
            <a:endParaRPr lang="en-US" altLang="zh-TW" sz="2800" dirty="0" smtClean="0">
              <a:latin typeface="Garamond Premr Pro" pitchFamily="18" charset="0"/>
            </a:endParaRPr>
          </a:p>
          <a:p>
            <a:pPr lvl="0">
              <a:buNone/>
            </a:pPr>
            <a:endParaRPr lang="zh-TW" altLang="en-US" sz="2800" dirty="0" smtClean="0">
              <a:latin typeface="Garamond Premr Pro" pitchFamily="18" charset="0"/>
            </a:endParaRPr>
          </a:p>
          <a:p>
            <a:pPr lvl="0">
              <a:buNone/>
            </a:pPr>
            <a:endParaRPr lang="zh-TW" altLang="en-US" sz="2800" dirty="0" smtClean="0">
              <a:latin typeface="Garamond Premr Pro" pitchFamily="18" charset="0"/>
            </a:endParaRPr>
          </a:p>
          <a:p>
            <a:pPr lvl="0">
              <a:buNone/>
            </a:pPr>
            <a:endParaRPr lang="en-US" altLang="zh-TW" sz="2800" dirty="0" smtClean="0">
              <a:latin typeface="Garamond Premr Pro" pitchFamily="18" charset="0"/>
            </a:endParaRPr>
          </a:p>
          <a:p>
            <a:pPr lvl="0">
              <a:buNone/>
            </a:pPr>
            <a:endParaRPr lang="zh-TW" altLang="en-US" sz="2800" dirty="0" smtClean="0">
              <a:latin typeface="Garamond Premr Pro" pitchFamily="18" charset="0"/>
            </a:endParaRPr>
          </a:p>
          <a:p>
            <a:pPr>
              <a:buNone/>
            </a:pPr>
            <a:endParaRPr lang="zh-TW" altLang="en-US" sz="28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95528"/>
              </p:ext>
            </p:extLst>
          </p:nvPr>
        </p:nvGraphicFramePr>
        <p:xfrm>
          <a:off x="534804" y="1357298"/>
          <a:ext cx="8429684" cy="4952022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136432"/>
                <a:gridCol w="5293252"/>
              </a:tblGrid>
              <a:tr h="5748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rebuchet MS" pitchFamily="34" charset="0"/>
                        </a:rPr>
                        <a:t>Abstract</a:t>
                      </a:r>
                      <a:endParaRPr lang="zh-TW" altLang="en-US" sz="2000" dirty="0">
                        <a:latin typeface="Trebuchet MS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aseline="0" dirty="0" smtClean="0">
                          <a:latin typeface="Garamond" pitchFamily="18" charset="0"/>
                          <a:ea typeface="標楷體" pitchFamily="65" charset="-120"/>
                        </a:rPr>
                        <a:t>以最簡要的方式說明論文的目標、使用的方法，以及研究成果之貢獻。</a:t>
                      </a:r>
                    </a:p>
                  </a:txBody>
                  <a:tcPr anchor="ctr"/>
                </a:tc>
              </a:tr>
              <a:tr h="478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rebuchet MS" pitchFamily="34" charset="0"/>
                        </a:rPr>
                        <a:t>Introduction</a:t>
                      </a:r>
                      <a:endParaRPr lang="zh-TW" altLang="en-US" sz="2000" dirty="0">
                        <a:latin typeface="Trebuchet MS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aseline="0" dirty="0" smtClean="0">
                          <a:latin typeface="Garamond" pitchFamily="18" charset="0"/>
                          <a:ea typeface="標楷體" pitchFamily="65" charset="-120"/>
                        </a:rPr>
                        <a:t>簡介問題的領域、使用的方法，並陳述本篇論文的架構。</a:t>
                      </a:r>
                      <a:endParaRPr lang="zh-TW" altLang="en-US" sz="1600" baseline="0" dirty="0">
                        <a:latin typeface="Garamond" pitchFamily="18" charset="0"/>
                        <a:ea typeface="標楷體" pitchFamily="65" charset="-120"/>
                      </a:endParaRPr>
                    </a:p>
                  </a:txBody>
                  <a:tcPr anchor="ctr"/>
                </a:tc>
              </a:tr>
              <a:tr h="4787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latin typeface="Trebuchet MS" pitchFamily="34" charset="0"/>
                        </a:rPr>
                        <a:t>Related Work</a:t>
                      </a:r>
                      <a:endParaRPr lang="zh-TW" altLang="en-US" sz="2000" dirty="0" smtClean="0">
                        <a:latin typeface="Trebuchet MS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aseline="0" dirty="0" smtClean="0">
                          <a:latin typeface="Garamond" pitchFamily="18" charset="0"/>
                          <a:ea typeface="標楷體" pitchFamily="65" charset="-120"/>
                        </a:rPr>
                        <a:t>描述問題領域的相關研究，指出既有方法的不足之處。</a:t>
                      </a:r>
                      <a:endParaRPr lang="zh-TW" altLang="en-US" sz="1600" baseline="0" dirty="0">
                        <a:latin typeface="Garamond" pitchFamily="18" charset="0"/>
                        <a:ea typeface="標楷體" pitchFamily="65" charset="-120"/>
                      </a:endParaRPr>
                    </a:p>
                  </a:txBody>
                  <a:tcPr anchor="ctr"/>
                </a:tc>
              </a:tr>
              <a:tr h="478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rebuchet MS" pitchFamily="34" charset="0"/>
                        </a:rPr>
                        <a:t>Proposed Methodology</a:t>
                      </a:r>
                      <a:endParaRPr lang="zh-TW" altLang="en-US" sz="2000" dirty="0">
                        <a:latin typeface="Trebuchet MS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aseline="0" dirty="0" smtClean="0">
                          <a:latin typeface="Garamond" pitchFamily="18" charset="0"/>
                          <a:ea typeface="標楷體" pitchFamily="65" charset="-120"/>
                        </a:rPr>
                        <a:t>詳細說明所提出的方法，如何解決問題。</a:t>
                      </a:r>
                      <a:endParaRPr lang="zh-TW" altLang="en-US" sz="1600" baseline="0" dirty="0">
                        <a:latin typeface="Garamond" pitchFamily="18" charset="0"/>
                        <a:ea typeface="標楷體" pitchFamily="65" charset="-120"/>
                      </a:endParaRPr>
                    </a:p>
                  </a:txBody>
                  <a:tcPr anchor="ctr"/>
                </a:tc>
              </a:tr>
              <a:tr h="5748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rebuchet MS" pitchFamily="34" charset="0"/>
                        </a:rPr>
                        <a:t>Simulation/Experiment</a:t>
                      </a:r>
                      <a:endParaRPr lang="zh-TW" altLang="en-US" sz="2000" dirty="0">
                        <a:latin typeface="Trebuchet MS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aseline="0" dirty="0" smtClean="0">
                          <a:latin typeface="Garamond" pitchFamily="18" charset="0"/>
                          <a:ea typeface="標楷體" pitchFamily="65" charset="-120"/>
                        </a:rPr>
                        <a:t>敘述實驗或模擬的環境、設備、參數，並將結果以圖形或表格的方式呈現。</a:t>
                      </a:r>
                      <a:endParaRPr lang="zh-TW" altLang="en-US" sz="1600" baseline="0" dirty="0">
                        <a:latin typeface="Garamond" pitchFamily="18" charset="0"/>
                        <a:ea typeface="標楷體" pitchFamily="65" charset="-120"/>
                      </a:endParaRPr>
                    </a:p>
                  </a:txBody>
                  <a:tcPr anchor="ctr"/>
                </a:tc>
              </a:tr>
              <a:tr h="478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rebuchet MS" pitchFamily="34" charset="0"/>
                        </a:rPr>
                        <a:t>Analysis</a:t>
                      </a:r>
                      <a:endParaRPr lang="zh-TW" altLang="en-US" sz="2000" dirty="0">
                        <a:latin typeface="Trebuchet MS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aseline="0" dirty="0" smtClean="0">
                          <a:latin typeface="Garamond" pitchFamily="18" charset="0"/>
                          <a:ea typeface="標楷體" pitchFamily="65" charset="-120"/>
                        </a:rPr>
                        <a:t>針對實驗或模擬結果進行分析，並與既有方法相互比較。</a:t>
                      </a:r>
                      <a:endParaRPr lang="zh-TW" altLang="en-US" sz="1600" baseline="0" dirty="0">
                        <a:latin typeface="Garamond" pitchFamily="18" charset="0"/>
                        <a:ea typeface="標楷體" pitchFamily="65" charset="-120"/>
                      </a:endParaRPr>
                    </a:p>
                  </a:txBody>
                  <a:tcPr anchor="ctr"/>
                </a:tc>
              </a:tr>
              <a:tr h="478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rebuchet MS" pitchFamily="34" charset="0"/>
                        </a:rPr>
                        <a:t>Conclusions</a:t>
                      </a:r>
                      <a:endParaRPr lang="zh-TW" altLang="en-US" sz="2000" dirty="0">
                        <a:latin typeface="Trebuchet MS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aseline="0" dirty="0" smtClean="0">
                          <a:latin typeface="Garamond" pitchFamily="18" charset="0"/>
                          <a:ea typeface="標楷體" pitchFamily="65" charset="-120"/>
                        </a:rPr>
                        <a:t>簡述研究成果，並指出將來可能的研究方向。</a:t>
                      </a:r>
                      <a:endParaRPr lang="zh-TW" altLang="en-US" sz="1600" baseline="0" dirty="0">
                        <a:latin typeface="Garamond" pitchFamily="18" charset="0"/>
                        <a:ea typeface="標楷體" pitchFamily="65" charset="-120"/>
                      </a:endParaRPr>
                    </a:p>
                  </a:txBody>
                  <a:tcPr anchor="ctr"/>
                </a:tc>
              </a:tr>
              <a:tr h="478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rebuchet MS" pitchFamily="34" charset="0"/>
                        </a:rPr>
                        <a:t>Acknowledgement</a:t>
                      </a:r>
                      <a:endParaRPr lang="zh-TW" altLang="en-US" sz="2000" dirty="0">
                        <a:latin typeface="Trebuchet MS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aseline="0" dirty="0" smtClean="0">
                          <a:latin typeface="Garamond" pitchFamily="18" charset="0"/>
                          <a:ea typeface="標楷體" pitchFamily="65" charset="-120"/>
                        </a:rPr>
                        <a:t>註明提供協助或贊助的人名或機構。</a:t>
                      </a:r>
                      <a:endParaRPr lang="zh-TW" altLang="en-US" sz="1600" baseline="0" dirty="0">
                        <a:latin typeface="Garamond" pitchFamily="18" charset="0"/>
                        <a:ea typeface="標楷體" pitchFamily="65" charset="-120"/>
                      </a:endParaRPr>
                    </a:p>
                  </a:txBody>
                  <a:tcPr anchor="ctr"/>
                </a:tc>
              </a:tr>
              <a:tr h="4787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latin typeface="Trebuchet MS" pitchFamily="34" charset="0"/>
                        </a:rPr>
                        <a:t>References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aseline="0" dirty="0" smtClean="0">
                          <a:latin typeface="Garamond" pitchFamily="18" charset="0"/>
                          <a:ea typeface="標楷體" pitchFamily="65" charset="-120"/>
                        </a:rPr>
                        <a:t>條列參考文獻。</a:t>
                      </a:r>
                      <a:endParaRPr lang="zh-TW" altLang="en-US" sz="1600" baseline="0" dirty="0">
                        <a:latin typeface="Garamond" pitchFamily="18" charset="0"/>
                        <a:ea typeface="標楷體" pitchFamily="65" charset="-120"/>
                      </a:endParaRPr>
                    </a:p>
                  </a:txBody>
                  <a:tcPr anchor="ctr"/>
                </a:tc>
              </a:tr>
              <a:tr h="442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rebuchet MS" pitchFamily="34" charset="0"/>
                        </a:rPr>
                        <a:t>Appendix</a:t>
                      </a:r>
                      <a:endParaRPr lang="zh-TW" altLang="en-US" sz="2000" dirty="0">
                        <a:latin typeface="Trebuchet MS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aseline="0" dirty="0" smtClean="0">
                          <a:latin typeface="Garamond" pitchFamily="18" charset="0"/>
                          <a:ea typeface="標楷體" pitchFamily="65" charset="-120"/>
                        </a:rPr>
                        <a:t>為避免本文過於冗長，將某些詳細說明置於此處。</a:t>
                      </a:r>
                      <a:endParaRPr lang="zh-TW" altLang="en-US" sz="1600" baseline="0" dirty="0">
                        <a:latin typeface="Garamond" pitchFamily="18" charset="0"/>
                        <a:ea typeface="標楷體" pitchFamily="65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6553200" y="6309319"/>
            <a:ext cx="2133600" cy="41215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寫作技巧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/>
        </p:nvGraphicFramePr>
        <p:xfrm>
          <a:off x="1285852" y="1285860"/>
          <a:ext cx="6786610" cy="5143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786446" y="6550223"/>
            <a:ext cx="3326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資料來源：高應大土木系 沈永年副教授</a:t>
            </a:r>
            <a:endParaRPr lang="zh-TW" altLang="en-US" sz="14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English – When You Read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Make sure that you can </a:t>
            </a:r>
            <a:r>
              <a:rPr lang="en-US" altLang="zh-TW" sz="2800" dirty="0" smtClean="0">
                <a:solidFill>
                  <a:srgbClr val="C00000"/>
                </a:solidFill>
              </a:rPr>
              <a:t>correctly repeat each word</a:t>
            </a:r>
            <a:r>
              <a:rPr lang="en-US" altLang="zh-TW" sz="2800" i="1" dirty="0" smtClean="0">
                <a:solidFill>
                  <a:srgbClr val="C00000"/>
                </a:solidFill>
              </a:rPr>
              <a:t> </a:t>
            </a:r>
            <a:r>
              <a:rPr lang="en-US" altLang="zh-TW" sz="2800" dirty="0" smtClean="0"/>
              <a:t>of the sentence you just read, when you close the book</a:t>
            </a:r>
          </a:p>
          <a:p>
            <a:pPr lvl="1"/>
            <a:r>
              <a:rPr lang="en-US" altLang="zh-TW" sz="2400" dirty="0" smtClean="0">
                <a:solidFill>
                  <a:srgbClr val="0070C0"/>
                </a:solidFill>
              </a:rPr>
              <a:t>Tense</a:t>
            </a:r>
            <a:r>
              <a:rPr lang="en-US" altLang="zh-TW" sz="2400" dirty="0" smtClean="0"/>
              <a:t>, </a:t>
            </a:r>
            <a:r>
              <a:rPr lang="en-US" altLang="zh-TW" sz="2400" dirty="0">
                <a:solidFill>
                  <a:srgbClr val="0070C0"/>
                </a:solidFill>
              </a:rPr>
              <a:t>singular/plural </a:t>
            </a:r>
            <a:r>
              <a:rPr lang="en-US" altLang="zh-TW" sz="2400" dirty="0">
                <a:solidFill>
                  <a:srgbClr val="0070C0"/>
                </a:solidFill>
              </a:rPr>
              <a:t>terms</a:t>
            </a:r>
            <a:r>
              <a:rPr lang="en-US" altLang="zh-TW" sz="2400" dirty="0" smtClean="0"/>
              <a:t>, </a:t>
            </a:r>
            <a:r>
              <a:rPr lang="en-US" altLang="zh-TW" sz="2400" dirty="0">
                <a:solidFill>
                  <a:srgbClr val="0070C0"/>
                </a:solidFill>
              </a:rPr>
              <a:t>articles</a:t>
            </a:r>
            <a:r>
              <a:rPr lang="en-US" altLang="zh-TW" sz="2400" dirty="0" smtClean="0"/>
              <a:t>, and </a:t>
            </a:r>
            <a:r>
              <a:rPr lang="en-US" altLang="zh-TW" sz="2400" dirty="0">
                <a:solidFill>
                  <a:srgbClr val="0070C0"/>
                </a:solidFill>
              </a:rPr>
              <a:t>punctuations</a:t>
            </a:r>
            <a:r>
              <a:rPr lang="en-US" altLang="zh-TW" sz="2400" dirty="0" smtClean="0"/>
              <a:t> are all the things you need to care about</a:t>
            </a:r>
          </a:p>
          <a:p>
            <a:pPr lvl="1"/>
            <a:r>
              <a:rPr lang="en-US" altLang="zh-TW" sz="2400" dirty="0" smtClean="0"/>
              <a:t>Not just a rough impression</a:t>
            </a:r>
          </a:p>
          <a:p>
            <a:pPr>
              <a:spcBef>
                <a:spcPts val="1200"/>
              </a:spcBef>
            </a:pPr>
            <a:r>
              <a:rPr lang="en-US" altLang="zh-TW" sz="2800" dirty="0" smtClean="0"/>
              <a:t>Try to remember some </a:t>
            </a:r>
            <a:r>
              <a:rPr lang="en-US" altLang="zh-TW" sz="2800" dirty="0" smtClean="0">
                <a:solidFill>
                  <a:srgbClr val="C00000"/>
                </a:solidFill>
              </a:rPr>
              <a:t>good patterns </a:t>
            </a:r>
            <a:r>
              <a:rPr lang="en-US" altLang="zh-TW" sz="2800" dirty="0" smtClean="0"/>
              <a:t>when you </a:t>
            </a:r>
            <a:r>
              <a:rPr lang="en-US" altLang="zh-TW" sz="2800" dirty="0" smtClean="0"/>
              <a:t>read</a:t>
            </a:r>
            <a:endParaRPr lang="en-US" altLang="zh-TW" sz="28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086753" y="6550223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資料來源：台大土木系 楊永斌教授</a:t>
            </a:r>
            <a:endParaRPr lang="zh-TW" altLang="en-US" sz="14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028" name="Picture 4" descr="C:\Users\Cylin\AppData\Local\Microsoft\Windows\Temporary Internet Files\Content.IE5\S109NU3X\MMj02840130000[1]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44" y="4929197"/>
            <a:ext cx="1000132" cy="1216377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English – When You Write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Use </a:t>
            </a:r>
            <a:r>
              <a:rPr lang="en-US" altLang="zh-TW" sz="2800" dirty="0" smtClean="0">
                <a:solidFill>
                  <a:srgbClr val="C00000"/>
                </a:solidFill>
              </a:rPr>
              <a:t>simple words </a:t>
            </a:r>
            <a:r>
              <a:rPr lang="en-US" altLang="zh-TW" sz="2800" dirty="0" smtClean="0"/>
              <a:t>to express what you intend to</a:t>
            </a:r>
            <a:r>
              <a:rPr lang="en-US" altLang="zh-TW" sz="2800" i="1" dirty="0" smtClean="0"/>
              <a:t> </a:t>
            </a:r>
            <a:r>
              <a:rPr lang="en-US" altLang="zh-TW" sz="2800" dirty="0" smtClean="0"/>
              <a:t>mean</a:t>
            </a:r>
          </a:p>
          <a:p>
            <a:r>
              <a:rPr lang="en-US" altLang="zh-TW" sz="2800" dirty="0" smtClean="0"/>
              <a:t>Make sure that every sentence is 100% correct</a:t>
            </a:r>
          </a:p>
          <a:p>
            <a:r>
              <a:rPr lang="en-US" altLang="zh-TW" sz="2800" dirty="0" smtClean="0"/>
              <a:t>Don’t rely on Chinese-English dictionaries</a:t>
            </a:r>
          </a:p>
          <a:p>
            <a:pPr lvl="1"/>
            <a:r>
              <a:rPr lang="en-US" altLang="zh-TW" sz="2400" dirty="0" smtClean="0"/>
              <a:t>The translation may be ridiculous!!</a:t>
            </a:r>
          </a:p>
          <a:p>
            <a:pPr>
              <a:spcBef>
                <a:spcPts val="1800"/>
              </a:spcBef>
              <a:buFont typeface="Wingdings" pitchFamily="2" charset="2"/>
              <a:buChar char="ü"/>
            </a:pPr>
            <a:r>
              <a:rPr lang="en-US" altLang="zh-TW" sz="2800" dirty="0" smtClean="0">
                <a:solidFill>
                  <a:srgbClr val="0070C0"/>
                </a:solidFill>
              </a:rPr>
              <a:t>Consult similar papers for use of similar terms and expressions</a:t>
            </a:r>
          </a:p>
          <a:p>
            <a:pPr>
              <a:buFont typeface="Wingdings" pitchFamily="2" charset="2"/>
              <a:buChar char="ü"/>
            </a:pPr>
            <a:r>
              <a:rPr lang="en-US" altLang="zh-TW" sz="2800" dirty="0" smtClean="0">
                <a:solidFill>
                  <a:srgbClr val="0070C0"/>
                </a:solidFill>
              </a:rPr>
              <a:t>Consult dictionaries in websites for similar patterns of sentences</a:t>
            </a:r>
          </a:p>
          <a:p>
            <a:pPr marL="0" indent="0" algn="ctr">
              <a:buNone/>
            </a:pPr>
            <a:r>
              <a:rPr lang="en-US" altLang="zh-TW" b="1" cap="small" dirty="0" smtClean="0">
                <a:solidFill>
                  <a:srgbClr val="C00000"/>
                </a:solidFill>
              </a:rPr>
              <a:t>Do not copy!!!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086753" y="6550223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資料來源：台大土木系 楊永斌教授</a:t>
            </a:r>
            <a:endParaRPr lang="zh-TW" altLang="en-US" sz="14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2051" name="Picture 3" descr="C:\Users\Cylin\AppData\Local\Microsoft\Windows\Temporary Internet Files\Content.IE5\Z2H8RXCJ\MMj02840020000[1]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44" y="5143512"/>
            <a:ext cx="1357322" cy="1300767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Rules of Thumb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Always use </a:t>
            </a:r>
            <a:r>
              <a:rPr lang="en-US" altLang="zh-TW" sz="2800" dirty="0" smtClean="0">
                <a:solidFill>
                  <a:srgbClr val="C00000"/>
                </a:solidFill>
              </a:rPr>
              <a:t>simple</a:t>
            </a:r>
            <a:r>
              <a:rPr lang="en-US" altLang="zh-TW" sz="2800" dirty="0" smtClean="0"/>
              <a:t>,</a:t>
            </a:r>
            <a:r>
              <a:rPr lang="en-US" altLang="zh-TW" sz="2800" i="1" dirty="0" smtClean="0"/>
              <a:t> </a:t>
            </a:r>
            <a:r>
              <a:rPr lang="en-US" altLang="zh-TW" sz="2800" dirty="0">
                <a:solidFill>
                  <a:srgbClr val="C00000"/>
                </a:solidFill>
              </a:rPr>
              <a:t>clear</a:t>
            </a:r>
            <a:r>
              <a:rPr lang="en-US" altLang="zh-TW" sz="2800" dirty="0" smtClean="0"/>
              <a:t>,</a:t>
            </a:r>
            <a:r>
              <a:rPr lang="en-US" altLang="zh-TW" sz="2800" i="1" dirty="0" smtClean="0"/>
              <a:t> </a:t>
            </a:r>
            <a:r>
              <a:rPr lang="en-US" altLang="zh-TW" sz="2800" dirty="0" smtClean="0"/>
              <a:t>and</a:t>
            </a:r>
            <a:r>
              <a:rPr lang="en-US" altLang="zh-TW" sz="2800" i="1" dirty="0" smtClean="0"/>
              <a:t> </a:t>
            </a:r>
            <a:r>
              <a:rPr lang="en-US" altLang="zh-TW" sz="2800" dirty="0">
                <a:solidFill>
                  <a:srgbClr val="C00000"/>
                </a:solidFill>
              </a:rPr>
              <a:t>smooth</a:t>
            </a:r>
            <a:r>
              <a:rPr lang="en-US" altLang="zh-TW" sz="2800" i="1" dirty="0" smtClean="0"/>
              <a:t> </a:t>
            </a:r>
            <a:r>
              <a:rPr lang="en-US" altLang="zh-TW" sz="2800" dirty="0" smtClean="0"/>
              <a:t>sentences to express your ideas</a:t>
            </a:r>
          </a:p>
          <a:p>
            <a:pPr>
              <a:spcBef>
                <a:spcPts val="1200"/>
              </a:spcBef>
            </a:pPr>
            <a:r>
              <a:rPr lang="en-US" altLang="zh-TW" sz="2800" dirty="0" smtClean="0"/>
              <a:t>Pay attention to papers written by researchers from renowned institutions</a:t>
            </a:r>
          </a:p>
          <a:p>
            <a:pPr lvl="1"/>
            <a:r>
              <a:rPr lang="en-US" altLang="zh-TW" sz="2400" dirty="0" smtClean="0"/>
              <a:t>E.g., Stanford, MIT, Princeton, CMU, Cambridge, etc.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TW" sz="2400" dirty="0" smtClean="0">
                <a:solidFill>
                  <a:srgbClr val="0070C0"/>
                </a:solidFill>
              </a:rPr>
              <a:t>Select some model papers</a:t>
            </a:r>
          </a:p>
          <a:p>
            <a:endParaRPr lang="zh-TW" altLang="en-US" sz="28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086753" y="6550223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資料來源：台大土木系 楊永斌教授</a:t>
            </a:r>
            <a:endParaRPr lang="zh-TW" altLang="en-US" sz="14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3075" name="Picture 3" descr="C:\Users\Cylin\AppData\Local\Microsoft\Windows\Temporary Internet Files\Content.IE5\S109NU3X\MCj029954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2264" y="4143380"/>
            <a:ext cx="1942186" cy="1841602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3212976"/>
            <a:ext cx="8568952" cy="1362075"/>
          </a:xfrm>
        </p:spPr>
        <p:txBody>
          <a:bodyPr/>
          <a:lstStyle/>
          <a:p>
            <a:pPr algn="ctr"/>
            <a:r>
              <a:rPr lang="en-US" altLang="zh-TW" cap="small" dirty="0"/>
              <a:t>Guides for Technical </a:t>
            </a:r>
            <a:r>
              <a:rPr lang="en-US" altLang="zh-TW" cap="small" dirty="0" smtClean="0"/>
              <a:t>Writing</a:t>
            </a:r>
            <a:endParaRPr lang="zh-TW" altLang="en-US" cap="small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08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Title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The title should have </a:t>
            </a:r>
            <a:r>
              <a:rPr lang="en-US" altLang="zh-TW" sz="2800" dirty="0" smtClean="0">
                <a:solidFill>
                  <a:srgbClr val="C00000"/>
                </a:solidFill>
              </a:rPr>
              <a:t>fewest</a:t>
            </a:r>
            <a:r>
              <a:rPr lang="en-US" altLang="zh-TW" sz="2800" dirty="0" smtClean="0"/>
              <a:t> </a:t>
            </a:r>
            <a:r>
              <a:rPr lang="en-US" altLang="zh-TW" sz="2800" dirty="0" smtClean="0"/>
              <a:t>possible words that </a:t>
            </a:r>
            <a:r>
              <a:rPr lang="en-US" altLang="zh-TW" sz="2800" dirty="0" smtClean="0">
                <a:solidFill>
                  <a:srgbClr val="C00000"/>
                </a:solidFill>
              </a:rPr>
              <a:t>best describe </a:t>
            </a:r>
            <a:r>
              <a:rPr lang="en-US" altLang="zh-TW" sz="2800" dirty="0" smtClean="0"/>
              <a:t>the content of the paper</a:t>
            </a:r>
          </a:p>
          <a:p>
            <a:pPr lvl="1"/>
            <a:r>
              <a:rPr lang="en-US" altLang="zh-TW" sz="2400" dirty="0"/>
              <a:t>Avoid using “Analysis of </a:t>
            </a:r>
            <a:r>
              <a:rPr lang="en-US" altLang="zh-TW" sz="2400" dirty="0" smtClean="0"/>
              <a:t>…” or </a:t>
            </a:r>
            <a:r>
              <a:rPr lang="en-US" altLang="zh-TW" sz="2400" dirty="0"/>
              <a:t>“Study of …”</a:t>
            </a:r>
          </a:p>
          <a:p>
            <a:pPr lvl="1"/>
            <a:r>
              <a:rPr lang="en-US" altLang="zh-TW" sz="2400" dirty="0" smtClean="0"/>
              <a:t>Many researchers use Titles to search for related papers</a:t>
            </a:r>
          </a:p>
          <a:p>
            <a:pPr>
              <a:spcBef>
                <a:spcPts val="1800"/>
              </a:spcBef>
            </a:pPr>
            <a:r>
              <a:rPr lang="en-US" altLang="zh-TW" sz="2800" dirty="0" smtClean="0"/>
              <a:t>Example</a:t>
            </a:r>
          </a:p>
          <a:p>
            <a:pPr lvl="1"/>
            <a:r>
              <a:rPr lang="en-US" altLang="zh-TW" sz="2400" dirty="0" smtClean="0"/>
              <a:t>Bad: A research on routing algorithms for WSNs</a:t>
            </a:r>
          </a:p>
          <a:p>
            <a:pPr lvl="1"/>
            <a:r>
              <a:rPr lang="en-US" altLang="zh-TW" sz="2400" dirty="0" smtClean="0"/>
              <a:t>Better: A </a:t>
            </a:r>
            <a:r>
              <a:rPr lang="en-US" altLang="zh-TW" sz="2400" dirty="0" smtClean="0">
                <a:solidFill>
                  <a:srgbClr val="0070C0"/>
                </a:solidFill>
              </a:rPr>
              <a:t>low-overhead</a:t>
            </a:r>
            <a:r>
              <a:rPr lang="en-US" altLang="zh-TW" sz="2400" dirty="0" smtClean="0"/>
              <a:t> routing algorithm for WSNs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086753" y="6550223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資料來源：台大土木系 楊永斌教授</a:t>
            </a:r>
            <a:endParaRPr lang="zh-TW" altLang="en-US" sz="14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 monitor desig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佈景主題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佈景主題 1">
        <a:dk1>
          <a:srgbClr val="080808"/>
        </a:dk1>
        <a:lt1>
          <a:srgbClr val="74C8E6"/>
        </a:lt1>
        <a:dk2>
          <a:srgbClr val="000000"/>
        </a:dk2>
        <a:lt2>
          <a:srgbClr val="080808"/>
        </a:lt2>
        <a:accent1>
          <a:srgbClr val="68A2B6"/>
        </a:accent1>
        <a:accent2>
          <a:srgbClr val="4192BF"/>
        </a:accent2>
        <a:accent3>
          <a:srgbClr val="BCE0F0"/>
        </a:accent3>
        <a:accent4>
          <a:srgbClr val="060606"/>
        </a:accent4>
        <a:accent5>
          <a:srgbClr val="B9CED7"/>
        </a:accent5>
        <a:accent6>
          <a:srgbClr val="3A84AD"/>
        </a:accent6>
        <a:hlink>
          <a:srgbClr val="3963AF"/>
        </a:hlink>
        <a:folHlink>
          <a:srgbClr val="00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Computer monitor design template</Template>
  <TotalTime>620</TotalTime>
  <Words>1105</Words>
  <Application>Microsoft Office PowerPoint</Application>
  <PresentationFormat>如螢幕大小 (4:3)</PresentationFormat>
  <Paragraphs>225</Paragraphs>
  <Slides>21</Slides>
  <Notes>21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Computer monitor design template</vt:lpstr>
      <vt:lpstr>論文寫作</vt:lpstr>
      <vt:lpstr>論文基本架構</vt:lpstr>
      <vt:lpstr>常見工程論文格式</vt:lpstr>
      <vt:lpstr>寫作技巧</vt:lpstr>
      <vt:lpstr>English – When You Read</vt:lpstr>
      <vt:lpstr>English – When You Write</vt:lpstr>
      <vt:lpstr>Rules of Thumb</vt:lpstr>
      <vt:lpstr>Guides for Technical Writing</vt:lpstr>
      <vt:lpstr>Title</vt:lpstr>
      <vt:lpstr>Abstract</vt:lpstr>
      <vt:lpstr>Introduction</vt:lpstr>
      <vt:lpstr>Main Text</vt:lpstr>
      <vt:lpstr>Citation</vt:lpstr>
      <vt:lpstr>Quotation</vt:lpstr>
      <vt:lpstr>Figures and Tables</vt:lpstr>
      <vt:lpstr>Nomenclature</vt:lpstr>
      <vt:lpstr>Conclusions</vt:lpstr>
      <vt:lpstr>References</vt:lpstr>
      <vt:lpstr>Other Technical Issues</vt:lpstr>
      <vt:lpstr>Other Related Concerns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論文寫作</dc:title>
  <dc:creator>Cylin</dc:creator>
  <cp:lastModifiedBy>Chiyilin</cp:lastModifiedBy>
  <cp:revision>77</cp:revision>
  <dcterms:created xsi:type="dcterms:W3CDTF">2009-05-04T07:53:55Z</dcterms:created>
  <dcterms:modified xsi:type="dcterms:W3CDTF">2012-03-26T06:59:19Z</dcterms:modified>
</cp:coreProperties>
</file>