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2"/>
  </p:notesMasterIdLst>
  <p:sldIdLst>
    <p:sldId id="256" r:id="rId2"/>
    <p:sldId id="311" r:id="rId3"/>
    <p:sldId id="257" r:id="rId4"/>
    <p:sldId id="258" r:id="rId5"/>
    <p:sldId id="259" r:id="rId6"/>
    <p:sldId id="293" r:id="rId7"/>
    <p:sldId id="294" r:id="rId8"/>
    <p:sldId id="264" r:id="rId9"/>
    <p:sldId id="295" r:id="rId10"/>
    <p:sldId id="298" r:id="rId11"/>
    <p:sldId id="297" r:id="rId12"/>
    <p:sldId id="296" r:id="rId13"/>
    <p:sldId id="270" r:id="rId14"/>
    <p:sldId id="263" r:id="rId15"/>
    <p:sldId id="265" r:id="rId16"/>
    <p:sldId id="310" r:id="rId17"/>
    <p:sldId id="314" r:id="rId18"/>
    <p:sldId id="299" r:id="rId19"/>
    <p:sldId id="273" r:id="rId20"/>
    <p:sldId id="271" r:id="rId21"/>
    <p:sldId id="275" r:id="rId22"/>
    <p:sldId id="274" r:id="rId23"/>
    <p:sldId id="276" r:id="rId24"/>
    <p:sldId id="272" r:id="rId25"/>
    <p:sldId id="266" r:id="rId26"/>
    <p:sldId id="267" r:id="rId27"/>
    <p:sldId id="269" r:id="rId28"/>
    <p:sldId id="277" r:id="rId29"/>
    <p:sldId id="278" r:id="rId30"/>
    <p:sldId id="305" r:id="rId31"/>
    <p:sldId id="307" r:id="rId32"/>
    <p:sldId id="306" r:id="rId33"/>
    <p:sldId id="308" r:id="rId34"/>
    <p:sldId id="316" r:id="rId35"/>
    <p:sldId id="317" r:id="rId36"/>
    <p:sldId id="318" r:id="rId37"/>
    <p:sldId id="315" r:id="rId38"/>
    <p:sldId id="309" r:id="rId39"/>
    <p:sldId id="279" r:id="rId40"/>
    <p:sldId id="280" r:id="rId41"/>
    <p:sldId id="281" r:id="rId42"/>
    <p:sldId id="283" r:id="rId43"/>
    <p:sldId id="284" r:id="rId44"/>
    <p:sldId id="300" r:id="rId45"/>
    <p:sldId id="288" r:id="rId46"/>
    <p:sldId id="287" r:id="rId47"/>
    <p:sldId id="282" r:id="rId48"/>
    <p:sldId id="304" r:id="rId49"/>
    <p:sldId id="268" r:id="rId50"/>
    <p:sldId id="289" r:id="rId51"/>
    <p:sldId id="290" r:id="rId52"/>
    <p:sldId id="301" r:id="rId53"/>
    <p:sldId id="302" r:id="rId54"/>
    <p:sldId id="291" r:id="rId55"/>
    <p:sldId id="292" r:id="rId56"/>
    <p:sldId id="303" r:id="rId57"/>
    <p:sldId id="312" r:id="rId58"/>
    <p:sldId id="313" r:id="rId59"/>
    <p:sldId id="319" r:id="rId60"/>
    <p:sldId id="260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20" autoAdjust="0"/>
  </p:normalViewPr>
  <p:slideViewPr>
    <p:cSldViewPr>
      <p:cViewPr varScale="1">
        <p:scale>
          <a:sx n="72" d="100"/>
          <a:sy n="72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ED622-1856-4FC7-B4D2-BE73FE23BF4F}" type="datetimeFigureOut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E5F8-26B0-4392-B280-8C0A58522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多打手稿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提出</a:t>
            </a:r>
            <a:r>
              <a:rPr lang="en-US" altLang="zh-TW" dirty="0" smtClean="0"/>
              <a:t>HLS,</a:t>
            </a:r>
            <a:r>
              <a:rPr lang="zh-TW" altLang="en-US" dirty="0" smtClean="0"/>
              <a:t> 每頁要有相關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7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5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5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公式轉換，之間對檔案大小會增加多少，減少多少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1920x1080x3</a:t>
            </a:r>
            <a:r>
              <a:rPr lang="en-US" altLang="zh-TW" baseline="0" dirty="0" smtClean="0"/>
              <a:t> bytes / 1024 = 6075 KB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31 frames  ,  I-frames:  1 ,  P-frames:  10,  B-frames:  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6075 * 30 = 182250 KB</a:t>
            </a:r>
          </a:p>
          <a:p>
            <a:r>
              <a:rPr lang="en-US" altLang="zh-TW" dirty="0" smtClean="0"/>
              <a:t>6075 /</a:t>
            </a:r>
            <a:r>
              <a:rPr lang="en-US" altLang="zh-TW" baseline="0" dirty="0" smtClean="0"/>
              <a:t> 7 * 1 = 868  KB</a:t>
            </a:r>
          </a:p>
          <a:p>
            <a:r>
              <a:rPr lang="en-US" altLang="zh-TW" baseline="0" dirty="0" smtClean="0"/>
              <a:t>6075 / 20 * 10 = 3038 KB</a:t>
            </a:r>
          </a:p>
          <a:p>
            <a:r>
              <a:rPr lang="en-US" altLang="zh-TW" baseline="0" dirty="0" smtClean="0"/>
              <a:t>6075 / 50 * 20 = 2430 KB</a:t>
            </a:r>
          </a:p>
          <a:p>
            <a:r>
              <a:rPr lang="en-US" altLang="zh-TW" baseline="0" dirty="0" smtClean="0"/>
              <a:t>868 + 3038+ 2430 = 6336 KB</a:t>
            </a:r>
          </a:p>
          <a:p>
            <a:r>
              <a:rPr lang="en-US" altLang="zh-TW" baseline="0" dirty="0" smtClean="0"/>
              <a:t>6336 / 182250 = 1 ; 29 </a:t>
            </a:r>
            <a:r>
              <a:rPr lang="zh-TW" altLang="en-US" baseline="0" dirty="0" smtClean="0"/>
              <a:t>壓縮率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2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插入</a:t>
            </a:r>
            <a:r>
              <a:rPr lang="en-US" altLang="zh-TW" dirty="0" err="1" smtClean="0"/>
              <a:t>macroblock</a:t>
            </a:r>
            <a:r>
              <a:rPr lang="zh-TW" altLang="en-US" dirty="0" smtClean="0"/>
              <a:t>的解釋圖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公式轉換，之間對檔案大小會增加多少，減少多少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畫面切換快的串流時，容易抓到動作變化，使用</a:t>
            </a:r>
            <a:r>
              <a:rPr lang="en-US" altLang="zh-TW" dirty="0" err="1" smtClean="0"/>
              <a:t>macroblock</a:t>
            </a:r>
            <a:r>
              <a:rPr lang="zh-TW" altLang="en-US" dirty="0" smtClean="0"/>
              <a:t>小，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畫格記錄到資料也會變少</a:t>
            </a:r>
            <a:endParaRPr lang="en-US" altLang="zh-TW" dirty="0" smtClean="0"/>
          </a:p>
          <a:p>
            <a:r>
              <a:rPr lang="zh-TW" altLang="en-US" dirty="0" smtClean="0"/>
              <a:t>畫面比較靜態時，使用</a:t>
            </a:r>
            <a:r>
              <a:rPr lang="en-US" altLang="zh-TW" dirty="0" err="1" smtClean="0"/>
              <a:t>macroblock</a:t>
            </a:r>
            <a:r>
              <a:rPr lang="zh-TW" altLang="en-US" dirty="0" smtClean="0"/>
              <a:t>大，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畫格記錄到資料少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2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公式轉換，之間對檔案大小會增加多少，減少多少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3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測試顯示</a:t>
            </a:r>
            <a:r>
              <a:rPr lang="en-US" altLang="zh-TW" dirty="0" smtClean="0"/>
              <a:t>AHLS</a:t>
            </a:r>
            <a:r>
              <a:rPr lang="zh-TW" altLang="en-US" dirty="0" smtClean="0"/>
              <a:t>正常在播放在一半中，會開始要求下載下一個切片串流檔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4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E5F8-26B0-4392-B280-8C0A585221E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3E6D-9248-4D75-9F10-1800F17D42EF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7FA9-F9B1-4B4D-98C6-A27D27A42930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4D12-9079-4E53-B2A7-7FFF47624A4A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F127-CCD4-4382-9DB0-B7CC5140A0BA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8DE-1F6A-4093-90E4-8B48D6BCA577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7B7E-D365-4EFB-87C2-F580651FC36A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207-1656-4DC7-87E2-64A821212328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BB9-3099-4E4D-81D6-5D5089A0E67B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5F80-7FE8-406F-B856-3B01D4C81020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3CEE-7A0F-49A4-9B12-8B196B70060A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43AA-B74E-41F6-9EC7-AF9D178B76C8}" type="datetime1">
              <a:rPr lang="zh-TW" altLang="en-US" smtClean="0"/>
              <a:t>2013/6/7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0A13D80-8B8D-4ACA-8C69-6757F51388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711A8B-96F6-4AB5-B390-3E479950F809}" type="datetime1">
              <a:rPr lang="zh-TW" altLang="en-US" smtClean="0"/>
              <a:t>2013/6/7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自適式影像編碼</a:t>
            </a:r>
            <a:r>
              <a:rPr lang="en-US" altLang="zh-TW" dirty="0" smtClean="0"/>
              <a:t>HLS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呂建億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8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 </a:t>
            </a:r>
            <a:r>
              <a:rPr lang="en-US" altLang="zh-TW" dirty="0" err="1" smtClean="0"/>
              <a:t>BitRate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可同時提供多種位元率串流</a:t>
            </a:r>
            <a:endParaRPr lang="en-US" altLang="zh-TW" sz="32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6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位元率</a:t>
            </a:r>
            <a:r>
              <a:rPr lang="en-US" altLang="zh-TW" dirty="0" smtClean="0"/>
              <a:t>(Bit Rate)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1"/>
            <a:r>
              <a:rPr lang="zh-TW" altLang="en-US" sz="3200" dirty="0" smtClean="0"/>
              <a:t>一秒的串流流量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位元率 </a:t>
            </a:r>
            <a:r>
              <a:rPr lang="en-US" altLang="zh-TW" sz="3200" dirty="0"/>
              <a:t>= </a:t>
            </a:r>
            <a:r>
              <a:rPr lang="zh-TW" altLang="en-US" sz="3200" dirty="0"/>
              <a:t>檔案大小 </a:t>
            </a:r>
            <a:r>
              <a:rPr lang="en-US" altLang="zh-TW" sz="3200" dirty="0"/>
              <a:t>/ </a:t>
            </a:r>
            <a:r>
              <a:rPr lang="zh-TW" altLang="en-US" sz="3200" dirty="0"/>
              <a:t>傳輸時間</a:t>
            </a:r>
            <a:endParaRPr lang="en-US" altLang="zh-TW" sz="3200" dirty="0"/>
          </a:p>
          <a:p>
            <a:pPr lvl="1"/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 </a:t>
            </a:r>
            <a:r>
              <a:rPr lang="en-US" altLang="zh-TW" dirty="0" err="1" smtClean="0"/>
              <a:t>BitRate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可同時提供多種位元率串流</a:t>
            </a:r>
            <a:endParaRPr lang="en-US" altLang="zh-TW" sz="32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2" descr="C:\Users\Justin\Desktop\pictures\下載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1677169" cy="161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2419686"/>
            <a:ext cx="1901689" cy="19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左箭號 6"/>
          <p:cNvSpPr/>
          <p:nvPr/>
        </p:nvSpPr>
        <p:spPr>
          <a:xfrm>
            <a:off x="3059832" y="2708920"/>
            <a:ext cx="288032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059832" y="3518926"/>
            <a:ext cx="28803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638217" y="23340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請求高位元率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38217" y="31396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傳輸</a:t>
            </a:r>
            <a:r>
              <a:rPr lang="zh-TW" altLang="en-US" sz="2400" dirty="0" smtClean="0"/>
              <a:t>高位元率</a:t>
            </a:r>
            <a:endParaRPr lang="zh-TW" altLang="en-US" sz="2400" dirty="0"/>
          </a:p>
        </p:txBody>
      </p:sp>
      <p:sp>
        <p:nvSpPr>
          <p:cNvPr id="11" name="向左箭號 10"/>
          <p:cNvSpPr/>
          <p:nvPr/>
        </p:nvSpPr>
        <p:spPr>
          <a:xfrm>
            <a:off x="3106710" y="4446174"/>
            <a:ext cx="288032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106710" y="5256180"/>
            <a:ext cx="28803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685095" y="40713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請求低位元率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85095" y="48769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傳輸低位元率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8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常見自</a:t>
            </a:r>
            <a:r>
              <a:rPr lang="zh-TW" altLang="en-US" dirty="0"/>
              <a:t>適</a:t>
            </a:r>
            <a:r>
              <a:rPr lang="zh-TW" altLang="en-US" dirty="0" smtClean="0"/>
              <a:t>式串流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Microsoft Smooth Streaming</a:t>
            </a:r>
          </a:p>
          <a:p>
            <a:r>
              <a:rPr lang="en-US" altLang="zh-TW" sz="3200" dirty="0"/>
              <a:t>Adobe HTTP Dynamic Streaming(HDS)</a:t>
            </a:r>
          </a:p>
          <a:p>
            <a:r>
              <a:rPr lang="en-US" altLang="zh-TW" sz="3200" dirty="0"/>
              <a:t>Apple HTTP Live Streaming(HLS)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為何選擇</a:t>
            </a:r>
            <a:r>
              <a:rPr lang="en-US" altLang="zh-TW" dirty="0" smtClean="0"/>
              <a:t>HLS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自適</a:t>
            </a:r>
            <a:r>
              <a:rPr lang="zh-TW" altLang="en-US" sz="3200" dirty="0" smtClean="0"/>
              <a:t>式串流中，唯一不需安裝外掛程式</a:t>
            </a:r>
            <a:endParaRPr lang="en-US" altLang="zh-TW" sz="3200" dirty="0" smtClean="0"/>
          </a:p>
          <a:p>
            <a:r>
              <a:rPr lang="zh-TW" altLang="en-US" sz="3200" dirty="0" smtClean="0"/>
              <a:t>伺服器相容性高，可使用各種伺服器架設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例如</a:t>
            </a:r>
            <a:r>
              <a:rPr lang="en-US" altLang="zh-TW" sz="3200" dirty="0" smtClean="0"/>
              <a:t> Apache, </a:t>
            </a:r>
            <a:r>
              <a:rPr lang="en-US" altLang="zh-TW" sz="3200" dirty="0" err="1" smtClean="0"/>
              <a:t>Lighttpd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nginx</a:t>
            </a:r>
            <a:r>
              <a:rPr lang="zh-TW" altLang="en-US" sz="3200" dirty="0" smtClean="0"/>
              <a:t>等</a:t>
            </a:r>
            <a:endParaRPr lang="en-US" altLang="zh-TW" sz="3200" dirty="0" smtClean="0"/>
          </a:p>
          <a:p>
            <a:r>
              <a:rPr lang="zh-TW" altLang="en-US" sz="3200" dirty="0"/>
              <a:t>架設</a:t>
            </a:r>
            <a:r>
              <a:rPr lang="zh-TW" altLang="en-US" sz="3200" dirty="0" smtClean="0"/>
              <a:t>簡易，不需額外安裝其他程式</a:t>
            </a:r>
            <a:endParaRPr lang="en-US" altLang="zh-TW" sz="3200" dirty="0" smtClean="0"/>
          </a:p>
          <a:p>
            <a:r>
              <a:rPr lang="zh-TW" altLang="en-US" sz="3200" dirty="0" smtClean="0"/>
              <a:t>支援</a:t>
            </a:r>
            <a:r>
              <a:rPr lang="en-US" altLang="zh-TW" sz="3200" dirty="0" smtClean="0"/>
              <a:t>H.264</a:t>
            </a:r>
            <a:r>
              <a:rPr lang="zh-TW" altLang="en-US" sz="3200" dirty="0" smtClean="0"/>
              <a:t>高畫質串流壓縮</a:t>
            </a:r>
            <a:endParaRPr lang="en-US" altLang="zh-TW" sz="3200" dirty="0" smtClean="0"/>
          </a:p>
          <a:p>
            <a:r>
              <a:rPr lang="zh-TW" altLang="en-US" sz="3200" dirty="0" smtClean="0"/>
              <a:t>支援</a:t>
            </a:r>
            <a:r>
              <a:rPr lang="en-US" altLang="zh-TW" sz="3200" dirty="0" err="1" smtClean="0"/>
              <a:t>WebVTT</a:t>
            </a:r>
            <a:r>
              <a:rPr lang="zh-TW" altLang="en-US" sz="3200" dirty="0" smtClean="0"/>
              <a:t>字幕功能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早期</a:t>
            </a:r>
            <a:r>
              <a:rPr lang="zh-TW" altLang="en-US" sz="2800" dirty="0" smtClean="0"/>
              <a:t>需要於串流壓縮時，加入字幕</a:t>
            </a:r>
            <a:endParaRPr lang="en-US" altLang="zh-TW" sz="2800" dirty="0" smtClean="0"/>
          </a:p>
          <a:p>
            <a:r>
              <a:rPr lang="en-US" altLang="zh-TW" sz="2800" dirty="0" err="1" smtClean="0"/>
              <a:t>WebVTT</a:t>
            </a:r>
            <a:r>
              <a:rPr lang="zh-TW" altLang="en-US" sz="2800" dirty="0" smtClean="0"/>
              <a:t>支援</a:t>
            </a:r>
            <a:r>
              <a:rPr lang="en-US" altLang="zh-TW" sz="2800" dirty="0" smtClean="0"/>
              <a:t>HTML5</a:t>
            </a:r>
            <a:r>
              <a:rPr lang="zh-TW" altLang="en-US" sz="2800" dirty="0" smtClean="0"/>
              <a:t>，提供串流的字幕功能</a:t>
            </a:r>
            <a:endParaRPr lang="en-US" altLang="zh-TW" sz="2800" dirty="0" smtClean="0"/>
          </a:p>
          <a:p>
            <a:r>
              <a:rPr lang="zh-TW" altLang="en-US" sz="2800" dirty="0" smtClean="0"/>
              <a:t>由瀏覽器原生支援，格式類似</a:t>
            </a:r>
            <a:r>
              <a:rPr lang="en-US" altLang="zh-TW" sz="2800" dirty="0" smtClean="0"/>
              <a:t>SRT</a:t>
            </a:r>
            <a:r>
              <a:rPr lang="zh-TW" altLang="en-US" sz="2800" dirty="0" smtClean="0"/>
              <a:t>字幕檔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SRT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WebVTT</a:t>
            </a:r>
            <a:r>
              <a:rPr lang="zh-TW" altLang="en-US" dirty="0" smtClean="0"/>
              <a:t>格式比較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000" b="1" dirty="0"/>
              <a:t>1</a:t>
            </a:r>
          </a:p>
          <a:p>
            <a:pPr marL="114300" indent="0">
              <a:buNone/>
            </a:pPr>
            <a:r>
              <a:rPr lang="en-US" altLang="zh-TW" sz="2000" b="1" dirty="0"/>
              <a:t>00:00:10,500 --&gt; 00:00:13,000</a:t>
            </a:r>
          </a:p>
          <a:p>
            <a:pPr marL="114300" indent="0">
              <a:buNone/>
            </a:pPr>
            <a:r>
              <a:rPr lang="zh-TW" altLang="en-US" sz="2000" b="1" dirty="0" smtClean="0"/>
              <a:t>第一行字幕</a:t>
            </a:r>
            <a:endParaRPr lang="en-US" altLang="zh-TW" sz="2000" b="1" dirty="0" smtClean="0"/>
          </a:p>
          <a:p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b="1" dirty="0"/>
              <a:t>2</a:t>
            </a:r>
          </a:p>
          <a:p>
            <a:pPr marL="114300" indent="0">
              <a:buNone/>
            </a:pPr>
            <a:r>
              <a:rPr lang="en-US" altLang="zh-TW" sz="2000" b="1" dirty="0"/>
              <a:t>00:00:15,000 --&gt; 00:00:18,000</a:t>
            </a:r>
          </a:p>
          <a:p>
            <a:pPr marL="114300" indent="0">
              <a:buNone/>
            </a:pPr>
            <a:r>
              <a:rPr lang="zh-TW" altLang="en-US" sz="2000" b="1" dirty="0" smtClean="0"/>
              <a:t>第二行字幕</a:t>
            </a:r>
            <a:endParaRPr lang="en-US" altLang="zh-TW" sz="2000" b="1" dirty="0" smtClean="0"/>
          </a:p>
          <a:p>
            <a:pPr marL="114300" indent="0">
              <a:buNone/>
            </a:pPr>
            <a:endParaRPr lang="en-US" altLang="zh-TW" sz="2000" b="1" dirty="0"/>
          </a:p>
          <a:p>
            <a:pPr marL="114300" indent="0">
              <a:buNone/>
            </a:pPr>
            <a:endParaRPr lang="zh-TW" altLang="en-US" sz="20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WebVTT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000" b="1" dirty="0"/>
              <a:t>WEBVTT</a:t>
            </a:r>
          </a:p>
          <a:p>
            <a:pPr marL="114300" indent="0">
              <a:buNone/>
            </a:pPr>
            <a:r>
              <a:rPr lang="en-US" altLang="zh-TW" sz="2000" b="1" dirty="0"/>
              <a:t>00:00:10.500 --&gt; 00:00:13.000</a:t>
            </a:r>
          </a:p>
          <a:p>
            <a:pPr marL="114300" indent="0">
              <a:buNone/>
            </a:pPr>
            <a:r>
              <a:rPr lang="zh-TW" altLang="en-US" sz="2000" b="1" dirty="0"/>
              <a:t>第一行字幕</a:t>
            </a:r>
          </a:p>
          <a:p>
            <a:pPr marL="114300" indent="0">
              <a:buNone/>
            </a:pPr>
            <a:endParaRPr lang="zh-TW" altLang="en-US" sz="2000" b="1" dirty="0"/>
          </a:p>
          <a:p>
            <a:pPr marL="114300" indent="0">
              <a:buNone/>
            </a:pPr>
            <a:endParaRPr lang="zh-TW" altLang="en-US" sz="2000" b="1" dirty="0"/>
          </a:p>
          <a:p>
            <a:pPr marL="114300" indent="0">
              <a:buNone/>
            </a:pPr>
            <a:r>
              <a:rPr lang="en-US" altLang="zh-TW" sz="2000" b="1" dirty="0"/>
              <a:t>00:00:15.000 --&gt; 00:00:18.000</a:t>
            </a:r>
          </a:p>
          <a:p>
            <a:pPr marL="114300" indent="0">
              <a:buNone/>
            </a:pPr>
            <a:r>
              <a:rPr lang="zh-TW" altLang="en-US" sz="2000" b="1" dirty="0"/>
              <a:t>第二行字幕</a:t>
            </a:r>
          </a:p>
          <a:p>
            <a:pPr marL="114300" indent="0">
              <a:buNone/>
            </a:pPr>
            <a:endParaRPr lang="en-US" altLang="zh-TW" sz="20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SRT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WebVTT</a:t>
            </a:r>
            <a:r>
              <a:rPr lang="zh-TW" altLang="en-US" dirty="0" smtClean="0"/>
              <a:t>格式比較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000" b="1" dirty="0"/>
              <a:t>1</a:t>
            </a:r>
          </a:p>
          <a:p>
            <a:pPr marL="114300" indent="0">
              <a:buNone/>
            </a:pPr>
            <a:r>
              <a:rPr lang="en-US" altLang="zh-TW" sz="2000" b="1" dirty="0"/>
              <a:t>00:00:10,500 --&gt; 00:00:13,000</a:t>
            </a:r>
          </a:p>
          <a:p>
            <a:pPr marL="114300" indent="0">
              <a:buNone/>
            </a:pPr>
            <a:r>
              <a:rPr lang="zh-TW" altLang="en-US" sz="2000" b="1" dirty="0" smtClean="0"/>
              <a:t>第一行字幕</a:t>
            </a:r>
            <a:endParaRPr lang="en-US" altLang="zh-TW" sz="2000" b="1" dirty="0" smtClean="0"/>
          </a:p>
          <a:p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b="1" dirty="0"/>
              <a:t>2</a:t>
            </a:r>
          </a:p>
          <a:p>
            <a:pPr marL="114300" indent="0">
              <a:buNone/>
            </a:pPr>
            <a:r>
              <a:rPr lang="en-US" altLang="zh-TW" sz="2000" b="1" dirty="0"/>
              <a:t>00:00:15,000 --&gt; 00:00:18,000</a:t>
            </a:r>
          </a:p>
          <a:p>
            <a:pPr marL="114300" indent="0">
              <a:buNone/>
            </a:pPr>
            <a:r>
              <a:rPr lang="zh-TW" altLang="en-US" sz="2000" b="1" dirty="0" smtClean="0"/>
              <a:t>第二行字幕</a:t>
            </a:r>
            <a:endParaRPr lang="en-US" altLang="zh-TW" sz="2000" b="1" dirty="0" smtClean="0"/>
          </a:p>
          <a:p>
            <a:pPr marL="114300" indent="0">
              <a:buNone/>
            </a:pPr>
            <a:endParaRPr lang="en-US" altLang="zh-TW" sz="2000" b="1" dirty="0"/>
          </a:p>
          <a:p>
            <a:pPr marL="114300" indent="0">
              <a:buNone/>
            </a:pPr>
            <a:endParaRPr lang="zh-TW" altLang="en-US" sz="20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 smtClean="0"/>
              <a:t>WebVTT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000" b="1" dirty="0"/>
              <a:t>WEBVTT</a:t>
            </a:r>
          </a:p>
          <a:p>
            <a:pPr marL="114300" indent="0">
              <a:buNone/>
            </a:pPr>
            <a:r>
              <a:rPr lang="en-US" altLang="zh-TW" sz="2000" b="1" dirty="0"/>
              <a:t>00:00:10.500 --&gt; 00:00:13.000</a:t>
            </a:r>
          </a:p>
          <a:p>
            <a:pPr marL="114300" indent="0">
              <a:buNone/>
            </a:pPr>
            <a:r>
              <a:rPr lang="zh-TW" altLang="en-US" sz="2000" b="1" dirty="0"/>
              <a:t>第一行字幕</a:t>
            </a:r>
          </a:p>
          <a:p>
            <a:pPr marL="114300" indent="0">
              <a:buNone/>
            </a:pPr>
            <a:endParaRPr lang="zh-TW" altLang="en-US" sz="2000" b="1" dirty="0"/>
          </a:p>
          <a:p>
            <a:pPr marL="114300" indent="0">
              <a:buNone/>
            </a:pPr>
            <a:endParaRPr lang="zh-TW" altLang="en-US" sz="2000" b="1" dirty="0"/>
          </a:p>
          <a:p>
            <a:pPr marL="114300" indent="0">
              <a:buNone/>
            </a:pPr>
            <a:r>
              <a:rPr lang="en-US" altLang="zh-TW" sz="2000" b="1" dirty="0"/>
              <a:t>00:00:15.000 --&gt; 00:00:18.000</a:t>
            </a:r>
          </a:p>
          <a:p>
            <a:pPr marL="114300" indent="0">
              <a:buNone/>
            </a:pPr>
            <a:r>
              <a:rPr lang="zh-TW" altLang="en-US" sz="2000" b="1" dirty="0"/>
              <a:t>第二行字幕</a:t>
            </a:r>
          </a:p>
          <a:p>
            <a:pPr marL="114300" indent="0">
              <a:buNone/>
            </a:pPr>
            <a:endParaRPr lang="en-US" altLang="zh-TW" sz="20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69990" y="256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時間軸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98229" y="29650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字幕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3608" y="2220833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SRT</a:t>
            </a:r>
            <a:r>
              <a:rPr lang="zh-TW" altLang="en-US" sz="2000" b="1" dirty="0">
                <a:solidFill>
                  <a:srgbClr val="FF0000"/>
                </a:solidFill>
              </a:rPr>
              <a:t>有字幕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編號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68144" y="2193371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首</a:t>
            </a:r>
            <a:r>
              <a:rPr lang="zh-TW" altLang="en-US" sz="2000" b="1" dirty="0">
                <a:solidFill>
                  <a:srgbClr val="FF0000"/>
                </a:solidFill>
              </a:rPr>
              <a:t>行要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加上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WEBVTT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/>
              <a:t>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/>
              <a:t>&lt;video controls&gt;</a:t>
            </a:r>
          </a:p>
          <a:p>
            <a:pPr marL="0" indent="0">
              <a:buNone/>
            </a:pPr>
            <a:r>
              <a:rPr lang="en-US" altLang="zh-TW" sz="2800" b="1" dirty="0"/>
              <a:t>  </a:t>
            </a:r>
            <a:r>
              <a:rPr lang="en-US" altLang="zh-TW" sz="2800" b="1" dirty="0" smtClean="0"/>
              <a:t>&lt;source </a:t>
            </a:r>
            <a:r>
              <a:rPr lang="en-US" altLang="zh-TW" sz="2800" b="1" dirty="0" err="1" smtClean="0"/>
              <a:t>src</a:t>
            </a:r>
            <a:r>
              <a:rPr lang="en-US" altLang="zh-TW" sz="2800" b="1" dirty="0" smtClean="0"/>
              <a:t>=“video.mp4” type=“video/mp4” /&gt;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&lt;track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=“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subtitles.vtt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”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srclang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=“en” /&gt;</a:t>
            </a:r>
          </a:p>
          <a:p>
            <a:pPr marL="0" indent="0">
              <a:buNone/>
            </a:pPr>
            <a:r>
              <a:rPr lang="en-US" altLang="zh-TW" sz="2800" b="1" dirty="0" smtClean="0"/>
              <a:t>&lt;/video&gt;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串流編碼輸出</a:t>
            </a:r>
            <a:endParaRPr lang="en-US" altLang="zh-TW" sz="3200" dirty="0" smtClean="0"/>
          </a:p>
          <a:p>
            <a:r>
              <a:rPr lang="zh-TW" altLang="en-US" sz="3200" dirty="0"/>
              <a:t>串</a:t>
            </a:r>
            <a:r>
              <a:rPr lang="zh-TW" altLang="en-US" sz="3200" dirty="0" smtClean="0"/>
              <a:t>流清單輸出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8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研究動機</a:t>
            </a:r>
            <a:endParaRPr lang="en-US" altLang="zh-TW" sz="3200" dirty="0" smtClean="0"/>
          </a:p>
          <a:p>
            <a:r>
              <a:rPr lang="zh-TW" altLang="en-US" sz="3200" dirty="0"/>
              <a:t>研究</a:t>
            </a:r>
            <a:r>
              <a:rPr lang="zh-TW" altLang="en-US" sz="3200" dirty="0" smtClean="0"/>
              <a:t>問題</a:t>
            </a:r>
            <a:endParaRPr lang="en-US" altLang="zh-TW" sz="3200" dirty="0" smtClean="0"/>
          </a:p>
          <a:p>
            <a:r>
              <a:rPr lang="zh-TW" altLang="en-US" sz="3200" dirty="0"/>
              <a:t>研究</a:t>
            </a:r>
            <a:r>
              <a:rPr lang="zh-TW" altLang="en-US" sz="3200" dirty="0" smtClean="0"/>
              <a:t>方法</a:t>
            </a:r>
            <a:endParaRPr lang="en-US" altLang="zh-TW" sz="3200" dirty="0" smtClean="0"/>
          </a:p>
          <a:p>
            <a:r>
              <a:rPr lang="en-US" altLang="zh-TW" sz="3200" dirty="0" smtClean="0"/>
              <a:t>HLS</a:t>
            </a:r>
          </a:p>
          <a:p>
            <a:r>
              <a:rPr lang="en-US" altLang="zh-TW" sz="3200" dirty="0" smtClean="0"/>
              <a:t>AHLS</a:t>
            </a:r>
          </a:p>
          <a:p>
            <a:r>
              <a:rPr lang="zh-TW" altLang="en-US" sz="3200" dirty="0"/>
              <a:t>實</a:t>
            </a:r>
            <a:r>
              <a:rPr lang="zh-TW" altLang="en-US" sz="3200" dirty="0" smtClean="0"/>
              <a:t>作</a:t>
            </a:r>
            <a:endParaRPr lang="en-US" altLang="zh-TW" sz="3200" dirty="0" smtClean="0"/>
          </a:p>
          <a:p>
            <a:r>
              <a:rPr lang="en-US" altLang="zh-TW" sz="3200" dirty="0" smtClean="0"/>
              <a:t>HLS</a:t>
            </a:r>
            <a:r>
              <a:rPr lang="zh-TW" altLang="en-US" sz="3200" dirty="0" smtClean="0"/>
              <a:t>和</a:t>
            </a:r>
            <a:r>
              <a:rPr lang="en-US" altLang="zh-TW" sz="3200" dirty="0" smtClean="0"/>
              <a:t>AHLS</a:t>
            </a:r>
            <a:r>
              <a:rPr lang="zh-TW" altLang="en-US" sz="3200" dirty="0" smtClean="0"/>
              <a:t>比較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串流編碼輸出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23762" y="3096363"/>
            <a:ext cx="154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MPEG-2 TS</a:t>
            </a:r>
            <a:endParaRPr lang="zh-TW" altLang="en-US" sz="2000" b="1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96483" y="1484784"/>
            <a:ext cx="8208912" cy="5194617"/>
            <a:chOff x="396483" y="1484784"/>
            <a:chExt cx="8208912" cy="5194617"/>
          </a:xfrm>
        </p:grpSpPr>
        <p:sp>
          <p:nvSpPr>
            <p:cNvPr id="23" name="圓角矩形 22"/>
            <p:cNvSpPr/>
            <p:nvPr/>
          </p:nvSpPr>
          <p:spPr>
            <a:xfrm>
              <a:off x="5872467" y="1484784"/>
              <a:ext cx="2732928" cy="34563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6085115" y="2042665"/>
              <a:ext cx="2304256" cy="10536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Generate Index File</a:t>
              </a:r>
              <a:endParaRPr lang="zh-TW" altLang="en-US" sz="2400" b="1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396483" y="1700808"/>
              <a:ext cx="5184576" cy="19442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24904" y="5373216"/>
              <a:ext cx="144016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Input</a:t>
              </a:r>
              <a:endParaRPr lang="zh-TW" altLang="en-US" b="1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12507" y="2304275"/>
              <a:ext cx="1601717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Media encoder</a:t>
              </a:r>
              <a:endParaRPr lang="zh-TW" altLang="en-US" sz="2400" b="1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564835" y="2304275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Stream </a:t>
              </a:r>
              <a:r>
                <a:rPr lang="en-US" altLang="zh-TW" sz="2400" b="1" dirty="0" err="1" smtClean="0"/>
                <a:t>segmenter</a:t>
              </a:r>
              <a:endParaRPr lang="zh-TW" altLang="en-US" sz="2400" b="1" dirty="0"/>
            </a:p>
          </p:txBody>
        </p:sp>
        <p:sp>
          <p:nvSpPr>
            <p:cNvPr id="10" name="向右箭號 9"/>
            <p:cNvSpPr/>
            <p:nvPr/>
          </p:nvSpPr>
          <p:spPr>
            <a:xfrm>
              <a:off x="2340699" y="2591538"/>
              <a:ext cx="1080120" cy="29663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上箭號 11"/>
            <p:cNvSpPr/>
            <p:nvPr/>
          </p:nvSpPr>
          <p:spPr>
            <a:xfrm>
              <a:off x="1269349" y="3281029"/>
              <a:ext cx="351270" cy="1948171"/>
            </a:xfrm>
            <a:prstGeom prst="up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右箭號 17"/>
            <p:cNvSpPr/>
            <p:nvPr/>
          </p:nvSpPr>
          <p:spPr>
            <a:xfrm>
              <a:off x="5512427" y="2569513"/>
              <a:ext cx="720080" cy="31865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Picture 3" descr="C:\Users\Justin\Desktop\AHLS_pics\Icon_p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242" y="5188497"/>
              <a:ext cx="1490904" cy="149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向下箭號 20"/>
            <p:cNvSpPr/>
            <p:nvPr/>
          </p:nvSpPr>
          <p:spPr>
            <a:xfrm>
              <a:off x="7057223" y="4720445"/>
              <a:ext cx="360040" cy="936104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向下箭號 18"/>
            <p:cNvSpPr/>
            <p:nvPr/>
          </p:nvSpPr>
          <p:spPr>
            <a:xfrm>
              <a:off x="7057223" y="3281029"/>
              <a:ext cx="360040" cy="79604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6559339" y="4111095"/>
              <a:ext cx="1512168" cy="610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HTTP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281075" y="1742796"/>
              <a:ext cx="1199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Server</a:t>
              </a:r>
              <a:endParaRPr lang="zh-TW" altLang="en-US" sz="28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21689" y="1484784"/>
              <a:ext cx="1987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Web Server</a:t>
              </a:r>
              <a:endParaRPr lang="zh-TW" altLang="en-US" sz="2800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251520" y="1340768"/>
            <a:ext cx="5472608" cy="27363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串流編碼輸出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隨選</a:t>
            </a:r>
            <a:r>
              <a:rPr lang="zh-TW" altLang="en-US" sz="2800" dirty="0" smtClean="0"/>
              <a:t>視訊</a:t>
            </a:r>
            <a:r>
              <a:rPr lang="en-US" altLang="zh-TW" sz="2800" dirty="0" smtClean="0"/>
              <a:t>(Video on Demand)</a:t>
            </a:r>
          </a:p>
          <a:p>
            <a:pPr lvl="1"/>
            <a:r>
              <a:rPr lang="zh-TW" altLang="en-US" sz="2800" dirty="0" smtClean="0"/>
              <a:t>預先壓縮成</a:t>
            </a:r>
            <a:r>
              <a:rPr lang="en-US" altLang="zh-TW" sz="2800" dirty="0" smtClean="0"/>
              <a:t>MPEG2-TS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H.264/AVC</a:t>
            </a:r>
            <a:r>
              <a:rPr lang="zh-TW" altLang="en-US" sz="2800" dirty="0" smtClean="0"/>
              <a:t>格式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每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秒切割成一連串切片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可</a:t>
            </a:r>
            <a:r>
              <a:rPr lang="zh-TW" altLang="en-US" sz="2800" dirty="0" smtClean="0"/>
              <a:t>預先壓縮多種串流品質</a:t>
            </a:r>
            <a:endParaRPr lang="en-US" altLang="zh-TW" sz="2800" dirty="0" smtClean="0"/>
          </a:p>
          <a:p>
            <a:r>
              <a:rPr lang="zh-TW" altLang="en-US" sz="2800" dirty="0" smtClean="0"/>
              <a:t>即時串流</a:t>
            </a:r>
            <a:r>
              <a:rPr lang="en-US" altLang="zh-TW" sz="2800" dirty="0" smtClean="0"/>
              <a:t>(Live Streaming)</a:t>
            </a:r>
          </a:p>
          <a:p>
            <a:pPr lvl="1"/>
            <a:r>
              <a:rPr lang="zh-TW" altLang="en-US" sz="2800" dirty="0" smtClean="0"/>
              <a:t>即時壓縮成</a:t>
            </a:r>
            <a:r>
              <a:rPr lang="en-US" altLang="zh-TW" sz="2800" dirty="0" smtClean="0"/>
              <a:t>MPEG2-TS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H.264/AVC</a:t>
            </a:r>
            <a:r>
              <a:rPr lang="zh-TW" altLang="en-US" sz="2800" dirty="0" smtClean="0"/>
              <a:t>格式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即時產生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秒一個切片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只可</a:t>
            </a:r>
            <a:r>
              <a:rPr lang="zh-TW" altLang="en-US" sz="2800" dirty="0" smtClean="0"/>
              <a:t>提供一種串流品質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48064" y="3212976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Multi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BitRate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串流清單輸出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724128" y="1196752"/>
            <a:ext cx="3168352" cy="39011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396483" y="1484784"/>
            <a:ext cx="8208912" cy="5194617"/>
            <a:chOff x="396483" y="1484784"/>
            <a:chExt cx="8208912" cy="5194617"/>
          </a:xfrm>
        </p:grpSpPr>
        <p:sp>
          <p:nvSpPr>
            <p:cNvPr id="31" name="圓角矩形 30"/>
            <p:cNvSpPr/>
            <p:nvPr/>
          </p:nvSpPr>
          <p:spPr>
            <a:xfrm>
              <a:off x="5872467" y="1484784"/>
              <a:ext cx="2732928" cy="34563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6085115" y="2042665"/>
              <a:ext cx="2304256" cy="10536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Generate Index File</a:t>
              </a:r>
              <a:endParaRPr lang="zh-TW" altLang="en-US" sz="2400" b="1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396483" y="1700808"/>
              <a:ext cx="5184576" cy="19442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24904" y="5373216"/>
              <a:ext cx="144016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Input</a:t>
              </a:r>
              <a:endParaRPr lang="zh-TW" altLang="en-US" b="1" dirty="0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612507" y="2304275"/>
              <a:ext cx="1601717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Media encoder</a:t>
              </a:r>
              <a:endParaRPr lang="zh-TW" altLang="en-US" sz="2400" b="1" dirty="0"/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3564835" y="2304275"/>
              <a:ext cx="180020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/>
                <a:t>Stream </a:t>
              </a:r>
              <a:r>
                <a:rPr lang="en-US" altLang="zh-TW" sz="2400" b="1" dirty="0" err="1" smtClean="0"/>
                <a:t>segmenter</a:t>
              </a:r>
              <a:endParaRPr lang="zh-TW" altLang="en-US" sz="2400" b="1" dirty="0"/>
            </a:p>
          </p:txBody>
        </p:sp>
        <p:sp>
          <p:nvSpPr>
            <p:cNvPr id="37" name="向右箭號 36"/>
            <p:cNvSpPr/>
            <p:nvPr/>
          </p:nvSpPr>
          <p:spPr>
            <a:xfrm>
              <a:off x="2340699" y="2591538"/>
              <a:ext cx="1080120" cy="29663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上箭號 37"/>
            <p:cNvSpPr/>
            <p:nvPr/>
          </p:nvSpPr>
          <p:spPr>
            <a:xfrm>
              <a:off x="1269349" y="3281029"/>
              <a:ext cx="351270" cy="1948171"/>
            </a:xfrm>
            <a:prstGeom prst="up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5512427" y="2569513"/>
              <a:ext cx="720080" cy="31865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" name="Picture 3" descr="C:\Users\Justin\Desktop\AHLS_pics\Icon_p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242" y="5188497"/>
              <a:ext cx="1490904" cy="1490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向下箭號 40"/>
            <p:cNvSpPr/>
            <p:nvPr/>
          </p:nvSpPr>
          <p:spPr>
            <a:xfrm>
              <a:off x="7057223" y="4720445"/>
              <a:ext cx="360040" cy="936104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向下箭號 41"/>
            <p:cNvSpPr/>
            <p:nvPr/>
          </p:nvSpPr>
          <p:spPr>
            <a:xfrm>
              <a:off x="7057223" y="3281029"/>
              <a:ext cx="360040" cy="79604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6559339" y="4111095"/>
              <a:ext cx="1512168" cy="610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HTTP</a:t>
              </a:r>
              <a:endParaRPr lang="zh-TW" altLang="en-US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281075" y="1742796"/>
              <a:ext cx="1199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Server</a:t>
              </a:r>
              <a:endParaRPr lang="zh-TW" altLang="en-US" sz="2800" b="1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321689" y="1484784"/>
              <a:ext cx="1987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Web Server</a:t>
              </a:r>
              <a:endParaRPr lang="zh-TW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6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串流清單輸出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dirty="0" smtClean="0"/>
              <a:t>為一連串切片產生一個</a:t>
            </a:r>
            <a:r>
              <a:rPr lang="en-US" altLang="zh-TW" sz="3200" dirty="0" smtClean="0"/>
              <a:t>M3U8</a:t>
            </a:r>
            <a:r>
              <a:rPr lang="zh-TW" altLang="en-US" sz="3200" dirty="0" smtClean="0"/>
              <a:t>播放清單檔</a:t>
            </a:r>
            <a:endParaRPr lang="en-US" altLang="zh-TW" sz="3200" dirty="0" smtClean="0"/>
          </a:p>
          <a:p>
            <a:pPr marL="114300" indent="0">
              <a:buNone/>
            </a:pPr>
            <a:r>
              <a:rPr lang="en-US" altLang="zh-TW" sz="3200" b="1" dirty="0"/>
              <a:t>#EXTM3U</a:t>
            </a:r>
          </a:p>
          <a:p>
            <a:pPr marL="114300" indent="0">
              <a:buNone/>
            </a:pPr>
            <a:r>
              <a:rPr lang="en-US" altLang="zh-TW" sz="3200" b="1" dirty="0"/>
              <a:t>#EXT-X-TARGETDURATION:10</a:t>
            </a:r>
          </a:p>
          <a:p>
            <a:pPr marL="114300" indent="0">
              <a:buNone/>
            </a:pPr>
            <a:r>
              <a:rPr lang="en-US" altLang="zh-TW" sz="3200" b="1" dirty="0"/>
              <a:t>#EXT-X-MEDIA-SEQUENCE:1</a:t>
            </a:r>
          </a:p>
          <a:p>
            <a:pPr marL="114300" indent="0">
              <a:buNone/>
            </a:pPr>
            <a:r>
              <a:rPr lang="en-US" altLang="zh-TW" sz="3200" b="1" dirty="0"/>
              <a:t>#EXTINF:10,</a:t>
            </a:r>
          </a:p>
          <a:p>
            <a:pPr marL="114300" indent="0">
              <a:buNone/>
            </a:pPr>
            <a:r>
              <a:rPr lang="en-US" altLang="zh-TW" sz="3200" b="1" dirty="0"/>
              <a:t>http://media.example.com/segment0.ts</a:t>
            </a:r>
          </a:p>
          <a:p>
            <a:pPr marL="114300" indent="0">
              <a:buNone/>
            </a:pPr>
            <a:r>
              <a:rPr lang="en-US" altLang="zh-TW" sz="3200" b="1" dirty="0"/>
              <a:t>#EXTINF:10,</a:t>
            </a:r>
          </a:p>
          <a:p>
            <a:pPr marL="114300" indent="0">
              <a:buNone/>
            </a:pPr>
            <a:r>
              <a:rPr lang="en-US" altLang="zh-TW" sz="3200" b="1" dirty="0"/>
              <a:t>http://media.example.com/segment1.ts</a:t>
            </a:r>
            <a:endParaRPr lang="en-US" altLang="zh-TW" sz="32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HLS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預先編碼多種串流品質浪費伺服端空間</a:t>
            </a:r>
            <a:endParaRPr lang="en-US" altLang="zh-TW" sz="3600" dirty="0" smtClean="0"/>
          </a:p>
          <a:p>
            <a:r>
              <a:rPr lang="zh-TW" altLang="en-US" sz="3600" dirty="0" smtClean="0"/>
              <a:t>無法流暢調整</a:t>
            </a:r>
            <a:r>
              <a:rPr lang="zh-TW" altLang="en-US" sz="3600" dirty="0"/>
              <a:t>串流</a:t>
            </a:r>
            <a:r>
              <a:rPr lang="zh-TW" altLang="en-US" sz="3600" dirty="0" smtClean="0"/>
              <a:t>品質相容各種網路環境</a:t>
            </a:r>
            <a:endParaRPr lang="en-US" altLang="zh-TW" sz="3600" dirty="0" smtClean="0"/>
          </a:p>
          <a:p>
            <a:r>
              <a:rPr lang="zh-TW" altLang="en-US" sz="3600" dirty="0" smtClean="0"/>
              <a:t>即時串流無法</a:t>
            </a:r>
            <a:r>
              <a:rPr lang="zh-TW" altLang="en-US" sz="3600" dirty="0"/>
              <a:t>動態調整串流</a:t>
            </a:r>
            <a:r>
              <a:rPr lang="zh-TW" altLang="en-US" sz="3600" dirty="0" smtClean="0"/>
              <a:t>品質</a:t>
            </a:r>
            <a:endParaRPr lang="en-US" altLang="zh-TW" sz="3600" dirty="0" smtClean="0"/>
          </a:p>
          <a:p>
            <a:r>
              <a:rPr lang="zh-TW" altLang="en-US" sz="3600" dirty="0" smtClean="0"/>
              <a:t>改善</a:t>
            </a:r>
            <a:r>
              <a:rPr lang="en-US" altLang="zh-TW" sz="3600" dirty="0"/>
              <a:t>HLS</a:t>
            </a:r>
            <a:r>
              <a:rPr lang="zh-TW" altLang="en-US" sz="3600" dirty="0"/>
              <a:t>，提出新設計</a:t>
            </a:r>
            <a:r>
              <a:rPr lang="en-US" altLang="zh-TW" sz="3600" dirty="0"/>
              <a:t>AHLS</a:t>
            </a:r>
            <a:endParaRPr lang="zh-TW" altLang="en-US" sz="3600" dirty="0"/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Adaptive Transcoding HTTP Live Streaming(AHLS)</a:t>
            </a:r>
            <a:endParaRPr lang="zh-TW" altLang="en-US" dirty="0" smtClean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理論基礎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頻寬偵測</a:t>
            </a:r>
            <a:endParaRPr lang="en-US" altLang="zh-TW" sz="3200" dirty="0" smtClean="0"/>
          </a:p>
          <a:p>
            <a:r>
              <a:rPr lang="zh-TW" altLang="en-US" sz="3200" dirty="0"/>
              <a:t>動態</a:t>
            </a:r>
            <a:r>
              <a:rPr lang="zh-TW" altLang="en-US" sz="3200" dirty="0" smtClean="0"/>
              <a:t>調節演算法</a:t>
            </a:r>
            <a:endParaRPr lang="en-US" altLang="zh-TW" sz="3200" dirty="0" smtClean="0"/>
          </a:p>
          <a:p>
            <a:r>
              <a:rPr lang="zh-TW" altLang="en-US" sz="3200" dirty="0" smtClean="0"/>
              <a:t>編碼壓縮模型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頻寬</a:t>
            </a:r>
            <a:r>
              <a:rPr lang="zh-TW" altLang="en-US" dirty="0" smtClean="0"/>
              <a:t>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頻寬偵測普遍使用由</a:t>
            </a:r>
            <a:r>
              <a:rPr lang="en-US" altLang="zh-TW" sz="2800" dirty="0" smtClean="0"/>
              <a:t>Van Jacobson</a:t>
            </a:r>
            <a:r>
              <a:rPr lang="zh-TW" altLang="en-US" sz="2800" dirty="0" smtClean="0"/>
              <a:t>提出的</a:t>
            </a:r>
            <a:r>
              <a:rPr lang="en-US" altLang="zh-TW" sz="2800" dirty="0" err="1" smtClean="0"/>
              <a:t>Pathchar</a:t>
            </a:r>
            <a:r>
              <a:rPr lang="zh-TW" altLang="en-US" sz="2800" dirty="0" smtClean="0"/>
              <a:t>演算法，其提出</a:t>
            </a:r>
            <a:r>
              <a:rPr lang="en-US" altLang="zh-TW" sz="2800" dirty="0" err="1" smtClean="0"/>
              <a:t>traceroute</a:t>
            </a:r>
            <a:r>
              <a:rPr lang="zh-TW" altLang="en-US" sz="2800" dirty="0" smtClean="0"/>
              <a:t>工具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經由對每個節點發送多種不同大小封包，測量節點回應時間</a:t>
            </a:r>
            <a:r>
              <a:rPr lang="en-US" altLang="zh-TW" sz="2800" dirty="0" smtClean="0"/>
              <a:t>(RTT)</a:t>
            </a:r>
          </a:p>
          <a:p>
            <a:pPr lvl="1"/>
            <a:r>
              <a:rPr lang="zh-TW" altLang="en-US" sz="2800" dirty="0"/>
              <a:t>可</a:t>
            </a:r>
            <a:r>
              <a:rPr lang="zh-TW" altLang="en-US" sz="2800" dirty="0" smtClean="0"/>
              <a:t>偵測每個節點頻寬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偵測頻寬時間久，本論文需要講求即時偵測</a:t>
            </a:r>
          </a:p>
          <a:p>
            <a:r>
              <a:rPr lang="en-US" altLang="zh-TW" sz="2800" dirty="0" smtClean="0"/>
              <a:t>AHLS</a:t>
            </a:r>
            <a:r>
              <a:rPr lang="zh-TW" altLang="en-US" sz="2800" dirty="0" smtClean="0"/>
              <a:t>提出於客戶端和伺服端中加入虛擬中間層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虛擬中間層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於客戶端和伺服端中加入虛擬中間</a:t>
            </a:r>
            <a:r>
              <a:rPr lang="zh-TW" altLang="en-US" sz="3200" dirty="0" smtClean="0"/>
              <a:t>層，代替伺服端和客戶端溝通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得知客戶端何時要求連線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得知伺服端何時開始</a:t>
            </a:r>
            <a:r>
              <a:rPr lang="zh-TW" altLang="en-US" sz="3200" dirty="0" smtClean="0"/>
              <a:t>傳輸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得知伺服端何時完成傳輸</a:t>
            </a:r>
            <a:endParaRPr lang="en-US" altLang="zh-TW" sz="3200" dirty="0" smtClean="0"/>
          </a:p>
          <a:p>
            <a:r>
              <a:rPr lang="zh-TW" altLang="en-US" sz="3200" dirty="0" smtClean="0"/>
              <a:t>偵測當時頻寬變化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測量頻寬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/>
                            <a:ea typeface="標楷體" pitchFamily="65" charset="-120"/>
                          </a:rPr>
                        </m:ctrlPr>
                      </m:sSubPr>
                      <m:e>
                        <m:r>
                          <a:rPr lang="zh-TW" altLang="en-US" sz="3200">
                            <a:latin typeface="Cambria Math"/>
                            <a:ea typeface="標楷體" pitchFamily="65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3200">
                            <a:latin typeface="Cambria Math"/>
                            <a:ea typeface="標楷體" pitchFamily="65" charset="-120"/>
                          </a:rPr>
                          <m:t>𝑖</m:t>
                        </m:r>
                      </m:sub>
                    </m:sSub>
                    <m:r>
                      <a:rPr lang="zh-TW" altLang="en-US" sz="3200">
                        <a:latin typeface="Cambria Math"/>
                        <a:ea typeface="標楷體" pitchFamily="65" charset="-120"/>
                      </a:rPr>
                      <m:t>為第</m:t>
                    </m:r>
                    <m:r>
                      <a:rPr lang="en-US" altLang="zh-TW" sz="3200">
                        <a:latin typeface="Cambria Math"/>
                        <a:ea typeface="標楷體" pitchFamily="65" charset="-120"/>
                      </a:rPr>
                      <m:t> </m:t>
                    </m:r>
                    <m:r>
                      <a:rPr lang="en-US" altLang="zh-TW" sz="3200">
                        <a:latin typeface="Cambria Math"/>
                        <a:ea typeface="標楷體" pitchFamily="65" charset="-120"/>
                      </a:rPr>
                      <m:t>𝑖</m:t>
                    </m:r>
                    <m:r>
                      <a:rPr lang="en-US" altLang="zh-TW" sz="3200">
                        <a:latin typeface="Cambria Math"/>
                        <a:ea typeface="標楷體" pitchFamily="65" charset="-120"/>
                      </a:rPr>
                      <m:t> </m:t>
                    </m:r>
                    <m:r>
                      <a:rPr lang="zh-TW" altLang="en-US" sz="3200">
                        <a:latin typeface="Cambria Math"/>
                        <a:ea typeface="標楷體" pitchFamily="65" charset="-120"/>
                      </a:rPr>
                      <m:t>次頻寬</m:t>
                    </m:r>
                  </m:oMath>
                </a14:m>
                <a:endParaRPr lang="en-US" altLang="zh-TW" sz="3200" dirty="0">
                  <a:latin typeface="Times New Roman" pitchFamily="18" charset="0"/>
                  <a:ea typeface="標楷體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/>
                            <a:ea typeface="標楷體" pitchFamily="65" charset="-120"/>
                          </a:rPr>
                        </m:ctrlPr>
                      </m:sSubPr>
                      <m:e>
                        <m:r>
                          <a:rPr lang="zh-TW" altLang="en-US" sz="3200">
                            <a:latin typeface="Cambria Math"/>
                            <a:ea typeface="標楷體" pitchFamily="65" charset="-120"/>
                          </a:rPr>
                          <m:t>𝜀</m:t>
                        </m:r>
                      </m:e>
                      <m:sub>
                        <m:r>
                          <a:rPr lang="en-US" altLang="zh-TW" sz="3200">
                            <a:latin typeface="Cambria Math"/>
                            <a:ea typeface="標楷體" pitchFamily="65" charset="-120"/>
                          </a:rPr>
                          <m:t>𝑖</m:t>
                        </m:r>
                      </m:sub>
                    </m:sSub>
                    <m:r>
                      <a:rPr lang="zh-TW" altLang="en-US" sz="3200">
                        <a:latin typeface="Cambria Math"/>
                        <a:ea typeface="標楷體" pitchFamily="65" charset="-120"/>
                      </a:rPr>
                      <m:t>為第</m:t>
                    </m:r>
                    <m:r>
                      <a:rPr lang="en-US" altLang="zh-TW" sz="3200">
                        <a:latin typeface="Cambria Math"/>
                        <a:ea typeface="標楷體" pitchFamily="65" charset="-120"/>
                      </a:rPr>
                      <m:t>𝑖</m:t>
                    </m:r>
                    <m:r>
                      <a:rPr lang="zh-TW" altLang="en-US" sz="3200">
                        <a:latin typeface="Cambria Math"/>
                        <a:ea typeface="標楷體" pitchFamily="65" charset="-120"/>
                      </a:rPr>
                      <m:t>次串流檔案大小</m:t>
                    </m:r>
                  </m:oMath>
                </a14:m>
                <a:endParaRPr lang="en-US" altLang="zh-TW" sz="3200" dirty="0">
                  <a:latin typeface="Times New Roman" pitchFamily="18" charset="0"/>
                  <a:ea typeface="標楷體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/>
                            <a:ea typeface="標楷體" pitchFamily="65" charset="-120"/>
                          </a:rPr>
                        </m:ctrlPr>
                      </m:sSubPr>
                      <m:e>
                        <m:r>
                          <a:rPr lang="zh-TW" altLang="en-US" sz="3200">
                            <a:latin typeface="Cambria Math"/>
                            <a:ea typeface="標楷體" pitchFamily="65" charset="-120"/>
                          </a:rPr>
                          <m:t>𝜏</m:t>
                        </m:r>
                      </m:e>
                      <m:sub>
                        <m:r>
                          <a:rPr lang="en-US" altLang="zh-TW" sz="3200">
                            <a:latin typeface="Cambria Math"/>
                            <a:ea typeface="標楷體" pitchFamily="65" charset="-120"/>
                          </a:rPr>
                          <m:t>𝑖</m:t>
                        </m:r>
                      </m:sub>
                    </m:sSub>
                    <m:r>
                      <a:rPr lang="zh-TW" altLang="en-US" sz="3200">
                        <a:latin typeface="Cambria Math"/>
                        <a:ea typeface="標楷體" pitchFamily="65" charset="-120"/>
                      </a:rPr>
                      <m:t>為第</m:t>
                    </m:r>
                    <m:r>
                      <a:rPr lang="en-US" altLang="zh-TW" sz="3200">
                        <a:latin typeface="Cambria Math"/>
                        <a:ea typeface="標楷體" pitchFamily="65" charset="-120"/>
                      </a:rPr>
                      <m:t>𝑖</m:t>
                    </m:r>
                    <m:r>
                      <a:rPr lang="zh-TW" altLang="en-US" sz="3200">
                        <a:latin typeface="Cambria Math"/>
                        <a:ea typeface="標楷體" pitchFamily="65" charset="-120"/>
                      </a:rPr>
                      <m:t>次</m:t>
                    </m:r>
                  </m:oMath>
                </a14:m>
                <a:r>
                  <a:rPr lang="zh-TW" altLang="en-US" sz="3200" dirty="0" smtClean="0">
                    <a:latin typeface="Times New Roman" pitchFamily="18" charset="0"/>
                    <a:ea typeface="標楷體" pitchFamily="65" charset="-120"/>
                  </a:rPr>
                  <a:t>串流檔下載時間</a:t>
                </a:r>
                <a:endParaRPr lang="en-US" altLang="zh-TW" sz="3200" dirty="0" smtClean="0">
                  <a:latin typeface="Times New Roman" pitchFamily="18" charset="0"/>
                  <a:ea typeface="標楷體" pitchFamily="65" charset="-120"/>
                </a:endParaRPr>
              </a:p>
              <a:p>
                <a:endParaRPr lang="en-US" altLang="zh-TW" sz="3200" i="1" dirty="0">
                  <a:latin typeface="Times New Roman" pitchFamily="18" charset="0"/>
                  <a:ea typeface="標楷體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l-GR" sz="32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l-GR" altLang="zh-TW" sz="32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l-GR" altLang="zh-TW" sz="32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32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320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altLang="zh-TW" sz="32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sz="32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3200" dirty="0">
                  <a:latin typeface="Times New Roman" pitchFamily="18" charset="0"/>
                  <a:ea typeface="標楷體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無法跨平台使用</a:t>
            </a:r>
            <a:r>
              <a:rPr lang="zh-TW" altLang="en-US" sz="3200" dirty="0"/>
              <a:t>行動裝置</a:t>
            </a:r>
            <a:r>
              <a:rPr lang="zh-TW" altLang="en-US" sz="3200" dirty="0" smtClean="0"/>
              <a:t>觀看串流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網頁都</a:t>
            </a:r>
            <a:r>
              <a:rPr lang="zh-TW" altLang="en-US" sz="3200" dirty="0" smtClean="0"/>
              <a:t>使用</a:t>
            </a:r>
            <a:r>
              <a:rPr lang="en-US" altLang="zh-TW" sz="3200" dirty="0" smtClean="0"/>
              <a:t>Flash</a:t>
            </a:r>
            <a:r>
              <a:rPr lang="zh-TW" altLang="en-US" sz="3200" dirty="0" smtClean="0"/>
              <a:t>等外掛程式播放串流</a:t>
            </a:r>
            <a:endParaRPr lang="en-US" altLang="zh-TW" sz="3200" dirty="0" smtClean="0"/>
          </a:p>
          <a:p>
            <a:r>
              <a:rPr lang="zh-TW" altLang="en-US" sz="3200" dirty="0" smtClean="0"/>
              <a:t>頻寬不足無法正常播放串流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要</a:t>
            </a:r>
            <a:r>
              <a:rPr lang="zh-TW" altLang="en-US" sz="3200" dirty="0" smtClean="0"/>
              <a:t>等待緩衝才可順利播放</a:t>
            </a:r>
            <a:endParaRPr lang="en-US" altLang="zh-TW" sz="3200" dirty="0" smtClean="0"/>
          </a:p>
          <a:p>
            <a:r>
              <a:rPr lang="zh-TW" altLang="en-US" sz="3200" dirty="0"/>
              <a:t>串</a:t>
            </a:r>
            <a:r>
              <a:rPr lang="zh-TW" altLang="en-US" sz="3200" dirty="0" smtClean="0"/>
              <a:t>流沒有字幕顯示</a:t>
            </a:r>
            <a:endParaRPr lang="en-US" altLang="zh-TW" sz="3200" dirty="0" smtClean="0"/>
          </a:p>
          <a:p>
            <a:r>
              <a:rPr lang="zh-TW" altLang="en-US" sz="3200" dirty="0" smtClean="0"/>
              <a:t>希望提供簡易的私人串流平台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動態調節演算法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HLS</a:t>
            </a:r>
            <a:r>
              <a:rPr lang="zh-TW" altLang="en-US" sz="3200" dirty="0"/>
              <a:t>為</a:t>
            </a:r>
            <a:r>
              <a:rPr lang="en-US" altLang="zh-TW" sz="3200" dirty="0"/>
              <a:t>10</a:t>
            </a:r>
            <a:r>
              <a:rPr lang="zh-TW" altLang="en-US" sz="3200" dirty="0"/>
              <a:t>秒一個切片，可於下個切片調整畫</a:t>
            </a:r>
            <a:r>
              <a:rPr lang="zh-TW" altLang="en-US" sz="3200" dirty="0" smtClean="0"/>
              <a:t>質</a:t>
            </a:r>
            <a:endParaRPr lang="en-US" altLang="zh-TW" sz="3200" dirty="0"/>
          </a:p>
          <a:p>
            <a:r>
              <a:rPr lang="en-US" altLang="zh-TW" sz="3200" dirty="0"/>
              <a:t>Kevin J. Ma</a:t>
            </a:r>
            <a:r>
              <a:rPr lang="zh-TW" altLang="en-US" sz="3200" dirty="0" smtClean="0"/>
              <a:t>和</a:t>
            </a:r>
            <a:r>
              <a:rPr lang="en-US" altLang="zh-TW" sz="3200" dirty="0" err="1"/>
              <a:t>Radim</a:t>
            </a:r>
            <a:r>
              <a:rPr lang="en-US" altLang="zh-TW" sz="3200" dirty="0"/>
              <a:t> </a:t>
            </a:r>
            <a:r>
              <a:rPr lang="en-US" altLang="zh-TW" sz="3200" dirty="0" err="1" smtClean="0"/>
              <a:t>Bartos</a:t>
            </a:r>
            <a:r>
              <a:rPr lang="zh-TW" altLang="en-US" sz="3200" dirty="0" smtClean="0"/>
              <a:t>於</a:t>
            </a:r>
            <a:r>
              <a:rPr lang="en-US" altLang="zh-TW" sz="3200" dirty="0" smtClean="0"/>
              <a:t>”HTTP </a:t>
            </a:r>
            <a:r>
              <a:rPr lang="en-US" altLang="zh-TW" sz="3200" dirty="0"/>
              <a:t>Live Streaming Bandwidth Management using Intelligent Segment Selection”</a:t>
            </a:r>
            <a:r>
              <a:rPr lang="zh-TW" altLang="en-US" sz="3200" dirty="0" smtClean="0"/>
              <a:t>提出一種動態調整位元率的演算法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098" name="Picture 2" descr="C:\Users\Justin\Desktop\AHLS_pics\螢幕快照 2013-06-04 8.30.32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132856"/>
            <a:ext cx="722186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692935"/>
              </p:ext>
            </p:extLst>
          </p:nvPr>
        </p:nvGraphicFramePr>
        <p:xfrm>
          <a:off x="451874" y="1484784"/>
          <a:ext cx="762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59534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參數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i="0" dirty="0" err="1" smtClean="0"/>
                        <a:t>qj</a:t>
                      </a:r>
                      <a:endParaRPr lang="zh-TW" alt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提供的各種串流影片</a:t>
                      </a:r>
                      <a:endParaRPr lang="en-US" altLang="zh-TW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D(</a:t>
                      </a:r>
                      <a:r>
                        <a:rPr lang="en-US" altLang="zh-TW" sz="2400" dirty="0" err="1" smtClean="0"/>
                        <a:t>qj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此串流設定的位元率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S(</a:t>
                      </a:r>
                      <a:r>
                        <a:rPr lang="en-US" altLang="zh-TW" sz="2400" dirty="0" err="1" smtClean="0"/>
                        <a:t>qj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此串流使用者人數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使用者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B(ci)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此使用者設定的位元率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zh-TW" sz="2400" dirty="0" smtClean="0"/>
                        <a:t>β</a:t>
                      </a:r>
                      <a:r>
                        <a:rPr lang="en-US" altLang="zh-TW" sz="2400" dirty="0" smtClean="0"/>
                        <a:t>'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現在總頻寬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3075" name="Picture 3" descr="C:\Users\Justin\Desktop\AHLS_pics\螢幕快照 2013-06-04 8.21.16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70" y="4941168"/>
            <a:ext cx="60769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122" name="Picture 2" descr="C:\Users\Justin\Desktop\AHLS_pics\螢幕快照 2013-06-04 8.04.5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4852"/>
            <a:ext cx="6443872" cy="48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97592" y="2747607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每次把某個串流提高一級位元率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122" name="Picture 2" descr="C:\Users\Justin\Desktop\AHLS_pics\螢幕快照 2013-06-04 8.04.5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4852"/>
            <a:ext cx="6443872" cy="48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97592" y="274760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如果超過網路總頻寬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122" name="Picture 2" descr="C:\Users\Justin\Desktop\AHLS_pics\螢幕快照 2013-06-04 8.04.5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4852"/>
            <a:ext cx="6443872" cy="48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97592" y="274760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即跳過換下一個串流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122" name="Picture 2" descr="C:\Users\Justin\Desktop\AHLS_pics\螢幕快照 2013-06-04 8.04.5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4852"/>
            <a:ext cx="6443872" cy="48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97592" y="274760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如果沒有超過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60032" y="401467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即把此串流加入總合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11960" y="51792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且設定串流為此位元率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122" name="Picture 2" descr="C:\Users\Justin\Desktop\AHLS_pics\螢幕快照 2013-06-04 8.04.5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4852"/>
            <a:ext cx="6443872" cy="484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11960" y="517924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最終解為求出每個</a:t>
            </a:r>
            <a:r>
              <a:rPr lang="zh-TW" altLang="en-US" sz="2000" b="1" dirty="0">
                <a:solidFill>
                  <a:srgbClr val="FF0000"/>
                </a:solidFill>
              </a:rPr>
              <a:t>串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流設定位元率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其假定每個串流所提供的位元率選擇都是相同，每個串流的品質皆相同</a:t>
            </a:r>
            <a:endParaRPr lang="en-US" altLang="zh-TW" sz="3200" dirty="0" smtClean="0"/>
          </a:p>
          <a:p>
            <a:pPr lvl="1"/>
            <a:r>
              <a:rPr lang="zh-TW" altLang="en-US" sz="3000" dirty="0" smtClean="0"/>
              <a:t>無法流暢的提供各種位元率的串流</a:t>
            </a:r>
            <a:endParaRPr lang="en-US" altLang="zh-TW" sz="3000" dirty="0" smtClean="0"/>
          </a:p>
          <a:p>
            <a:pPr lvl="1"/>
            <a:r>
              <a:rPr lang="zh-TW" altLang="en-US" sz="3200" dirty="0" smtClean="0"/>
              <a:t>只適用於隨選視訊</a:t>
            </a:r>
            <a:endParaRPr lang="en-US" altLang="zh-TW" sz="30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動態調節演算法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200" dirty="0" smtClean="0"/>
                  <a:t>經由頻寬偵測每次調整下個切片串流品質</a:t>
                </a:r>
                <a:endParaRPr lang="en-US" altLang="zh-TW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l-GR" sz="32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l-GR" altLang="zh-TW" sz="32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l-GR" altLang="zh-TW" sz="3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32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altLang="zh-TW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sz="32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TW" altLang="en-US" sz="3200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sz="3200" i="1" dirty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𝑣𝑖𝑑𝑒𝑜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ea typeface="Cambria Math"/>
                          </a:rPr>
                          <m:t>𝑎𝑢𝑑𝑖𝑜</m:t>
                        </m:r>
                      </m:sub>
                    </m:sSub>
                  </m:oMath>
                </a14:m>
                <a:endParaRPr lang="en-US" altLang="zh-TW" sz="32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𝑎𝑢𝑑𝑖𝑜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3200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zh-TW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𝑣𝑖𝑑𝑒𝑜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32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3200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zh-TW" sz="3200" dirty="0" smtClean="0">
                  <a:ea typeface="Cambria Math"/>
                </a:endParaRPr>
              </a:p>
              <a:p>
                <a:endParaRPr lang="zh-TW" altLang="en-US" sz="3200" dirty="0"/>
              </a:p>
              <a:p>
                <a:endParaRPr lang="en-US" altLang="zh-TW" sz="32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40" t="-16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39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11960" y="4149080"/>
                <a:ext cx="4183005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  <m:t>𝜷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800" b="1" dirty="0" smtClean="0">
                    <a:solidFill>
                      <a:srgbClr val="FF0000"/>
                    </a:solidFill>
                  </a:rPr>
                  <a:t>為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第 𝑖 次頻寬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  <m:t>𝜺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800" b="1" dirty="0" smtClean="0">
                    <a:solidFill>
                      <a:srgbClr val="FF0000"/>
                    </a:solidFill>
                  </a:rPr>
                  <a:t>為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第𝑖次串流檔案大小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  <m:t>𝝉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標楷體" pitchFamily="65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800" b="1" dirty="0" smtClean="0">
                    <a:solidFill>
                      <a:srgbClr val="FF0000"/>
                    </a:solidFill>
                  </a:rPr>
                  <a:t>為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第𝑖次串流檔下載時間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sz="2800" b="1" dirty="0" smtClean="0">
                    <a:solidFill>
                      <a:srgbClr val="FF0000"/>
                    </a:solidFill>
                  </a:rPr>
                  <a:t>第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𝑖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+1</a:t>
                </a:r>
                <a:r>
                  <a:rPr lang="zh-TW" altLang="en-US" sz="2800" b="1" dirty="0">
                    <a:solidFill>
                      <a:srgbClr val="FF0000"/>
                    </a:solidFill>
                  </a:rPr>
                  <a:t>次位元率</a:t>
                </a:r>
              </a:p>
              <a:p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149080"/>
                <a:ext cx="4183005" cy="2246769"/>
              </a:xfrm>
              <a:prstGeom prst="rect">
                <a:avLst/>
              </a:prstGeom>
              <a:blipFill rotWithShape="1">
                <a:blip r:embed="rId3"/>
                <a:stretch>
                  <a:fillRect t="-2989" r="-2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瀏覽器去除</a:t>
            </a:r>
            <a:r>
              <a:rPr lang="en-US" altLang="zh-TW" sz="3200" dirty="0" smtClean="0"/>
              <a:t>Flash</a:t>
            </a:r>
            <a:r>
              <a:rPr lang="zh-TW" altLang="en-US" sz="3200" dirty="0" smtClean="0"/>
              <a:t>等外掛程式</a:t>
            </a:r>
            <a:endParaRPr lang="en-US" altLang="zh-TW" sz="3200" dirty="0" smtClean="0"/>
          </a:p>
          <a:p>
            <a:r>
              <a:rPr lang="zh-TW" altLang="en-US" sz="3200" dirty="0" smtClean="0"/>
              <a:t>提升流暢度比影像品質更重要</a:t>
            </a:r>
            <a:endParaRPr lang="en-US" altLang="zh-TW" sz="3200" dirty="0" smtClean="0"/>
          </a:p>
          <a:p>
            <a:r>
              <a:rPr lang="zh-TW" altLang="en-US" sz="3200" dirty="0" smtClean="0"/>
              <a:t>如何於各種網路環境播放</a:t>
            </a:r>
            <a:endParaRPr lang="en-US" altLang="zh-TW" sz="3200" dirty="0" smtClean="0"/>
          </a:p>
          <a:p>
            <a:pPr lvl="1"/>
            <a:r>
              <a:rPr lang="en-US" altLang="zh-TW" sz="3200" dirty="0" err="1" smtClean="0"/>
              <a:t>Wifi</a:t>
            </a:r>
            <a:r>
              <a:rPr lang="zh-TW" altLang="en-US" sz="3200" dirty="0"/>
              <a:t>和</a:t>
            </a:r>
            <a:r>
              <a:rPr lang="zh-TW" altLang="en-US" sz="3200" dirty="0" smtClean="0"/>
              <a:t>行動網路</a:t>
            </a:r>
            <a:endParaRPr lang="en-US" altLang="zh-TW" sz="3200" dirty="0" smtClean="0"/>
          </a:p>
          <a:p>
            <a:r>
              <a:rPr lang="zh-TW" altLang="en-US" sz="3200" dirty="0" smtClean="0"/>
              <a:t>尋找字幕解決方案</a:t>
            </a:r>
            <a:endParaRPr lang="en-US" altLang="zh-TW" sz="3200" dirty="0" smtClean="0"/>
          </a:p>
          <a:p>
            <a:r>
              <a:rPr lang="zh-TW" altLang="en-US" sz="3200" dirty="0" smtClean="0"/>
              <a:t>如何簡化操作串流伺服器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如何調整串流品質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調整串流位元率</a:t>
            </a:r>
            <a:r>
              <a:rPr lang="en-US" altLang="zh-TW" sz="3200" dirty="0" smtClean="0"/>
              <a:t>(Bit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Rate)</a:t>
            </a:r>
          </a:p>
          <a:p>
            <a:pPr lvl="1"/>
            <a:r>
              <a:rPr lang="zh-TW" altLang="en-US" sz="3200" dirty="0"/>
              <a:t>一秒的串流</a:t>
            </a:r>
            <a:r>
              <a:rPr lang="zh-TW" altLang="en-US" sz="3200" dirty="0" smtClean="0"/>
              <a:t>流量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位元</a:t>
            </a:r>
            <a:r>
              <a:rPr lang="zh-TW" altLang="en-US" sz="3200" dirty="0" smtClean="0"/>
              <a:t>率 </a:t>
            </a:r>
            <a:r>
              <a:rPr lang="en-US" altLang="zh-TW" sz="3200" dirty="0" smtClean="0"/>
              <a:t>= </a:t>
            </a:r>
            <a:r>
              <a:rPr lang="zh-TW" altLang="en-US" sz="3200" dirty="0" smtClean="0"/>
              <a:t>檔案大小 </a:t>
            </a:r>
            <a:r>
              <a:rPr lang="en-US" altLang="zh-TW" sz="3200" dirty="0" smtClean="0"/>
              <a:t>/ </a:t>
            </a:r>
            <a:r>
              <a:rPr lang="zh-TW" altLang="en-US" sz="3200" dirty="0"/>
              <a:t>傳輸</a:t>
            </a:r>
            <a:r>
              <a:rPr lang="zh-TW" altLang="en-US" sz="3200" dirty="0" smtClean="0"/>
              <a:t>時間</a:t>
            </a:r>
            <a:endParaRPr lang="en-US" altLang="zh-TW" sz="3200" dirty="0" smtClean="0"/>
          </a:p>
          <a:p>
            <a:r>
              <a:rPr lang="zh-TW" altLang="en-US" sz="3200" dirty="0"/>
              <a:t>位元</a:t>
            </a:r>
            <a:r>
              <a:rPr lang="zh-TW" altLang="en-US" sz="3200" dirty="0" smtClean="0"/>
              <a:t>率越小，表示串流品質差</a:t>
            </a:r>
            <a:endParaRPr lang="en-US" altLang="zh-TW" sz="3200" dirty="0" smtClean="0"/>
          </a:p>
          <a:p>
            <a:r>
              <a:rPr lang="zh-TW" altLang="en-US" sz="3200" dirty="0"/>
              <a:t>位元率越大</a:t>
            </a:r>
            <a:r>
              <a:rPr lang="zh-TW" altLang="en-US" sz="3200" dirty="0" smtClean="0"/>
              <a:t>，表示串流品質佳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如何調整位元率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以</a:t>
            </a:r>
            <a:r>
              <a:rPr lang="en-US" altLang="zh-TW" sz="2800" dirty="0" smtClean="0"/>
              <a:t>MPEG</a:t>
            </a:r>
            <a:r>
              <a:rPr lang="zh-TW" altLang="en-US" sz="2800" dirty="0" smtClean="0"/>
              <a:t>壓縮為例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調整</a:t>
            </a:r>
            <a:r>
              <a:rPr lang="en-US" altLang="zh-TW" sz="2800" dirty="0" smtClean="0"/>
              <a:t>GOP(Group of Pictures)</a:t>
            </a:r>
            <a:r>
              <a:rPr lang="zh-TW" altLang="en-US" sz="2800" dirty="0" smtClean="0"/>
              <a:t>排序方式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I</a:t>
            </a:r>
            <a:r>
              <a:rPr lang="zh-TW" altLang="en-US" sz="2800" dirty="0" smtClean="0"/>
              <a:t>畫格－保留最完整畫面</a:t>
            </a:r>
            <a:r>
              <a:rPr lang="zh-TW" altLang="en-US" sz="2800" dirty="0"/>
              <a:t>，壓縮</a:t>
            </a:r>
            <a:r>
              <a:rPr lang="zh-TW" altLang="en-US" sz="2800" dirty="0" smtClean="0"/>
              <a:t>率 </a:t>
            </a:r>
            <a:r>
              <a:rPr lang="en-US" altLang="zh-TW" sz="2800" dirty="0" smtClean="0"/>
              <a:t>1 : 7</a:t>
            </a:r>
          </a:p>
          <a:p>
            <a:pPr lvl="1"/>
            <a:r>
              <a:rPr lang="en-US" altLang="zh-TW" sz="2800" dirty="0" smtClean="0"/>
              <a:t>P</a:t>
            </a:r>
            <a:r>
              <a:rPr lang="zh-TW" altLang="en-US" sz="2800" dirty="0"/>
              <a:t>畫格</a:t>
            </a:r>
            <a:r>
              <a:rPr lang="zh-TW" altLang="en-US" sz="2800" dirty="0" smtClean="0"/>
              <a:t>－只記錄和前一個</a:t>
            </a:r>
            <a:r>
              <a:rPr lang="en-US" altLang="zh-TW" sz="2800" dirty="0" smtClean="0"/>
              <a:t>I</a:t>
            </a:r>
            <a:r>
              <a:rPr lang="zh-TW" altLang="en-US" sz="2800" dirty="0" smtClean="0"/>
              <a:t>畫格的差異，壓縮率 </a:t>
            </a:r>
            <a:r>
              <a:rPr lang="en-US" altLang="zh-TW" sz="2800" dirty="0" smtClean="0"/>
              <a:t>1 : 20</a:t>
            </a:r>
          </a:p>
          <a:p>
            <a:pPr lvl="1"/>
            <a:r>
              <a:rPr lang="en-US" altLang="zh-TW" sz="2800" dirty="0" smtClean="0"/>
              <a:t>B</a:t>
            </a:r>
            <a:r>
              <a:rPr lang="zh-TW" altLang="en-US" sz="2800" dirty="0" smtClean="0"/>
              <a:t>畫格－只記錄和前一個</a:t>
            </a:r>
            <a:r>
              <a:rPr lang="en-US" altLang="zh-TW" sz="2800" dirty="0" smtClean="0"/>
              <a:t>I</a:t>
            </a:r>
            <a:r>
              <a:rPr lang="zh-TW" altLang="en-US" sz="2800" dirty="0"/>
              <a:t>畫</a:t>
            </a:r>
            <a:r>
              <a:rPr lang="zh-TW" altLang="en-US" sz="2800" dirty="0" smtClean="0"/>
              <a:t>格差異、和後一個</a:t>
            </a:r>
            <a:r>
              <a:rPr lang="en-US" altLang="zh-TW" sz="2800" dirty="0" smtClean="0"/>
              <a:t>P</a:t>
            </a:r>
            <a:r>
              <a:rPr lang="zh-TW" altLang="en-US" sz="2800" dirty="0" smtClean="0"/>
              <a:t>畫格差異，壓縮率</a:t>
            </a:r>
            <a:r>
              <a:rPr lang="en-US" altLang="zh-TW" sz="2800" dirty="0" smtClean="0"/>
              <a:t>1 : 50</a:t>
            </a:r>
          </a:p>
          <a:p>
            <a:pPr lvl="1"/>
            <a:r>
              <a:rPr lang="en-US" altLang="zh-TW" sz="2800" dirty="0" smtClean="0"/>
              <a:t>I</a:t>
            </a:r>
            <a:r>
              <a:rPr lang="zh-TW" altLang="en-US" sz="2800" dirty="0" smtClean="0"/>
              <a:t>畫格壓縮率最低，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畫格壓縮率最高</a:t>
            </a:r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I, P, B</a:t>
            </a:r>
            <a:r>
              <a:rPr lang="zh-TW" altLang="en-US" dirty="0"/>
              <a:t>畫格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IBBPBBPBBPBBPBBP</a:t>
            </a:r>
          </a:p>
          <a:p>
            <a:pPr lvl="1"/>
            <a:r>
              <a:rPr lang="en-US" altLang="zh-TW" sz="3200" dirty="0"/>
              <a:t>M=3</a:t>
            </a:r>
            <a:r>
              <a:rPr lang="zh-TW" altLang="en-US" sz="3200" dirty="0"/>
              <a:t>，</a:t>
            </a:r>
            <a:r>
              <a:rPr lang="en-US" altLang="zh-TW" sz="3200" dirty="0"/>
              <a:t>IBBP</a:t>
            </a:r>
            <a:r>
              <a:rPr lang="zh-TW" altLang="en-US" sz="3200" dirty="0"/>
              <a:t>，</a:t>
            </a:r>
            <a:r>
              <a:rPr lang="en-US" altLang="zh-TW" sz="3200" dirty="0"/>
              <a:t>BP</a:t>
            </a:r>
            <a:r>
              <a:rPr lang="zh-TW" altLang="en-US" sz="3200" dirty="0"/>
              <a:t>畫格有</a:t>
            </a:r>
            <a:r>
              <a:rPr lang="en-US" altLang="zh-TW" sz="3200" dirty="0"/>
              <a:t>3</a:t>
            </a:r>
            <a:r>
              <a:rPr lang="zh-TW" altLang="en-US" sz="3200" dirty="0"/>
              <a:t>個畫格</a:t>
            </a:r>
            <a:endParaRPr lang="en-US" altLang="zh-TW" sz="3200" dirty="0"/>
          </a:p>
          <a:p>
            <a:pPr lvl="1"/>
            <a:r>
              <a:rPr lang="en-US" altLang="zh-TW" sz="3200" dirty="0"/>
              <a:t>N=15</a:t>
            </a:r>
            <a:r>
              <a:rPr lang="zh-TW" altLang="en-US" sz="3200" dirty="0"/>
              <a:t>，</a:t>
            </a:r>
            <a:r>
              <a:rPr lang="en-US" altLang="zh-TW" sz="3200" dirty="0"/>
              <a:t>3X5=15 </a:t>
            </a:r>
            <a:r>
              <a:rPr lang="zh-TW" altLang="en-US" sz="3200" dirty="0"/>
              <a:t>，有</a:t>
            </a:r>
            <a:r>
              <a:rPr lang="en-US" altLang="zh-TW" sz="3200" dirty="0"/>
              <a:t>5</a:t>
            </a:r>
            <a:r>
              <a:rPr lang="zh-TW" altLang="en-US" sz="3200" dirty="0"/>
              <a:t>個</a:t>
            </a:r>
            <a:r>
              <a:rPr lang="en-US" altLang="zh-TW" sz="3200" dirty="0"/>
              <a:t>P</a:t>
            </a:r>
            <a:r>
              <a:rPr lang="zh-TW" altLang="en-US" sz="3200" dirty="0"/>
              <a:t>畫</a:t>
            </a:r>
            <a:r>
              <a:rPr lang="zh-TW" altLang="en-US" sz="3200" dirty="0" smtClean="0"/>
              <a:t>格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增加</a:t>
            </a:r>
            <a:r>
              <a:rPr lang="en-US" altLang="zh-TW" sz="3200" dirty="0" smtClean="0"/>
              <a:t>B</a:t>
            </a:r>
            <a:r>
              <a:rPr lang="zh-TW" altLang="en-US" sz="3200" dirty="0" smtClean="0"/>
              <a:t>畫格和</a:t>
            </a:r>
            <a:r>
              <a:rPr lang="en-US" altLang="zh-TW" sz="3200" dirty="0" smtClean="0"/>
              <a:t>P</a:t>
            </a:r>
            <a:r>
              <a:rPr lang="zh-TW" altLang="en-US" sz="3200" dirty="0" smtClean="0"/>
              <a:t>畫格數量，可有效減少位元率</a:t>
            </a:r>
            <a:endParaRPr lang="en-US" altLang="zh-TW" sz="3200" dirty="0" smtClean="0"/>
          </a:p>
          <a:p>
            <a:pPr lvl="1"/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macroblock</a:t>
            </a:r>
            <a:r>
              <a:rPr lang="en-US" altLang="zh-TW" dirty="0"/>
              <a:t>(MB)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影像的取樣精度</a:t>
            </a:r>
            <a:r>
              <a:rPr lang="en-US" altLang="zh-TW" sz="3200" dirty="0" smtClean="0"/>
              <a:t>(pixel)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43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907704" y="2542795"/>
            <a:ext cx="4800534" cy="3600400"/>
            <a:chOff x="2051719" y="2564904"/>
            <a:chExt cx="4800534" cy="3600400"/>
          </a:xfrm>
        </p:grpSpPr>
        <p:pic>
          <p:nvPicPr>
            <p:cNvPr id="6" name="Picture 3" descr="C:\Users\Justin\Desktop\AHLS_pics\Rushing-Salmon-Stream-Princess-Royal-Island-Canada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564904"/>
              <a:ext cx="4800533" cy="36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接點 8"/>
            <p:cNvCxnSpPr>
              <a:stCxn id="6" idx="1"/>
              <a:endCxn id="6" idx="3"/>
            </p:cNvCxnSpPr>
            <p:nvPr/>
          </p:nvCxnSpPr>
          <p:spPr>
            <a:xfrm>
              <a:off x="2051720" y="4365104"/>
              <a:ext cx="48005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051720" y="5229200"/>
              <a:ext cx="48005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051719" y="3429000"/>
              <a:ext cx="48005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6" idx="0"/>
              <a:endCxn id="6" idx="2"/>
            </p:cNvCxnSpPr>
            <p:nvPr/>
          </p:nvCxnSpPr>
          <p:spPr>
            <a:xfrm>
              <a:off x="4451987" y="2564904"/>
              <a:ext cx="0" cy="3600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347864" y="2564904"/>
              <a:ext cx="0" cy="3600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5724128" y="2564904"/>
              <a:ext cx="0" cy="3600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3203849" y="3406891"/>
            <a:ext cx="1104121" cy="9361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9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調整</a:t>
            </a:r>
            <a:r>
              <a:rPr lang="en-US" altLang="zh-TW" sz="3200" dirty="0" smtClean="0"/>
              <a:t>MB</a:t>
            </a:r>
            <a:r>
              <a:rPr lang="zh-TW" altLang="en-US" sz="3200" dirty="0" smtClean="0"/>
              <a:t>的參數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H.263</a:t>
            </a:r>
            <a:r>
              <a:rPr lang="zh-TW" altLang="en-US" sz="3200" dirty="0" smtClean="0"/>
              <a:t>和</a:t>
            </a:r>
            <a:r>
              <a:rPr lang="en-US" altLang="zh-TW" sz="3200" dirty="0" smtClean="0"/>
              <a:t>MPEG-2</a:t>
            </a:r>
            <a:r>
              <a:rPr lang="zh-TW" altLang="en-US" sz="3200" dirty="0" smtClean="0"/>
              <a:t>的</a:t>
            </a:r>
            <a:r>
              <a:rPr lang="en-US" altLang="zh-TW" sz="3200" dirty="0" smtClean="0"/>
              <a:t>MB</a:t>
            </a:r>
            <a:r>
              <a:rPr lang="zh-TW" altLang="en-US" sz="3200" dirty="0" smtClean="0"/>
              <a:t>為固定</a:t>
            </a:r>
            <a:r>
              <a:rPr lang="en-US" altLang="zh-TW" sz="3200" dirty="0" smtClean="0"/>
              <a:t>16x16</a:t>
            </a:r>
          </a:p>
          <a:p>
            <a:pPr lvl="1"/>
            <a:r>
              <a:rPr lang="en-US" altLang="zh-TW" sz="3200" dirty="0" smtClean="0"/>
              <a:t>H.264</a:t>
            </a:r>
            <a:r>
              <a:rPr lang="zh-TW" altLang="en-US" sz="3200" dirty="0" smtClean="0"/>
              <a:t>的</a:t>
            </a:r>
            <a:r>
              <a:rPr lang="en-US" altLang="zh-TW" sz="3200" dirty="0" smtClean="0"/>
              <a:t>MB</a:t>
            </a:r>
            <a:r>
              <a:rPr lang="zh-TW" altLang="en-US" sz="3200" dirty="0" smtClean="0"/>
              <a:t>為可變式</a:t>
            </a:r>
            <a:endParaRPr lang="en-US" altLang="zh-TW" sz="3200" dirty="0" smtClean="0"/>
          </a:p>
          <a:p>
            <a:pPr lvl="2"/>
            <a:r>
              <a:rPr lang="en-US" altLang="zh-TW" sz="2800" dirty="0" smtClean="0"/>
              <a:t>16x16, 16x8, 8x16, 8x8, 8x4, 4x8, and 4x4</a:t>
            </a:r>
          </a:p>
          <a:p>
            <a:pPr lvl="2"/>
            <a:r>
              <a:rPr lang="en-US" altLang="zh-TW" sz="2800" dirty="0" smtClean="0"/>
              <a:t>MB</a:t>
            </a:r>
            <a:r>
              <a:rPr lang="zh-TW" altLang="en-US" sz="2800" dirty="0" smtClean="0"/>
              <a:t>越小，可提供更高的影像精確度</a:t>
            </a:r>
            <a:endParaRPr lang="en-US" altLang="zh-TW" sz="2800" dirty="0" smtClean="0"/>
          </a:p>
          <a:p>
            <a:pPr lvl="2"/>
            <a:r>
              <a:rPr lang="zh-TW" altLang="en-US" sz="2800" dirty="0" smtClean="0"/>
              <a:t>限制</a:t>
            </a:r>
            <a:r>
              <a:rPr lang="en-US" altLang="zh-TW" sz="2800" dirty="0" smtClean="0"/>
              <a:t>MB</a:t>
            </a:r>
            <a:r>
              <a:rPr lang="zh-TW" altLang="en-US" sz="2800" dirty="0" smtClean="0"/>
              <a:t>大小，可有效減少位元率大小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chroma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調整影像</a:t>
            </a:r>
            <a:r>
              <a:rPr lang="en-US" altLang="zh-TW" sz="3200" dirty="0" err="1" smtClean="0"/>
              <a:t>chroma</a:t>
            </a:r>
            <a:r>
              <a:rPr lang="zh-TW" altLang="en-US" sz="3200" dirty="0" smtClean="0"/>
              <a:t>色彩格式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串流色彩儲存方式皆使用</a:t>
            </a:r>
            <a:r>
              <a:rPr lang="en-US" altLang="zh-TW" sz="3200" dirty="0" smtClean="0"/>
              <a:t>YUV</a:t>
            </a:r>
            <a:r>
              <a:rPr lang="zh-TW" altLang="en-US" sz="3200" dirty="0" smtClean="0"/>
              <a:t>架構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H.264</a:t>
            </a:r>
            <a:r>
              <a:rPr lang="zh-TW" altLang="en-US" sz="3200" dirty="0" smtClean="0"/>
              <a:t>支援</a:t>
            </a:r>
            <a:r>
              <a:rPr lang="en-US" altLang="zh-TW" sz="3200" dirty="0" smtClean="0"/>
              <a:t>4:2:0, 4:2:2, 4:4:4</a:t>
            </a:r>
            <a:r>
              <a:rPr lang="zh-TW" altLang="en-US" sz="3200" dirty="0" smtClean="0"/>
              <a:t>取樣方式</a:t>
            </a:r>
            <a:endParaRPr lang="en-US" altLang="zh-TW" sz="3200" dirty="0" smtClean="0"/>
          </a:p>
          <a:p>
            <a:pPr lvl="2"/>
            <a:r>
              <a:rPr lang="en-US" altLang="zh-TW" sz="2800" dirty="0" smtClean="0"/>
              <a:t>4:2:0</a:t>
            </a:r>
            <a:r>
              <a:rPr lang="zh-TW" altLang="en-US" sz="2800" dirty="0" smtClean="0"/>
              <a:t>儲存空間最小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4:2:2:</a:t>
            </a:r>
            <a:r>
              <a:rPr lang="zh-TW" altLang="en-US" sz="2800" dirty="0" smtClean="0"/>
              <a:t>儲存空間次要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4:4:4:</a:t>
            </a:r>
            <a:r>
              <a:rPr lang="zh-TW" altLang="en-US" sz="2800" dirty="0" smtClean="0"/>
              <a:t>儲存空間最大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解析度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調整解析度是最明顯有效降低位元率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對影像品質和觀看體驗影響最大，優先權低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編碼壓縮模型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下載完現在的切片串流檔且偵測頻寬後，客戶端開始播放串流，伺服端開始進行轉碼，於播放至</a:t>
            </a:r>
            <a:r>
              <a:rPr lang="en-US" altLang="zh-TW" sz="3200" dirty="0" smtClean="0"/>
              <a:t>5</a:t>
            </a:r>
            <a:r>
              <a:rPr lang="zh-TW" altLang="en-US" sz="3200" dirty="0" smtClean="0"/>
              <a:t>秒中，請求伺服端傳輸下一個切片串流檔，完成一次循環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編碼壓縮模型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92896"/>
            <a:ext cx="3709809" cy="406139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48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6627"/>
              </p:ext>
            </p:extLst>
          </p:nvPr>
        </p:nvGraphicFramePr>
        <p:xfrm>
          <a:off x="539552" y="2132856"/>
          <a:ext cx="374441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4"/>
                <a:gridCol w="3159932"/>
              </a:tblGrid>
              <a:tr h="64008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要求第一個串流切片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回傳第一個串流且測量頻寬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要求編碼且代入頻寬為參數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播放串流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要求下一個串流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回傳下一個串流且測量頻寬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系統環境架設</a:t>
            </a:r>
            <a:endParaRPr lang="en-US" altLang="zh-TW" sz="3200" dirty="0" smtClean="0"/>
          </a:p>
          <a:p>
            <a:r>
              <a:rPr lang="zh-TW" altLang="en-US" sz="3200" dirty="0" smtClean="0"/>
              <a:t>系統流程</a:t>
            </a:r>
            <a:endParaRPr lang="en-US" altLang="zh-TW" sz="3200" dirty="0" smtClean="0"/>
          </a:p>
          <a:p>
            <a:r>
              <a:rPr lang="zh-TW" altLang="en-US" sz="3200" dirty="0" smtClean="0"/>
              <a:t>影片字幕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0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尋找跨平台只使用瀏覽器的方法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使用</a:t>
            </a:r>
            <a:r>
              <a:rPr lang="en-US" altLang="zh-TW" sz="3200" dirty="0" smtClean="0"/>
              <a:t>HTML5</a:t>
            </a:r>
            <a:r>
              <a:rPr lang="zh-TW" altLang="en-US" sz="3200" dirty="0" smtClean="0"/>
              <a:t>技術</a:t>
            </a:r>
            <a:endParaRPr lang="en-US" altLang="zh-TW" sz="3200" dirty="0" smtClean="0"/>
          </a:p>
          <a:p>
            <a:r>
              <a:rPr lang="zh-TW" altLang="en-US" sz="3200" dirty="0" smtClean="0"/>
              <a:t>自適式串流</a:t>
            </a:r>
            <a:r>
              <a:rPr lang="en-US" altLang="zh-TW" sz="3200" dirty="0" smtClean="0"/>
              <a:t>(Adaptive Streaming)</a:t>
            </a:r>
          </a:p>
          <a:p>
            <a:r>
              <a:rPr lang="zh-TW" altLang="en-US" sz="3200" dirty="0" smtClean="0"/>
              <a:t>即時轉碼</a:t>
            </a:r>
            <a:r>
              <a:rPr lang="en-US" altLang="zh-TW" sz="3200" dirty="0" smtClean="0"/>
              <a:t>(Real-time transcoding)</a:t>
            </a:r>
          </a:p>
          <a:p>
            <a:r>
              <a:rPr lang="zh-TW" altLang="en-US" sz="3200" dirty="0" smtClean="0"/>
              <a:t>提供字幕功能</a:t>
            </a:r>
            <a:endParaRPr lang="en-US" altLang="zh-TW" sz="3200" dirty="0" smtClean="0"/>
          </a:p>
          <a:p>
            <a:pPr lvl="1"/>
            <a:r>
              <a:rPr lang="en-US" altLang="zh-TW" sz="3200" dirty="0" err="1" smtClean="0"/>
              <a:t>WebVTT</a:t>
            </a:r>
            <a:r>
              <a:rPr lang="zh-TW" altLang="en-US" sz="3200" dirty="0" smtClean="0"/>
              <a:t>技術</a:t>
            </a:r>
            <a:endParaRPr lang="en-US" altLang="zh-TW" sz="3200" dirty="0"/>
          </a:p>
          <a:p>
            <a:pPr lvl="1"/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系統環境</a:t>
            </a:r>
            <a:r>
              <a:rPr lang="zh-TW" altLang="en-US" dirty="0" smtClean="0"/>
              <a:t>架設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軟體</a:t>
            </a:r>
            <a:endParaRPr lang="en-US" altLang="zh-TW" sz="3200" dirty="0" smtClean="0"/>
          </a:p>
          <a:p>
            <a:pPr lvl="1"/>
            <a:r>
              <a:rPr lang="en-US" altLang="zh-TW" sz="3000" dirty="0" smtClean="0"/>
              <a:t>Linux 3.5.0-26-generic</a:t>
            </a:r>
          </a:p>
          <a:p>
            <a:pPr lvl="1"/>
            <a:r>
              <a:rPr lang="en-US" altLang="zh-TW" sz="3000" dirty="0" smtClean="0"/>
              <a:t>Apache Web Server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+ PHP module</a:t>
            </a:r>
          </a:p>
          <a:p>
            <a:pPr lvl="1"/>
            <a:r>
              <a:rPr lang="en-US" altLang="zh-TW" sz="3000" dirty="0" smtClean="0"/>
              <a:t>MySQL</a:t>
            </a:r>
            <a:r>
              <a:rPr lang="zh-TW" altLang="en-US" sz="3000" dirty="0" smtClean="0"/>
              <a:t>用以記錄串流參數</a:t>
            </a:r>
            <a:endParaRPr lang="en-US" altLang="zh-TW" sz="3000" dirty="0"/>
          </a:p>
          <a:p>
            <a:pPr lvl="1"/>
            <a:r>
              <a:rPr lang="en-US" altLang="zh-TW" sz="3000" dirty="0" err="1" smtClean="0"/>
              <a:t>FFmpeg</a:t>
            </a:r>
            <a:r>
              <a:rPr lang="zh-TW" altLang="en-US" sz="3000" dirty="0" smtClean="0"/>
              <a:t>壓縮串流</a:t>
            </a:r>
            <a:endParaRPr lang="en-US" altLang="zh-TW" sz="3000" dirty="0"/>
          </a:p>
          <a:p>
            <a:r>
              <a:rPr lang="zh-TW" altLang="en-US" sz="3200" dirty="0" smtClean="0"/>
              <a:t>硬體</a:t>
            </a:r>
            <a:endParaRPr lang="en-US" altLang="zh-TW" sz="3200" dirty="0" smtClean="0"/>
          </a:p>
          <a:p>
            <a:pPr lvl="1"/>
            <a:r>
              <a:rPr lang="en-US" altLang="zh-TW" sz="3000" dirty="0" smtClean="0"/>
              <a:t>Intel i5 3.4GHz – 4</a:t>
            </a:r>
            <a:r>
              <a:rPr lang="zh-TW" altLang="en-US" sz="3000" dirty="0" smtClean="0"/>
              <a:t>核心</a:t>
            </a:r>
            <a:endParaRPr lang="en-US" altLang="zh-TW" sz="3000" dirty="0" smtClean="0"/>
          </a:p>
          <a:p>
            <a:pPr lvl="1"/>
            <a:r>
              <a:rPr lang="en-US" altLang="zh-TW" sz="3000" dirty="0" smtClean="0"/>
              <a:t>8G</a:t>
            </a:r>
            <a:r>
              <a:rPr lang="zh-TW" altLang="en-US" sz="3000" dirty="0" smtClean="0"/>
              <a:t>記憶體</a:t>
            </a:r>
            <a:endParaRPr lang="en-US" altLang="zh-TW" sz="3000" dirty="0" smtClean="0"/>
          </a:p>
          <a:p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3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可分成伺服端和客戶端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984"/>
            <a:ext cx="2601314" cy="643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請求播放清單</a:t>
            </a:r>
            <a:endParaRPr lang="en-US" altLang="zh-TW" sz="3200" dirty="0" smtClean="0"/>
          </a:p>
          <a:p>
            <a:r>
              <a:rPr lang="zh-TW" altLang="en-US" sz="3200" dirty="0" smtClean="0"/>
              <a:t>請求串流切片</a:t>
            </a:r>
            <a:endParaRPr lang="en-US" altLang="zh-TW" sz="3200" dirty="0" smtClean="0"/>
          </a:p>
          <a:p>
            <a:r>
              <a:rPr lang="zh-TW" altLang="en-US" sz="3200" dirty="0" smtClean="0"/>
              <a:t>下載串流切片</a:t>
            </a:r>
            <a:endParaRPr lang="en-US" altLang="zh-TW" sz="3200" dirty="0" smtClean="0"/>
          </a:p>
          <a:p>
            <a:r>
              <a:rPr lang="zh-TW" altLang="en-US" sz="3200" dirty="0" smtClean="0"/>
              <a:t>播放串流切片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572000" y="40466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Request Playlist</a:t>
            </a:r>
            <a:endParaRPr lang="zh-TW" altLang="en-US" sz="2400" b="1" dirty="0"/>
          </a:p>
        </p:txBody>
      </p:sp>
      <p:sp>
        <p:nvSpPr>
          <p:cNvPr id="6" name="圓角矩形 5"/>
          <p:cNvSpPr/>
          <p:nvPr/>
        </p:nvSpPr>
        <p:spPr>
          <a:xfrm>
            <a:off x="4572000" y="184482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Request Slice</a:t>
            </a:r>
            <a:endParaRPr lang="zh-TW" altLang="en-US" sz="2400" b="1" dirty="0"/>
          </a:p>
        </p:txBody>
      </p:sp>
      <p:sp>
        <p:nvSpPr>
          <p:cNvPr id="7" name="圓角矩形 6"/>
          <p:cNvSpPr/>
          <p:nvPr/>
        </p:nvSpPr>
        <p:spPr>
          <a:xfrm>
            <a:off x="4572000" y="3284984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Download Slice</a:t>
            </a:r>
            <a:endParaRPr lang="zh-TW" altLang="en-US" sz="2400" b="1" dirty="0"/>
          </a:p>
        </p:txBody>
      </p:sp>
      <p:sp>
        <p:nvSpPr>
          <p:cNvPr id="8" name="圓角矩形 7"/>
          <p:cNvSpPr/>
          <p:nvPr/>
        </p:nvSpPr>
        <p:spPr>
          <a:xfrm>
            <a:off x="4572000" y="4761148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Play Slice</a:t>
            </a:r>
            <a:endParaRPr lang="zh-TW" altLang="en-US" sz="2400" b="1" dirty="0"/>
          </a:p>
        </p:txBody>
      </p:sp>
      <p:sp>
        <p:nvSpPr>
          <p:cNvPr id="9" name="向下箭號 8"/>
          <p:cNvSpPr/>
          <p:nvPr/>
        </p:nvSpPr>
        <p:spPr>
          <a:xfrm>
            <a:off x="5292080" y="1340768"/>
            <a:ext cx="288032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5256076" y="2780928"/>
            <a:ext cx="288032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256076" y="4221088"/>
            <a:ext cx="288032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8" idx="1"/>
            <a:endCxn id="6" idx="1"/>
          </p:cNvCxnSpPr>
          <p:nvPr/>
        </p:nvCxnSpPr>
        <p:spPr>
          <a:xfrm rot="10800000">
            <a:off x="4572000" y="2240868"/>
            <a:ext cx="12700" cy="2916324"/>
          </a:xfrm>
          <a:prstGeom prst="bentConnector3">
            <a:avLst>
              <a:gd name="adj1" fmla="val 4513039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伺服端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接受播放清單請求</a:t>
            </a:r>
            <a:endParaRPr lang="en-US" altLang="zh-TW" sz="2800" dirty="0" smtClean="0"/>
          </a:p>
          <a:p>
            <a:r>
              <a:rPr lang="zh-TW" altLang="en-US" sz="2800" dirty="0" smtClean="0"/>
              <a:t>產生播放清單和字幕</a:t>
            </a:r>
            <a:endParaRPr lang="en-US" altLang="zh-TW" sz="2800" dirty="0" smtClean="0"/>
          </a:p>
          <a:p>
            <a:r>
              <a:rPr lang="zh-TW" altLang="en-US" sz="2800" dirty="0" smtClean="0"/>
              <a:t>傳輸播放清單和字幕</a:t>
            </a:r>
            <a:endParaRPr lang="en-US" altLang="zh-TW" sz="2800" dirty="0" smtClean="0"/>
          </a:p>
          <a:p>
            <a:r>
              <a:rPr lang="zh-TW" altLang="en-US" sz="2800" dirty="0" smtClean="0"/>
              <a:t>傳輸串流切片</a:t>
            </a:r>
            <a:endParaRPr lang="en-US" altLang="zh-TW" sz="2800" dirty="0" smtClean="0"/>
          </a:p>
          <a:p>
            <a:r>
              <a:rPr lang="zh-TW" altLang="en-US" sz="2800" dirty="0"/>
              <a:t>偵測頻寬</a:t>
            </a:r>
            <a:endParaRPr lang="en-US" altLang="zh-TW" sz="2800" dirty="0" smtClean="0"/>
          </a:p>
          <a:p>
            <a:r>
              <a:rPr lang="zh-TW" altLang="en-US" sz="2800" dirty="0" smtClean="0"/>
              <a:t>轉碼串流切片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004048" y="332656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Generate Playlist</a:t>
            </a:r>
            <a:endParaRPr lang="zh-TW" altLang="en-US" sz="2400" b="1" dirty="0"/>
          </a:p>
        </p:txBody>
      </p:sp>
      <p:sp>
        <p:nvSpPr>
          <p:cNvPr id="6" name="圓角矩形 5"/>
          <p:cNvSpPr/>
          <p:nvPr/>
        </p:nvSpPr>
        <p:spPr>
          <a:xfrm>
            <a:off x="5004048" y="1556792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Response Playlist</a:t>
            </a:r>
            <a:endParaRPr lang="zh-TW" altLang="en-US" sz="2400" b="1" dirty="0"/>
          </a:p>
        </p:txBody>
      </p:sp>
      <p:sp>
        <p:nvSpPr>
          <p:cNvPr id="7" name="圓角矩形 6"/>
          <p:cNvSpPr/>
          <p:nvPr/>
        </p:nvSpPr>
        <p:spPr>
          <a:xfrm>
            <a:off x="5004048" y="2852936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Upload Slice</a:t>
            </a:r>
            <a:endParaRPr lang="zh-TW" altLang="en-US" sz="2400" b="1" dirty="0"/>
          </a:p>
        </p:txBody>
      </p:sp>
      <p:sp>
        <p:nvSpPr>
          <p:cNvPr id="8" name="圓角矩形 7"/>
          <p:cNvSpPr/>
          <p:nvPr/>
        </p:nvSpPr>
        <p:spPr>
          <a:xfrm>
            <a:off x="5004048" y="4005064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BW Detection</a:t>
            </a:r>
            <a:endParaRPr lang="zh-TW" altLang="en-US" sz="2400" b="1" dirty="0"/>
          </a:p>
        </p:txBody>
      </p:sp>
      <p:sp>
        <p:nvSpPr>
          <p:cNvPr id="10" name="圓角矩形 9"/>
          <p:cNvSpPr/>
          <p:nvPr/>
        </p:nvSpPr>
        <p:spPr>
          <a:xfrm>
            <a:off x="4716016" y="52292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Transcode</a:t>
            </a:r>
          </a:p>
          <a:p>
            <a:pPr algn="ctr"/>
            <a:r>
              <a:rPr lang="en-US" altLang="zh-TW" sz="2400" b="1" dirty="0" smtClean="0"/>
              <a:t> Slice</a:t>
            </a:r>
            <a:endParaRPr lang="zh-TW" altLang="en-US" sz="2400" b="1" dirty="0"/>
          </a:p>
        </p:txBody>
      </p:sp>
      <p:sp>
        <p:nvSpPr>
          <p:cNvPr id="12" name="向下箭號 11"/>
          <p:cNvSpPr/>
          <p:nvPr/>
        </p:nvSpPr>
        <p:spPr>
          <a:xfrm>
            <a:off x="5580112" y="1196752"/>
            <a:ext cx="432048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5544108" y="2420888"/>
            <a:ext cx="432048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5556786" y="3712704"/>
            <a:ext cx="432048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5543534" y="4869160"/>
            <a:ext cx="432048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>
            <a:stCxn id="10" idx="1"/>
            <a:endCxn id="7" idx="1"/>
          </p:cNvCxnSpPr>
          <p:nvPr/>
        </p:nvCxnSpPr>
        <p:spPr>
          <a:xfrm rot="10800000" flipH="1">
            <a:off x="4716016" y="3212976"/>
            <a:ext cx="288032" cy="2376264"/>
          </a:xfrm>
          <a:prstGeom prst="bentConnector3">
            <a:avLst>
              <a:gd name="adj1" fmla="val -162183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影片</a:t>
            </a:r>
            <a:r>
              <a:rPr lang="zh-TW" altLang="en-US" dirty="0" smtClean="0"/>
              <a:t>字幕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建立字幕的</a:t>
            </a:r>
            <a:r>
              <a:rPr lang="en-US" altLang="zh-TW" sz="3200" dirty="0" smtClean="0"/>
              <a:t>M3U8</a:t>
            </a:r>
            <a:r>
              <a:rPr lang="zh-TW" altLang="en-US" sz="3200" dirty="0" smtClean="0"/>
              <a:t>播放清單檔</a:t>
            </a:r>
            <a:endParaRPr lang="en-US" altLang="zh-TW" sz="3200" dirty="0" smtClean="0"/>
          </a:p>
          <a:p>
            <a:r>
              <a:rPr lang="zh-TW" altLang="en-US" sz="3200" dirty="0" smtClean="0"/>
              <a:t>提供虛擬中間層，客戶端要求字幕時，由</a:t>
            </a:r>
            <a:r>
              <a:rPr lang="en-US" altLang="zh-TW" sz="3200" dirty="0" smtClean="0"/>
              <a:t>PHP</a:t>
            </a:r>
            <a:r>
              <a:rPr lang="zh-TW" altLang="en-US" sz="3200" dirty="0" smtClean="0"/>
              <a:t>程式自動尋找對應的</a:t>
            </a:r>
            <a:r>
              <a:rPr lang="en-US" altLang="zh-TW" sz="3200" dirty="0" err="1" smtClean="0"/>
              <a:t>WebVTT</a:t>
            </a:r>
            <a:r>
              <a:rPr lang="zh-TW" altLang="en-US" sz="3200" dirty="0" smtClean="0"/>
              <a:t>檔</a:t>
            </a:r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HLS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AHLS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提升自適性轉碼系統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確保串流流暢播放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減少頻寬浪費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更適合於行動網路播放串流</a:t>
            </a:r>
            <a:endParaRPr lang="en-US" altLang="zh-TW" sz="2800" dirty="0" smtClean="0"/>
          </a:p>
          <a:p>
            <a:r>
              <a:rPr lang="zh-TW" altLang="en-US" sz="2800" dirty="0" smtClean="0"/>
              <a:t>提供簡易的私有串流平台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可</a:t>
            </a:r>
            <a:r>
              <a:rPr lang="zh-TW" altLang="en-US" sz="2800" dirty="0" smtClean="0"/>
              <a:t>直接放置原始影片檔，</a:t>
            </a:r>
            <a:r>
              <a:rPr lang="en-US" altLang="zh-TW" sz="2800" dirty="0" smtClean="0"/>
              <a:t>AHLS</a:t>
            </a:r>
            <a:r>
              <a:rPr lang="zh-TW" altLang="en-US" sz="2800" smtClean="0"/>
              <a:t>會自動輸出成</a:t>
            </a:r>
            <a:r>
              <a:rPr lang="zh-TW" altLang="en-US" sz="2800" dirty="0" smtClean="0"/>
              <a:t>串流</a:t>
            </a:r>
            <a:endParaRPr lang="en-US" altLang="zh-TW" sz="2800" dirty="0" smtClean="0"/>
          </a:p>
          <a:p>
            <a:r>
              <a:rPr lang="zh-TW" altLang="en-US" sz="2800" dirty="0" smtClean="0"/>
              <a:t>增加字幕功能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3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效能比較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803886"/>
              </p:ext>
            </p:extLst>
          </p:nvPr>
        </p:nvGraphicFramePr>
        <p:xfrm>
          <a:off x="467544" y="1916832"/>
          <a:ext cx="7620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頻寬</a:t>
                      </a:r>
                      <a:r>
                        <a:rPr lang="en-US" altLang="zh-TW" dirty="0" smtClean="0"/>
                        <a:t>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串流切片檔案大小</a:t>
                      </a:r>
                      <a:r>
                        <a:rPr lang="en-US" altLang="zh-TW" dirty="0" smtClean="0"/>
                        <a:t>(Mbytes)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傳輸時間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秒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16.4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56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67718"/>
              </p:ext>
            </p:extLst>
          </p:nvPr>
        </p:nvGraphicFramePr>
        <p:xfrm>
          <a:off x="467544" y="4293096"/>
          <a:ext cx="7620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頻寬</a:t>
                      </a:r>
                      <a:r>
                        <a:rPr lang="en-US" altLang="zh-TW" dirty="0" smtClean="0"/>
                        <a:t>(Mbps)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串流切片檔案大小</a:t>
                      </a:r>
                      <a:r>
                        <a:rPr lang="en-US" altLang="zh-TW" dirty="0" smtClean="0"/>
                        <a:t>(Mbytes)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5.688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3.535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0.803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傳輸時間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秒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2.844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3.535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2.493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3.229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7544" y="14391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HLS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378904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AHLS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44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r>
              <a:rPr lang="en-US" altLang="zh-TW" dirty="0" smtClean="0"/>
              <a:t>(PC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1026" name="Picture 2" descr="C:\Users\Justin\Desktop\AHLS_pics\mac_rt_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048672" cy="473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6216" y="22960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畫面顯示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95936" y="49924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搜尋列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76217" y="56464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串流播放清單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行動裝置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2050" name="Picture 2" descr="C:\Users\Justin\Desktop\AHLS_pics\照片 2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6336705" cy="47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字幕顯示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3074" name="Picture 2" descr="C:\Users\Justin\Desktop\AHLS_pics\照片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300192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Push-based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Pull-based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Push-based</a:t>
            </a:r>
            <a:r>
              <a:rPr lang="zh-TW" altLang="en-US" sz="3200" dirty="0" smtClean="0"/>
              <a:t>串流設計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建立連線後，伺服端會一直主動傳輸串流給客戶端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0" name="Picture 2" descr="C:\Users\Justin\Desktop\pictures\下載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53897"/>
            <a:ext cx="2477753" cy="24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3275856" y="4332733"/>
            <a:ext cx="223224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66120" y="36450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傳輸串流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9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提升平台相容性</a:t>
            </a:r>
            <a:endParaRPr lang="en-US" altLang="zh-TW" sz="3200" dirty="0" smtClean="0"/>
          </a:p>
          <a:p>
            <a:pPr lvl="1"/>
            <a:r>
              <a:rPr lang="zh-TW" altLang="en-US" sz="3000" dirty="0" smtClean="0"/>
              <a:t>達成全部平台皆支援</a:t>
            </a:r>
            <a:endParaRPr lang="en-US" altLang="zh-TW" sz="3000" dirty="0" smtClean="0"/>
          </a:p>
          <a:p>
            <a:pPr lvl="1"/>
            <a:r>
              <a:rPr lang="zh-TW" altLang="en-US" sz="3000" dirty="0" smtClean="0"/>
              <a:t>目前只支援</a:t>
            </a:r>
            <a:r>
              <a:rPr lang="en-US" altLang="zh-TW" sz="3000" dirty="0" err="1" smtClean="0"/>
              <a:t>iOS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Mac</a:t>
            </a:r>
            <a:r>
              <a:rPr lang="zh-TW" altLang="en-US" sz="3000" dirty="0" smtClean="0"/>
              <a:t>和</a:t>
            </a:r>
            <a:r>
              <a:rPr lang="en-US" altLang="zh-TW" sz="3000" dirty="0" smtClean="0"/>
              <a:t>Android</a:t>
            </a:r>
          </a:p>
          <a:p>
            <a:r>
              <a:rPr lang="zh-TW" altLang="en-US" sz="3200" dirty="0" smtClean="0"/>
              <a:t>提升編碼效能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提出新的編碼模型</a:t>
            </a:r>
            <a:endParaRPr lang="en-US" altLang="zh-TW" sz="3200" dirty="0"/>
          </a:p>
          <a:p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6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Push-based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Pull-based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Pull-based</a:t>
            </a:r>
            <a:r>
              <a:rPr lang="zh-TW" altLang="en-US" sz="2800" dirty="0" smtClean="0"/>
              <a:t>串流設計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客戶端請求串流時，伺服端才傳輸串流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降低伺服端負荷和網路浪費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Picture 2" descr="C:\Users\Justin\Desktop\pictures\下載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861048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69921"/>
            <a:ext cx="2477753" cy="24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左箭號 7"/>
          <p:cNvSpPr/>
          <p:nvPr/>
        </p:nvSpPr>
        <p:spPr>
          <a:xfrm>
            <a:off x="3635896" y="4005064"/>
            <a:ext cx="172819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707904" y="4958748"/>
            <a:ext cx="172819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43131" y="34083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請求串流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15139" y="56267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傳輸串流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48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Adaptive Streaming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其為一種</a:t>
            </a:r>
            <a:r>
              <a:rPr lang="en-US" altLang="zh-TW" sz="3200" dirty="0" smtClean="0"/>
              <a:t>Pull-based</a:t>
            </a:r>
            <a:r>
              <a:rPr lang="zh-TW" altLang="en-US" sz="3200" dirty="0" smtClean="0"/>
              <a:t>串流設計</a:t>
            </a:r>
            <a:endParaRPr lang="en-US" altLang="zh-TW" sz="3200" dirty="0" smtClean="0"/>
          </a:p>
          <a:p>
            <a:r>
              <a:rPr lang="zh-TW" altLang="en-US" sz="3200" dirty="0" smtClean="0"/>
              <a:t>傳輸內容被切割成一連串切片</a:t>
            </a:r>
            <a:r>
              <a:rPr lang="en-US" altLang="zh-TW" sz="3200" dirty="0" smtClean="0"/>
              <a:t>(Slice)</a:t>
            </a:r>
          </a:p>
          <a:p>
            <a:pPr lvl="1"/>
            <a:r>
              <a:rPr lang="zh-TW" altLang="en-US" sz="3200" dirty="0" smtClean="0"/>
              <a:t>長度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至</a:t>
            </a:r>
            <a:r>
              <a:rPr lang="en-US" altLang="zh-TW" sz="3200" dirty="0" smtClean="0"/>
              <a:t>10</a:t>
            </a:r>
            <a:r>
              <a:rPr lang="zh-TW" altLang="en-US" sz="3200" dirty="0" smtClean="0"/>
              <a:t>秒</a:t>
            </a:r>
            <a:endParaRPr lang="en-US" altLang="zh-TW" sz="3200" dirty="0" smtClean="0"/>
          </a:p>
          <a:p>
            <a:r>
              <a:rPr lang="zh-TW" altLang="en-US" sz="3200" dirty="0" smtClean="0"/>
              <a:t>使用</a:t>
            </a:r>
            <a:r>
              <a:rPr lang="en-US" altLang="zh-TW" sz="3200" dirty="0" smtClean="0"/>
              <a:t>HTTP</a:t>
            </a:r>
            <a:r>
              <a:rPr lang="zh-TW" altLang="en-US" sz="3200" dirty="0" smtClean="0"/>
              <a:t>進行傳輸串流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相容於</a:t>
            </a:r>
            <a:r>
              <a:rPr lang="zh-TW" altLang="en-US" sz="3200" dirty="0" smtClean="0"/>
              <a:t>大部份網路環境</a:t>
            </a:r>
            <a:endParaRPr lang="en-US" altLang="zh-TW" sz="3200" dirty="0" smtClean="0"/>
          </a:p>
          <a:p>
            <a:pPr lvl="1"/>
            <a:endParaRPr lang="en-US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2" descr="C:\Users\Justin\Desktop\pictures\下載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1677169" cy="161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4507918"/>
            <a:ext cx="1901689" cy="19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059832" y="5134726"/>
            <a:ext cx="5040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5134727"/>
            <a:ext cx="5040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64088" y="5134726"/>
            <a:ext cx="5040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504753" y="5296744"/>
            <a:ext cx="339055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707904" y="5315489"/>
            <a:ext cx="339055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860032" y="5315489"/>
            <a:ext cx="339055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012160" y="5315489"/>
            <a:ext cx="339055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895397" y="44968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21170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D80-8B8D-4ACA-8C69-6757F513884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Picture 2" descr="C:\Users\Justin\Desktop\pictures\下載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9" y="1844824"/>
            <a:ext cx="1677169" cy="161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301074"/>
            <a:ext cx="1901689" cy="19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ustin\Desktop\AHLS_pics\Cisco-Router-Commands-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7" y="1899117"/>
            <a:ext cx="1801070" cy="15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01075"/>
            <a:ext cx="1901689" cy="19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ustin\Desktop\AHLS_pics\Icon_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7" y="4301075"/>
            <a:ext cx="1901689" cy="19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2843808" y="2362419"/>
            <a:ext cx="8826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825617" y="3401785"/>
            <a:ext cx="1266663" cy="8992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339752" y="3284984"/>
            <a:ext cx="1386676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716016" y="3401785"/>
            <a:ext cx="0" cy="8992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Justin\Desktop\AHLS_pics\Rushing-Salmon-Stream-Princess-Royal-Island-Canad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24" y="1508956"/>
            <a:ext cx="895648" cy="6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Justin\Desktop\AHLS_pics\Rushing-Salmon-Stream-Princess-Royal-Island-Canad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80" y="3254625"/>
            <a:ext cx="895648" cy="6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Justin\Desktop\AHLS_pics\Rushing-Salmon-Stream-Princess-Royal-Island-Canad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92" y="3254625"/>
            <a:ext cx="895648" cy="6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Justin\Desktop\AHLS_pics\Rushing-Salmon-Stream-Princess-Royal-Island-Canad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92" y="3254625"/>
            <a:ext cx="895648" cy="6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論文主題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3738</TotalTime>
  <Words>2169</Words>
  <Application>Microsoft Office PowerPoint</Application>
  <PresentationFormat>如螢幕大小 (4:3)</PresentationFormat>
  <Paragraphs>466</Paragraphs>
  <Slides>60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相鄰</vt:lpstr>
      <vt:lpstr>自適式影像編碼HLS系統</vt:lpstr>
      <vt:lpstr>大綱</vt:lpstr>
      <vt:lpstr>研究動機</vt:lpstr>
      <vt:lpstr>研究問題</vt:lpstr>
      <vt:lpstr>研究方法</vt:lpstr>
      <vt:lpstr>Push-based和Pull-based</vt:lpstr>
      <vt:lpstr>Push-based和Pull-based</vt:lpstr>
      <vt:lpstr>何謂Adaptive Streaming</vt:lpstr>
      <vt:lpstr>Multicast</vt:lpstr>
      <vt:lpstr>Multi BitRate</vt:lpstr>
      <vt:lpstr>位元率(Bit Rate)</vt:lpstr>
      <vt:lpstr>Multi BitRate</vt:lpstr>
      <vt:lpstr>常見自適式串流</vt:lpstr>
      <vt:lpstr>為何選擇HLS</vt:lpstr>
      <vt:lpstr>字幕</vt:lpstr>
      <vt:lpstr>SRT和WebVTT格式比較</vt:lpstr>
      <vt:lpstr>SRT和WebVTT格式比較</vt:lpstr>
      <vt:lpstr>HTML5格式</vt:lpstr>
      <vt:lpstr>HLS</vt:lpstr>
      <vt:lpstr>串流編碼輸出</vt:lpstr>
      <vt:lpstr>串流編碼輸出</vt:lpstr>
      <vt:lpstr>串流清單輸出</vt:lpstr>
      <vt:lpstr>串流清單輸出</vt:lpstr>
      <vt:lpstr>HLS問題</vt:lpstr>
      <vt:lpstr>Adaptive Transcoding HTTP Live Streaming(AHLS)</vt:lpstr>
      <vt:lpstr>理論基礎</vt:lpstr>
      <vt:lpstr>頻寬偵測</vt:lpstr>
      <vt:lpstr>虛擬中間層</vt:lpstr>
      <vt:lpstr>測量頻寬</vt:lpstr>
      <vt:lpstr>動態調節演算法</vt:lpstr>
      <vt:lpstr>文獻探討</vt:lpstr>
      <vt:lpstr>文獻探討</vt:lpstr>
      <vt:lpstr>文獻探討</vt:lpstr>
      <vt:lpstr>文獻探討</vt:lpstr>
      <vt:lpstr>文獻探討</vt:lpstr>
      <vt:lpstr>文獻探討</vt:lpstr>
      <vt:lpstr>文獻探討</vt:lpstr>
      <vt:lpstr>缺點</vt:lpstr>
      <vt:lpstr>動態調節演算法</vt:lpstr>
      <vt:lpstr>如何調整串流品質</vt:lpstr>
      <vt:lpstr>如何調整位元率</vt:lpstr>
      <vt:lpstr>I, P, B畫格</vt:lpstr>
      <vt:lpstr>macroblock(MB)</vt:lpstr>
      <vt:lpstr>PowerPoint 簡報</vt:lpstr>
      <vt:lpstr>chroma</vt:lpstr>
      <vt:lpstr>解析度</vt:lpstr>
      <vt:lpstr>編碼壓縮模型</vt:lpstr>
      <vt:lpstr>編碼壓縮模型</vt:lpstr>
      <vt:lpstr>實作</vt:lpstr>
      <vt:lpstr>系統環境架設</vt:lpstr>
      <vt:lpstr>系統流程</vt:lpstr>
      <vt:lpstr>客戶端</vt:lpstr>
      <vt:lpstr>伺服端</vt:lpstr>
      <vt:lpstr>影片字幕</vt:lpstr>
      <vt:lpstr>HLS和AHLS比較</vt:lpstr>
      <vt:lpstr>效能比較</vt:lpstr>
      <vt:lpstr>成果展示(PC畫面)</vt:lpstr>
      <vt:lpstr>成果展示(行動裝置)</vt:lpstr>
      <vt:lpstr>成果展示(字幕顯示)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自適式影像編碼HLS系統</dc:title>
  <dc:creator>Justin</dc:creator>
  <cp:lastModifiedBy>Justin</cp:lastModifiedBy>
  <cp:revision>1100</cp:revision>
  <dcterms:created xsi:type="dcterms:W3CDTF">2013-06-01T18:28:06Z</dcterms:created>
  <dcterms:modified xsi:type="dcterms:W3CDTF">2013-06-06T16:01:25Z</dcterms:modified>
</cp:coreProperties>
</file>