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0" r:id="rId3"/>
    <p:sldId id="261" r:id="rId4"/>
    <p:sldId id="282" r:id="rId5"/>
    <p:sldId id="265" r:id="rId6"/>
    <p:sldId id="266" r:id="rId7"/>
    <p:sldId id="259" r:id="rId8"/>
    <p:sldId id="283" r:id="rId9"/>
    <p:sldId id="290" r:id="rId10"/>
    <p:sldId id="263" r:id="rId11"/>
    <p:sldId id="291" r:id="rId12"/>
    <p:sldId id="288" r:id="rId13"/>
    <p:sldId id="286" r:id="rId14"/>
    <p:sldId id="289" r:id="rId15"/>
    <p:sldId id="287" r:id="rId16"/>
    <p:sldId id="284" r:id="rId17"/>
    <p:sldId id="301" r:id="rId18"/>
    <p:sldId id="292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70" r:id="rId33"/>
    <p:sldId id="271" r:id="rId34"/>
    <p:sldId id="272" r:id="rId35"/>
    <p:sldId id="277" r:id="rId36"/>
    <p:sldId id="278" r:id="rId37"/>
    <p:sldId id="273" r:id="rId38"/>
    <p:sldId id="275" r:id="rId39"/>
    <p:sldId id="280" r:id="rId40"/>
    <p:sldId id="281" r:id="rId41"/>
    <p:sldId id="309" r:id="rId42"/>
    <p:sldId id="311" r:id="rId43"/>
    <p:sldId id="310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95" autoAdjust="0"/>
  </p:normalViewPr>
  <p:slideViewPr>
    <p:cSldViewPr>
      <p:cViewPr varScale="1">
        <p:scale>
          <a:sx n="97" d="100"/>
          <a:sy n="97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25311-AD85-4421-8917-D5C8E8521D13}" type="datetimeFigureOut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B740-A45B-4AC8-A2BB-F189DD88D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0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4FD25-07B4-4B0C-8319-9A3A0008CA18}" type="datetimeFigureOut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86822-3F2B-4B0C-BCF8-5F4B98E1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87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秒內只需完成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，轉碼的需求可以減少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4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假設正在播放第一個</a:t>
            </a:r>
            <a:r>
              <a:rPr lang="en-US" altLang="zh-TW" dirty="0" smtClean="0"/>
              <a:t>TS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完成第二個</a:t>
            </a:r>
            <a:r>
              <a:rPr lang="en-US" altLang="zh-TW" dirty="0" smtClean="0"/>
              <a:t>TS</a:t>
            </a:r>
            <a:r>
              <a:rPr lang="zh-TW" altLang="en-US" dirty="0" smtClean="0"/>
              <a:t>，然後會把第二個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檔傳給客戶端，但在傳送過程中，即可以開始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第三個</a:t>
            </a:r>
            <a:r>
              <a:rPr lang="en-US" altLang="zh-TW" dirty="0" smtClean="0"/>
              <a:t>TS</a:t>
            </a:r>
            <a:r>
              <a:rPr lang="zh-TW" altLang="en-US" dirty="0" smtClean="0"/>
              <a:t>，不會浪費伺服端的空閒時間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因為已經預測得知下次</a:t>
            </a:r>
            <a:r>
              <a:rPr lang="en-US" altLang="zh-TW" dirty="0" smtClean="0"/>
              <a:t>Bit Rate</a:t>
            </a:r>
            <a:r>
              <a:rPr lang="zh-TW" altLang="en-US" dirty="0" smtClean="0"/>
              <a:t>，所以下載</a:t>
            </a:r>
            <a:r>
              <a:rPr lang="en-US" altLang="zh-TW" dirty="0" smtClean="0"/>
              <a:t>TS(2)</a:t>
            </a:r>
            <a:r>
              <a:rPr lang="zh-TW" altLang="en-US" dirty="0" smtClean="0"/>
              <a:t>時，就可以馬上</a:t>
            </a:r>
            <a:r>
              <a:rPr lang="en-US" altLang="zh-TW" dirty="0" smtClean="0"/>
              <a:t>Transcode</a:t>
            </a:r>
            <a:r>
              <a:rPr lang="en-US" altLang="zh-TW" baseline="0" dirty="0" smtClean="0"/>
              <a:t> TS(3)</a:t>
            </a:r>
            <a:r>
              <a:rPr lang="zh-TW" altLang="en-US" baseline="0" dirty="0" smtClean="0"/>
              <a:t>，比第二版更不會浪費伺服器空閒時間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6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理論值為在播放</a:t>
            </a:r>
            <a:r>
              <a:rPr lang="en-US" altLang="zh-TW" dirty="0" smtClean="0"/>
              <a:t>TS(2)</a:t>
            </a:r>
            <a:r>
              <a:rPr lang="zh-TW" altLang="en-US" dirty="0" smtClean="0"/>
              <a:t>前都</a:t>
            </a:r>
            <a:r>
              <a:rPr lang="en-US" altLang="zh-TW" dirty="0" smtClean="0"/>
              <a:t>TS(3) Transcode</a:t>
            </a:r>
            <a:r>
              <a:rPr lang="zh-TW" altLang="en-US" dirty="0" smtClean="0"/>
              <a:t>完畢，所以會得到完全的下載時間，效能等同於</a:t>
            </a:r>
            <a:r>
              <a:rPr lang="en-US" altLang="zh-TW" dirty="0" smtClean="0"/>
              <a:t>VOD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實際上只會先轉好一半，剩下的</a:t>
            </a:r>
            <a:r>
              <a:rPr lang="en-US" altLang="zh-TW" dirty="0" smtClean="0"/>
              <a:t>Transcode</a:t>
            </a:r>
            <a:r>
              <a:rPr lang="zh-TW" altLang="en-US" dirty="0" smtClean="0"/>
              <a:t>時間會暫用到播放</a:t>
            </a:r>
            <a:r>
              <a:rPr lang="en-US" altLang="zh-TW" dirty="0" smtClean="0"/>
              <a:t>TS(2)</a:t>
            </a:r>
            <a:r>
              <a:rPr lang="zh-TW" altLang="en-US" dirty="0" smtClean="0"/>
              <a:t>的時間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6822-3F2B-4B0C-BCF8-5F4B98E168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F235-4FE9-42E6-8C5E-3A3266BA5F4B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405-68FE-4A93-A878-513ED8ED013F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5A4C-1C8C-4E4D-B26D-B42575574ED9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D876-3384-47A1-B330-3171CB6572C8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268B-80AB-4011-B0D2-8A0C402AA19D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186-7F9E-47ED-A8E7-912DE0C66399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6B3-9F0E-41C1-AAA3-CD3FD2DA7FB3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BCA-2613-483B-9AA5-108D02937BDB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4C07-37D2-4AF6-972D-FF7BD103C8A1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1CD-0718-43F3-B4FB-A0D61E0AA7D2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D2F1-FB2A-4EE7-992B-34CCC12743DC}" type="datetime1">
              <a:rPr lang="zh-TW" altLang="en-US" smtClean="0"/>
              <a:t>2013/3/26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9B53DE-BDE9-4F98-A882-982ACD8A6F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D93AD3-D014-410A-AE9B-D211685519E2}" type="datetime1">
              <a:rPr lang="zh-TW" altLang="en-US" smtClean="0"/>
              <a:t>2013/3/26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Dynamic transcode of live streaming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呂建億</a:t>
            </a:r>
            <a:endParaRPr lang="en-US" altLang="zh-TW" dirty="0" smtClean="0"/>
          </a:p>
          <a:p>
            <a:r>
              <a:rPr lang="en-US" altLang="zh-TW" dirty="0" smtClean="0"/>
              <a:t>700410193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1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伺服器</a:t>
            </a:r>
            <a:r>
              <a:rPr lang="en-US" altLang="zh-TW" dirty="0" smtClean="0"/>
              <a:t>(</a:t>
            </a:r>
            <a:r>
              <a:rPr lang="zh-TW" altLang="en-US" dirty="0"/>
              <a:t>影片資料庫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Daemon</a:t>
            </a:r>
          </a:p>
          <a:p>
            <a:r>
              <a:rPr lang="zh-TW" altLang="en-US" dirty="0" smtClean="0"/>
              <a:t>搜尋分享資料夾檔案</a:t>
            </a:r>
            <a:endParaRPr lang="en-US" altLang="zh-TW" dirty="0" smtClean="0"/>
          </a:p>
          <a:p>
            <a:r>
              <a:rPr lang="zh-TW" altLang="en-US" dirty="0" smtClean="0"/>
              <a:t>建立影片清單在資料庫中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檔案名稱</a:t>
            </a:r>
            <a:endParaRPr lang="en-US" altLang="zh-TW" dirty="0" smtClean="0"/>
          </a:p>
          <a:p>
            <a:pPr lvl="1"/>
            <a:r>
              <a:rPr lang="zh-TW" altLang="en-US" dirty="0"/>
              <a:t>時間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BitRate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39" y="3429000"/>
            <a:ext cx="4283968" cy="321297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347864" y="4365104"/>
            <a:ext cx="2232248" cy="17281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影片資料庫流程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4104456" cy="475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測量</a:t>
            </a:r>
            <a:r>
              <a:rPr lang="zh-TW" altLang="en-US" dirty="0"/>
              <a:t>頻寬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在每次傳輸給使用者時，偵測此次頻寬。</a:t>
            </a:r>
            <a:endParaRPr lang="en-US" altLang="zh-TW" dirty="0" smtClean="0"/>
          </a:p>
          <a:p>
            <a:r>
              <a:rPr lang="zh-TW" altLang="en-US" dirty="0" smtClean="0"/>
              <a:t>偵測頻寬變化提供</a:t>
            </a:r>
            <a:r>
              <a:rPr lang="en-US" altLang="zh-TW" dirty="0" smtClean="0"/>
              <a:t>Transcode</a:t>
            </a:r>
            <a:r>
              <a:rPr lang="zh-TW" altLang="en-US" dirty="0" smtClean="0"/>
              <a:t>下次轉換</a:t>
            </a:r>
            <a:r>
              <a:rPr lang="en-US" altLang="zh-TW" dirty="0" err="1" smtClean="0"/>
              <a:t>BitRate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4" descr="C:\Users\Justin\AppData\Local\Microsoft\Windows\Temporary Internet Files\Content.IE5\5KG7D29A\MM90039577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Justin\AppData\Local\Microsoft\Windows\Temporary Internet Files\Content.IE5\5KG7D29A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50726"/>
            <a:ext cx="1388795" cy="13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2987824" y="4545123"/>
            <a:ext cx="33123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27784" y="3717032"/>
            <a:ext cx="41344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伺服端和客戶端傳輸頻</a:t>
            </a:r>
            <a:r>
              <a:rPr lang="zh-TW" altLang="en-US" sz="2800" dirty="0"/>
              <a:t>寬</a:t>
            </a:r>
          </a:p>
        </p:txBody>
      </p:sp>
    </p:spTree>
    <p:extLst>
      <p:ext uri="{BB962C8B-B14F-4D97-AF65-F5344CB8AC3E}">
        <p14:creationId xmlns:p14="http://schemas.microsoft.com/office/powerpoint/2010/main" val="277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631"/>
            <a:ext cx="2710375" cy="663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067944" y="3717032"/>
            <a:ext cx="1368152" cy="8280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伺服器</a:t>
            </a:r>
            <a:r>
              <a:rPr lang="en-US" altLang="zh-TW" dirty="0" smtClean="0"/>
              <a:t>(Transcode)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接收使用者要求播放影片訊號</a:t>
            </a:r>
            <a:r>
              <a:rPr lang="en-US" altLang="zh-TW" dirty="0" smtClean="0"/>
              <a:t>(signal)</a:t>
            </a:r>
          </a:p>
          <a:p>
            <a:r>
              <a:rPr lang="zh-TW" altLang="en-US" dirty="0" smtClean="0"/>
              <a:t>即時轉換影片為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檔，且一個即短時間長度為一個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r>
              <a:rPr lang="zh-TW" altLang="en-US" dirty="0" smtClean="0"/>
              <a:t>每轉換完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檔，動態更新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檔。</a:t>
            </a:r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FFmpeg</a:t>
            </a:r>
            <a:r>
              <a:rPr lang="zh-TW" altLang="en-US" dirty="0" smtClean="0"/>
              <a:t>函式庫作即時轉換為</a:t>
            </a:r>
            <a:r>
              <a:rPr lang="en-US" altLang="zh-TW" dirty="0" smtClean="0"/>
              <a:t>x264</a:t>
            </a:r>
            <a:r>
              <a:rPr lang="zh-TW" altLang="en-US" dirty="0" smtClean="0"/>
              <a:t>串流格式。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1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2592288" cy="6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067944" y="4365104"/>
            <a:ext cx="1368152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83768" y="4962363"/>
            <a:ext cx="145462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Transcode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62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2592288" cy="6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923928" y="1196752"/>
            <a:ext cx="1584176" cy="47525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實作</a:t>
            </a:r>
            <a:r>
              <a:rPr lang="zh-TW" altLang="en-US" dirty="0"/>
              <a:t>兩個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，程式會跑在伺服端</a:t>
            </a:r>
            <a:endParaRPr lang="en-US" altLang="zh-TW" dirty="0" smtClean="0"/>
          </a:p>
          <a:p>
            <a:r>
              <a:rPr lang="zh-TW" altLang="en-US" dirty="0" smtClean="0"/>
              <a:t>每次客戶端呼叫時，才會執行一次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Generate m3u8</a:t>
            </a:r>
          </a:p>
          <a:p>
            <a:pPr lvl="1"/>
            <a:r>
              <a:rPr lang="en-US" altLang="zh-TW" dirty="0" smtClean="0"/>
              <a:t>Get 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2592288" cy="6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923928" y="1196752"/>
            <a:ext cx="1584176" cy="7920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 smtClean="0"/>
              <a:t>Generate m3u8</a:t>
            </a:r>
            <a:endParaRPr lang="zh-TW" altLang="en-US" sz="4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6430273" cy="40391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115616" y="2132856"/>
            <a:ext cx="5760640" cy="7200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40" y="3140968"/>
            <a:ext cx="5429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現今行動裝置興起，使用者常使用行動網路或無線網路上網，除了網路瀏覽外，利用行動網路觀看線上串流，也逐漸普及。</a:t>
            </a:r>
            <a:endParaRPr lang="en-US" altLang="zh-TW" dirty="0" smtClean="0"/>
          </a:p>
          <a:p>
            <a:r>
              <a:rPr lang="zh-TW" altLang="en-US" dirty="0" smtClean="0"/>
              <a:t>但行動網路容易受很多因素影響傳輸速度，導致在線上串流傳輸不穩定，不定時的播放停格，影響使用者觀看感受，不合乎在外快速觀看影片的習慣。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9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m3u8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430273" cy="40391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m3u8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430273" cy="40391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032448" cy="321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為何需要自動產生</a:t>
            </a:r>
            <a:r>
              <a:rPr lang="en-US" altLang="zh-TW" dirty="0" smtClean="0"/>
              <a:t>m3u8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為了實現在每次要求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時，動態調整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sequence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40530" cy="25922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39752" y="3717032"/>
            <a:ext cx="4464496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2592288" cy="6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923928" y="2060848"/>
            <a:ext cx="1584176" cy="38884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原生的</a:t>
            </a:r>
            <a:r>
              <a:rPr lang="en-US" altLang="zh-TW" dirty="0" smtClean="0"/>
              <a:t>HLS</a:t>
            </a:r>
            <a:r>
              <a:rPr lang="zh-TW" altLang="en-US" dirty="0" smtClean="0"/>
              <a:t>架構，客戶端會一直跟伺服端下載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清單中的所有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r>
              <a:rPr lang="zh-TW" altLang="en-US" dirty="0"/>
              <a:t>原生</a:t>
            </a:r>
            <a:r>
              <a:rPr lang="zh-TW" altLang="en-US" dirty="0" smtClean="0"/>
              <a:t>的設計無法讓程式輕易取得測量頻寬值</a:t>
            </a:r>
            <a:endParaRPr lang="en-US" altLang="zh-TW" dirty="0" smtClean="0"/>
          </a:p>
          <a:p>
            <a:r>
              <a:rPr lang="zh-TW" altLang="en-US" dirty="0" smtClean="0"/>
              <a:t>原生的設計，處理客戶端要求下載的訊號較麻煩，難以得知何時要求下載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第一版測量頻寬設計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之前的簡報提到，利用</a:t>
            </a:r>
            <a:r>
              <a:rPr lang="en-US" altLang="zh-TW" dirty="0" err="1"/>
              <a:t>javascript</a:t>
            </a:r>
            <a:r>
              <a:rPr lang="zh-TW" altLang="en-US" dirty="0"/>
              <a:t>在網頁上，一段時間從伺服端下載測試檔，用以測量頻</a:t>
            </a:r>
            <a:r>
              <a:rPr lang="zh-TW" altLang="en-US" dirty="0" smtClean="0"/>
              <a:t>寬</a:t>
            </a:r>
            <a:endParaRPr lang="en-US" altLang="zh-TW" dirty="0" smtClean="0"/>
          </a:p>
          <a:p>
            <a:r>
              <a:rPr lang="zh-TW" altLang="en-US" dirty="0" smtClean="0"/>
              <a:t>當測量頻寬，會佔用現有頻寬，除了影響影片播放的頻寬，也會讓頻寬估算的方式無法相當準確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第二版測量頻寬設計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修改網頁伺服端的代碼，在建立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時，實現測量頻寬的方式</a:t>
            </a:r>
            <a:endParaRPr lang="en-US" altLang="zh-TW" dirty="0" smtClean="0"/>
          </a:p>
          <a:p>
            <a:r>
              <a:rPr lang="zh-TW" altLang="en-US" dirty="0" smtClean="0"/>
              <a:t>移植困難，不可能為每個網頁伺服器修改代碼</a:t>
            </a:r>
            <a:endParaRPr lang="en-US" altLang="zh-TW" dirty="0" smtClean="0"/>
          </a:p>
          <a:p>
            <a:r>
              <a:rPr lang="zh-TW" altLang="en-US" dirty="0" smtClean="0"/>
              <a:t>無法輕易應用於現今各個網頁伺服器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第三版</a:t>
            </a:r>
            <a:r>
              <a:rPr lang="zh-TW" altLang="en-US" dirty="0"/>
              <a:t>測量頻寬設計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撰寫程式當作伺服端和客戶端的下載的中間媒介</a:t>
            </a:r>
            <a:endParaRPr lang="en-US" altLang="zh-TW" dirty="0" smtClean="0"/>
          </a:p>
          <a:p>
            <a:r>
              <a:rPr lang="zh-TW" altLang="en-US" dirty="0" smtClean="0"/>
              <a:t>當客戶端要求下載時，實際上是執行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程式，所以可輕易取得客戶端何時要求下載</a:t>
            </a:r>
            <a:endParaRPr lang="en-US" altLang="zh-TW" dirty="0" smtClean="0"/>
          </a:p>
          <a:p>
            <a:r>
              <a:rPr lang="zh-TW" altLang="en-US" dirty="0" smtClean="0"/>
              <a:t>可以很方便計算下載花費時間，以測量頻寬</a:t>
            </a:r>
            <a:endParaRPr lang="en-US" altLang="zh-TW" dirty="0" smtClean="0"/>
          </a:p>
          <a:p>
            <a:r>
              <a:rPr lang="zh-TW" altLang="en-US" dirty="0"/>
              <a:t>可</a:t>
            </a:r>
            <a:r>
              <a:rPr lang="zh-TW" altLang="en-US" dirty="0" smtClean="0"/>
              <a:t>提供更多設計需求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第三版流程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0648"/>
            <a:ext cx="4680520" cy="625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923928" y="2204864"/>
            <a:ext cx="5184576" cy="1181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第三版流程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0648"/>
            <a:ext cx="4680520" cy="625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724128" y="3386773"/>
            <a:ext cx="1584176" cy="11223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在行動裝置觀看線上串流，大多需要安裝播放程式，用於連線到伺服器播放影片。</a:t>
            </a:r>
            <a:endParaRPr lang="en-US" altLang="zh-TW" dirty="0" smtClean="0"/>
          </a:p>
          <a:p>
            <a:r>
              <a:rPr lang="zh-TW" altLang="en-US" dirty="0" smtClean="0"/>
              <a:t>如果使用者只需利用瀏覽器播放影片，是否更為方便？</a:t>
            </a:r>
            <a:endParaRPr lang="en-US" altLang="zh-TW" dirty="0" smtClean="0"/>
          </a:p>
          <a:p>
            <a:r>
              <a:rPr lang="zh-TW" altLang="en-US" dirty="0" smtClean="0"/>
              <a:t>讓線上串流提供商，不用考慮各平台相容性問題和是否需要花時間撰寫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專心撰寫網頁和提供更多的線上串流服務。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第三版流程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2" y="476672"/>
            <a:ext cx="4392488" cy="586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05121" y="4437112"/>
            <a:ext cx="3456384" cy="11223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資料庫用以提供以下四種資料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當作</a:t>
            </a:r>
            <a:r>
              <a:rPr lang="en-US" altLang="zh-TW" dirty="0" smtClean="0"/>
              <a:t>index key)</a:t>
            </a:r>
          </a:p>
          <a:p>
            <a:pPr lvl="1"/>
            <a:r>
              <a:rPr lang="zh-TW" altLang="en-US" dirty="0" smtClean="0"/>
              <a:t>現在客戶端和伺服端頻寬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現在播放的</a:t>
            </a:r>
            <a:r>
              <a:rPr lang="en-US" altLang="zh-TW" dirty="0" smtClean="0"/>
              <a:t>Sequence</a:t>
            </a:r>
          </a:p>
          <a:p>
            <a:pPr lvl="1"/>
            <a:r>
              <a:rPr lang="zh-TW" altLang="en-US" dirty="0"/>
              <a:t>現在播放</a:t>
            </a:r>
            <a:r>
              <a:rPr lang="zh-TW" altLang="en-US" dirty="0" smtClean="0"/>
              <a:t>的影片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第一版</a:t>
            </a:r>
            <a:r>
              <a:rPr lang="en-US" altLang="zh-TW" dirty="0" smtClean="0"/>
              <a:t>Transcode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425139" y="1669450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0" y="2461538"/>
            <a:ext cx="2335253" cy="150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TRANSCODE(2)</a:t>
            </a:r>
            <a:endParaRPr lang="zh-TW" altLang="en-US" sz="20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827584" y="2461538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7144701" y="5045302"/>
            <a:ext cx="1388265" cy="1773971"/>
            <a:chOff x="7247857" y="2461538"/>
            <a:chExt cx="1388265" cy="1773971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TS(2)</a:t>
              </a:r>
              <a:endParaRPr lang="zh-TW" altLang="en-US" b="1" dirty="0"/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6406075" y="4235509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stCxn id="17" idx="2"/>
            <a:endCxn id="32" idx="1"/>
          </p:cNvCxnSpPr>
          <p:nvPr/>
        </p:nvCxnSpPr>
        <p:spPr>
          <a:xfrm>
            <a:off x="2180237" y="3969060"/>
            <a:ext cx="4225838" cy="66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8929" y="3985222"/>
            <a:ext cx="220028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  <a:p>
            <a:r>
              <a:rPr lang="en-US" altLang="zh-TW" b="1" smtClean="0"/>
              <a:t>DETECT BW(3)</a:t>
            </a:r>
            <a:endParaRPr lang="zh-TW" altLang="en-US" b="1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27584" y="5027597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012611" y="5027596"/>
            <a:ext cx="2335252" cy="149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TRANSCODE(3)</a:t>
            </a:r>
            <a:endParaRPr lang="zh-TW" altLang="en-US" sz="2000" b="1" dirty="0"/>
          </a:p>
        </p:txBody>
      </p:sp>
      <p:grpSp>
        <p:nvGrpSpPr>
          <p:cNvPr id="65" name="群組 64"/>
          <p:cNvGrpSpPr/>
          <p:nvPr/>
        </p:nvGrpSpPr>
        <p:grpSpPr>
          <a:xfrm>
            <a:off x="7175333" y="2452256"/>
            <a:ext cx="1388265" cy="1773971"/>
            <a:chOff x="7247857" y="2461538"/>
            <a:chExt cx="1388265" cy="1773971"/>
          </a:xfrm>
        </p:grpSpPr>
        <p:cxnSp>
          <p:nvCxnSpPr>
            <p:cNvPr id="66" name="直線單箭頭接點 65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TS(1)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Transcode</a:t>
            </a:r>
            <a:r>
              <a:rPr lang="zh-TW" altLang="en-US" dirty="0" smtClean="0"/>
              <a:t>效能問題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Transcode</a:t>
            </a:r>
            <a:r>
              <a:rPr lang="zh-TW" altLang="en-US" dirty="0" smtClean="0"/>
              <a:t>時間是相當耗時</a:t>
            </a:r>
            <a:endParaRPr lang="en-US" altLang="zh-TW" dirty="0" smtClean="0"/>
          </a:p>
          <a:p>
            <a:r>
              <a:rPr lang="en-US" altLang="zh-TW" dirty="0" smtClean="0"/>
              <a:t>HLS</a:t>
            </a:r>
            <a:r>
              <a:rPr lang="zh-TW" altLang="en-US" dirty="0" smtClean="0"/>
              <a:t>的設計為在播放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檔中，在播放中會嘗試取得新的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和新的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TS</a:t>
            </a:r>
            <a:r>
              <a:rPr lang="zh-TW" altLang="en-US" dirty="0" smtClean="0"/>
              <a:t>長度設定為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秒，在播放至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秒時，會要求新的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實際上可以</a:t>
            </a:r>
            <a:r>
              <a:rPr lang="en-US" altLang="zh-TW" dirty="0" smtClean="0"/>
              <a:t>transcode</a:t>
            </a:r>
            <a:r>
              <a:rPr lang="zh-TW" altLang="en-US" dirty="0" smtClean="0"/>
              <a:t>的時間只有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下</a:t>
            </a:r>
            <a:r>
              <a:rPr lang="zh-TW" altLang="en-US" dirty="0" smtClean="0"/>
              <a:t>次要求</a:t>
            </a:r>
            <a:r>
              <a:rPr lang="en-US" altLang="zh-TW" dirty="0" smtClean="0"/>
              <a:t>m3u8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TS</a:t>
            </a:r>
            <a:r>
              <a:rPr lang="zh-TW" altLang="en-US" dirty="0" smtClean="0"/>
              <a:t>檔的時間為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秒後</a:t>
            </a:r>
            <a:endParaRPr lang="en-US" altLang="zh-TW" dirty="0" smtClean="0"/>
          </a:p>
          <a:p>
            <a:r>
              <a:rPr lang="zh-TW" altLang="en-US" dirty="0"/>
              <a:t>如何</a:t>
            </a:r>
            <a:r>
              <a:rPr lang="zh-TW" altLang="en-US" dirty="0" smtClean="0"/>
              <a:t>加速</a:t>
            </a:r>
            <a:r>
              <a:rPr lang="en-US" altLang="zh-TW" dirty="0" smtClean="0"/>
              <a:t>transcode</a:t>
            </a:r>
            <a:r>
              <a:rPr lang="zh-TW" altLang="en-US" dirty="0" smtClean="0"/>
              <a:t>速度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611560" y="2452256"/>
            <a:ext cx="8136904" cy="2593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</a:t>
            </a:r>
            <a:r>
              <a:rPr lang="en-US" altLang="zh-TW" dirty="0" smtClean="0"/>
              <a:t>Transcode(Limit Time)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425139" y="1669450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246153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712646" y="3242081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7144701" y="5045302"/>
            <a:ext cx="1388265" cy="1773971"/>
            <a:chOff x="7247857" y="2461538"/>
            <a:chExt cx="1388265" cy="1773971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TS(2)</a:t>
              </a:r>
              <a:endParaRPr lang="zh-TW" altLang="en-US" b="1" dirty="0"/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6406075" y="4235509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6787" y="3253626"/>
            <a:ext cx="3809288" cy="137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8929" y="3722548"/>
            <a:ext cx="220028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  <a:p>
            <a:r>
              <a:rPr lang="en-US" altLang="zh-TW" b="1" dirty="0" smtClean="0"/>
              <a:t>DETECT BW(3)</a:t>
            </a:r>
            <a:endParaRPr lang="zh-TW" altLang="en-US" b="1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27584" y="5027597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012611" y="502759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ENCODE(3)</a:t>
            </a:r>
            <a:endParaRPr lang="zh-TW" altLang="en-US" sz="1600" b="1" dirty="0"/>
          </a:p>
        </p:txBody>
      </p:sp>
      <p:grpSp>
        <p:nvGrpSpPr>
          <p:cNvPr id="65" name="群組 64"/>
          <p:cNvGrpSpPr/>
          <p:nvPr/>
        </p:nvGrpSpPr>
        <p:grpSpPr>
          <a:xfrm>
            <a:off x="7175333" y="2452256"/>
            <a:ext cx="1388265" cy="1773971"/>
            <a:chOff x="7247857" y="2461538"/>
            <a:chExt cx="1388265" cy="1773971"/>
          </a:xfrm>
        </p:grpSpPr>
        <p:cxnSp>
          <p:nvCxnSpPr>
            <p:cNvPr id="66" name="直線單箭頭接點 65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TS(1)</a:t>
              </a:r>
              <a:endParaRPr lang="zh-TW" altLang="en-US" b="1" dirty="0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012611" y="325362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DECODE(3)</a:t>
            </a:r>
            <a:endParaRPr lang="zh-TW" altLang="en-US" sz="1600" b="1" dirty="0"/>
          </a:p>
        </p:txBody>
      </p:sp>
      <p:sp>
        <p:nvSpPr>
          <p:cNvPr id="21" name="圓角矩形 20"/>
          <p:cNvSpPr/>
          <p:nvPr/>
        </p:nvSpPr>
        <p:spPr>
          <a:xfrm>
            <a:off x="1012611" y="581700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DECODE(4)</a:t>
            </a:r>
            <a:endParaRPr lang="zh-TW" altLang="en-US" sz="1600" b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12646" y="2452256"/>
            <a:ext cx="7963810" cy="92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611560" y="2452256"/>
            <a:ext cx="8136904" cy="789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</a:t>
            </a:r>
            <a:r>
              <a:rPr lang="en-US" altLang="zh-TW" dirty="0" smtClean="0"/>
              <a:t>Transcode(Encode)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425139" y="1669450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246153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712646" y="3242081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7144701" y="5045302"/>
            <a:ext cx="1388265" cy="1773971"/>
            <a:chOff x="7247857" y="2461538"/>
            <a:chExt cx="1388265" cy="1773971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TS(2)</a:t>
              </a:r>
              <a:endParaRPr lang="zh-TW" altLang="en-US" b="1" dirty="0"/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6406075" y="4235509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6787" y="3253626"/>
            <a:ext cx="3809288" cy="137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8929" y="3722548"/>
            <a:ext cx="220028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  <a:p>
            <a:r>
              <a:rPr lang="en-US" altLang="zh-TW" b="1" dirty="0" smtClean="0"/>
              <a:t>DETECT BW(3)</a:t>
            </a:r>
            <a:endParaRPr lang="zh-TW" altLang="en-US" b="1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27584" y="5027597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012611" y="502759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ENCODE(3)</a:t>
            </a:r>
            <a:endParaRPr lang="zh-TW" altLang="en-US" sz="1600" b="1" dirty="0"/>
          </a:p>
        </p:txBody>
      </p:sp>
      <p:grpSp>
        <p:nvGrpSpPr>
          <p:cNvPr id="65" name="群組 64"/>
          <p:cNvGrpSpPr/>
          <p:nvPr/>
        </p:nvGrpSpPr>
        <p:grpSpPr>
          <a:xfrm>
            <a:off x="7175333" y="2452256"/>
            <a:ext cx="1388265" cy="1773971"/>
            <a:chOff x="7247857" y="2461538"/>
            <a:chExt cx="1388265" cy="1773971"/>
          </a:xfrm>
        </p:grpSpPr>
        <p:cxnSp>
          <p:nvCxnSpPr>
            <p:cNvPr id="66" name="直線單箭頭接點 65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TS(1)</a:t>
              </a:r>
              <a:endParaRPr lang="zh-TW" altLang="en-US" b="1" dirty="0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012611" y="325362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DECODE(3)</a:t>
            </a:r>
            <a:endParaRPr lang="zh-TW" altLang="en-US" sz="1600" b="1" dirty="0"/>
          </a:p>
        </p:txBody>
      </p:sp>
      <p:sp>
        <p:nvSpPr>
          <p:cNvPr id="21" name="圓角矩形 20"/>
          <p:cNvSpPr/>
          <p:nvPr/>
        </p:nvSpPr>
        <p:spPr>
          <a:xfrm>
            <a:off x="1012611" y="581700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DECODE(4)</a:t>
            </a:r>
            <a:endParaRPr lang="zh-TW" altLang="en-US" sz="1600" b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12646" y="2452256"/>
            <a:ext cx="7963810" cy="92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 flipV="1">
            <a:off x="611560" y="3242081"/>
            <a:ext cx="8136904" cy="8036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</a:t>
            </a:r>
            <a:r>
              <a:rPr lang="en-US" altLang="zh-TW" dirty="0" smtClean="0"/>
              <a:t>Transcode(Decode)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425139" y="1669450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246153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712646" y="3242081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7144701" y="5045302"/>
            <a:ext cx="1388265" cy="1773971"/>
            <a:chOff x="7247857" y="2461538"/>
            <a:chExt cx="1388265" cy="1773971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TS(2)</a:t>
              </a:r>
              <a:endParaRPr lang="zh-TW" altLang="en-US" b="1" dirty="0"/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6406075" y="4235509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6787" y="3253626"/>
            <a:ext cx="3809288" cy="137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8929" y="3722548"/>
            <a:ext cx="220028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  <a:p>
            <a:r>
              <a:rPr lang="en-US" altLang="zh-TW" b="1" dirty="0" smtClean="0"/>
              <a:t>DETECT BW(3)</a:t>
            </a:r>
            <a:endParaRPr lang="zh-TW" altLang="en-US" b="1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27584" y="5027597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012611" y="502759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ENCODE(3)</a:t>
            </a:r>
            <a:endParaRPr lang="zh-TW" altLang="en-US" sz="1600" b="1" dirty="0"/>
          </a:p>
        </p:txBody>
      </p:sp>
      <p:grpSp>
        <p:nvGrpSpPr>
          <p:cNvPr id="65" name="群組 64"/>
          <p:cNvGrpSpPr/>
          <p:nvPr/>
        </p:nvGrpSpPr>
        <p:grpSpPr>
          <a:xfrm>
            <a:off x="7175333" y="2452256"/>
            <a:ext cx="1388265" cy="1773971"/>
            <a:chOff x="7247857" y="2461538"/>
            <a:chExt cx="1388265" cy="1773971"/>
          </a:xfrm>
        </p:grpSpPr>
        <p:cxnSp>
          <p:nvCxnSpPr>
            <p:cNvPr id="66" name="直線單箭頭接點 65"/>
            <p:cNvCxnSpPr/>
            <p:nvPr/>
          </p:nvCxnSpPr>
          <p:spPr>
            <a:xfrm>
              <a:off x="7776706" y="2461538"/>
              <a:ext cx="1" cy="1773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7247857" y="3031488"/>
              <a:ext cx="138826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PLAY TS(1)</a:t>
              </a:r>
              <a:endParaRPr lang="zh-TW" altLang="en-US" b="1" dirty="0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012611" y="3253626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DECODE(3)</a:t>
            </a:r>
            <a:endParaRPr lang="zh-TW" altLang="en-US" sz="1600" b="1" dirty="0"/>
          </a:p>
        </p:txBody>
      </p:sp>
      <p:sp>
        <p:nvSpPr>
          <p:cNvPr id="21" name="圓角矩形 20"/>
          <p:cNvSpPr/>
          <p:nvPr/>
        </p:nvSpPr>
        <p:spPr>
          <a:xfrm>
            <a:off x="1012611" y="5817002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DECODE(4)</a:t>
            </a:r>
            <a:endParaRPr lang="zh-TW" altLang="en-US" sz="1600" b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12646" y="2452256"/>
            <a:ext cx="7963810" cy="92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是否可再加速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預測未來</a:t>
            </a:r>
            <a:r>
              <a:rPr lang="en-US" altLang="zh-TW" dirty="0" smtClean="0"/>
              <a:t>Bit Rate</a:t>
            </a:r>
          </a:p>
          <a:p>
            <a:r>
              <a:rPr lang="zh-TW" altLang="en-US" dirty="0"/>
              <a:t>兩</a:t>
            </a:r>
            <a:r>
              <a:rPr lang="zh-TW" altLang="en-US" dirty="0" smtClean="0"/>
              <a:t>種預測模型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Bit Rate </a:t>
            </a:r>
            <a:r>
              <a:rPr lang="zh-TW" altLang="en-US" dirty="0" smtClean="0"/>
              <a:t>漸增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Bit Rate </a:t>
            </a:r>
            <a:r>
              <a:rPr lang="zh-TW" altLang="en-US" dirty="0" smtClean="0"/>
              <a:t>漸</a:t>
            </a:r>
            <a:r>
              <a:rPr lang="zh-TW" altLang="en-US" dirty="0"/>
              <a:t>減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圓角矩形 74"/>
          <p:cNvSpPr/>
          <p:nvPr/>
        </p:nvSpPr>
        <p:spPr>
          <a:xfrm>
            <a:off x="683568" y="2619614"/>
            <a:ext cx="7757079" cy="20125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第三版</a:t>
            </a:r>
            <a:r>
              <a:rPr lang="en-US" altLang="zh-TW" dirty="0" smtClean="0"/>
              <a:t>Transcode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38</a:t>
            </a:fld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182752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807799" y="1844058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434131" y="3840042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6787" y="2634573"/>
            <a:ext cx="3837344" cy="160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673549" y="1863872"/>
            <a:ext cx="1" cy="197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6979417" y="2252514"/>
            <a:ext cx="1388265" cy="4710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TS(1)</a:t>
            </a:r>
            <a:endParaRPr lang="zh-TW" altLang="en-US" b="1" dirty="0"/>
          </a:p>
        </p:txBody>
      </p:sp>
      <p:sp>
        <p:nvSpPr>
          <p:cNvPr id="20" name="圓角矩形 19"/>
          <p:cNvSpPr/>
          <p:nvPr/>
        </p:nvSpPr>
        <p:spPr>
          <a:xfrm>
            <a:off x="1012611" y="2634572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TRANSCODE(3)</a:t>
            </a:r>
            <a:endParaRPr lang="zh-TW" altLang="en-US" sz="1600" b="1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607391" y="4632130"/>
            <a:ext cx="3826743" cy="11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434133" y="5830114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415318" y="325066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15318" y="485753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TS(3)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434134" y="17091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596787" y="15885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960199" y="5826222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673550" y="4632130"/>
            <a:ext cx="0" cy="11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51474" y="5045301"/>
            <a:ext cx="1388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TS(2)</a:t>
            </a:r>
            <a:endParaRPr lang="zh-TW" altLang="en-US" b="1" dirty="0"/>
          </a:p>
        </p:txBody>
      </p:sp>
      <p:sp>
        <p:nvSpPr>
          <p:cNvPr id="27" name="圓角矩形 26"/>
          <p:cNvSpPr/>
          <p:nvPr/>
        </p:nvSpPr>
        <p:spPr>
          <a:xfrm>
            <a:off x="1013914" y="4241442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TRANSCODE(4)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6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圓角矩形 74"/>
          <p:cNvSpPr/>
          <p:nvPr/>
        </p:nvSpPr>
        <p:spPr>
          <a:xfrm flipV="1">
            <a:off x="683568" y="4632128"/>
            <a:ext cx="7757079" cy="1990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第三版</a:t>
            </a:r>
            <a:r>
              <a:rPr lang="en-US" altLang="zh-TW" dirty="0" smtClean="0"/>
              <a:t>Transcode(</a:t>
            </a:r>
            <a:r>
              <a:rPr lang="zh-TW" altLang="en-US" dirty="0" smtClean="0"/>
              <a:t>理論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39</a:t>
            </a:fld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182752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807799" y="1844058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434131" y="3840042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6787" y="2634573"/>
            <a:ext cx="3837344" cy="160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673549" y="1863872"/>
            <a:ext cx="1" cy="197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6979417" y="2252514"/>
            <a:ext cx="1388265" cy="4710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TS(1)</a:t>
            </a:r>
            <a:endParaRPr lang="zh-TW" altLang="en-US" b="1" dirty="0"/>
          </a:p>
        </p:txBody>
      </p:sp>
      <p:sp>
        <p:nvSpPr>
          <p:cNvPr id="20" name="圓角矩形 19"/>
          <p:cNvSpPr/>
          <p:nvPr/>
        </p:nvSpPr>
        <p:spPr>
          <a:xfrm>
            <a:off x="1012611" y="2634572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TRANSCODE(3)</a:t>
            </a:r>
            <a:endParaRPr lang="zh-TW" altLang="en-US" sz="1600" b="1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607391" y="4632130"/>
            <a:ext cx="3826743" cy="11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434133" y="5830114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415318" y="325066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15318" y="485753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TS(3)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434134" y="17091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596787" y="15885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673550" y="4632130"/>
            <a:ext cx="0" cy="11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51474" y="5045301"/>
            <a:ext cx="1388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TS(2)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>
          <a:xfrm>
            <a:off x="1023215" y="4257086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TRANSCODE(4)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53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8" name="Picture 4" descr="C:\Users\Justin\AppData\Local\Microsoft\Windows\Temporary Internet Files\Content.IE5\5KG7D29A\MM90039577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087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ustin\AppData\Local\Microsoft\Windows\Temporary Internet Files\Content.IE5\5KG7D29A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74572"/>
            <a:ext cx="1388795" cy="13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3875726" y="2278720"/>
            <a:ext cx="1731640" cy="116043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 smtClean="0"/>
              <a:t>行動網路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028" idx="3"/>
            <a:endCxn id="5" idx="0"/>
          </p:cNvCxnSpPr>
          <p:nvPr/>
        </p:nvCxnSpPr>
        <p:spPr>
          <a:xfrm flipV="1">
            <a:off x="2555776" y="2858940"/>
            <a:ext cx="1325321" cy="1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1030" idx="1"/>
          </p:cNvCxnSpPr>
          <p:nvPr/>
        </p:nvCxnSpPr>
        <p:spPr>
          <a:xfrm>
            <a:off x="5605923" y="2858940"/>
            <a:ext cx="1414349" cy="1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3881097" y="4752385"/>
            <a:ext cx="1731640" cy="116043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 smtClean="0"/>
              <a:t>無線網路</a:t>
            </a:r>
            <a:endParaRPr lang="zh-TW" altLang="en-US" dirty="0"/>
          </a:p>
        </p:txBody>
      </p:sp>
      <p:pic>
        <p:nvPicPr>
          <p:cNvPr id="1034" name="Picture 10" descr="C:\Users\Justin\AppData\Local\Microsoft\Windows\Temporary Internet Files\Content.IE5\33ZHD9SQ\MC90039147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95" y="4557651"/>
            <a:ext cx="1869948" cy="15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/>
          <p:cNvCxnSpPr>
            <a:stCxn id="18" idx="2"/>
            <a:endCxn id="1034" idx="1"/>
          </p:cNvCxnSpPr>
          <p:nvPr/>
        </p:nvCxnSpPr>
        <p:spPr>
          <a:xfrm>
            <a:off x="5611294" y="5332605"/>
            <a:ext cx="1168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59832" y="2868970"/>
            <a:ext cx="0" cy="246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8" idx="0"/>
          </p:cNvCxnSpPr>
          <p:nvPr/>
        </p:nvCxnSpPr>
        <p:spPr>
          <a:xfrm>
            <a:off x="3059832" y="5332605"/>
            <a:ext cx="826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259632" y="37538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伺服器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54" y="1487984"/>
            <a:ext cx="1474382" cy="110578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68" y="1621679"/>
            <a:ext cx="1474382" cy="1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6449E-7 L 0.46077 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71802E-6 L -4.16667E-6 0.25283 C -4.16667E-6 0.36618 0.12362 0.50659 0.22448 0.50659 L 0.44914 0.50659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48" y="25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圓角矩形 74"/>
          <p:cNvSpPr/>
          <p:nvPr/>
        </p:nvSpPr>
        <p:spPr>
          <a:xfrm flipV="1">
            <a:off x="683568" y="3969059"/>
            <a:ext cx="7757079" cy="2653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第三版</a:t>
            </a:r>
            <a:r>
              <a:rPr lang="en-US" altLang="zh-TW" dirty="0" smtClean="0"/>
              <a:t>Transcode(</a:t>
            </a:r>
            <a:r>
              <a:rPr lang="zh-TW" altLang="en-US" dirty="0" smtClean="0"/>
              <a:t>實際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40</a:t>
            </a:fld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529070" y="15567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090488" y="1484784"/>
            <a:ext cx="8771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時間軸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1012611" y="1827527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ENCODE(2)</a:t>
            </a:r>
            <a:endParaRPr lang="zh-TW" altLang="en-US" sz="1600" b="1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807799" y="1844058"/>
            <a:ext cx="7632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428493" y="3176971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cxnSp>
        <p:nvCxnSpPr>
          <p:cNvPr id="38" name="直線單箭頭接點 37"/>
          <p:cNvCxnSpPr>
            <a:endCxn id="32" idx="1"/>
          </p:cNvCxnSpPr>
          <p:nvPr/>
        </p:nvCxnSpPr>
        <p:spPr>
          <a:xfrm>
            <a:off x="2591149" y="1971502"/>
            <a:ext cx="3837344" cy="160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673549" y="1863872"/>
            <a:ext cx="1" cy="151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6979417" y="2252514"/>
            <a:ext cx="1388265" cy="4710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TS(1)</a:t>
            </a:r>
            <a:endParaRPr lang="zh-TW" altLang="en-US" b="1" dirty="0"/>
          </a:p>
        </p:txBody>
      </p:sp>
      <p:sp>
        <p:nvSpPr>
          <p:cNvPr id="20" name="圓角矩形 19"/>
          <p:cNvSpPr/>
          <p:nvPr/>
        </p:nvSpPr>
        <p:spPr>
          <a:xfrm>
            <a:off x="1012611" y="2634572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TRANSCODE(3)</a:t>
            </a:r>
            <a:endParaRPr lang="zh-TW" altLang="en-US" sz="1600" b="1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607391" y="4236086"/>
            <a:ext cx="3826743" cy="1575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434133" y="5830114"/>
            <a:ext cx="160323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USER</a:t>
            </a:r>
            <a:endParaRPr lang="zh-TW" altLang="en-US" sz="16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415318" y="325066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TS(2)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15318" y="4857533"/>
            <a:ext cx="22002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DOWNLOAD TS(3)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434134" y="17091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596787" y="1588592"/>
            <a:ext cx="0" cy="482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673550" y="4000860"/>
            <a:ext cx="0" cy="181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46059" y="4721401"/>
            <a:ext cx="1388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PLAY TS(2)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>
          <a:xfrm>
            <a:off x="1006973" y="4228601"/>
            <a:ext cx="1584176" cy="160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TRANSCODE(4)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545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此程式已經可以達到當初設定需求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支援行動裝置和電腦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支援</a:t>
            </a:r>
            <a:r>
              <a:rPr lang="en-US" altLang="zh-TW" dirty="0" smtClean="0"/>
              <a:t>iPhone, </a:t>
            </a:r>
            <a:r>
              <a:rPr lang="en-US" altLang="zh-TW" dirty="0" err="1" smtClean="0"/>
              <a:t>iPad</a:t>
            </a:r>
            <a:r>
              <a:rPr lang="en-US" altLang="zh-TW" dirty="0" smtClean="0"/>
              <a:t>, Android 4.0, Mac)</a:t>
            </a:r>
          </a:p>
          <a:p>
            <a:pPr lvl="1"/>
            <a:r>
              <a:rPr lang="zh-TW" altLang="en-US" dirty="0"/>
              <a:t>行動裝置不需要安裝程式，可直接使用瀏覽器</a:t>
            </a:r>
            <a:r>
              <a:rPr lang="zh-TW" altLang="en-US" dirty="0" smtClean="0"/>
              <a:t>播放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動態調整</a:t>
            </a:r>
            <a:r>
              <a:rPr lang="en-US" altLang="zh-TW" dirty="0" err="1" smtClean="0"/>
              <a:t>BitRate</a:t>
            </a:r>
            <a:r>
              <a:rPr lang="zh-TW" altLang="en-US" dirty="0" smtClean="0"/>
              <a:t>且流暢</a:t>
            </a:r>
            <a:r>
              <a:rPr lang="zh-TW" altLang="en-US" dirty="0"/>
              <a:t>的</a:t>
            </a:r>
            <a:r>
              <a:rPr lang="zh-TW" altLang="en-US" dirty="0" smtClean="0"/>
              <a:t>播放</a:t>
            </a:r>
            <a:endParaRPr lang="en-US" altLang="zh-TW" dirty="0" smtClean="0"/>
          </a:p>
          <a:p>
            <a:pPr lvl="1"/>
            <a:r>
              <a:rPr lang="zh-TW" altLang="en-US" dirty="0"/>
              <a:t>支援多使用者</a:t>
            </a:r>
            <a:r>
              <a:rPr lang="zh-TW" altLang="en-US" dirty="0" smtClean="0"/>
              <a:t>播放</a:t>
            </a:r>
            <a:endParaRPr lang="en-US" altLang="zh-TW" dirty="0" smtClean="0"/>
          </a:p>
          <a:p>
            <a:pPr lvl="1"/>
            <a:r>
              <a:rPr lang="zh-TW" altLang="en-US" dirty="0"/>
              <a:t>支援多種媒體播放格式</a:t>
            </a:r>
            <a:r>
              <a:rPr lang="en-US" altLang="zh-TW" dirty="0"/>
              <a:t>(</a:t>
            </a:r>
            <a:r>
              <a:rPr lang="en-US" altLang="zh-TW" dirty="0" err="1"/>
              <a:t>mkv</a:t>
            </a:r>
            <a:r>
              <a:rPr lang="en-US" altLang="zh-TW" dirty="0"/>
              <a:t>, </a:t>
            </a:r>
            <a:r>
              <a:rPr lang="en-US" altLang="zh-TW" dirty="0" err="1"/>
              <a:t>avi</a:t>
            </a:r>
            <a:r>
              <a:rPr lang="en-US" altLang="zh-TW" dirty="0"/>
              <a:t>, mp4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好用的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35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但還有很多功能可以實現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支援影片播放跳轉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支援字幕掛載</a:t>
            </a:r>
            <a:endParaRPr lang="en-US" altLang="zh-TW" dirty="0" smtClean="0"/>
          </a:p>
          <a:p>
            <a:pPr lvl="1"/>
            <a:r>
              <a:rPr lang="zh-TW" altLang="en-US" dirty="0"/>
              <a:t>更</a:t>
            </a:r>
            <a:r>
              <a:rPr lang="zh-TW" altLang="en-US" dirty="0" smtClean="0"/>
              <a:t>美觀的客戶端操作介面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真正的跨平台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支援</a:t>
            </a:r>
            <a:r>
              <a:rPr lang="en-US" altLang="zh-TW" dirty="0" err="1" smtClean="0"/>
              <a:t>WebM</a:t>
            </a:r>
            <a:r>
              <a:rPr lang="en-US" altLang="zh-TW" dirty="0" smtClean="0"/>
              <a:t>(Google chrome)</a:t>
            </a:r>
          </a:p>
          <a:p>
            <a:pPr lvl="2"/>
            <a:r>
              <a:rPr lang="zh-TW" altLang="en-US" dirty="0" smtClean="0"/>
              <a:t>支援</a:t>
            </a:r>
            <a:r>
              <a:rPr lang="en-US" altLang="zh-TW" dirty="0" smtClean="0"/>
              <a:t>smooth streaming(Microsoft IE)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3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Transport stream</a:t>
            </a:r>
            <a:r>
              <a:rPr lang="zh-TW" altLang="en-US" dirty="0" smtClean="0"/>
              <a:t>－簡稱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，線上串流格式，把影音檔切割成一個個</a:t>
            </a:r>
            <a:r>
              <a:rPr lang="zh-TW" altLang="en-US" dirty="0"/>
              <a:t>封</a:t>
            </a:r>
            <a:r>
              <a:rPr lang="zh-TW" altLang="en-US" dirty="0" smtClean="0"/>
              <a:t>包</a:t>
            </a:r>
            <a:r>
              <a:rPr lang="en-US" altLang="zh-TW" dirty="0" smtClean="0"/>
              <a:t>(packet)</a:t>
            </a:r>
            <a:r>
              <a:rPr lang="zh-TW" altLang="en-US" dirty="0" smtClean="0"/>
              <a:t>，用以網路傳輸。</a:t>
            </a:r>
            <a:endParaRPr lang="en-US" altLang="zh-TW" dirty="0" smtClean="0"/>
          </a:p>
          <a:p>
            <a:r>
              <a:rPr lang="en-US" altLang="zh-TW" dirty="0" smtClean="0"/>
              <a:t>Transcode</a:t>
            </a:r>
            <a:r>
              <a:rPr lang="zh-TW" altLang="en-US" dirty="0" smtClean="0"/>
              <a:t>－可分為解碼</a:t>
            </a:r>
            <a:r>
              <a:rPr lang="en-US" altLang="zh-TW" dirty="0" smtClean="0"/>
              <a:t>(Decode)</a:t>
            </a:r>
            <a:r>
              <a:rPr lang="zh-TW" altLang="en-US" dirty="0" smtClean="0"/>
              <a:t>和編碼</a:t>
            </a:r>
            <a:r>
              <a:rPr lang="en-US" altLang="zh-TW" dirty="0" smtClean="0"/>
              <a:t>(Encode)</a:t>
            </a:r>
            <a:r>
              <a:rPr lang="zh-TW" altLang="en-US" dirty="0" smtClean="0"/>
              <a:t>，用於把某種影音格式轉換成另一種影音格式，需要先解碼為</a:t>
            </a:r>
            <a:r>
              <a:rPr lang="en-US" altLang="zh-TW" dirty="0" smtClean="0"/>
              <a:t>Raw data</a:t>
            </a:r>
            <a:r>
              <a:rPr lang="zh-TW" altLang="en-US" dirty="0" smtClean="0"/>
              <a:t>再編碼。</a:t>
            </a:r>
            <a:endParaRPr lang="en-US" altLang="zh-TW" dirty="0" smtClean="0"/>
          </a:p>
          <a:p>
            <a:r>
              <a:rPr lang="en-US" altLang="zh-TW" dirty="0" smtClean="0"/>
              <a:t>HTTP Live Streaming</a:t>
            </a:r>
            <a:r>
              <a:rPr lang="zh-TW" altLang="en-US" dirty="0" smtClean="0"/>
              <a:t>－簡稱</a:t>
            </a:r>
            <a:r>
              <a:rPr lang="en-US" altLang="zh-TW" dirty="0" smtClean="0"/>
              <a:t>HLS</a:t>
            </a:r>
            <a:r>
              <a:rPr lang="zh-TW" altLang="en-US" dirty="0" smtClean="0"/>
              <a:t>，用於線上串流，使用</a:t>
            </a:r>
            <a:r>
              <a:rPr lang="en-US" altLang="zh-TW" dirty="0" smtClean="0"/>
              <a:t>HTTP</a:t>
            </a:r>
            <a:r>
              <a:rPr lang="zh-TW" altLang="en-US" dirty="0"/>
              <a:t>協定</a:t>
            </a:r>
            <a:r>
              <a:rPr lang="zh-TW" altLang="en-US" dirty="0" smtClean="0"/>
              <a:t>，支援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播放。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名詞解釋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M3u8</a:t>
            </a:r>
            <a:r>
              <a:rPr lang="zh-TW" altLang="en-US" dirty="0" smtClean="0"/>
              <a:t>－為播放清單格式，</a:t>
            </a:r>
            <a:r>
              <a:rPr lang="en-US" altLang="zh-TW" dirty="0" smtClean="0"/>
              <a:t>HLS</a:t>
            </a:r>
            <a:r>
              <a:rPr lang="zh-TW" altLang="en-US" dirty="0" smtClean="0"/>
              <a:t>應用於播放清單內</a:t>
            </a:r>
            <a:r>
              <a:rPr lang="en-US" altLang="zh-TW" dirty="0" err="1" smtClean="0"/>
              <a:t>ts</a:t>
            </a:r>
            <a:r>
              <a:rPr lang="zh-TW" altLang="en-US" dirty="0" smtClean="0"/>
              <a:t>檔，支援</a:t>
            </a:r>
            <a:r>
              <a:rPr lang="en-US" altLang="zh-TW" dirty="0" smtClean="0"/>
              <a:t>UTF-8</a:t>
            </a:r>
            <a:r>
              <a:rPr lang="zh-TW" altLang="en-US" dirty="0"/>
              <a:t>字元碼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Bandwidth</a:t>
            </a:r>
            <a:r>
              <a:rPr lang="zh-TW" altLang="en-US" dirty="0" smtClean="0"/>
              <a:t>－簡稱</a:t>
            </a:r>
            <a:r>
              <a:rPr lang="en-US" altLang="zh-TW" dirty="0" smtClean="0"/>
              <a:t>BW</a:t>
            </a:r>
            <a:r>
              <a:rPr lang="zh-TW" altLang="en-US" dirty="0" smtClean="0"/>
              <a:t>，在此表示伺服器和客戶端之間現在連線速度。</a:t>
            </a:r>
            <a:endParaRPr lang="en-US" altLang="zh-TW" dirty="0" smtClean="0"/>
          </a:p>
          <a:p>
            <a:r>
              <a:rPr lang="en-US" altLang="zh-TW" dirty="0" smtClean="0"/>
              <a:t>Bit Rate</a:t>
            </a:r>
            <a:r>
              <a:rPr lang="zh-TW" altLang="en-US" dirty="0" smtClean="0"/>
              <a:t>－位元率，表示影音檔每秒傳輸量，用以表示影音品質。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客戶端</a:t>
            </a:r>
            <a:r>
              <a:rPr lang="en-US" altLang="zh-TW" dirty="0" smtClean="0"/>
              <a:t>(Web Player)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UI</a:t>
            </a:r>
            <a:r>
              <a:rPr lang="zh-TW" altLang="en-US" dirty="0" smtClean="0"/>
              <a:t>給使用者操作網頁型播放程式</a:t>
            </a:r>
            <a:endParaRPr lang="en-US" altLang="zh-TW" dirty="0" smtClean="0"/>
          </a:p>
          <a:p>
            <a:r>
              <a:rPr lang="zh-TW" altLang="en-US" dirty="0" smtClean="0"/>
              <a:t>跟資料庫查找伺服器內可播放影片</a:t>
            </a:r>
            <a:endParaRPr lang="en-US" altLang="zh-TW" dirty="0" smtClean="0"/>
          </a:p>
          <a:p>
            <a:r>
              <a:rPr lang="zh-TW" altLang="en-US" dirty="0"/>
              <a:t>讓</a:t>
            </a:r>
            <a:r>
              <a:rPr lang="zh-TW" altLang="en-US" dirty="0" smtClean="0"/>
              <a:t>使用者可選擇喜歡影片播放</a:t>
            </a:r>
            <a:endParaRPr lang="en-US" altLang="zh-TW" dirty="0" smtClean="0"/>
          </a:p>
          <a:p>
            <a:r>
              <a:rPr lang="zh-TW" altLang="en-US" dirty="0" smtClean="0"/>
              <a:t>提供在行動裝置和電腦上相同的操作體驗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相同的操作介面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84866"/>
            <a:ext cx="4187957" cy="3140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165335"/>
            <a:ext cx="4841146" cy="30257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96136" y="1988840"/>
            <a:ext cx="20313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行動裝置介面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1640" y="4725834"/>
            <a:ext cx="14157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電腦介面</a:t>
            </a:r>
            <a:endParaRPr lang="zh-TW" altLang="en-US" sz="2400" dirty="0"/>
          </a:p>
        </p:txBody>
      </p:sp>
      <p:cxnSp>
        <p:nvCxnSpPr>
          <p:cNvPr id="10" name="肘形接點 9"/>
          <p:cNvCxnSpPr>
            <a:stCxn id="8" idx="3"/>
          </p:cNvCxnSpPr>
          <p:nvPr/>
        </p:nvCxnSpPr>
        <p:spPr>
          <a:xfrm flipV="1">
            <a:off x="2747412" y="4956666"/>
            <a:ext cx="744468" cy="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7" idx="1"/>
          </p:cNvCxnSpPr>
          <p:nvPr/>
        </p:nvCxnSpPr>
        <p:spPr>
          <a:xfrm rot="10800000">
            <a:off x="5303574" y="2219673"/>
            <a:ext cx="492563" cy="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系統流程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53DE-BDE9-4F98-A882-982ACD8A6FB4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640"/>
            <a:ext cx="2592288" cy="6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5796136" y="116632"/>
            <a:ext cx="1368152" cy="51845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論文簡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391</TotalTime>
  <Words>1390</Words>
  <Application>Microsoft Office PowerPoint</Application>
  <PresentationFormat>如螢幕大小 (4:3)</PresentationFormat>
  <Paragraphs>252</Paragraphs>
  <Slides>43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相鄰</vt:lpstr>
      <vt:lpstr>Dynamic transcode of live streaming system</vt:lpstr>
      <vt:lpstr>問題討論</vt:lpstr>
      <vt:lpstr>延伸問題</vt:lpstr>
      <vt:lpstr>系統架構</vt:lpstr>
      <vt:lpstr>名詞定義</vt:lpstr>
      <vt:lpstr>名詞解釋</vt:lpstr>
      <vt:lpstr>客戶端(Web Player)</vt:lpstr>
      <vt:lpstr>相同的操作介面</vt:lpstr>
      <vt:lpstr>系統流程</vt:lpstr>
      <vt:lpstr>伺服器(影片資料庫)</vt:lpstr>
      <vt:lpstr>影片資料庫流程</vt:lpstr>
      <vt:lpstr>伺服器(測量頻寬)</vt:lpstr>
      <vt:lpstr>系統流程</vt:lpstr>
      <vt:lpstr>伺服器(Transcode)</vt:lpstr>
      <vt:lpstr>系統流程</vt:lpstr>
      <vt:lpstr>系統流程</vt:lpstr>
      <vt:lpstr>Web App</vt:lpstr>
      <vt:lpstr>系統流程</vt:lpstr>
      <vt:lpstr>Generate m3u8</vt:lpstr>
      <vt:lpstr>Generate m3u8</vt:lpstr>
      <vt:lpstr>Generate m3u8</vt:lpstr>
      <vt:lpstr>為何需要自動產生m3u8</vt:lpstr>
      <vt:lpstr>系統流程</vt:lpstr>
      <vt:lpstr>取得TS</vt:lpstr>
      <vt:lpstr>第一版測量頻寬設計</vt:lpstr>
      <vt:lpstr>第二版測量頻寬設計</vt:lpstr>
      <vt:lpstr>第三版測量頻寬設計</vt:lpstr>
      <vt:lpstr>第三版流程</vt:lpstr>
      <vt:lpstr>第三版流程</vt:lpstr>
      <vt:lpstr>第三版流程</vt:lpstr>
      <vt:lpstr>session資料庫</vt:lpstr>
      <vt:lpstr>第一版Transcode</vt:lpstr>
      <vt:lpstr>Transcode效能問題</vt:lpstr>
      <vt:lpstr>第二版Transcode(Limit Time)</vt:lpstr>
      <vt:lpstr>第二版Transcode(Encode)</vt:lpstr>
      <vt:lpstr>第二版Transcode(Decode)</vt:lpstr>
      <vt:lpstr>是否可再加速?</vt:lpstr>
      <vt:lpstr>第三版Transcode</vt:lpstr>
      <vt:lpstr>第三版Transcode(理論)</vt:lpstr>
      <vt:lpstr>第三版Transcode(實際)</vt:lpstr>
      <vt:lpstr>結論</vt:lpstr>
      <vt:lpstr>應用</vt:lpstr>
      <vt:lpstr>未來方向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transcode of live streaming system</dc:title>
  <dc:creator>Justin</dc:creator>
  <cp:lastModifiedBy>Justin</cp:lastModifiedBy>
  <cp:revision>710</cp:revision>
  <dcterms:created xsi:type="dcterms:W3CDTF">2013-03-19T12:48:01Z</dcterms:created>
  <dcterms:modified xsi:type="dcterms:W3CDTF">2013-03-26T02:53:58Z</dcterms:modified>
</cp:coreProperties>
</file>