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63" r:id="rId4"/>
    <p:sldId id="265" r:id="rId5"/>
    <p:sldId id="266" r:id="rId6"/>
    <p:sldId id="261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 snapToObjects="1">
      <p:cViewPr>
        <p:scale>
          <a:sx n="103" d="100"/>
          <a:sy n="103" d="100"/>
        </p:scale>
        <p:origin x="424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F0F4-D10E-EF4E-8A7A-8E65A5CB8816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AD42B-57C7-DF44-A30F-0210BDDFC0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217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A47C2-AAE7-FE4A-A3C8-22985DEF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54CA1-31D3-EB4A-9F62-18CFDF6A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86EA6-43A6-144D-AB87-743AB0DE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386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640F1-6FB1-0448-BD64-56358BF2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D744-08AA-FD4A-98C9-3B43369D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1C269-FE61-AD4B-90B6-F7D49024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FE85C-D597-FE43-AE5E-3D58FD11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BA12E-F28F-1A41-9BF1-27C83807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27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F7CFD-1EF4-3B42-BF67-45EBDC117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7D16E-B8D4-A840-AA74-5F19B0F8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66CA-9F8A-AB4A-AFBA-6F6D6164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FEE2E-1524-1143-A715-E2F25693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0E5FD-728A-4C43-AF21-184A07DC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4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B3D0A-5457-5A4D-847F-44321214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950B9E-A016-E845-8CC7-10773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B15DE-0D35-074F-89B9-2F57870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E22230-FE59-E848-B275-3103F40A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47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B7AE9-B780-9147-8AC5-BBE6AD54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4E9C3-B5EB-1849-ADB9-4F2937C2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CBF3F-E972-AA48-A0C9-B7AB35C4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77A08C-7185-654B-9DDE-BFD9B1FEB6C1}"/>
              </a:ext>
            </a:extLst>
          </p:cNvPr>
          <p:cNvSpPr/>
          <p:nvPr userDrawn="1"/>
        </p:nvSpPr>
        <p:spPr>
          <a:xfrm>
            <a:off x="683172" y="936892"/>
            <a:ext cx="10825656" cy="5353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EED4-E4E1-0F4A-BB39-39AA5FCE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D9AD0-6DDC-4745-BEB6-370DFDF3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FA9E2-B96F-3949-B449-0A5F2845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A7515-86B4-C042-9D07-C4E13D23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B644-2F2C-A742-BCD7-E9ABC111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76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A063-B16E-7947-89F6-E77C796F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319EA-3DB2-724F-8AA6-EC9BF2214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91E97-E690-5A48-99C9-BFE9655F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B5747-7844-044E-86F8-78C9B1E5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9A187-B760-EA49-ADD0-1B108307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63499-68F1-C94B-BC12-595C1387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4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86051-D9BC-2A45-8BF4-A9B8ACC1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6B880-1C86-AD44-A35B-27E9BBA7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017E1-2A41-DE48-ACAB-14D3ACFF3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02ABE-09C7-0C47-80EC-BBCC6A3C3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3881B9-A1D0-6D48-8B01-C92EF944B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F3B4B-CACB-C940-869B-479EF5E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BB374-A00F-EA40-B25A-1B546C18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ECB4F-30AA-1948-B679-2A80E82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4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282A0-15CB-084B-8C07-F4AD824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F8D856-7FE2-FC4B-8491-2D91122B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119FA-029D-A644-A8FD-563CAA46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737E9A-C18D-0248-8012-4696E26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8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609B4-764C-7844-8ACE-76D5A845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A85B89-1541-3F4A-887D-7613155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A5719-A512-7B4F-B28F-54FDE1E8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4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C31F5-9DF7-7643-823F-0EEC79AC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E5D04-79FD-E544-8D94-C273E703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20389-18CD-D74C-A86D-1A93CCA3C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BF386-3CA5-8B4B-8A96-617BB784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29117-F77E-774A-8C7E-A6CB5D53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84258-ADED-1E4F-849D-6891B066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767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EF66-5358-6747-A592-79849FB5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379E-E963-4346-A5DC-E81BB084E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06A5A-8B19-834B-BDAE-637A97DF5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FF512-1582-6F46-8241-2A68B0D3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471F-D7B9-2647-B612-717E2659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3B823-6931-B14F-BF09-E7D84E87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27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82F5A-26DF-BB40-8319-027382023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62D7-49DC-0147-9E7A-79BA9A09AD25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100E2-57E2-0F42-B8F4-06083CC9E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EAE8D-CCDF-5B46-BA5D-E13795644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35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97C8A-EFDC-1F45-9D4A-264EBE04C4C7}"/>
              </a:ext>
            </a:extLst>
          </p:cNvPr>
          <p:cNvSpPr txBox="1"/>
          <p:nvPr/>
        </p:nvSpPr>
        <p:spPr>
          <a:xfrm>
            <a:off x="3826789" y="1997839"/>
            <a:ext cx="45384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ore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</a:t>
            </a:r>
          </a:p>
          <a:p>
            <a:pPr algn="ctr"/>
            <a:endParaRPr kumimoji="1" lang="en-US" altLang="ko-KR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en-US" altLang="ko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X</a:t>
            </a:r>
          </a:p>
          <a:p>
            <a:pPr algn="ctr"/>
            <a:endParaRPr kumimoji="1" lang="en-US" altLang="ko-KR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en-US" altLang="ko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Data Literacy Study</a:t>
            </a:r>
            <a:endParaRPr kumimoji="1" lang="ko-Kore-KR" altLang="en-US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99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32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02D7D-C966-144C-A443-B571C62DD92D}"/>
              </a:ext>
            </a:extLst>
          </p:cNvPr>
          <p:cNvSpPr txBox="1"/>
          <p:nvPr/>
        </p:nvSpPr>
        <p:spPr>
          <a:xfrm>
            <a:off x="5195900" y="12548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CONTENTS</a:t>
            </a:r>
            <a:endParaRPr lang="ko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695684-F2CB-F146-8CF3-5B7189A71D72}"/>
              </a:ext>
            </a:extLst>
          </p:cNvPr>
          <p:cNvGrpSpPr/>
          <p:nvPr/>
        </p:nvGrpSpPr>
        <p:grpSpPr>
          <a:xfrm>
            <a:off x="2641006" y="2176355"/>
            <a:ext cx="1373468" cy="3170680"/>
            <a:chOff x="2924013" y="2202537"/>
            <a:chExt cx="1373468" cy="31706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358396-26A5-924A-A489-7F328FC130D9}"/>
                </a:ext>
              </a:extLst>
            </p:cNvPr>
            <p:cNvSpPr/>
            <p:nvPr/>
          </p:nvSpPr>
          <p:spPr>
            <a:xfrm>
              <a:off x="2929329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A57B6-959B-9843-9ADB-DE9B748E11DB}"/>
                </a:ext>
              </a:extLst>
            </p:cNvPr>
            <p:cNvSpPr txBox="1"/>
            <p:nvPr/>
          </p:nvSpPr>
          <p:spPr>
            <a:xfrm>
              <a:off x="3109349" y="2202537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5400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7" name="직선 연결선 10">
              <a:extLst>
                <a:ext uri="{FF2B5EF4-FFF2-40B4-BE49-F238E27FC236}">
                  <a16:creationId xmlns:a16="http://schemas.microsoft.com/office/drawing/2014/main" id="{4F99235C-F109-8D45-93EB-1D1900C48C86}"/>
                </a:ext>
              </a:extLst>
            </p:cNvPr>
            <p:cNvCxnSpPr>
              <a:cxnSpLocks/>
            </p:cNvCxnSpPr>
            <p:nvPr/>
          </p:nvCxnSpPr>
          <p:spPr>
            <a:xfrm>
              <a:off x="3032025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65AB8-6837-104A-97D0-5D8531144460}"/>
                </a:ext>
              </a:extLst>
            </p:cNvPr>
            <p:cNvSpPr txBox="1"/>
            <p:nvPr/>
          </p:nvSpPr>
          <p:spPr>
            <a:xfrm>
              <a:off x="2926907" y="3218201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문제 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B59156-4D59-8C4D-9522-A6AE7A305318}"/>
                </a:ext>
              </a:extLst>
            </p:cNvPr>
            <p:cNvSpPr txBox="1"/>
            <p:nvPr/>
          </p:nvSpPr>
          <p:spPr>
            <a:xfrm>
              <a:off x="2924013" y="3803559"/>
              <a:ext cx="13681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buFontTx/>
                <a:buChar char="-"/>
              </a:pPr>
              <a:r>
                <a:rPr lang="ko-KR" altLang="en-US" sz="1400" b="1" spc="-151" dirty="0" err="1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분석배경</a:t>
              </a:r>
              <a:endParaRPr lang="en-US" altLang="ko-KR" sz="1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46" indent="-171446">
                <a:buFontTx/>
                <a:buChar char="-"/>
              </a:pPr>
              <a:endParaRPr lang="en-US" altLang="ko-KR" sz="1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46" indent="-171446">
                <a:buFontTx/>
                <a:buChar char="-"/>
              </a:pPr>
              <a:r>
                <a:rPr lang="ko-KR" altLang="en-US" sz="1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가설 설정</a:t>
              </a:r>
              <a:endParaRPr lang="en-US" altLang="ko-KR" sz="1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endParaRPr lang="en-US" altLang="ko-KR" sz="1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46" indent="-171446">
                <a:buFontTx/>
                <a:buChar char="-"/>
              </a:pPr>
              <a:r>
                <a:rPr lang="ko-KR" altLang="en-US" sz="1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순서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F49BDB-177B-DD4E-84CA-72D353BBC510}"/>
              </a:ext>
            </a:extLst>
          </p:cNvPr>
          <p:cNvGrpSpPr/>
          <p:nvPr/>
        </p:nvGrpSpPr>
        <p:grpSpPr>
          <a:xfrm>
            <a:off x="5447751" y="2133965"/>
            <a:ext cx="1368152" cy="3213070"/>
            <a:chOff x="5627948" y="2160147"/>
            <a:chExt cx="1368152" cy="3213070"/>
          </a:xfrm>
        </p:grpSpPr>
        <p:cxnSp>
          <p:nvCxnSpPr>
            <p:cNvPr id="8" name="직선 연결선 11">
              <a:extLst>
                <a:ext uri="{FF2B5EF4-FFF2-40B4-BE49-F238E27FC236}">
                  <a16:creationId xmlns:a16="http://schemas.microsoft.com/office/drawing/2014/main" id="{853CBBA0-ECD0-4A41-9BF3-2469CAFCF163}"/>
                </a:ext>
              </a:extLst>
            </p:cNvPr>
            <p:cNvCxnSpPr/>
            <p:nvPr/>
          </p:nvCxnSpPr>
          <p:spPr>
            <a:xfrm>
              <a:off x="5699956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94576F-9484-F948-951B-99391F9EDBA5}"/>
                </a:ext>
              </a:extLst>
            </p:cNvPr>
            <p:cNvSpPr/>
            <p:nvPr/>
          </p:nvSpPr>
          <p:spPr>
            <a:xfrm>
              <a:off x="5627948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3279F-71C4-8948-BDF8-497CB36A51E5}"/>
                </a:ext>
              </a:extLst>
            </p:cNvPr>
            <p:cNvSpPr txBox="1"/>
            <p:nvPr/>
          </p:nvSpPr>
          <p:spPr>
            <a:xfrm>
              <a:off x="5627948" y="3803559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E D A</a:t>
              </a:r>
              <a:endParaRPr lang="ko-KR" altLang="en-US" sz="1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35FB67-B6B6-9948-9BE3-AC48A3FA5F45}"/>
                </a:ext>
              </a:extLst>
            </p:cNvPr>
            <p:cNvSpPr txBox="1"/>
            <p:nvPr/>
          </p:nvSpPr>
          <p:spPr>
            <a:xfrm>
              <a:off x="5627948" y="3218200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분석결과</a:t>
              </a:r>
              <a:endParaRPr lang="en-US" altLang="ko-KR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94C4E-1617-444E-ADD9-1D3EBD6F761D}"/>
                </a:ext>
              </a:extLst>
            </p:cNvPr>
            <p:cNvSpPr txBox="1"/>
            <p:nvPr/>
          </p:nvSpPr>
          <p:spPr>
            <a:xfrm>
              <a:off x="5807968" y="2160147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5400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70292A-3507-E74C-AD6A-7727B51896EA}"/>
              </a:ext>
            </a:extLst>
          </p:cNvPr>
          <p:cNvGrpSpPr/>
          <p:nvPr/>
        </p:nvGrpSpPr>
        <p:grpSpPr>
          <a:xfrm>
            <a:off x="8249179" y="2133965"/>
            <a:ext cx="1656184" cy="3213070"/>
            <a:chOff x="8785201" y="2160147"/>
            <a:chExt cx="1656184" cy="3213070"/>
          </a:xfrm>
        </p:grpSpPr>
        <p:cxnSp>
          <p:nvCxnSpPr>
            <p:cNvPr id="9" name="직선 연결선 12">
              <a:extLst>
                <a:ext uri="{FF2B5EF4-FFF2-40B4-BE49-F238E27FC236}">
                  <a16:creationId xmlns:a16="http://schemas.microsoft.com/office/drawing/2014/main" id="{83ABF93B-5F10-7943-B76C-952D4DBFA6AD}"/>
                </a:ext>
              </a:extLst>
            </p:cNvPr>
            <p:cNvCxnSpPr/>
            <p:nvPr/>
          </p:nvCxnSpPr>
          <p:spPr>
            <a:xfrm>
              <a:off x="9001225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C2E14E-5E18-F442-81FF-E8D511B918C4}"/>
                </a:ext>
              </a:extLst>
            </p:cNvPr>
            <p:cNvSpPr/>
            <p:nvPr/>
          </p:nvSpPr>
          <p:spPr>
            <a:xfrm>
              <a:off x="8929217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43EF90-95F8-9544-8909-21857652BF9E}"/>
                </a:ext>
              </a:extLst>
            </p:cNvPr>
            <p:cNvSpPr txBox="1"/>
            <p:nvPr/>
          </p:nvSpPr>
          <p:spPr>
            <a:xfrm>
              <a:off x="8929217" y="3803559"/>
              <a:ext cx="1368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buFontTx/>
                <a:buChar char="-"/>
              </a:pPr>
              <a:r>
                <a:rPr lang="ko-KR" altLang="en-US" sz="1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솔루션</a:t>
              </a:r>
              <a:endParaRPr lang="en-US" altLang="ko-KR" sz="1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46" indent="-171446">
                <a:buFontTx/>
                <a:buChar char="-"/>
              </a:pPr>
              <a:endParaRPr lang="en-US" altLang="ko-KR" sz="1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46" indent="-171446">
                <a:buFontTx/>
                <a:buChar char="-"/>
              </a:pPr>
              <a:r>
                <a:rPr lang="ko-KR" altLang="en-US" sz="1400" b="1" spc="-151" dirty="0" err="1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제한점</a:t>
              </a:r>
              <a:endParaRPr lang="en-US" altLang="ko-KR" sz="1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292200-5E5A-1B4D-8FAF-796ED02CE7D7}"/>
                </a:ext>
              </a:extLst>
            </p:cNvPr>
            <p:cNvSpPr txBox="1"/>
            <p:nvPr/>
          </p:nvSpPr>
          <p:spPr>
            <a:xfrm>
              <a:off x="8785201" y="321820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결론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5F5B44-6C32-7342-AFF0-8CF3B5791BB7}"/>
                </a:ext>
              </a:extLst>
            </p:cNvPr>
            <p:cNvSpPr txBox="1"/>
            <p:nvPr/>
          </p:nvSpPr>
          <p:spPr>
            <a:xfrm>
              <a:off x="9109237" y="2160147"/>
              <a:ext cx="100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5400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cxnSp>
        <p:nvCxnSpPr>
          <p:cNvPr id="32" name="직선 연결선 10">
            <a:extLst>
              <a:ext uri="{FF2B5EF4-FFF2-40B4-BE49-F238E27FC236}">
                <a16:creationId xmlns:a16="http://schemas.microsoft.com/office/drawing/2014/main" id="{1AAC1A58-D681-3D42-9419-7C3E5884B497}"/>
              </a:ext>
            </a:extLst>
          </p:cNvPr>
          <p:cNvCxnSpPr>
            <a:cxnSpLocks/>
          </p:cNvCxnSpPr>
          <p:nvPr/>
        </p:nvCxnSpPr>
        <p:spPr>
          <a:xfrm>
            <a:off x="5051884" y="1716497"/>
            <a:ext cx="2088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4C05-9F8E-2649-9234-9F13185D1B78}"/>
              </a:ext>
            </a:extLst>
          </p:cNvPr>
          <p:cNvGrpSpPr/>
          <p:nvPr/>
        </p:nvGrpSpPr>
        <p:grpSpPr>
          <a:xfrm>
            <a:off x="4583832" y="1831867"/>
            <a:ext cx="3024336" cy="3725854"/>
            <a:chOff x="3059832" y="1831867"/>
            <a:chExt cx="3024336" cy="37258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002CE-B0A2-B14B-B324-DE7AF10C1A8E}"/>
                </a:ext>
              </a:extLst>
            </p:cNvPr>
            <p:cNvSpPr txBox="1"/>
            <p:nvPr/>
          </p:nvSpPr>
          <p:spPr>
            <a:xfrm>
              <a:off x="3658399" y="1831867"/>
              <a:ext cx="182720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6600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5" name="직선 연결선 10">
              <a:extLst>
                <a:ext uri="{FF2B5EF4-FFF2-40B4-BE49-F238E27FC236}">
                  <a16:creationId xmlns:a16="http://schemas.microsoft.com/office/drawing/2014/main" id="{38D6386E-9F2E-224F-925E-D26419DAA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4" y="2878997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91640-1DD5-234A-912F-BDE007EEFBD3}"/>
                </a:ext>
              </a:extLst>
            </p:cNvPr>
            <p:cNvSpPr txBox="1"/>
            <p:nvPr/>
          </p:nvSpPr>
          <p:spPr>
            <a:xfrm>
              <a:off x="3059832" y="3160923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개요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85A705-2609-1144-ACA6-AA166F5BDE31}"/>
                </a:ext>
              </a:extLst>
            </p:cNvPr>
            <p:cNvSpPr/>
            <p:nvPr/>
          </p:nvSpPr>
          <p:spPr>
            <a:xfrm>
              <a:off x="3567828" y="3986996"/>
              <a:ext cx="2008349" cy="157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FFF27-7B08-A443-9C43-23695060CDEC}"/>
                </a:ext>
              </a:extLst>
            </p:cNvPr>
            <p:cNvSpPr txBox="1"/>
            <p:nvPr/>
          </p:nvSpPr>
          <p:spPr>
            <a:xfrm>
              <a:off x="3640963" y="4171029"/>
              <a:ext cx="1935215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배경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>
                <a:lnSpc>
                  <a:spcPct val="80000"/>
                </a:lnSpc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44" indent="-285744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목적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44" indent="-285744">
                <a:lnSpc>
                  <a:spcPct val="80000"/>
                </a:lnSpc>
                <a:buFontTx/>
                <a:buChar char="-"/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44" indent="-285744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순서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>
                <a:lnSpc>
                  <a:spcPct val="80000"/>
                </a:lnSpc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42579D-1E66-C84F-A130-FC2CF0D2267D}"/>
              </a:ext>
            </a:extLst>
          </p:cNvPr>
          <p:cNvSpPr/>
          <p:nvPr/>
        </p:nvSpPr>
        <p:spPr>
          <a:xfrm>
            <a:off x="9812215" y="7475003"/>
            <a:ext cx="4759570" cy="2456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구독자</a:t>
            </a:r>
            <a:r>
              <a:rPr kumimoji="1" lang="ko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이탈</a:t>
            </a:r>
            <a:endParaRPr kumimoji="1" lang="ko-Kore-KR" altLang="en-US" sz="28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FA7C44-7B88-8843-A7D0-A35215DDC91A}"/>
              </a:ext>
            </a:extLst>
          </p:cNvPr>
          <p:cNvSpPr/>
          <p:nvPr/>
        </p:nvSpPr>
        <p:spPr>
          <a:xfrm>
            <a:off x="-1619374" y="-787238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</a:t>
            </a:r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길이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1CD6C-3A7D-7949-BDDF-2107A8E7C00E}"/>
              </a:ext>
            </a:extLst>
          </p:cNvPr>
          <p:cNvSpPr/>
          <p:nvPr/>
        </p:nvSpPr>
        <p:spPr>
          <a:xfrm>
            <a:off x="-1728574" y="6572749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 퀄리티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B11C70-FAD1-CC4E-9C7D-2DE22420CFFE}"/>
              </a:ext>
            </a:extLst>
          </p:cNvPr>
          <p:cNvSpPr/>
          <p:nvPr/>
        </p:nvSpPr>
        <p:spPr>
          <a:xfrm>
            <a:off x="12619681" y="-613886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 횟수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배경</a:t>
            </a:r>
            <a:endParaRPr kumimoji="1" lang="ko-Kore-KR" altLang="en-US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39" y="567560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0" cy="936104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8D26C0-DB72-644C-8BD1-7207BB9D859C}"/>
              </a:ext>
            </a:extLst>
          </p:cNvPr>
          <p:cNvSpPr txBox="1"/>
          <p:nvPr/>
        </p:nvSpPr>
        <p:spPr>
          <a:xfrm>
            <a:off x="4403813" y="1541190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Interview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BA859A-D131-1346-B06F-C650A164D0E5}"/>
              </a:ext>
            </a:extLst>
          </p:cNvPr>
          <p:cNvSpPr/>
          <p:nvPr/>
        </p:nvSpPr>
        <p:spPr>
          <a:xfrm>
            <a:off x="3716216" y="2753101"/>
            <a:ext cx="4759570" cy="2456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구독자</a:t>
            </a:r>
            <a:r>
              <a:rPr kumimoji="1" lang="ko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이탈</a:t>
            </a:r>
            <a:endParaRPr kumimoji="1" lang="ko-Kore-KR" altLang="en-US" sz="28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55E466-B5F0-7340-B865-6C8E0EC3CFA6}"/>
              </a:ext>
            </a:extLst>
          </p:cNvPr>
          <p:cNvSpPr/>
          <p:nvPr/>
        </p:nvSpPr>
        <p:spPr>
          <a:xfrm>
            <a:off x="2932720" y="2213215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</a:t>
            </a:r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길이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307AC6-CC48-F444-939E-2F75C72B9AD0}"/>
              </a:ext>
            </a:extLst>
          </p:cNvPr>
          <p:cNvSpPr/>
          <p:nvPr/>
        </p:nvSpPr>
        <p:spPr>
          <a:xfrm>
            <a:off x="2905210" y="4608025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 퀄리티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D45C03-BF8C-6E40-99CB-AEF4E870BB55}"/>
              </a:ext>
            </a:extLst>
          </p:cNvPr>
          <p:cNvSpPr/>
          <p:nvPr/>
        </p:nvSpPr>
        <p:spPr>
          <a:xfrm>
            <a:off x="7788187" y="2151572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 횟수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39D24-6D2A-E446-81F8-01EDEDF19473}"/>
              </a:ext>
            </a:extLst>
          </p:cNvPr>
          <p:cNvSpPr txBox="1"/>
          <p:nvPr/>
        </p:nvSpPr>
        <p:spPr>
          <a:xfrm>
            <a:off x="4403813" y="5549384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By </a:t>
            </a:r>
            <a:r>
              <a:rPr lang="ko-KR" altLang="en-US" sz="20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19" name="직선 연결선 13">
            <a:extLst>
              <a:ext uri="{FF2B5EF4-FFF2-40B4-BE49-F238E27FC236}">
                <a16:creationId xmlns:a16="http://schemas.microsoft.com/office/drawing/2014/main" id="{EB1AD0D7-78AC-A84F-8C8C-A4B3DBABC0E3}"/>
              </a:ext>
            </a:extLst>
          </p:cNvPr>
          <p:cNvCxnSpPr/>
          <p:nvPr/>
        </p:nvCxnSpPr>
        <p:spPr>
          <a:xfrm>
            <a:off x="3699197" y="207743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132E9A-E727-F442-8069-D8F0030FA2A1}"/>
              </a:ext>
            </a:extLst>
          </p:cNvPr>
          <p:cNvSpPr txBox="1"/>
          <p:nvPr/>
        </p:nvSpPr>
        <p:spPr>
          <a:xfrm>
            <a:off x="4403813" y="2077084"/>
            <a:ext cx="33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088352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배경</a:t>
            </a:r>
            <a:endParaRPr kumimoji="1" lang="ko-Kore-KR" altLang="en-US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39" y="567560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0" cy="936104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8D26C0-DB72-644C-8BD1-7207BB9D859C}"/>
              </a:ext>
            </a:extLst>
          </p:cNvPr>
          <p:cNvSpPr txBox="1"/>
          <p:nvPr/>
        </p:nvSpPr>
        <p:spPr>
          <a:xfrm>
            <a:off x="4403813" y="1541190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자료조사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C227ADE7-56A6-704C-9D48-7F3EB83995DE}"/>
              </a:ext>
            </a:extLst>
          </p:cNvPr>
          <p:cNvSpPr/>
          <p:nvPr/>
        </p:nvSpPr>
        <p:spPr>
          <a:xfrm>
            <a:off x="1076869" y="2384265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사용자 제작 콘텐츠 지표</a:t>
            </a:r>
            <a:endParaRPr kumimoji="1" lang="ko-Kore-KR" altLang="en-US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FAE55-7F63-E849-B0CE-939562E38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01917"/>
              </p:ext>
            </p:extLst>
          </p:nvPr>
        </p:nvGraphicFramePr>
        <p:xfrm>
          <a:off x="1076869" y="2787143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활동 방문자 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콘텐츠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생성률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인게이지먼트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퍼널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변화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콘텐츠 공유와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바이럴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효과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핵심은 공유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다섯째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알림 기능의 효과</a:t>
                      </a:r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린분석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D13FC74A-E74D-E748-A2CF-D2DC499DE171}"/>
              </a:ext>
            </a:extLst>
          </p:cNvPr>
          <p:cNvSpPr/>
          <p:nvPr/>
        </p:nvSpPr>
        <p:spPr>
          <a:xfrm>
            <a:off x="4588556" y="2384265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유튜브 채널 성장 법칙</a:t>
            </a:r>
            <a:endParaRPr kumimoji="1" lang="ko-Kore-KR" altLang="en-US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21" name="표 13">
            <a:extLst>
              <a:ext uri="{FF2B5EF4-FFF2-40B4-BE49-F238E27FC236}">
                <a16:creationId xmlns:a16="http://schemas.microsoft.com/office/drawing/2014/main" id="{DA1D6EA1-5B4B-894D-A20B-5D1F8DF3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48096"/>
              </p:ext>
            </p:extLst>
          </p:nvPr>
        </p:nvGraphicFramePr>
        <p:xfrm>
          <a:off x="4588556" y="2787141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독창적 콘텐츠 기획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간결하고 잘 전달되는 내용 편집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지속적인 운영 관리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소통으로 시청자들과 신뢰관계 형성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변현진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2018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2" name="모서리가 둥근 직사각형 3">
            <a:extLst>
              <a:ext uri="{FF2B5EF4-FFF2-40B4-BE49-F238E27FC236}">
                <a16:creationId xmlns:a16="http://schemas.microsoft.com/office/drawing/2014/main" id="{E6732E33-4BCB-EB43-85D9-5F70591AF3F7}"/>
              </a:ext>
            </a:extLst>
          </p:cNvPr>
          <p:cNvSpPr/>
          <p:nvPr/>
        </p:nvSpPr>
        <p:spPr>
          <a:xfrm>
            <a:off x="8100243" y="2396033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인기 많은 채널들의 </a:t>
            </a:r>
            <a:r>
              <a:rPr kumimoji="1" lang="en-US" altLang="ko-KR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6</a:t>
            </a:r>
            <a:r>
              <a:rPr kumimoji="1" lang="ko-KR" altLang="en-US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가지 특징</a:t>
            </a:r>
            <a:endParaRPr kumimoji="1" lang="ko-Kore-KR" altLang="en-US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23" name="표 13">
            <a:extLst>
              <a:ext uri="{FF2B5EF4-FFF2-40B4-BE49-F238E27FC236}">
                <a16:creationId xmlns:a16="http://schemas.microsoft.com/office/drawing/2014/main" id="{AA55B36D-DE27-DE40-8338-92EED4C2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19431"/>
              </p:ext>
            </p:extLst>
          </p:nvPr>
        </p:nvGraphicFramePr>
        <p:xfrm>
          <a:off x="8100243" y="2787141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전세계가 이해 가능한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시간과 상관없는 꾸준한 수요의 내용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~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40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세대 공감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분 내외의 에피소드 형식의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다섯째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대화나 화제를 일으킬 만한 소재</a:t>
                      </a:r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Twinword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4" name="톱니 모양의 오른쪽 화살표[N] 41">
            <a:extLst>
              <a:ext uri="{FF2B5EF4-FFF2-40B4-BE49-F238E27FC236}">
                <a16:creationId xmlns:a16="http://schemas.microsoft.com/office/drawing/2014/main" id="{9CC418E9-23F9-9B46-8A9D-49348E51E0CC}"/>
              </a:ext>
            </a:extLst>
          </p:cNvPr>
          <p:cNvSpPr/>
          <p:nvPr/>
        </p:nvSpPr>
        <p:spPr>
          <a:xfrm rot="5400000">
            <a:off x="5951982" y="4889744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EB358-0620-1041-95BD-ED8D132F7D52}"/>
              </a:ext>
            </a:extLst>
          </p:cNvPr>
          <p:cNvSpPr txBox="1"/>
          <p:nvPr/>
        </p:nvSpPr>
        <p:spPr>
          <a:xfrm>
            <a:off x="4300151" y="5316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DF83E-8A74-1C49-B52A-8CB97669F119}"/>
              </a:ext>
            </a:extLst>
          </p:cNvPr>
          <p:cNvSpPr txBox="1"/>
          <p:nvPr/>
        </p:nvSpPr>
        <p:spPr>
          <a:xfrm>
            <a:off x="6467560" y="5547642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지속적인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04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BF04D3-0BD2-3841-87B8-9E671C3B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1450"/>
            <a:ext cx="116205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2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7E7B2D4-5F1C-BF4D-8DDA-434CA70F5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2400"/>
            <a:ext cx="117856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7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B76E98F-362C-8446-9E57-62DC2E18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71450"/>
            <a:ext cx="117094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22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BB3FCA5-4FE4-B54E-A2D1-99A1A08E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" y="0"/>
            <a:ext cx="10231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80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191</Words>
  <Application>Microsoft Macintosh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Nanum SeongSirCe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김도민</dc:creator>
  <cp:lastModifiedBy>김도민</cp:lastModifiedBy>
  <cp:revision>16</cp:revision>
  <dcterms:created xsi:type="dcterms:W3CDTF">2021-06-16T07:50:01Z</dcterms:created>
  <dcterms:modified xsi:type="dcterms:W3CDTF">2021-06-18T15:37:38Z</dcterms:modified>
</cp:coreProperties>
</file>