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4" r:id="rId12"/>
    <p:sldId id="273" r:id="rId13"/>
    <p:sldId id="272" r:id="rId14"/>
    <p:sldId id="275" r:id="rId15"/>
    <p:sldId id="277" r:id="rId16"/>
    <p:sldId id="276" r:id="rId17"/>
    <p:sldId id="278" r:id="rId18"/>
    <p:sldId id="279" r:id="rId19"/>
    <p:sldId id="280" r:id="rId20"/>
    <p:sldId id="261" r:id="rId21"/>
    <p:sldId id="259" r:id="rId22"/>
    <p:sldId id="260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A49"/>
    <a:srgbClr val="448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5"/>
    <p:restoredTop sz="96348"/>
  </p:normalViewPr>
  <p:slideViewPr>
    <p:cSldViewPr snapToGrid="0" snapToObjects="1">
      <p:cViewPr>
        <p:scale>
          <a:sx n="108" d="100"/>
          <a:sy n="108" d="100"/>
        </p:scale>
        <p:origin x="1384" y="1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DF0F4-D10E-EF4E-8A7A-8E65A5CB8816}" type="datetimeFigureOut">
              <a:rPr kumimoji="1" lang="ko-Kore-KR" altLang="en-US" smtClean="0"/>
              <a:t>2021. 6. 19.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AD42B-57C7-DF44-A30F-0210BDDFC0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217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A47C2-AAE7-FE4A-A3C8-22985DEF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54CA1-31D3-EB4A-9F62-18CFDF6A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86EA6-43A6-144D-AB87-743AB0DE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386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640F1-6FB1-0448-BD64-56358BF2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8D744-08AA-FD4A-98C9-3B43369D8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1C269-FE61-AD4B-90B6-F7D49024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FE85C-D597-FE43-AE5E-3D58FD11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BA12E-F28F-1A41-9BF1-27C83807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279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F7CFD-1EF4-3B42-BF67-45EBDC117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77D16E-B8D4-A840-AA74-5F19B0F8E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866CA-9F8A-AB4A-AFBA-6F6D6164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FEE2E-1524-1143-A715-E2F25693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0E5FD-728A-4C43-AF21-184A07DC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42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B3D0A-5457-5A4D-847F-44321214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950B9E-A016-E845-8CC7-10773EB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9B15DE-0D35-074F-89B9-2F578704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E22230-FE59-E848-B275-3103F40A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647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B7AE9-B780-9147-8AC5-BBE6AD54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4E9C3-B5EB-1849-ADB9-4F2937C2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CBF3F-E972-AA48-A0C9-B7AB35C4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77A08C-7185-654B-9DDE-BFD9B1FEB6C1}"/>
              </a:ext>
            </a:extLst>
          </p:cNvPr>
          <p:cNvSpPr/>
          <p:nvPr userDrawn="1"/>
        </p:nvSpPr>
        <p:spPr>
          <a:xfrm>
            <a:off x="683172" y="936892"/>
            <a:ext cx="10825657" cy="5353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EEED4-E4E1-0F4A-BB39-39AA5FCE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D9AD0-6DDC-4745-BEB6-370DFDF3C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FA9E2-B96F-3949-B449-0A5F2845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A7515-86B4-C042-9D07-C4E13D23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5B644-2F2C-A742-BCD7-E9ABC111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76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EA063-B16E-7947-89F6-E77C796F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319EA-3DB2-724F-8AA6-EC9BF2214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791E97-E690-5A48-99C9-BFE9655F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B5747-7844-044E-86F8-78C9B1E5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9A187-B760-EA49-ADD0-1B108307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63499-68F1-C94B-BC12-595C1387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545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86051-D9BC-2A45-8BF4-A9B8ACC1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6B880-1C86-AD44-A35B-27E9BBA71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6017E1-2A41-DE48-ACAB-14D3ACFF3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202ABE-09C7-0C47-80EC-BBCC6A3C3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3881B9-A1D0-6D48-8B01-C92EF944B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F3B4B-CACB-C940-869B-479EF5EF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FBB374-A00F-EA40-B25A-1B546C18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ECB4F-30AA-1948-B679-2A80E82F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4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282A0-15CB-084B-8C07-F4AD824C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F8D856-7FE2-FC4B-8491-2D91122B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3119FA-029D-A644-A8FD-563CAA46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737E9A-C18D-0248-8012-4696E26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8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5609B4-764C-7844-8ACE-76D5A845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A85B89-1541-3F4A-887D-76131557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0A5719-A512-7B4F-B28F-54FDE1E8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4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C31F5-9DF7-7643-823F-0EEC79AC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E5D04-79FD-E544-8D94-C273E703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20389-18CD-D74C-A86D-1A93CCA3C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BF386-3CA5-8B4B-8A96-617BB784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29117-F77E-774A-8C7E-A6CB5D53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184258-ADED-1E4F-849D-6891B066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767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7EF66-5358-6747-A592-79849FB5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8379E-E963-4346-A5DC-E81BB084E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06A5A-8B19-834B-BDAE-637A97DF5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FF512-1582-6F46-8241-2A68B0D3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62D7-49DC-0147-9E7A-79BA9A09AD25}" type="datetimeFigureOut">
              <a:rPr kumimoji="1" lang="ko-Kore-KR" altLang="en-US" smtClean="0"/>
              <a:t>2021. 6. 19.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B471F-D7B9-2647-B612-717E2659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3B823-6931-B14F-BF09-E7D84E87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227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82F5A-26DF-BB40-8319-027382023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62D7-49DC-0147-9E7A-79BA9A09AD25}" type="datetimeFigureOut">
              <a:rPr kumimoji="1" lang="ko-Kore-KR" altLang="en-US" smtClean="0"/>
              <a:t>2021. 6. 19.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100E2-57E2-0F42-B8F4-06083CC9E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EAE8D-CCDF-5B46-BA5D-E13795644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A2BD-C6FC-224B-9F4D-BB478BCB90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35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2.&#4366;&#4449;&#4535;&#4352;&#4457;&#4364;&#4449;&#4357;&#4461;/&#4352;&#4455;&#4540;&#4355;&#4459;TVoverView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297C8A-EFDC-1F45-9D4A-264EBE04C4C7}"/>
              </a:ext>
            </a:extLst>
          </p:cNvPr>
          <p:cNvSpPr txBox="1"/>
          <p:nvPr/>
        </p:nvSpPr>
        <p:spPr>
          <a:xfrm>
            <a:off x="3816371" y="1997839"/>
            <a:ext cx="45592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36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ore-KR" sz="36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</a:t>
            </a:r>
          </a:p>
          <a:p>
            <a:pPr algn="ctr"/>
            <a:endParaRPr kumimoji="1" lang="en-US" altLang="ko-KR" sz="36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  <a:p>
            <a:pPr algn="ctr"/>
            <a:r>
              <a:rPr kumimoji="1" lang="en-US" altLang="ko-KR" sz="36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X</a:t>
            </a:r>
          </a:p>
          <a:p>
            <a:pPr algn="ctr"/>
            <a:endParaRPr kumimoji="1" lang="en-US" altLang="ko-KR" sz="36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  <a:p>
            <a:pPr algn="ctr"/>
            <a:r>
              <a:rPr kumimoji="1" lang="en-US" altLang="ko-KR" sz="36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Data Literacy Study</a:t>
            </a:r>
            <a:endParaRPr kumimoji="1" lang="ko-Kore-KR" altLang="en-US" sz="36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99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  <a:hlinkClick r:id="rId2"/>
              </a:rPr>
              <a:t>이상치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7FC13DCD-4729-4C46-AA93-DAB180F8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943" y="2146987"/>
            <a:ext cx="6608261" cy="35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96E7E3-B1B6-F841-974F-FB43C9587335}"/>
              </a:ext>
            </a:extLst>
          </p:cNvPr>
          <p:cNvSpPr/>
          <p:nvPr/>
        </p:nvSpPr>
        <p:spPr>
          <a:xfrm>
            <a:off x="4046483" y="5114473"/>
            <a:ext cx="5035138" cy="4046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1"/>
          </a:p>
        </p:txBody>
      </p:sp>
    </p:spTree>
    <p:extLst>
      <p:ext uri="{BB962C8B-B14F-4D97-AF65-F5344CB8AC3E}">
        <p14:creationId xmlns:p14="http://schemas.microsoft.com/office/powerpoint/2010/main" val="274784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조회수 그래프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467C120-6A6F-AC4F-82DC-AFE1579D2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13" y="2146986"/>
            <a:ext cx="4518222" cy="396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B93AFDB-88E5-794D-9695-4BC5C9C1F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35" y="2146986"/>
            <a:ext cx="6031026" cy="373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68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상관 분석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9D2596F-BF64-0244-90B4-1EB629DC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97" y="2413578"/>
            <a:ext cx="6061461" cy="310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B09782-5D71-1E48-B303-49BEC8334A44}"/>
              </a:ext>
            </a:extLst>
          </p:cNvPr>
          <p:cNvSpPr txBox="1"/>
          <p:nvPr/>
        </p:nvSpPr>
        <p:spPr>
          <a:xfrm>
            <a:off x="7671754" y="2473733"/>
            <a:ext cx="3167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변수간의 밀접한 정도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즉</a:t>
            </a:r>
            <a:endParaRPr kumimoji="1" lang="en-US" altLang="ko-KR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  <a:p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상관관계를 분석하는 통계적 분석 방법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.</a:t>
            </a:r>
          </a:p>
          <a:p>
            <a:endParaRPr kumimoji="1" lang="en-US" altLang="ko-KR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  <a:p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값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: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-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1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~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+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1</a:t>
            </a:r>
          </a:p>
          <a:p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+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1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: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     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-1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: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endParaRPr kumimoji="1" lang="en-US" altLang="ko-KR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5A4A9A-77B9-CE40-BE59-8875E806AB9A}"/>
              </a:ext>
            </a:extLst>
          </p:cNvPr>
          <p:cNvCxnSpPr/>
          <p:nvPr/>
        </p:nvCxnSpPr>
        <p:spPr>
          <a:xfrm flipV="1">
            <a:off x="2125683" y="3087584"/>
            <a:ext cx="3621974" cy="182911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6717AD2-A7D5-C648-8D37-D0579B89A78D}"/>
              </a:ext>
            </a:extLst>
          </p:cNvPr>
          <p:cNvCxnSpPr>
            <a:cxnSpLocks/>
          </p:cNvCxnSpPr>
          <p:nvPr/>
        </p:nvCxnSpPr>
        <p:spPr>
          <a:xfrm flipV="1">
            <a:off x="8403639" y="4750445"/>
            <a:ext cx="562891" cy="35497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13AA3F-D447-E54D-9176-5DE8F33A5A47}"/>
              </a:ext>
            </a:extLst>
          </p:cNvPr>
          <p:cNvCxnSpPr/>
          <p:nvPr/>
        </p:nvCxnSpPr>
        <p:spPr>
          <a:xfrm>
            <a:off x="2125683" y="2758740"/>
            <a:ext cx="4191990" cy="19795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BEB0C20-8FD6-9448-BF22-5F2EBDD3AAC0}"/>
              </a:ext>
            </a:extLst>
          </p:cNvPr>
          <p:cNvCxnSpPr>
            <a:cxnSpLocks/>
          </p:cNvCxnSpPr>
          <p:nvPr/>
        </p:nvCxnSpPr>
        <p:spPr>
          <a:xfrm>
            <a:off x="9698415" y="4750444"/>
            <a:ext cx="398958" cy="284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6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상관 분석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8EF10BF-7FBF-D541-84F6-DC78E2785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987" y="2146987"/>
            <a:ext cx="5522026" cy="385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3F05B38-9434-284F-B75C-CCCD50254F45}"/>
              </a:ext>
            </a:extLst>
          </p:cNvPr>
          <p:cNvSpPr/>
          <p:nvPr/>
        </p:nvSpPr>
        <p:spPr>
          <a:xfrm>
            <a:off x="6612311" y="2218237"/>
            <a:ext cx="489134" cy="350566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85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업로드 횟수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F0F4535-BEA0-3D49-A392-15B46EC6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93" y="2384207"/>
            <a:ext cx="6049571" cy="349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3F3B78D-7B54-C647-B41B-DFE8A016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1941301"/>
            <a:ext cx="4518222" cy="396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1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T-test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E5ED18C6-CF3E-2440-A818-B553BE077D30}"/>
              </a:ext>
            </a:extLst>
          </p:cNvPr>
          <p:cNvCxnSpPr/>
          <p:nvPr/>
        </p:nvCxnSpPr>
        <p:spPr>
          <a:xfrm>
            <a:off x="1547664" y="2708920"/>
            <a:ext cx="0" cy="345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8810E3D-E729-FD4A-B933-26EF7740EFAE}"/>
              </a:ext>
            </a:extLst>
          </p:cNvPr>
          <p:cNvCxnSpPr>
            <a:cxnSpLocks/>
          </p:cNvCxnSpPr>
          <p:nvPr/>
        </p:nvCxnSpPr>
        <p:spPr>
          <a:xfrm>
            <a:off x="1232857" y="5949280"/>
            <a:ext cx="63634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61B8837-57B0-CB49-8477-8E84426C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969" y="3191865"/>
            <a:ext cx="554607" cy="415955"/>
          </a:xfrm>
          <a:prstGeom prst="rect">
            <a:avLst/>
          </a:prstGeom>
        </p:spPr>
      </p:pic>
      <p:pic>
        <p:nvPicPr>
          <p:cNvPr id="16" name="그림 15" descr="클립아트, 여왕이(가) 표시된 사진&#10;&#10;자동 생성된 설명">
            <a:extLst>
              <a:ext uri="{FF2B5EF4-FFF2-40B4-BE49-F238E27FC236}">
                <a16:creationId xmlns:a16="http://schemas.microsoft.com/office/drawing/2014/main" id="{06B55464-B625-9047-B021-AB7142F4E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46970"/>
            <a:ext cx="554607" cy="4159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F0896C-F4D5-F042-A413-E6E52FB8D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78" y="4173065"/>
            <a:ext cx="554607" cy="4159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03A90A-5DEA-CB4A-976B-47C2E8EC8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45" y="4162957"/>
            <a:ext cx="554607" cy="415955"/>
          </a:xfrm>
          <a:prstGeom prst="rect">
            <a:avLst/>
          </a:prstGeom>
        </p:spPr>
      </p:pic>
      <p:pic>
        <p:nvPicPr>
          <p:cNvPr id="19" name="그림 18" descr="도박장, 방이(가) 표시된 사진&#10;&#10;자동 생성된 설명">
            <a:extLst>
              <a:ext uri="{FF2B5EF4-FFF2-40B4-BE49-F238E27FC236}">
                <a16:creationId xmlns:a16="http://schemas.microsoft.com/office/drawing/2014/main" id="{669BD38A-0869-EB40-AB2A-B9C2E4F8C4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9" y="4090948"/>
            <a:ext cx="554607" cy="4159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7ECB5E0-E03B-754A-BE82-EDB97943C6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66" y="3605303"/>
            <a:ext cx="554607" cy="415955"/>
          </a:xfrm>
          <a:prstGeom prst="rect">
            <a:avLst/>
          </a:prstGeom>
        </p:spPr>
      </p:pic>
      <p:pic>
        <p:nvPicPr>
          <p:cNvPr id="21" name="그림 20" descr="클립아트이(가) 표시된 사진&#10;&#10;자동 생성된 설명">
            <a:extLst>
              <a:ext uri="{FF2B5EF4-FFF2-40B4-BE49-F238E27FC236}">
                <a16:creationId xmlns:a16="http://schemas.microsoft.com/office/drawing/2014/main" id="{4B66052B-E990-A543-863F-A042B5DD91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2" y="5093231"/>
            <a:ext cx="554607" cy="41595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781407-A524-D94B-B36B-7C08A068A0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85" y="5136967"/>
            <a:ext cx="554607" cy="41595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F8A27B0-F7C3-944A-88AF-A21FF0AB4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92" y="4962137"/>
            <a:ext cx="554607" cy="415955"/>
          </a:xfrm>
          <a:prstGeom prst="rect">
            <a:avLst/>
          </a:prstGeom>
        </p:spPr>
      </p:pic>
      <p:pic>
        <p:nvPicPr>
          <p:cNvPr id="24" name="그림 23" descr="클립아트이(가) 표시된 사진&#10;&#10;자동 생성된 설명">
            <a:extLst>
              <a:ext uri="{FF2B5EF4-FFF2-40B4-BE49-F238E27FC236}">
                <a16:creationId xmlns:a16="http://schemas.microsoft.com/office/drawing/2014/main" id="{D61EF28A-1782-BD47-A3C5-854FE510F9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25" y="4828315"/>
            <a:ext cx="554607" cy="415955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BB762345-2574-5548-AB59-C1438971B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08" y="4274340"/>
            <a:ext cx="554607" cy="41595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68F67D6-A25A-B545-8300-A6FB496A82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08" y="3121343"/>
            <a:ext cx="554607" cy="41595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39D54C-5375-0647-A8F9-3E5B4772F0BC}"/>
              </a:ext>
            </a:extLst>
          </p:cNvPr>
          <p:cNvGrpSpPr/>
          <p:nvPr/>
        </p:nvGrpSpPr>
        <p:grpSpPr>
          <a:xfrm>
            <a:off x="1979712" y="2708920"/>
            <a:ext cx="2232248" cy="1880100"/>
            <a:chOff x="1979712" y="2708920"/>
            <a:chExt cx="2232248" cy="1880100"/>
          </a:xfrm>
        </p:grpSpPr>
        <p:sp>
          <p:nvSpPr>
            <p:cNvPr id="28" name="육각형[H] 27">
              <a:extLst>
                <a:ext uri="{FF2B5EF4-FFF2-40B4-BE49-F238E27FC236}">
                  <a16:creationId xmlns:a16="http://schemas.microsoft.com/office/drawing/2014/main" id="{4F024B76-0A71-6940-92F2-35FB0688D317}"/>
                </a:ext>
              </a:extLst>
            </p:cNvPr>
            <p:cNvSpPr/>
            <p:nvPr/>
          </p:nvSpPr>
          <p:spPr>
            <a:xfrm>
              <a:off x="1979712" y="2852936"/>
              <a:ext cx="2232248" cy="1736084"/>
            </a:xfrm>
            <a:prstGeom prst="hexagon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389EC82-6750-2E42-849D-D21286E05136}"/>
                </a:ext>
              </a:extLst>
            </p:cNvPr>
            <p:cNvSpPr/>
            <p:nvPr/>
          </p:nvSpPr>
          <p:spPr>
            <a:xfrm>
              <a:off x="2627784" y="2708920"/>
              <a:ext cx="1008112" cy="238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err="1">
                  <a:solidFill>
                    <a:srgbClr val="17375E"/>
                  </a:solidFill>
                </a:rPr>
                <a:t>상위스플릿</a:t>
              </a:r>
              <a:endParaRPr kumimoji="1" lang="ko-KR" altLang="en-US" sz="1200" b="1" dirty="0">
                <a:solidFill>
                  <a:srgbClr val="17375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1DB62D5-3DDC-6042-A9B2-9D343AE0A071}"/>
              </a:ext>
            </a:extLst>
          </p:cNvPr>
          <p:cNvGrpSpPr/>
          <p:nvPr/>
        </p:nvGrpSpPr>
        <p:grpSpPr>
          <a:xfrm>
            <a:off x="4473904" y="3645024"/>
            <a:ext cx="2232248" cy="1880100"/>
            <a:chOff x="1979712" y="2708920"/>
            <a:chExt cx="2232248" cy="1880100"/>
          </a:xfrm>
        </p:grpSpPr>
        <p:sp>
          <p:nvSpPr>
            <p:cNvPr id="31" name="육각형[H] 30">
              <a:extLst>
                <a:ext uri="{FF2B5EF4-FFF2-40B4-BE49-F238E27FC236}">
                  <a16:creationId xmlns:a16="http://schemas.microsoft.com/office/drawing/2014/main" id="{84FC4E53-8163-604B-AE4D-4375FBBFDD38}"/>
                </a:ext>
              </a:extLst>
            </p:cNvPr>
            <p:cNvSpPr/>
            <p:nvPr/>
          </p:nvSpPr>
          <p:spPr>
            <a:xfrm>
              <a:off x="1979712" y="2852936"/>
              <a:ext cx="2232248" cy="1736084"/>
            </a:xfrm>
            <a:prstGeom prst="hexagon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74B2D5C-1ABC-C146-B3C4-A4E7B618E767}"/>
                </a:ext>
              </a:extLst>
            </p:cNvPr>
            <p:cNvSpPr/>
            <p:nvPr/>
          </p:nvSpPr>
          <p:spPr>
            <a:xfrm>
              <a:off x="2627784" y="2708920"/>
              <a:ext cx="1008112" cy="238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 err="1">
                  <a:solidFill>
                    <a:srgbClr val="17375E"/>
                  </a:solidFill>
                </a:rPr>
                <a:t>하위스플릿</a:t>
              </a:r>
              <a:endParaRPr kumimoji="1" lang="ko-KR" altLang="en-US" sz="1200" b="1" dirty="0">
                <a:solidFill>
                  <a:srgbClr val="17375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183EFA-FC8B-0E4C-B406-EC819DAB7565}"/>
              </a:ext>
            </a:extLst>
          </p:cNvPr>
          <p:cNvSpPr txBox="1"/>
          <p:nvPr/>
        </p:nvSpPr>
        <p:spPr>
          <a:xfrm>
            <a:off x="7921638" y="3291557"/>
            <a:ext cx="3167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두집단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(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상위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하위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)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의 수치 값의 평균 차이를 보는 통계적 분석 방법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90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1 0.00926 L -0.10782 -0.0150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-12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42 -0.00486 L -0.20834 -0.11134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8" y="-5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65 0.02385 L -0.08034 -0.0993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6" y="-615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16003 -0.15046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-75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00231 L -0.29752 -0.22824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47" y="-115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00973 L -0.28477 0.08495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5" y="47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625 L 0.18125 -0.01921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-12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0.00671 L 0.08255 -0.06181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-342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0371 L -0.05404 0.03773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69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926 L 0.05664 0.17246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703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949 L 0.03659 0.09861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53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0.00209 L 0.12331 0.03588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6" y="169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업로드 횟수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FE0568D9-1A4A-BF42-812F-A0D0C5BA7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89" y="2107651"/>
            <a:ext cx="7354372" cy="411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562F8B-0AC2-CA43-A7D3-B638A4CA0613}"/>
              </a:ext>
            </a:extLst>
          </p:cNvPr>
          <p:cNvSpPr/>
          <p:nvPr/>
        </p:nvSpPr>
        <p:spPr>
          <a:xfrm>
            <a:off x="9446531" y="3737758"/>
            <a:ext cx="275832" cy="216725"/>
          </a:xfrm>
          <a:prstGeom prst="rect">
            <a:avLst/>
          </a:prstGeom>
          <a:solidFill>
            <a:srgbClr val="448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1FED28-3D7B-B24C-8EEC-04E62040973C}"/>
              </a:ext>
            </a:extLst>
          </p:cNvPr>
          <p:cNvSpPr/>
          <p:nvPr/>
        </p:nvSpPr>
        <p:spPr>
          <a:xfrm>
            <a:off x="9446531" y="4256548"/>
            <a:ext cx="275832" cy="216725"/>
          </a:xfrm>
          <a:prstGeom prst="rect">
            <a:avLst/>
          </a:prstGeom>
          <a:solidFill>
            <a:srgbClr val="CC5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30B927-516F-664F-BF7E-7CAEB46DBDB2}"/>
              </a:ext>
            </a:extLst>
          </p:cNvPr>
          <p:cNvSpPr txBox="1"/>
          <p:nvPr/>
        </p:nvSpPr>
        <p:spPr>
          <a:xfrm>
            <a:off x="9734032" y="3646065"/>
            <a:ext cx="81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5</a:t>
            </a:r>
            <a:r>
              <a:rPr kumimoji="1"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이상</a:t>
            </a:r>
            <a:endParaRPr kumimoji="1" lang="en-US" altLang="ko-KR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423790-A5E5-534C-868B-FA4B7DAAD103}"/>
              </a:ext>
            </a:extLst>
          </p:cNvPr>
          <p:cNvSpPr txBox="1"/>
          <p:nvPr/>
        </p:nvSpPr>
        <p:spPr>
          <a:xfrm>
            <a:off x="9722363" y="4164855"/>
            <a:ext cx="982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4</a:t>
            </a:r>
            <a:r>
              <a:rPr kumimoji="1"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이하</a:t>
            </a:r>
            <a:endParaRPr kumimoji="1" lang="en-US" altLang="ko-KR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06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컨텐츠 유무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03ABB5-1047-AB4F-AE17-BEAC9979AE7E}"/>
              </a:ext>
            </a:extLst>
          </p:cNvPr>
          <p:cNvSpPr/>
          <p:nvPr/>
        </p:nvSpPr>
        <p:spPr>
          <a:xfrm>
            <a:off x="2622415" y="3291314"/>
            <a:ext cx="4948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인바디</a:t>
            </a:r>
            <a:r>
              <a:rPr lang="ko-KR" altLang="en-US" sz="3200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ko-KR" altLang="en-US" sz="3200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측정대중량</a:t>
            </a:r>
            <a:r>
              <a:rPr lang="ko-KR" altLang="en-US" sz="3200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측정 일상 </a:t>
            </a:r>
            <a:r>
              <a:rPr lang="ko-KR" altLang="en-US" sz="3200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파워리프팅</a:t>
            </a:r>
            <a:endParaRPr lang="ko-Kore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06B371-6A4B-5941-A723-CA0AD4B13BEC}"/>
              </a:ext>
            </a:extLst>
          </p:cNvPr>
          <p:cNvSpPr/>
          <p:nvPr/>
        </p:nvSpPr>
        <p:spPr>
          <a:xfrm>
            <a:off x="7555026" y="3291314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│</a:t>
            </a:r>
            <a:endParaRPr lang="ko-Kore-KR" altLang="en-US" sz="3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1D626D-EED1-A442-A86C-9BDCF38437F5}"/>
              </a:ext>
            </a:extLst>
          </p:cNvPr>
          <p:cNvSpPr/>
          <p:nvPr/>
        </p:nvSpPr>
        <p:spPr>
          <a:xfrm>
            <a:off x="8150061" y="3291314"/>
            <a:ext cx="801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3200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vlog</a:t>
            </a:r>
            <a:endParaRPr lang="ko-Kore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E3E338-E5F7-ED4C-B174-0357EE81A722}"/>
              </a:ext>
            </a:extLst>
          </p:cNvPr>
          <p:cNvSpPr/>
          <p:nvPr/>
        </p:nvSpPr>
        <p:spPr>
          <a:xfrm>
            <a:off x="7493329" y="3111334"/>
            <a:ext cx="680482" cy="1021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80959B-F1B8-7644-A512-D2D3B73E0FEE}"/>
              </a:ext>
            </a:extLst>
          </p:cNvPr>
          <p:cNvSpPr txBox="1"/>
          <p:nvPr/>
        </p:nvSpPr>
        <p:spPr>
          <a:xfrm>
            <a:off x="12148457" y="495201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컨텐츠</a:t>
            </a:r>
          </a:p>
        </p:txBody>
      </p:sp>
    </p:spTree>
    <p:extLst>
      <p:ext uri="{BB962C8B-B14F-4D97-AF65-F5344CB8AC3E}">
        <p14:creationId xmlns:p14="http://schemas.microsoft.com/office/powerpoint/2010/main" val="268608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2013 0.0004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88 0.00093 L -0.52188 -0.157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8" grpId="0"/>
      <p:bldP spid="18" grpId="1"/>
      <p:bldP spid="17" grpId="0"/>
      <p:bldP spid="17" grpId="1"/>
      <p:bldP spid="19" grpId="0" animBg="1"/>
      <p:bldP spid="19" grpId="1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컨텐츠 유무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DA049CB-475A-4841-800B-D23719E3E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72" y="2106265"/>
            <a:ext cx="7841856" cy="411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1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5405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EDA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917B87-0FC0-5549-8EAF-DA74E7440306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컨텐츠 유무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CE490D7-DCB1-A848-94B3-3631CC0DE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18" y="2042030"/>
            <a:ext cx="6235164" cy="417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8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02D7D-C966-144C-A443-B571C62DD92D}"/>
              </a:ext>
            </a:extLst>
          </p:cNvPr>
          <p:cNvSpPr txBox="1"/>
          <p:nvPr/>
        </p:nvSpPr>
        <p:spPr>
          <a:xfrm>
            <a:off x="5195901" y="1254833"/>
            <a:ext cx="180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CONTENTS</a:t>
            </a:r>
            <a:endParaRPr lang="ko-KR" altLang="en-US" sz="24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695684-F2CB-F146-8CF3-5B7189A71D72}"/>
              </a:ext>
            </a:extLst>
          </p:cNvPr>
          <p:cNvGrpSpPr/>
          <p:nvPr/>
        </p:nvGrpSpPr>
        <p:grpSpPr>
          <a:xfrm>
            <a:off x="2641006" y="2176355"/>
            <a:ext cx="1373468" cy="3170681"/>
            <a:chOff x="2924013" y="2202537"/>
            <a:chExt cx="1373468" cy="317068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358396-26A5-924A-A489-7F328FC130D9}"/>
                </a:ext>
              </a:extLst>
            </p:cNvPr>
            <p:cNvSpPr/>
            <p:nvPr/>
          </p:nvSpPr>
          <p:spPr>
            <a:xfrm>
              <a:off x="2929329" y="3659541"/>
              <a:ext cx="1368152" cy="1713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0A57B6-959B-9843-9ADB-DE9B748E11DB}"/>
                </a:ext>
              </a:extLst>
            </p:cNvPr>
            <p:cNvSpPr txBox="1"/>
            <p:nvPr/>
          </p:nvSpPr>
          <p:spPr>
            <a:xfrm>
              <a:off x="3109350" y="2202537"/>
              <a:ext cx="1008112" cy="92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54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cxnSp>
          <p:nvCxnSpPr>
            <p:cNvPr id="7" name="직선 연결선 10">
              <a:extLst>
                <a:ext uri="{FF2B5EF4-FFF2-40B4-BE49-F238E27FC236}">
                  <a16:creationId xmlns:a16="http://schemas.microsoft.com/office/drawing/2014/main" id="{4F99235C-F109-8D45-93EB-1D1900C48C86}"/>
                </a:ext>
              </a:extLst>
            </p:cNvPr>
            <p:cNvCxnSpPr>
              <a:cxnSpLocks/>
            </p:cNvCxnSpPr>
            <p:nvPr/>
          </p:nvCxnSpPr>
          <p:spPr>
            <a:xfrm>
              <a:off x="3032025" y="3083476"/>
              <a:ext cx="115212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65AB8-6837-104A-97D0-5D8531144460}"/>
                </a:ext>
              </a:extLst>
            </p:cNvPr>
            <p:cNvSpPr txBox="1"/>
            <p:nvPr/>
          </p:nvSpPr>
          <p:spPr>
            <a:xfrm>
              <a:off x="2926907" y="3181130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문제 정의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B59156-4D59-8C4D-9522-A6AE7A305318}"/>
                </a:ext>
              </a:extLst>
            </p:cNvPr>
            <p:cNvSpPr txBox="1"/>
            <p:nvPr/>
          </p:nvSpPr>
          <p:spPr>
            <a:xfrm>
              <a:off x="2924013" y="3803559"/>
              <a:ext cx="1368152" cy="117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배경</a:t>
              </a: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가설 설정</a:t>
              </a: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순서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F49BDB-177B-DD4E-84CA-72D353BBC510}"/>
              </a:ext>
            </a:extLst>
          </p:cNvPr>
          <p:cNvGrpSpPr/>
          <p:nvPr/>
        </p:nvGrpSpPr>
        <p:grpSpPr>
          <a:xfrm>
            <a:off x="5447750" y="2133965"/>
            <a:ext cx="1368153" cy="3213070"/>
            <a:chOff x="5627948" y="2160147"/>
            <a:chExt cx="1368152" cy="3213070"/>
          </a:xfrm>
        </p:grpSpPr>
        <p:cxnSp>
          <p:nvCxnSpPr>
            <p:cNvPr id="8" name="직선 연결선 11">
              <a:extLst>
                <a:ext uri="{FF2B5EF4-FFF2-40B4-BE49-F238E27FC236}">
                  <a16:creationId xmlns:a16="http://schemas.microsoft.com/office/drawing/2014/main" id="{853CBBA0-ECD0-4A41-9BF3-2469CAFCF163}"/>
                </a:ext>
              </a:extLst>
            </p:cNvPr>
            <p:cNvCxnSpPr/>
            <p:nvPr/>
          </p:nvCxnSpPr>
          <p:spPr>
            <a:xfrm>
              <a:off x="5699956" y="3083476"/>
              <a:ext cx="115212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94576F-9484-F948-951B-99391F9EDBA5}"/>
                </a:ext>
              </a:extLst>
            </p:cNvPr>
            <p:cNvSpPr/>
            <p:nvPr/>
          </p:nvSpPr>
          <p:spPr>
            <a:xfrm>
              <a:off x="5627948" y="3659541"/>
              <a:ext cx="1368152" cy="1713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C3279F-71C4-8948-BDF8-497CB36A51E5}"/>
                </a:ext>
              </a:extLst>
            </p:cNvPr>
            <p:cNvSpPr txBox="1"/>
            <p:nvPr/>
          </p:nvSpPr>
          <p:spPr>
            <a:xfrm>
              <a:off x="5627948" y="3803559"/>
              <a:ext cx="1368152" cy="739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4" indent="-171454">
                <a:buFontTx/>
                <a:buChar char="-"/>
              </a:pPr>
              <a:r>
                <a:rPr lang="ko-KR" altLang="en-US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자료 수집</a:t>
              </a: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4" indent="-171454">
                <a:buFontTx/>
                <a:buChar char="-"/>
              </a:pP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4" indent="-171454">
                <a:buFontTx/>
                <a:buChar char="-"/>
              </a:pPr>
              <a:r>
                <a:rPr lang="en-US" altLang="ko-KR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E D A</a:t>
              </a:r>
              <a:endParaRPr lang="ko-KR" altLang="en-US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35FB67-B6B6-9948-9BE3-AC48A3FA5F45}"/>
                </a:ext>
              </a:extLst>
            </p:cNvPr>
            <p:cNvSpPr txBox="1"/>
            <p:nvPr/>
          </p:nvSpPr>
          <p:spPr>
            <a:xfrm>
              <a:off x="5627948" y="3181129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분석결과</a:t>
              </a:r>
              <a:endParaRPr lang="en-US" altLang="ko-KR" sz="24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994C4E-1617-444E-ADD9-1D3EBD6F761D}"/>
                </a:ext>
              </a:extLst>
            </p:cNvPr>
            <p:cNvSpPr txBox="1"/>
            <p:nvPr/>
          </p:nvSpPr>
          <p:spPr>
            <a:xfrm>
              <a:off x="5807968" y="2160147"/>
              <a:ext cx="1008112" cy="92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54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70292A-3507-E74C-AD6A-7727B51896EA}"/>
              </a:ext>
            </a:extLst>
          </p:cNvPr>
          <p:cNvGrpSpPr/>
          <p:nvPr/>
        </p:nvGrpSpPr>
        <p:grpSpPr>
          <a:xfrm>
            <a:off x="8249179" y="2133965"/>
            <a:ext cx="1656185" cy="3213070"/>
            <a:chOff x="8785201" y="2160147"/>
            <a:chExt cx="1656184" cy="3213070"/>
          </a:xfrm>
        </p:grpSpPr>
        <p:cxnSp>
          <p:nvCxnSpPr>
            <p:cNvPr id="9" name="직선 연결선 12">
              <a:extLst>
                <a:ext uri="{FF2B5EF4-FFF2-40B4-BE49-F238E27FC236}">
                  <a16:creationId xmlns:a16="http://schemas.microsoft.com/office/drawing/2014/main" id="{83ABF93B-5F10-7943-B76C-952D4DBFA6AD}"/>
                </a:ext>
              </a:extLst>
            </p:cNvPr>
            <p:cNvCxnSpPr/>
            <p:nvPr/>
          </p:nvCxnSpPr>
          <p:spPr>
            <a:xfrm>
              <a:off x="9001225" y="3083476"/>
              <a:ext cx="115212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C2E14E-5E18-F442-81FF-E8D511B918C4}"/>
                </a:ext>
              </a:extLst>
            </p:cNvPr>
            <p:cNvSpPr/>
            <p:nvPr/>
          </p:nvSpPr>
          <p:spPr>
            <a:xfrm>
              <a:off x="8929217" y="3659541"/>
              <a:ext cx="1368152" cy="1713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43EF90-95F8-9544-8909-21857652BF9E}"/>
                </a:ext>
              </a:extLst>
            </p:cNvPr>
            <p:cNvSpPr txBox="1"/>
            <p:nvPr/>
          </p:nvSpPr>
          <p:spPr>
            <a:xfrm>
              <a:off x="8929217" y="3803559"/>
              <a:ext cx="1368152" cy="739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401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솔루션</a:t>
              </a: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401" b="1" spc="-151" dirty="0" err="1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제한점</a:t>
              </a:r>
              <a:endParaRPr lang="en-US" altLang="ko-KR" sz="1401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292200-5E5A-1B4D-8FAF-796ED02CE7D7}"/>
                </a:ext>
              </a:extLst>
            </p:cNvPr>
            <p:cNvSpPr txBox="1"/>
            <p:nvPr/>
          </p:nvSpPr>
          <p:spPr>
            <a:xfrm>
              <a:off x="8785201" y="3181129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결론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5F5B44-6C32-7342-AFF0-8CF3B5791BB7}"/>
                </a:ext>
              </a:extLst>
            </p:cNvPr>
            <p:cNvSpPr txBox="1"/>
            <p:nvPr/>
          </p:nvSpPr>
          <p:spPr>
            <a:xfrm>
              <a:off x="9109237" y="2160147"/>
              <a:ext cx="1008112" cy="923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03</a:t>
              </a:r>
              <a:endParaRPr lang="ko-KR" altLang="en-US" sz="54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cxnSp>
        <p:nvCxnSpPr>
          <p:cNvPr id="32" name="직선 연결선 10">
            <a:extLst>
              <a:ext uri="{FF2B5EF4-FFF2-40B4-BE49-F238E27FC236}">
                <a16:creationId xmlns:a16="http://schemas.microsoft.com/office/drawing/2014/main" id="{1AAC1A58-D681-3D42-9419-7C3E5884B497}"/>
              </a:ext>
            </a:extLst>
          </p:cNvPr>
          <p:cNvCxnSpPr>
            <a:cxnSpLocks/>
          </p:cNvCxnSpPr>
          <p:nvPr/>
        </p:nvCxnSpPr>
        <p:spPr>
          <a:xfrm>
            <a:off x="5051885" y="1716497"/>
            <a:ext cx="20882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90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3BF04D3-0BD2-3841-87B8-9E671C3B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71451"/>
            <a:ext cx="116205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26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BB3FCA5-4FE4-B54E-A2D1-99A1A08E8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82" y="1"/>
            <a:ext cx="102314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80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32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98E4C05-9F8E-2649-9234-9F13185D1B78}"/>
              </a:ext>
            </a:extLst>
          </p:cNvPr>
          <p:cNvGrpSpPr/>
          <p:nvPr/>
        </p:nvGrpSpPr>
        <p:grpSpPr>
          <a:xfrm>
            <a:off x="4583833" y="1831868"/>
            <a:ext cx="3024336" cy="3725854"/>
            <a:chOff x="3059832" y="1831867"/>
            <a:chExt cx="3024336" cy="37258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5002CE-B0A2-B14B-B324-DE7AF10C1A8E}"/>
                </a:ext>
              </a:extLst>
            </p:cNvPr>
            <p:cNvSpPr txBox="1"/>
            <p:nvPr/>
          </p:nvSpPr>
          <p:spPr>
            <a:xfrm>
              <a:off x="3658399" y="1831867"/>
              <a:ext cx="1827202" cy="1108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66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cxnSp>
          <p:nvCxnSpPr>
            <p:cNvPr id="5" name="직선 연결선 10">
              <a:extLst>
                <a:ext uri="{FF2B5EF4-FFF2-40B4-BE49-F238E27FC236}">
                  <a16:creationId xmlns:a16="http://schemas.microsoft.com/office/drawing/2014/main" id="{38D6386E-9F2E-224F-925E-D26419DAA5E6}"/>
                </a:ext>
              </a:extLst>
            </p:cNvPr>
            <p:cNvCxnSpPr>
              <a:cxnSpLocks/>
            </p:cNvCxnSpPr>
            <p:nvPr/>
          </p:nvCxnSpPr>
          <p:spPr>
            <a:xfrm>
              <a:off x="3527884" y="2878997"/>
              <a:ext cx="2088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291640-1DD5-234A-912F-BDE007EEFBD3}"/>
                </a:ext>
              </a:extLst>
            </p:cNvPr>
            <p:cNvSpPr txBox="1"/>
            <p:nvPr/>
          </p:nvSpPr>
          <p:spPr>
            <a:xfrm>
              <a:off x="3059832" y="3160923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문제 정의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85A705-2609-1144-ACA6-AA166F5BDE31}"/>
                </a:ext>
              </a:extLst>
            </p:cNvPr>
            <p:cNvSpPr/>
            <p:nvPr/>
          </p:nvSpPr>
          <p:spPr>
            <a:xfrm>
              <a:off x="3567828" y="3986996"/>
              <a:ext cx="2008349" cy="1570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7FFF27-7B08-A443-9C43-23695060CDEC}"/>
                </a:ext>
              </a:extLst>
            </p:cNvPr>
            <p:cNvSpPr txBox="1"/>
            <p:nvPr/>
          </p:nvSpPr>
          <p:spPr>
            <a:xfrm>
              <a:off x="3640963" y="4171029"/>
              <a:ext cx="1935215" cy="127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배경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>
                <a:lnSpc>
                  <a:spcPct val="80000"/>
                </a:lnSpc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목적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순서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>
                <a:lnSpc>
                  <a:spcPct val="80000"/>
                </a:lnSpc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42579D-1E66-C84F-A130-FC2CF0D2267D}"/>
              </a:ext>
            </a:extLst>
          </p:cNvPr>
          <p:cNvSpPr/>
          <p:nvPr/>
        </p:nvSpPr>
        <p:spPr>
          <a:xfrm>
            <a:off x="9812215" y="7475003"/>
            <a:ext cx="4759570" cy="24564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구독자</a:t>
            </a:r>
            <a:r>
              <a:rPr kumimoji="1" lang="ko-KR" altLang="en-US" sz="28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 이탈</a:t>
            </a:r>
            <a:endParaRPr kumimoji="1" lang="ko-Kore-KR" altLang="en-US" sz="28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FA7C44-7B88-8843-A7D0-A35215DDC91A}"/>
              </a:ext>
            </a:extLst>
          </p:cNvPr>
          <p:cNvSpPr/>
          <p:nvPr/>
        </p:nvSpPr>
        <p:spPr>
          <a:xfrm>
            <a:off x="-1619374" y="-787238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영상</a:t>
            </a:r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 길이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B1CD6C-3A7D-7949-BDDF-2107A8E7C00E}"/>
              </a:ext>
            </a:extLst>
          </p:cNvPr>
          <p:cNvSpPr/>
          <p:nvPr/>
        </p:nvSpPr>
        <p:spPr>
          <a:xfrm>
            <a:off x="-1728574" y="6572749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영상 퀄리티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B11C70-FAD1-CC4E-9C7D-2DE22420CFFE}"/>
              </a:ext>
            </a:extLst>
          </p:cNvPr>
          <p:cNvSpPr/>
          <p:nvPr/>
        </p:nvSpPr>
        <p:spPr>
          <a:xfrm>
            <a:off x="12619681" y="-613886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업로드 횟수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26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2" y="567561"/>
            <a:ext cx="78258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</a:t>
            </a:r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배경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8D26C0-DB72-644C-8BD1-7207BB9D859C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Interview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BA859A-D131-1346-B06F-C650A164D0E5}"/>
              </a:ext>
            </a:extLst>
          </p:cNvPr>
          <p:cNvSpPr/>
          <p:nvPr/>
        </p:nvSpPr>
        <p:spPr>
          <a:xfrm>
            <a:off x="3716216" y="2753101"/>
            <a:ext cx="4759570" cy="24564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구독자</a:t>
            </a:r>
            <a:r>
              <a:rPr kumimoji="1" lang="ko-KR" altLang="en-US" sz="28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 이탈</a:t>
            </a:r>
            <a:endParaRPr kumimoji="1" lang="ko-Kore-KR" altLang="en-US" sz="28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55E466-B5F0-7340-B865-6C8E0EC3CFA6}"/>
              </a:ext>
            </a:extLst>
          </p:cNvPr>
          <p:cNvSpPr/>
          <p:nvPr/>
        </p:nvSpPr>
        <p:spPr>
          <a:xfrm>
            <a:off x="2932721" y="2213216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영상</a:t>
            </a:r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 길이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307AC6-CC48-F444-939E-2F75C72B9AD0}"/>
              </a:ext>
            </a:extLst>
          </p:cNvPr>
          <p:cNvSpPr/>
          <p:nvPr/>
        </p:nvSpPr>
        <p:spPr>
          <a:xfrm>
            <a:off x="2905212" y="4608025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영상 퀄리티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D45C03-BF8C-6E40-99CB-AEF4E870BB55}"/>
              </a:ext>
            </a:extLst>
          </p:cNvPr>
          <p:cNvSpPr/>
          <p:nvPr/>
        </p:nvSpPr>
        <p:spPr>
          <a:xfrm>
            <a:off x="7788188" y="2151572"/>
            <a:ext cx="1471093" cy="1203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업로드 횟수</a:t>
            </a:r>
            <a:endParaRPr kumimoji="1" lang="ko-Kore-KR" altLang="en-US" sz="2400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39D24-6D2A-E446-81F8-01EDEDF19473}"/>
              </a:ext>
            </a:extLst>
          </p:cNvPr>
          <p:cNvSpPr txBox="1"/>
          <p:nvPr/>
        </p:nvSpPr>
        <p:spPr>
          <a:xfrm>
            <a:off x="4403813" y="5549384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By </a:t>
            </a:r>
            <a:r>
              <a:rPr lang="ko-KR" altLang="en-US" sz="2000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cxnSp>
        <p:nvCxnSpPr>
          <p:cNvPr id="19" name="직선 연결선 13">
            <a:extLst>
              <a:ext uri="{FF2B5EF4-FFF2-40B4-BE49-F238E27FC236}">
                <a16:creationId xmlns:a16="http://schemas.microsoft.com/office/drawing/2014/main" id="{EB1AD0D7-78AC-A84F-8C8C-A4B3DBABC0E3}"/>
              </a:ext>
            </a:extLst>
          </p:cNvPr>
          <p:cNvCxnSpPr/>
          <p:nvPr/>
        </p:nvCxnSpPr>
        <p:spPr>
          <a:xfrm>
            <a:off x="3699196" y="2077430"/>
            <a:ext cx="4824537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132E9A-E727-F442-8069-D8F0030FA2A1}"/>
              </a:ext>
            </a:extLst>
          </p:cNvPr>
          <p:cNvSpPr txBox="1"/>
          <p:nvPr/>
        </p:nvSpPr>
        <p:spPr>
          <a:xfrm>
            <a:off x="4403813" y="2077085"/>
            <a:ext cx="338437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208835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2" y="567561"/>
            <a:ext cx="78258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</a:t>
            </a:r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배경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8D26C0-DB72-644C-8BD1-7207BB9D859C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자료조사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C227ADE7-56A6-704C-9D48-7F3EB83995DE}"/>
              </a:ext>
            </a:extLst>
          </p:cNvPr>
          <p:cNvSpPr/>
          <p:nvPr/>
        </p:nvSpPr>
        <p:spPr>
          <a:xfrm>
            <a:off x="1076869" y="2384265"/>
            <a:ext cx="3014887" cy="369332"/>
          </a:xfrm>
          <a:prstGeom prst="roundRect">
            <a:avLst/>
          </a:prstGeom>
          <a:solidFill>
            <a:srgbClr val="D5D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ko-KR" altLang="en-US" sz="1801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사용자 제작 콘텐츠 지표</a:t>
            </a:r>
            <a:endParaRPr kumimoji="1" lang="ko-Kore-KR" altLang="en-US" sz="1801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FAE55-7F63-E849-B0CE-939562E38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01917"/>
              </p:ext>
            </p:extLst>
          </p:nvPr>
        </p:nvGraphicFramePr>
        <p:xfrm>
          <a:off x="1076869" y="2787144"/>
          <a:ext cx="3014887" cy="162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887">
                  <a:extLst>
                    <a:ext uri="{9D8B030D-6E8A-4147-A177-3AD203B41FA5}">
                      <a16:colId xmlns:a16="http://schemas.microsoft.com/office/drawing/2014/main" val="1473850629"/>
                    </a:ext>
                  </a:extLst>
                </a:gridCol>
              </a:tblGrid>
              <a:tr h="1624220"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첫쨰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활동 방문자 수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둘째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콘텐츠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생성률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셋째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인게이지먼트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퍼널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변화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넷째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콘텐츠 공유와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바이럴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효과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핵심은 공유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)</a:t>
                      </a: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다섯째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알림 기능의 효과</a:t>
                      </a:r>
                      <a:endParaRPr lang="en-US" altLang="ko-KR" sz="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r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린분석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92666"/>
                  </a:ext>
                </a:extLst>
              </a:tr>
            </a:tbl>
          </a:graphicData>
        </a:graphic>
      </p:graphicFrame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D13FC74A-E74D-E748-A2CF-D2DC499DE171}"/>
              </a:ext>
            </a:extLst>
          </p:cNvPr>
          <p:cNvSpPr/>
          <p:nvPr/>
        </p:nvSpPr>
        <p:spPr>
          <a:xfrm>
            <a:off x="4588557" y="2384265"/>
            <a:ext cx="3014887" cy="369332"/>
          </a:xfrm>
          <a:prstGeom prst="roundRect">
            <a:avLst/>
          </a:prstGeom>
          <a:solidFill>
            <a:srgbClr val="D5D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ko-KR" altLang="en-US" sz="1801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유튜브 채널 성장 법칙</a:t>
            </a:r>
            <a:endParaRPr kumimoji="1" lang="ko-Kore-KR" altLang="en-US" sz="1801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aphicFrame>
        <p:nvGraphicFramePr>
          <p:cNvPr id="21" name="표 13">
            <a:extLst>
              <a:ext uri="{FF2B5EF4-FFF2-40B4-BE49-F238E27FC236}">
                <a16:creationId xmlns:a16="http://schemas.microsoft.com/office/drawing/2014/main" id="{DA1D6EA1-5B4B-894D-A20B-5D1F8DF3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48096"/>
              </p:ext>
            </p:extLst>
          </p:nvPr>
        </p:nvGraphicFramePr>
        <p:xfrm>
          <a:off x="4588557" y="2787141"/>
          <a:ext cx="3014887" cy="162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887">
                  <a:extLst>
                    <a:ext uri="{9D8B030D-6E8A-4147-A177-3AD203B41FA5}">
                      <a16:colId xmlns:a16="http://schemas.microsoft.com/office/drawing/2014/main" val="1473850629"/>
                    </a:ext>
                  </a:extLst>
                </a:gridCol>
              </a:tblGrid>
              <a:tr h="1624220"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첫쨰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독창적 콘텐츠 기획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둘째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간결하고 잘 전달되는 내용 편집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셋째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지속적인 운영 관리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넷째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소통으로 시청자들과 신뢰관계 형성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endParaRPr lang="en-US" altLang="ko-KR" sz="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r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변현진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2018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92666"/>
                  </a:ext>
                </a:extLst>
              </a:tr>
            </a:tbl>
          </a:graphicData>
        </a:graphic>
      </p:graphicFrame>
      <p:sp>
        <p:nvSpPr>
          <p:cNvPr id="22" name="모서리가 둥근 직사각형 3">
            <a:extLst>
              <a:ext uri="{FF2B5EF4-FFF2-40B4-BE49-F238E27FC236}">
                <a16:creationId xmlns:a16="http://schemas.microsoft.com/office/drawing/2014/main" id="{E6732E33-4BCB-EB43-85D9-5F70591AF3F7}"/>
              </a:ext>
            </a:extLst>
          </p:cNvPr>
          <p:cNvSpPr/>
          <p:nvPr/>
        </p:nvSpPr>
        <p:spPr>
          <a:xfrm>
            <a:off x="8100244" y="2396032"/>
            <a:ext cx="3014887" cy="369332"/>
          </a:xfrm>
          <a:prstGeom prst="roundRect">
            <a:avLst/>
          </a:prstGeom>
          <a:solidFill>
            <a:srgbClr val="D5D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ko-KR" altLang="en-US" sz="1801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인기 많은 채널들의 </a:t>
            </a:r>
            <a:r>
              <a:rPr kumimoji="1" lang="en-US" altLang="ko-KR" sz="1801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6</a:t>
            </a:r>
            <a:r>
              <a:rPr kumimoji="1" lang="ko-KR" altLang="en-US" sz="1801" b="1" dirty="0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rPr>
              <a:t>가지 특징</a:t>
            </a:r>
            <a:endParaRPr kumimoji="1" lang="ko-Kore-KR" altLang="en-US" sz="1801" b="1" dirty="0">
              <a:solidFill>
                <a:schemeClr val="tx1"/>
              </a:solidFill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aphicFrame>
        <p:nvGraphicFramePr>
          <p:cNvPr id="23" name="표 13">
            <a:extLst>
              <a:ext uri="{FF2B5EF4-FFF2-40B4-BE49-F238E27FC236}">
                <a16:creationId xmlns:a16="http://schemas.microsoft.com/office/drawing/2014/main" id="{AA55B36D-DE27-DE40-8338-92EED4C2D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19431"/>
              </p:ext>
            </p:extLst>
          </p:nvPr>
        </p:nvGraphicFramePr>
        <p:xfrm>
          <a:off x="8100244" y="2787141"/>
          <a:ext cx="3014887" cy="162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887">
                  <a:extLst>
                    <a:ext uri="{9D8B030D-6E8A-4147-A177-3AD203B41FA5}">
                      <a16:colId xmlns:a16="http://schemas.microsoft.com/office/drawing/2014/main" val="1473850629"/>
                    </a:ext>
                  </a:extLst>
                </a:gridCol>
              </a:tblGrid>
              <a:tr h="1624220"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첫쨰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전세계가 이해 가능한 컨텐츠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둘째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시간과 상관없는 꾸준한 수요의 내용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셋째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20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~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40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세대 공감 컨텐츠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넷째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10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분 내외의 에피소드 형식의 컨텐츠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just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다섯째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 대화나 화제를 일으킬 만한 소재</a:t>
                      </a:r>
                      <a:endParaRPr lang="en-US" altLang="ko-KR" sz="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  <a:p>
                      <a:pPr algn="r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Twinword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Nanum SeongSirCe" panose="02000503000000000000" pitchFamily="2" charset="-127"/>
                          <a:ea typeface="Nanum SeongSirCe" panose="02000503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92666"/>
                  </a:ext>
                </a:extLst>
              </a:tr>
            </a:tbl>
          </a:graphicData>
        </a:graphic>
      </p:graphicFrame>
      <p:sp>
        <p:nvSpPr>
          <p:cNvPr id="24" name="톱니 모양의 오른쪽 화살표[N] 41">
            <a:extLst>
              <a:ext uri="{FF2B5EF4-FFF2-40B4-BE49-F238E27FC236}">
                <a16:creationId xmlns:a16="http://schemas.microsoft.com/office/drawing/2014/main" id="{9CC418E9-23F9-9B46-8A9D-49348E51E0CC}"/>
              </a:ext>
            </a:extLst>
          </p:cNvPr>
          <p:cNvSpPr/>
          <p:nvPr/>
        </p:nvSpPr>
        <p:spPr>
          <a:xfrm rot="5400000">
            <a:off x="5951982" y="4889744"/>
            <a:ext cx="288034" cy="180020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EB358-0620-1041-95BD-ED8D132F7D52}"/>
              </a:ext>
            </a:extLst>
          </p:cNvPr>
          <p:cNvSpPr txBox="1"/>
          <p:nvPr/>
        </p:nvSpPr>
        <p:spPr>
          <a:xfrm>
            <a:off x="4300152" y="53168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컨텐츠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DF83E-8A74-1C49-B52A-8CB97669F119}"/>
              </a:ext>
            </a:extLst>
          </p:cNvPr>
          <p:cNvSpPr txBox="1"/>
          <p:nvPr/>
        </p:nvSpPr>
        <p:spPr>
          <a:xfrm>
            <a:off x="6467560" y="55476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지속적인</a:t>
            </a:r>
            <a:r>
              <a:rPr kumimoji="1"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업로드</a:t>
            </a:r>
            <a:endParaRPr kumimoji="1" lang="ko-Kore-KR" altLang="en-US" sz="24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04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3" y="567561"/>
            <a:ext cx="79220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</a:t>
            </a:r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목적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411D859-A78C-5F48-A615-888B3A307C7E}"/>
              </a:ext>
            </a:extLst>
          </p:cNvPr>
          <p:cNvSpPr txBox="1"/>
          <p:nvPr/>
        </p:nvSpPr>
        <p:spPr>
          <a:xfrm>
            <a:off x="3935760" y="1443948"/>
            <a:ext cx="432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 가설</a:t>
            </a:r>
          </a:p>
        </p:txBody>
      </p:sp>
      <p:cxnSp>
        <p:nvCxnSpPr>
          <p:cNvPr id="28" name="직선 연결선 13">
            <a:extLst>
              <a:ext uri="{FF2B5EF4-FFF2-40B4-BE49-F238E27FC236}">
                <a16:creationId xmlns:a16="http://schemas.microsoft.com/office/drawing/2014/main" id="{AB62FFAE-8452-764B-9E3A-111653D11234}"/>
              </a:ext>
            </a:extLst>
          </p:cNvPr>
          <p:cNvCxnSpPr/>
          <p:nvPr/>
        </p:nvCxnSpPr>
        <p:spPr>
          <a:xfrm>
            <a:off x="3647728" y="2247042"/>
            <a:ext cx="4824537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tx1"/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A84D34-CDDD-284A-BC5C-D09D34DCCB83}"/>
              </a:ext>
            </a:extLst>
          </p:cNvPr>
          <p:cNvSpPr txBox="1"/>
          <p:nvPr/>
        </p:nvSpPr>
        <p:spPr>
          <a:xfrm>
            <a:off x="2495600" y="1543388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9D557B-19ED-614A-AB14-9EADB04AF21C}"/>
              </a:ext>
            </a:extLst>
          </p:cNvPr>
          <p:cNvSpPr txBox="1"/>
          <p:nvPr/>
        </p:nvSpPr>
        <p:spPr>
          <a:xfrm>
            <a:off x="1488008" y="3031873"/>
            <a:ext cx="9215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업로드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횟수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(4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이하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,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5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회 이상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)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에 따른 평균 업로드 조회수는 차이가 있을 것이다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.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668F0-7D59-2A48-980C-7B2D416BBA9E}"/>
              </a:ext>
            </a:extLst>
          </p:cNvPr>
          <p:cNvSpPr txBox="1"/>
          <p:nvPr/>
        </p:nvSpPr>
        <p:spPr>
          <a:xfrm>
            <a:off x="2620529" y="4308369"/>
            <a:ext cx="6950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컨텐츠</a:t>
            </a:r>
            <a:r>
              <a:rPr kumimoji="1" lang="ko-KR" altLang="en-US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유무에 따른 평균 업로드 조회수는 차이가 있을 것이다</a:t>
            </a:r>
            <a:r>
              <a:rPr kumimoji="1" lang="en-US" altLang="ko-KR" sz="28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.</a:t>
            </a:r>
            <a:endParaRPr kumimoji="1" lang="ko-Kore-KR" altLang="en-US" sz="28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27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2" y="567561"/>
            <a:ext cx="8130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분석</a:t>
            </a:r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순서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01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4D7CB9-6FBD-F848-90C5-888D6B5A73A9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분석 순서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A711A02D-5ADF-7142-8146-8AEFE31F5AB5}"/>
              </a:ext>
            </a:extLst>
          </p:cNvPr>
          <p:cNvSpPr/>
          <p:nvPr/>
        </p:nvSpPr>
        <p:spPr>
          <a:xfrm>
            <a:off x="2601577" y="1941300"/>
            <a:ext cx="7324050" cy="373537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D465EB57-E97F-CE45-86A8-498D7796C92A}"/>
              </a:ext>
            </a:extLst>
          </p:cNvPr>
          <p:cNvSpPr/>
          <p:nvPr/>
        </p:nvSpPr>
        <p:spPr>
          <a:xfrm>
            <a:off x="3835738" y="3221265"/>
            <a:ext cx="1353818" cy="1170886"/>
          </a:xfrm>
          <a:custGeom>
            <a:avLst/>
            <a:gdLst>
              <a:gd name="connsiteX0" fmla="*/ 0 w 1323868"/>
              <a:gd name="connsiteY0" fmla="*/ 220649 h 2159073"/>
              <a:gd name="connsiteX1" fmla="*/ 220649 w 1323868"/>
              <a:gd name="connsiteY1" fmla="*/ 0 h 2159073"/>
              <a:gd name="connsiteX2" fmla="*/ 1103219 w 1323868"/>
              <a:gd name="connsiteY2" fmla="*/ 0 h 2159073"/>
              <a:gd name="connsiteX3" fmla="*/ 1323868 w 1323868"/>
              <a:gd name="connsiteY3" fmla="*/ 220649 h 2159073"/>
              <a:gd name="connsiteX4" fmla="*/ 1323868 w 1323868"/>
              <a:gd name="connsiteY4" fmla="*/ 1938424 h 2159073"/>
              <a:gd name="connsiteX5" fmla="*/ 1103219 w 1323868"/>
              <a:gd name="connsiteY5" fmla="*/ 2159073 h 2159073"/>
              <a:gd name="connsiteX6" fmla="*/ 220649 w 1323868"/>
              <a:gd name="connsiteY6" fmla="*/ 2159073 h 2159073"/>
              <a:gd name="connsiteX7" fmla="*/ 0 w 1323868"/>
              <a:gd name="connsiteY7" fmla="*/ 1938424 h 2159073"/>
              <a:gd name="connsiteX8" fmla="*/ 0 w 1323868"/>
              <a:gd name="connsiteY8" fmla="*/ 220649 h 215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68" h="2159073">
                <a:moveTo>
                  <a:pt x="0" y="220649"/>
                </a:moveTo>
                <a:cubicBezTo>
                  <a:pt x="0" y="98788"/>
                  <a:pt x="98788" y="0"/>
                  <a:pt x="220649" y="0"/>
                </a:cubicBezTo>
                <a:lnTo>
                  <a:pt x="1103219" y="0"/>
                </a:lnTo>
                <a:cubicBezTo>
                  <a:pt x="1225080" y="0"/>
                  <a:pt x="1323868" y="98788"/>
                  <a:pt x="1323868" y="220649"/>
                </a:cubicBezTo>
                <a:lnTo>
                  <a:pt x="1323868" y="1938424"/>
                </a:lnTo>
                <a:cubicBezTo>
                  <a:pt x="1323868" y="2060285"/>
                  <a:pt x="1225080" y="2159073"/>
                  <a:pt x="1103219" y="2159073"/>
                </a:cubicBezTo>
                <a:lnTo>
                  <a:pt x="220649" y="2159073"/>
                </a:lnTo>
                <a:cubicBezTo>
                  <a:pt x="98788" y="2159073"/>
                  <a:pt x="0" y="2060285"/>
                  <a:pt x="0" y="1938424"/>
                </a:cubicBezTo>
                <a:lnTo>
                  <a:pt x="0" y="2206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56" tIns="152256" rIns="152256" bIns="152256" numCol="1" spcCol="1270" anchor="ctr" anchorCtr="0">
            <a:noAutofit/>
          </a:bodyPr>
          <a:lstStyle/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자료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수집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자유형 15">
            <a:extLst>
              <a:ext uri="{FF2B5EF4-FFF2-40B4-BE49-F238E27FC236}">
                <a16:creationId xmlns:a16="http://schemas.microsoft.com/office/drawing/2014/main" id="{3FB37284-1D0A-5146-AF3F-213E8BCCE2B5}"/>
              </a:ext>
            </a:extLst>
          </p:cNvPr>
          <p:cNvSpPr/>
          <p:nvPr/>
        </p:nvSpPr>
        <p:spPr>
          <a:xfrm>
            <a:off x="5321880" y="3221265"/>
            <a:ext cx="1353818" cy="1170886"/>
          </a:xfrm>
          <a:custGeom>
            <a:avLst/>
            <a:gdLst>
              <a:gd name="connsiteX0" fmla="*/ 0 w 1323868"/>
              <a:gd name="connsiteY0" fmla="*/ 220649 h 2159073"/>
              <a:gd name="connsiteX1" fmla="*/ 220649 w 1323868"/>
              <a:gd name="connsiteY1" fmla="*/ 0 h 2159073"/>
              <a:gd name="connsiteX2" fmla="*/ 1103219 w 1323868"/>
              <a:gd name="connsiteY2" fmla="*/ 0 h 2159073"/>
              <a:gd name="connsiteX3" fmla="*/ 1323868 w 1323868"/>
              <a:gd name="connsiteY3" fmla="*/ 220649 h 2159073"/>
              <a:gd name="connsiteX4" fmla="*/ 1323868 w 1323868"/>
              <a:gd name="connsiteY4" fmla="*/ 1938424 h 2159073"/>
              <a:gd name="connsiteX5" fmla="*/ 1103219 w 1323868"/>
              <a:gd name="connsiteY5" fmla="*/ 2159073 h 2159073"/>
              <a:gd name="connsiteX6" fmla="*/ 220649 w 1323868"/>
              <a:gd name="connsiteY6" fmla="*/ 2159073 h 2159073"/>
              <a:gd name="connsiteX7" fmla="*/ 0 w 1323868"/>
              <a:gd name="connsiteY7" fmla="*/ 1938424 h 2159073"/>
              <a:gd name="connsiteX8" fmla="*/ 0 w 1323868"/>
              <a:gd name="connsiteY8" fmla="*/ 220649 h 215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68" h="2159073">
                <a:moveTo>
                  <a:pt x="0" y="220649"/>
                </a:moveTo>
                <a:cubicBezTo>
                  <a:pt x="0" y="98788"/>
                  <a:pt x="98788" y="0"/>
                  <a:pt x="220649" y="0"/>
                </a:cubicBezTo>
                <a:lnTo>
                  <a:pt x="1103219" y="0"/>
                </a:lnTo>
                <a:cubicBezTo>
                  <a:pt x="1225080" y="0"/>
                  <a:pt x="1323868" y="98788"/>
                  <a:pt x="1323868" y="220649"/>
                </a:cubicBezTo>
                <a:lnTo>
                  <a:pt x="1323868" y="1938424"/>
                </a:lnTo>
                <a:cubicBezTo>
                  <a:pt x="1323868" y="2060285"/>
                  <a:pt x="1225080" y="2159073"/>
                  <a:pt x="1103219" y="2159073"/>
                </a:cubicBezTo>
                <a:lnTo>
                  <a:pt x="220649" y="2159073"/>
                </a:lnTo>
                <a:cubicBezTo>
                  <a:pt x="98788" y="2159073"/>
                  <a:pt x="0" y="2060285"/>
                  <a:pt x="0" y="1938424"/>
                </a:cubicBezTo>
                <a:lnTo>
                  <a:pt x="0" y="2206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56" tIns="152256" rIns="152256" bIns="152256" numCol="1" spcCol="1270" anchor="ctr" anchorCtr="0">
            <a:noAutofit/>
          </a:bodyPr>
          <a:lstStyle/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전처리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B3AE4745-189C-0942-8C42-D5AE448E3A24}"/>
              </a:ext>
            </a:extLst>
          </p:cNvPr>
          <p:cNvSpPr/>
          <p:nvPr/>
        </p:nvSpPr>
        <p:spPr>
          <a:xfrm>
            <a:off x="6808020" y="3221265"/>
            <a:ext cx="1353818" cy="1170886"/>
          </a:xfrm>
          <a:custGeom>
            <a:avLst/>
            <a:gdLst>
              <a:gd name="connsiteX0" fmla="*/ 0 w 1323868"/>
              <a:gd name="connsiteY0" fmla="*/ 220649 h 2159073"/>
              <a:gd name="connsiteX1" fmla="*/ 220649 w 1323868"/>
              <a:gd name="connsiteY1" fmla="*/ 0 h 2159073"/>
              <a:gd name="connsiteX2" fmla="*/ 1103219 w 1323868"/>
              <a:gd name="connsiteY2" fmla="*/ 0 h 2159073"/>
              <a:gd name="connsiteX3" fmla="*/ 1323868 w 1323868"/>
              <a:gd name="connsiteY3" fmla="*/ 220649 h 2159073"/>
              <a:gd name="connsiteX4" fmla="*/ 1323868 w 1323868"/>
              <a:gd name="connsiteY4" fmla="*/ 1938424 h 2159073"/>
              <a:gd name="connsiteX5" fmla="*/ 1103219 w 1323868"/>
              <a:gd name="connsiteY5" fmla="*/ 2159073 h 2159073"/>
              <a:gd name="connsiteX6" fmla="*/ 220649 w 1323868"/>
              <a:gd name="connsiteY6" fmla="*/ 2159073 h 2159073"/>
              <a:gd name="connsiteX7" fmla="*/ 0 w 1323868"/>
              <a:gd name="connsiteY7" fmla="*/ 1938424 h 2159073"/>
              <a:gd name="connsiteX8" fmla="*/ 0 w 1323868"/>
              <a:gd name="connsiteY8" fmla="*/ 220649 h 215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68" h="2159073">
                <a:moveTo>
                  <a:pt x="0" y="220649"/>
                </a:moveTo>
                <a:cubicBezTo>
                  <a:pt x="0" y="98788"/>
                  <a:pt x="98788" y="0"/>
                  <a:pt x="220649" y="0"/>
                </a:cubicBezTo>
                <a:lnTo>
                  <a:pt x="1103219" y="0"/>
                </a:lnTo>
                <a:cubicBezTo>
                  <a:pt x="1225080" y="0"/>
                  <a:pt x="1323868" y="98788"/>
                  <a:pt x="1323868" y="220649"/>
                </a:cubicBezTo>
                <a:lnTo>
                  <a:pt x="1323868" y="1938424"/>
                </a:lnTo>
                <a:cubicBezTo>
                  <a:pt x="1323868" y="2060285"/>
                  <a:pt x="1225080" y="2159073"/>
                  <a:pt x="1103219" y="2159073"/>
                </a:cubicBezTo>
                <a:lnTo>
                  <a:pt x="220649" y="2159073"/>
                </a:lnTo>
                <a:cubicBezTo>
                  <a:pt x="98788" y="2159073"/>
                  <a:pt x="0" y="2060285"/>
                  <a:pt x="0" y="1938424"/>
                </a:cubicBezTo>
                <a:lnTo>
                  <a:pt x="0" y="2206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56" tIns="152256" rIns="152256" bIns="152256" numCol="1" spcCol="1270" anchor="ctr" anchorCtr="0">
            <a:noAutofit/>
          </a:bodyPr>
          <a:lstStyle/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300" b="1" dirty="0">
                <a:solidFill>
                  <a:schemeClr val="bg1"/>
                </a:solidFill>
                <a:latin typeface="+mn-ea"/>
              </a:rPr>
              <a:t>EDA</a:t>
            </a: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F27E182C-4600-954C-BB87-B1F16FB0728E}"/>
              </a:ext>
            </a:extLst>
          </p:cNvPr>
          <p:cNvSpPr/>
          <p:nvPr/>
        </p:nvSpPr>
        <p:spPr>
          <a:xfrm>
            <a:off x="8294161" y="3221265"/>
            <a:ext cx="1353818" cy="1170886"/>
          </a:xfrm>
          <a:custGeom>
            <a:avLst/>
            <a:gdLst>
              <a:gd name="connsiteX0" fmla="*/ 0 w 1323868"/>
              <a:gd name="connsiteY0" fmla="*/ 220649 h 2159073"/>
              <a:gd name="connsiteX1" fmla="*/ 220649 w 1323868"/>
              <a:gd name="connsiteY1" fmla="*/ 0 h 2159073"/>
              <a:gd name="connsiteX2" fmla="*/ 1103219 w 1323868"/>
              <a:gd name="connsiteY2" fmla="*/ 0 h 2159073"/>
              <a:gd name="connsiteX3" fmla="*/ 1323868 w 1323868"/>
              <a:gd name="connsiteY3" fmla="*/ 220649 h 2159073"/>
              <a:gd name="connsiteX4" fmla="*/ 1323868 w 1323868"/>
              <a:gd name="connsiteY4" fmla="*/ 1938424 h 2159073"/>
              <a:gd name="connsiteX5" fmla="*/ 1103219 w 1323868"/>
              <a:gd name="connsiteY5" fmla="*/ 2159073 h 2159073"/>
              <a:gd name="connsiteX6" fmla="*/ 220649 w 1323868"/>
              <a:gd name="connsiteY6" fmla="*/ 2159073 h 2159073"/>
              <a:gd name="connsiteX7" fmla="*/ 0 w 1323868"/>
              <a:gd name="connsiteY7" fmla="*/ 1938424 h 2159073"/>
              <a:gd name="connsiteX8" fmla="*/ 0 w 1323868"/>
              <a:gd name="connsiteY8" fmla="*/ 220649 h 215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68" h="2159073">
                <a:moveTo>
                  <a:pt x="0" y="220649"/>
                </a:moveTo>
                <a:cubicBezTo>
                  <a:pt x="0" y="98788"/>
                  <a:pt x="98788" y="0"/>
                  <a:pt x="220649" y="0"/>
                </a:cubicBezTo>
                <a:lnTo>
                  <a:pt x="1103219" y="0"/>
                </a:lnTo>
                <a:cubicBezTo>
                  <a:pt x="1225080" y="0"/>
                  <a:pt x="1323868" y="98788"/>
                  <a:pt x="1323868" y="220649"/>
                </a:cubicBezTo>
                <a:lnTo>
                  <a:pt x="1323868" y="1938424"/>
                </a:lnTo>
                <a:cubicBezTo>
                  <a:pt x="1323868" y="2060285"/>
                  <a:pt x="1225080" y="2159073"/>
                  <a:pt x="1103219" y="2159073"/>
                </a:cubicBezTo>
                <a:lnTo>
                  <a:pt x="220649" y="2159073"/>
                </a:lnTo>
                <a:cubicBezTo>
                  <a:pt x="98788" y="2159073"/>
                  <a:pt x="0" y="2060285"/>
                  <a:pt x="0" y="1938424"/>
                </a:cubicBezTo>
                <a:lnTo>
                  <a:pt x="0" y="2206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56" tIns="152256" rIns="152256" bIns="152256" numCol="1" spcCol="1270" anchor="ctr" anchorCtr="0">
            <a:noAutofit/>
          </a:bodyPr>
          <a:lstStyle/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결과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도출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5798169B-2453-6547-9CF7-C4883BC6EDD6}"/>
              </a:ext>
            </a:extLst>
          </p:cNvPr>
          <p:cNvSpPr/>
          <p:nvPr/>
        </p:nvSpPr>
        <p:spPr>
          <a:xfrm>
            <a:off x="2349598" y="3221265"/>
            <a:ext cx="1353818" cy="1170886"/>
          </a:xfrm>
          <a:custGeom>
            <a:avLst/>
            <a:gdLst>
              <a:gd name="connsiteX0" fmla="*/ 0 w 1323868"/>
              <a:gd name="connsiteY0" fmla="*/ 220649 h 2159073"/>
              <a:gd name="connsiteX1" fmla="*/ 220649 w 1323868"/>
              <a:gd name="connsiteY1" fmla="*/ 0 h 2159073"/>
              <a:gd name="connsiteX2" fmla="*/ 1103219 w 1323868"/>
              <a:gd name="connsiteY2" fmla="*/ 0 h 2159073"/>
              <a:gd name="connsiteX3" fmla="*/ 1323868 w 1323868"/>
              <a:gd name="connsiteY3" fmla="*/ 220649 h 2159073"/>
              <a:gd name="connsiteX4" fmla="*/ 1323868 w 1323868"/>
              <a:gd name="connsiteY4" fmla="*/ 1938424 h 2159073"/>
              <a:gd name="connsiteX5" fmla="*/ 1103219 w 1323868"/>
              <a:gd name="connsiteY5" fmla="*/ 2159073 h 2159073"/>
              <a:gd name="connsiteX6" fmla="*/ 220649 w 1323868"/>
              <a:gd name="connsiteY6" fmla="*/ 2159073 h 2159073"/>
              <a:gd name="connsiteX7" fmla="*/ 0 w 1323868"/>
              <a:gd name="connsiteY7" fmla="*/ 1938424 h 2159073"/>
              <a:gd name="connsiteX8" fmla="*/ 0 w 1323868"/>
              <a:gd name="connsiteY8" fmla="*/ 220649 h 215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68" h="2159073">
                <a:moveTo>
                  <a:pt x="0" y="220649"/>
                </a:moveTo>
                <a:cubicBezTo>
                  <a:pt x="0" y="98788"/>
                  <a:pt x="98788" y="0"/>
                  <a:pt x="220649" y="0"/>
                </a:cubicBezTo>
                <a:lnTo>
                  <a:pt x="1103219" y="0"/>
                </a:lnTo>
                <a:cubicBezTo>
                  <a:pt x="1225080" y="0"/>
                  <a:pt x="1323868" y="98788"/>
                  <a:pt x="1323868" y="220649"/>
                </a:cubicBezTo>
                <a:lnTo>
                  <a:pt x="1323868" y="1938424"/>
                </a:lnTo>
                <a:cubicBezTo>
                  <a:pt x="1323868" y="2060285"/>
                  <a:pt x="1225080" y="2159073"/>
                  <a:pt x="1103219" y="2159073"/>
                </a:cubicBezTo>
                <a:lnTo>
                  <a:pt x="220649" y="2159073"/>
                </a:lnTo>
                <a:cubicBezTo>
                  <a:pt x="98788" y="2159073"/>
                  <a:pt x="0" y="2060285"/>
                  <a:pt x="0" y="1938424"/>
                </a:cubicBezTo>
                <a:lnTo>
                  <a:pt x="0" y="2206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256" tIns="152256" rIns="152256" bIns="152256" numCol="1" spcCol="1270" anchor="ctr" anchorCtr="0">
            <a:noAutofit/>
          </a:bodyPr>
          <a:lstStyle/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사전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  <a:p>
            <a:pPr algn="ctr" defTabSz="1022375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300" b="1" dirty="0">
                <a:solidFill>
                  <a:schemeClr val="bg1"/>
                </a:solidFill>
                <a:latin typeface="+mn-ea"/>
              </a:rPr>
              <a:t>조사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423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98E4C05-9F8E-2649-9234-9F13185D1B78}"/>
              </a:ext>
            </a:extLst>
          </p:cNvPr>
          <p:cNvGrpSpPr/>
          <p:nvPr/>
        </p:nvGrpSpPr>
        <p:grpSpPr>
          <a:xfrm>
            <a:off x="4583833" y="1831867"/>
            <a:ext cx="3024336" cy="3725854"/>
            <a:chOff x="3059832" y="1831867"/>
            <a:chExt cx="3024336" cy="37258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5002CE-B0A2-B14B-B324-DE7AF10C1A8E}"/>
                </a:ext>
              </a:extLst>
            </p:cNvPr>
            <p:cNvSpPr txBox="1"/>
            <p:nvPr/>
          </p:nvSpPr>
          <p:spPr>
            <a:xfrm>
              <a:off x="3658399" y="1831867"/>
              <a:ext cx="1827202" cy="1108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660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cxnSp>
          <p:nvCxnSpPr>
            <p:cNvPr id="5" name="직선 연결선 10">
              <a:extLst>
                <a:ext uri="{FF2B5EF4-FFF2-40B4-BE49-F238E27FC236}">
                  <a16:creationId xmlns:a16="http://schemas.microsoft.com/office/drawing/2014/main" id="{38D6386E-9F2E-224F-925E-D26419DAA5E6}"/>
                </a:ext>
              </a:extLst>
            </p:cNvPr>
            <p:cNvCxnSpPr>
              <a:cxnSpLocks/>
            </p:cNvCxnSpPr>
            <p:nvPr/>
          </p:nvCxnSpPr>
          <p:spPr>
            <a:xfrm>
              <a:off x="3527884" y="2878997"/>
              <a:ext cx="2088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291640-1DD5-234A-912F-BDE007EEFBD3}"/>
                </a:ext>
              </a:extLst>
            </p:cNvPr>
            <p:cNvSpPr txBox="1"/>
            <p:nvPr/>
          </p:nvSpPr>
          <p:spPr>
            <a:xfrm>
              <a:off x="3059832" y="3160923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분석 결과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85A705-2609-1144-ACA6-AA166F5BDE31}"/>
                </a:ext>
              </a:extLst>
            </p:cNvPr>
            <p:cNvSpPr/>
            <p:nvPr/>
          </p:nvSpPr>
          <p:spPr>
            <a:xfrm>
              <a:off x="3567828" y="3986996"/>
              <a:ext cx="2008349" cy="15707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b="1">
                <a:solidFill>
                  <a:schemeClr val="tx1"/>
                </a:solidFill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7FFF27-7B08-A443-9C43-23695060CDEC}"/>
                </a:ext>
              </a:extLst>
            </p:cNvPr>
            <p:cNvSpPr txBox="1"/>
            <p:nvPr/>
          </p:nvSpPr>
          <p:spPr>
            <a:xfrm>
              <a:off x="3640963" y="4171029"/>
              <a:ext cx="193521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ko-KR" altLang="en-US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자료 수집</a:t>
              </a: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endParaRPr lang="en-US" altLang="ko-KR" sz="1600" b="1" spc="-15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  <a:p>
              <a:pPr marL="285751" indent="-285751">
                <a:lnSpc>
                  <a:spcPct val="80000"/>
                </a:lnSpc>
                <a:buFontTx/>
                <a:buChar char="-"/>
              </a:pPr>
              <a:r>
                <a:rPr lang="en-US" altLang="ko-KR" sz="1600" b="1" spc="-15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EDA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65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EA979-0E62-DD45-887E-0FDEE1D4DEAA}"/>
              </a:ext>
            </a:extLst>
          </p:cNvPr>
          <p:cNvSpPr txBox="1"/>
          <p:nvPr/>
        </p:nvSpPr>
        <p:spPr>
          <a:xfrm>
            <a:off x="683172" y="567561"/>
            <a:ext cx="8771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자료</a:t>
            </a:r>
            <a:r>
              <a:rPr kumimoji="1" lang="ko-KR" altLang="en-US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수집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ED0F9-1B59-C641-AACC-CB2409DAE4F8}"/>
              </a:ext>
            </a:extLst>
          </p:cNvPr>
          <p:cNvSpPr txBox="1"/>
          <p:nvPr/>
        </p:nvSpPr>
        <p:spPr>
          <a:xfrm>
            <a:off x="8776140" y="567562"/>
            <a:ext cx="273269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801" b="1" dirty="0" err="1">
                <a:latin typeface="Nanum SeongSirCe" panose="02000503000000000000" pitchFamily="2" charset="-127"/>
                <a:ea typeface="Nanum SeongSirCe" panose="02000503000000000000" pitchFamily="2" charset="-127"/>
              </a:rPr>
              <a:t>경돼</a:t>
            </a:r>
            <a:r>
              <a:rPr kumimoji="1" lang="en-US" altLang="ko-KR" sz="1801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TV X Data Literacy</a:t>
            </a:r>
            <a:endParaRPr kumimoji="1" lang="ko-Kore-KR" altLang="en-US" sz="1801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18B83-4A99-8144-9C1A-F9CDBC1BC8AB}"/>
              </a:ext>
            </a:extLst>
          </p:cNvPr>
          <p:cNvGrpSpPr/>
          <p:nvPr/>
        </p:nvGrpSpPr>
        <p:grpSpPr>
          <a:xfrm>
            <a:off x="5555940" y="399400"/>
            <a:ext cx="1080121" cy="936105"/>
            <a:chOff x="5425343" y="399400"/>
            <a:chExt cx="1080120" cy="93610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03F5B-5964-9148-A6EE-CE129EB4FD59}"/>
                </a:ext>
              </a:extLst>
            </p:cNvPr>
            <p:cNvSpPr/>
            <p:nvPr/>
          </p:nvSpPr>
          <p:spPr>
            <a:xfrm>
              <a:off x="5497351" y="39940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1BF8DE-D704-6045-9CE9-8A0DD8BF6328}"/>
                </a:ext>
              </a:extLst>
            </p:cNvPr>
            <p:cNvSpPr txBox="1"/>
            <p:nvPr/>
          </p:nvSpPr>
          <p:spPr>
            <a:xfrm>
              <a:off x="5425343" y="636620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Nanum SeongSirCe" panose="02000503000000000000" pitchFamily="2" charset="-127"/>
                  <a:ea typeface="Nanum SeongSirCe" panose="02000503000000000000" pitchFamily="2" charset="-127"/>
                </a:rPr>
                <a:t>02</a:t>
              </a:r>
              <a:endParaRPr lang="ko-KR" altLang="en-US" sz="2400" b="1" dirty="0">
                <a:latin typeface="Nanum SeongSirCe" panose="02000503000000000000" pitchFamily="2" charset="-127"/>
                <a:ea typeface="Nanum SeongSirCe" panose="02000503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6263B25-48AE-CA45-BD60-3D5DCF345E99}"/>
              </a:ext>
            </a:extLst>
          </p:cNvPr>
          <p:cNvSpPr txBox="1"/>
          <p:nvPr/>
        </p:nvSpPr>
        <p:spPr>
          <a:xfrm>
            <a:off x="4403813" y="1541191"/>
            <a:ext cx="33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[</a:t>
            </a:r>
            <a:r>
              <a:rPr lang="ko-KR" altLang="en-US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 자료 수집 </a:t>
            </a:r>
            <a:r>
              <a:rPr lang="en-US" altLang="ko-KR" sz="2000" b="1" dirty="0">
                <a:latin typeface="Nanum SeongSirCe" panose="02000503000000000000" pitchFamily="2" charset="-127"/>
                <a:ea typeface="Nanum SeongSirCe" panose="02000503000000000000" pitchFamily="2" charset="-127"/>
              </a:rPr>
              <a:t>]</a:t>
            </a:r>
            <a:endParaRPr lang="ko-KR" altLang="en-US" sz="2000" b="1" dirty="0">
              <a:latin typeface="Nanum SeongSirCe" panose="02000503000000000000" pitchFamily="2" charset="-127"/>
              <a:ea typeface="Nanum SeongSirCe" panose="02000503000000000000" pitchFamily="2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D30A3-4A90-CE4A-9578-9EA5126F0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32456"/>
              </p:ext>
            </p:extLst>
          </p:nvPr>
        </p:nvGraphicFramePr>
        <p:xfrm>
          <a:off x="5555940" y="2146985"/>
          <a:ext cx="5388854" cy="33050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56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1808208203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1508598751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3424728024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2923477495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154550413"/>
                    </a:ext>
                  </a:extLst>
                </a:gridCol>
                <a:gridCol w="738720">
                  <a:extLst>
                    <a:ext uri="{9D8B030D-6E8A-4147-A177-3AD203B41FA5}">
                      <a16:colId xmlns:a16="http://schemas.microsoft.com/office/drawing/2014/main" val="1377115476"/>
                    </a:ext>
                  </a:extLst>
                </a:gridCol>
              </a:tblGrid>
              <a:tr h="47038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41625" marR="41625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업로드 날자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업로드 시간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영상</a:t>
                      </a:r>
                      <a:endParaRPr lang="en-US" altLang="ko-KR" sz="1200" b="1" dirty="0">
                        <a:effectLst/>
                      </a:endParaRPr>
                    </a:p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길이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….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태그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effectLst/>
                        </a:rPr>
                        <a:t>댓글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r>
                        <a:rPr lang="en-US" altLang="ko-Kore-KR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100kg 20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 실화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?!??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아이템 착용</a:t>
                      </a:r>
                    </a:p>
                  </a:txBody>
                  <a:tcPr marL="41625" marR="41625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2021-05-31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</a:t>
                      </a:r>
                      <a:endParaRPr lang="ko-Kore-KR" altLang="en-US" sz="10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effectLst/>
                        </a:rPr>
                        <a:t>…..</a:t>
                      </a:r>
                      <a:endParaRPr lang="ko-KR" altLang="en-US" sz="1000" b="1" dirty="0">
                        <a:effectLst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벤치프레스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스트렝스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경돼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벤치프레스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,100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kg,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벤치프레스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kg,benchpress 100kg,benchpress</a:t>
                      </a: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형님영상보고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X5X5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루틴하고있는데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ko-Kore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n5,5,5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 효과가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더있나요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….</a:t>
                      </a:r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1">
                <a:tc>
                  <a:txBody>
                    <a:bodyPr/>
                    <a:lstStyle/>
                    <a:p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벤치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kg,  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도와ㅜ줘 도와ㅜ줘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!!</a:t>
                      </a:r>
                      <a:endParaRPr lang="ko-KR" altLang="en-US" sz="10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2021-05-30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938247"/>
                  </a:ext>
                </a:extLst>
              </a:tr>
              <a:tr h="533401">
                <a:tc>
                  <a:txBody>
                    <a:bodyPr/>
                    <a:lstStyle/>
                    <a:p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출근 전 벤치프레스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kg</a:t>
                      </a:r>
                      <a:endParaRPr lang="en-US" sz="10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2021-05-26</a:t>
                      </a:r>
                      <a:endParaRPr lang="ko-Kore-KR" altLang="en-US" sz="10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  <a:endParaRPr lang="ko-Kore-KR" altLang="en-US" sz="1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ore-KR" sz="1000" b="0" dirty="0">
                        <a:effectLst/>
                        <a:latin typeface="Nanum SeongSirCe" panose="02000503000000000000" pitchFamily="2" charset="-127"/>
                        <a:ea typeface="Nanum SeongSirCe" panose="02000503000000000000" pitchFamily="2" charset="-127"/>
                      </a:endParaRPr>
                    </a:p>
                  </a:txBody>
                  <a:tcPr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18054"/>
                  </a:ext>
                </a:extLst>
              </a:tr>
            </a:tbl>
          </a:graphicData>
        </a:graphic>
      </p:graphicFrame>
      <p:sp>
        <p:nvSpPr>
          <p:cNvPr id="16" name="톱니 모양의 오른쪽 화살표[N] 41">
            <a:extLst>
              <a:ext uri="{FF2B5EF4-FFF2-40B4-BE49-F238E27FC236}">
                <a16:creationId xmlns:a16="http://schemas.microsoft.com/office/drawing/2014/main" id="{AF0064FE-B404-3546-900E-FADA5C4A2EB2}"/>
              </a:ext>
            </a:extLst>
          </p:cNvPr>
          <p:cNvSpPr/>
          <p:nvPr/>
        </p:nvSpPr>
        <p:spPr>
          <a:xfrm>
            <a:off x="4902813" y="3704800"/>
            <a:ext cx="288034" cy="180020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373056-CE00-9645-B26A-C767721C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84" y="1941301"/>
            <a:ext cx="1931129" cy="1703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072DFD-B904-C942-B1DF-69C163C3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42" y="4010088"/>
            <a:ext cx="1052610" cy="14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5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11560</TotalTime>
  <Words>502</Words>
  <Application>Microsoft Macintosh PowerPoint</Application>
  <PresentationFormat>와이드스크린</PresentationFormat>
  <Paragraphs>177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HY헤드라인M</vt:lpstr>
      <vt:lpstr>맑은 고딕</vt:lpstr>
      <vt:lpstr>Nanum SeongSirCe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김도민</dc:creator>
  <cp:lastModifiedBy>김도민</cp:lastModifiedBy>
  <cp:revision>37</cp:revision>
  <dcterms:created xsi:type="dcterms:W3CDTF">2021-06-16T07:50:01Z</dcterms:created>
  <dcterms:modified xsi:type="dcterms:W3CDTF">2021-06-24T15:03:51Z</dcterms:modified>
</cp:coreProperties>
</file>