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60" r:id="rId3"/>
    <p:sldId id="278" r:id="rId4"/>
    <p:sldId id="258" r:id="rId5"/>
    <p:sldId id="292" r:id="rId6"/>
    <p:sldId id="293" r:id="rId7"/>
    <p:sldId id="294" r:id="rId8"/>
    <p:sldId id="295" r:id="rId9"/>
    <p:sldId id="279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8" r:id="rId20"/>
    <p:sldId id="306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281" r:id="rId37"/>
    <p:sldId id="26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287" r:id="rId49"/>
    <p:sldId id="289" r:id="rId50"/>
    <p:sldId id="333" r:id="rId51"/>
    <p:sldId id="334" r:id="rId52"/>
    <p:sldId id="259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953735"/>
    <a:srgbClr val="D5D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/>
    <p:restoredTop sz="94714"/>
  </p:normalViewPr>
  <p:slideViewPr>
    <p:cSldViewPr>
      <p:cViewPr varScale="1">
        <p:scale>
          <a:sx n="108" d="100"/>
          <a:sy n="108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0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2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2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35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4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82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81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65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2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6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43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7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83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5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77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89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1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65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82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6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24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2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52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944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20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19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558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31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53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6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24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929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7057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05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950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014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27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355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993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4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900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994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13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9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3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8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276872"/>
            <a:ext cx="70567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재무 비율에 근거한</a:t>
            </a:r>
            <a:endParaRPr lang="en-US" altLang="ko-KR" sz="4400" b="1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주식 종목 비교 방법론 연구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808" y="445859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err="1">
                <a:solidFill>
                  <a:schemeClr val="bg1"/>
                </a:solidFill>
              </a:rPr>
              <a:t>김도민</a:t>
            </a:r>
            <a:r>
              <a:rPr lang="ko-KR" altLang="en-US" sz="1600" b="1" dirty="0">
                <a:solidFill>
                  <a:schemeClr val="bg1"/>
                </a:solidFill>
              </a:rPr>
              <a:t> 남승현 </a:t>
            </a:r>
            <a:r>
              <a:rPr lang="ko-KR" altLang="en-US" sz="1600" b="1" dirty="0" err="1">
                <a:solidFill>
                  <a:schemeClr val="bg1"/>
                </a:solidFill>
              </a:rPr>
              <a:t>양명호</a:t>
            </a:r>
            <a:r>
              <a:rPr lang="ko-KR" altLang="en-US" sz="1600" b="1" dirty="0">
                <a:solidFill>
                  <a:schemeClr val="bg1"/>
                </a:solidFill>
              </a:rPr>
              <a:t> 최수미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649" y="1844824"/>
            <a:ext cx="64007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Stock Comparative Methodology Study Based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on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Financial Ratio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7B01A-04D8-4D17-8B5A-75F8EA89C370}"/>
              </a:ext>
            </a:extLst>
          </p:cNvPr>
          <p:cNvSpPr txBox="1"/>
          <p:nvPr/>
        </p:nvSpPr>
        <p:spPr>
          <a:xfrm>
            <a:off x="3131839" y="3861048"/>
            <a:ext cx="28803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주식 종목 비교 플랫폼 개발</a:t>
            </a:r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08B449C6-6FE0-4AC0-B578-74601EA53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987876"/>
            <a:ext cx="2429456" cy="870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연구 모형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방법론 구현 및 평가 절차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CB0AB-B90E-41B2-A98D-A5FBF38058F5}"/>
              </a:ext>
            </a:extLst>
          </p:cNvPr>
          <p:cNvSpPr txBox="1"/>
          <p:nvPr/>
        </p:nvSpPr>
        <p:spPr>
          <a:xfrm>
            <a:off x="308506" y="1115578"/>
            <a:ext cx="572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/>
              <a:t>방법론이 시현되는 서비스</a:t>
            </a:r>
            <a:r>
              <a:rPr lang="en-US" altLang="ko-KR" b="1" spc="-150" dirty="0"/>
              <a:t>(</a:t>
            </a:r>
            <a:r>
              <a:rPr lang="ko-KR" altLang="en-US" b="1" spc="-150" dirty="0"/>
              <a:t>웹페이지</a:t>
            </a:r>
            <a:r>
              <a:rPr lang="en-US" altLang="ko-KR" b="1" spc="-150" dirty="0"/>
              <a:t>)</a:t>
            </a:r>
            <a:r>
              <a:rPr lang="ko-KR" altLang="en-US" b="1" spc="-150" dirty="0"/>
              <a:t>의 프로세스</a:t>
            </a:r>
          </a:p>
        </p:txBody>
      </p:sp>
      <p:pic>
        <p:nvPicPr>
          <p:cNvPr id="3074" name="Picture 2" descr="공부 - 무료 사용자개 아이콘">
            <a:extLst>
              <a:ext uri="{FF2B5EF4-FFF2-40B4-BE49-F238E27FC236}">
                <a16:creationId xmlns:a16="http://schemas.microsoft.com/office/drawing/2014/main" id="{C9FBE13E-913F-4CD5-B975-FCB1A53B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5" y="1659728"/>
            <a:ext cx="1674066" cy="15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5C2840-C6ED-4981-91B5-2DFB1DF304D3}"/>
              </a:ext>
            </a:extLst>
          </p:cNvPr>
          <p:cNvSpPr txBox="1"/>
          <p:nvPr/>
        </p:nvSpPr>
        <p:spPr>
          <a:xfrm>
            <a:off x="455062" y="3203684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  <a:r>
              <a:rPr lang="ko-KR" altLang="en-US" b="1" dirty="0"/>
              <a:t>의 방문</a:t>
            </a:r>
          </a:p>
        </p:txBody>
      </p:sp>
      <p:sp>
        <p:nvSpPr>
          <p:cNvPr id="14" name="톱니 모양의 오른쪽 화살표[N] 40">
            <a:extLst>
              <a:ext uri="{FF2B5EF4-FFF2-40B4-BE49-F238E27FC236}">
                <a16:creationId xmlns:a16="http://schemas.microsoft.com/office/drawing/2014/main" id="{CD1C58DD-BCFE-453D-9423-A9BDD25B3BF9}"/>
              </a:ext>
            </a:extLst>
          </p:cNvPr>
          <p:cNvSpPr/>
          <p:nvPr/>
        </p:nvSpPr>
        <p:spPr>
          <a:xfrm>
            <a:off x="2221305" y="2348880"/>
            <a:ext cx="288032" cy="216024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076" name="Picture 4" descr="핀 입력 - 무료 과학 기술개 아이콘">
            <a:extLst>
              <a:ext uri="{FF2B5EF4-FFF2-40B4-BE49-F238E27FC236}">
                <a16:creationId xmlns:a16="http://schemas.microsoft.com/office/drawing/2014/main" id="{4CF6AB8F-3E30-41AA-8AC2-849EA43A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88" y="1820294"/>
            <a:ext cx="1674066" cy="13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9FDF93-C0D2-4380-A7C5-D01AA6D8B102}"/>
              </a:ext>
            </a:extLst>
          </p:cNvPr>
          <p:cNvSpPr txBox="1"/>
          <p:nvPr/>
        </p:nvSpPr>
        <p:spPr>
          <a:xfrm>
            <a:off x="2730761" y="316620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선호하는 종목</a:t>
            </a:r>
            <a:endParaRPr lang="en-US" altLang="ko-KR" b="1" dirty="0"/>
          </a:p>
          <a:p>
            <a:r>
              <a:rPr lang="ko-KR" altLang="en-US" b="1" dirty="0"/>
              <a:t>입력 및 검색</a:t>
            </a:r>
            <a:endParaRPr lang="en-US" altLang="ko-KR" b="1" dirty="0"/>
          </a:p>
        </p:txBody>
      </p:sp>
      <p:sp>
        <p:nvSpPr>
          <p:cNvPr id="22" name="톱니 모양의 오른쪽 화살표[N] 40">
            <a:extLst>
              <a:ext uri="{FF2B5EF4-FFF2-40B4-BE49-F238E27FC236}">
                <a16:creationId xmlns:a16="http://schemas.microsoft.com/office/drawing/2014/main" id="{C413B007-8D88-434A-A034-C5B7803C2DA5}"/>
              </a:ext>
            </a:extLst>
          </p:cNvPr>
          <p:cNvSpPr/>
          <p:nvPr/>
        </p:nvSpPr>
        <p:spPr>
          <a:xfrm>
            <a:off x="4723705" y="2348880"/>
            <a:ext cx="288032" cy="216024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078" name="Picture 6" descr="위시리스트 - 무료 상업개 아이콘">
            <a:extLst>
              <a:ext uri="{FF2B5EF4-FFF2-40B4-BE49-F238E27FC236}">
                <a16:creationId xmlns:a16="http://schemas.microsoft.com/office/drawing/2014/main" id="{68EAF9B7-EB99-4CC6-B625-A99DA7F52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88" y="1700810"/>
            <a:ext cx="1372772" cy="13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667EA5-80A1-468D-B315-491B673C4DF8}"/>
              </a:ext>
            </a:extLst>
          </p:cNvPr>
          <p:cNvSpPr txBox="1"/>
          <p:nvPr/>
        </p:nvSpPr>
        <p:spPr>
          <a:xfrm>
            <a:off x="5085888" y="3166203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입력한 종목의</a:t>
            </a:r>
            <a:endParaRPr lang="en-US" altLang="ko-KR" b="1" dirty="0"/>
          </a:p>
          <a:p>
            <a:r>
              <a:rPr lang="ko-KR" altLang="en-US" b="1" dirty="0"/>
              <a:t>비교대상 종목</a:t>
            </a:r>
            <a:endParaRPr lang="en-US" altLang="ko-KR" b="1" dirty="0"/>
          </a:p>
          <a:p>
            <a:r>
              <a:rPr lang="ko-KR" altLang="en-US" b="1" dirty="0"/>
              <a:t>리스트 출력</a:t>
            </a:r>
            <a:endParaRPr lang="en-US" altLang="ko-KR" b="1" dirty="0"/>
          </a:p>
        </p:txBody>
      </p:sp>
      <p:sp>
        <p:nvSpPr>
          <p:cNvPr id="25" name="톱니 모양의 오른쪽 화살표[N] 40">
            <a:extLst>
              <a:ext uri="{FF2B5EF4-FFF2-40B4-BE49-F238E27FC236}">
                <a16:creationId xmlns:a16="http://schemas.microsoft.com/office/drawing/2014/main" id="{2119660E-9E8B-4172-9FE1-686531830F7F}"/>
              </a:ext>
            </a:extLst>
          </p:cNvPr>
          <p:cNvSpPr/>
          <p:nvPr/>
        </p:nvSpPr>
        <p:spPr>
          <a:xfrm>
            <a:off x="6953326" y="2348880"/>
            <a:ext cx="288032" cy="216024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080" name="Picture 8" descr="네이버 증권">
            <a:extLst>
              <a:ext uri="{FF2B5EF4-FFF2-40B4-BE49-F238E27FC236}">
                <a16:creationId xmlns:a16="http://schemas.microsoft.com/office/drawing/2014/main" id="{282111DF-8EDA-4313-87A5-D060579C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24" y="1700809"/>
            <a:ext cx="1130793" cy="13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D41EE5-7747-4CCE-BE9B-57CC1CF36E4B}"/>
              </a:ext>
            </a:extLst>
          </p:cNvPr>
          <p:cNvSpPr txBox="1"/>
          <p:nvPr/>
        </p:nvSpPr>
        <p:spPr>
          <a:xfrm>
            <a:off x="7380312" y="316477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종목의</a:t>
            </a:r>
            <a:endParaRPr lang="en-US" altLang="ko-KR" b="1" dirty="0"/>
          </a:p>
          <a:p>
            <a:r>
              <a:rPr lang="ko-KR" altLang="en-US" b="1" dirty="0"/>
              <a:t>네이버증권</a:t>
            </a:r>
            <a:endParaRPr lang="en-US" altLang="ko-KR" b="1" dirty="0"/>
          </a:p>
          <a:p>
            <a:r>
              <a:rPr lang="ko-KR" altLang="en-US" b="1" dirty="0"/>
              <a:t>링크 설정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BAF813-1B68-4655-A671-097760A6EFF2}"/>
              </a:ext>
            </a:extLst>
          </p:cNvPr>
          <p:cNvSpPr txBox="1"/>
          <p:nvPr/>
        </p:nvSpPr>
        <p:spPr>
          <a:xfrm>
            <a:off x="1439652" y="4293096"/>
            <a:ext cx="572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/>
              <a:t>방법론 구현 절차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7B30D8-026A-4F13-913B-4D83CA698904}"/>
              </a:ext>
            </a:extLst>
          </p:cNvPr>
          <p:cNvSpPr txBox="1"/>
          <p:nvPr/>
        </p:nvSpPr>
        <p:spPr>
          <a:xfrm>
            <a:off x="1732136" y="4508899"/>
            <a:ext cx="7448376" cy="112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sz="1400" b="1" dirty="0"/>
              <a:t>변수 선정</a:t>
            </a:r>
            <a:endParaRPr lang="en-US" altLang="ko-KR" sz="1400" b="1" dirty="0"/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400" b="1" dirty="0"/>
              <a:t>군집 분석 및 </a:t>
            </a:r>
            <a:r>
              <a:rPr lang="ko-KR" altLang="en-US" sz="1400" b="1" dirty="0" err="1"/>
              <a:t>군집수</a:t>
            </a:r>
            <a:r>
              <a:rPr lang="ko-KR" altLang="en-US" sz="1400" b="1" dirty="0"/>
              <a:t> 결정</a:t>
            </a:r>
            <a:endParaRPr lang="en-US" altLang="ko-KR" sz="1400" b="1" dirty="0"/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400" b="1" dirty="0"/>
              <a:t>입력한 종목의 군집 안에서의 각 종목 유사도 측정 및 상위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종목 출력</a:t>
            </a:r>
            <a:endParaRPr lang="en-US" altLang="ko-KR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E8198D-3E4C-41FC-B0C4-251FE9616E02}"/>
              </a:ext>
            </a:extLst>
          </p:cNvPr>
          <p:cNvSpPr txBox="1"/>
          <p:nvPr/>
        </p:nvSpPr>
        <p:spPr>
          <a:xfrm>
            <a:off x="1439652" y="5815775"/>
            <a:ext cx="572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/>
              <a:t>방법론 평가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3B30AF-CE2D-474C-9DBC-91B310434FBE}"/>
              </a:ext>
            </a:extLst>
          </p:cNvPr>
          <p:cNvSpPr txBox="1"/>
          <p:nvPr/>
        </p:nvSpPr>
        <p:spPr>
          <a:xfrm>
            <a:off x="1732136" y="6081823"/>
            <a:ext cx="74483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각 군집의 산업 분포의 다양성 검정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91101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연구 모형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방법론 구현 및 평가 절차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6725F-2903-4C23-BD8D-91B4EFB18BAF}"/>
              </a:ext>
            </a:extLst>
          </p:cNvPr>
          <p:cNvSpPr txBox="1"/>
          <p:nvPr/>
        </p:nvSpPr>
        <p:spPr>
          <a:xfrm>
            <a:off x="2483768" y="11154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변 수 선 정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2A0F2F0-04DE-4173-85B3-8A524F128C0A}"/>
              </a:ext>
            </a:extLst>
          </p:cNvPr>
          <p:cNvSpPr/>
          <p:nvPr/>
        </p:nvSpPr>
        <p:spPr>
          <a:xfrm>
            <a:off x="1907704" y="1828645"/>
            <a:ext cx="3024336" cy="302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rgbClr val="17375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FECBED-ED21-4561-A548-B5E3CA1A93B1}"/>
              </a:ext>
            </a:extLst>
          </p:cNvPr>
          <p:cNvSpPr/>
          <p:nvPr/>
        </p:nvSpPr>
        <p:spPr>
          <a:xfrm>
            <a:off x="4039804" y="1828645"/>
            <a:ext cx="3024336" cy="302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953AF-8CCF-4839-8EE8-5D3E0189B68E}"/>
              </a:ext>
            </a:extLst>
          </p:cNvPr>
          <p:cNvSpPr txBox="1"/>
          <p:nvPr/>
        </p:nvSpPr>
        <p:spPr>
          <a:xfrm>
            <a:off x="2496700" y="2708920"/>
            <a:ext cx="1427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종목의 질적 특성을 위한</a:t>
            </a:r>
            <a:endParaRPr lang="en-US" altLang="ko-KR" b="1" dirty="0"/>
          </a:p>
          <a:p>
            <a:r>
              <a:rPr lang="ko-KR" altLang="en-US" b="1" dirty="0"/>
              <a:t>다양한 변수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2A3154-F96E-4762-A892-DCEAB92B01F9}"/>
              </a:ext>
            </a:extLst>
          </p:cNvPr>
          <p:cNvSpPr txBox="1"/>
          <p:nvPr/>
        </p:nvSpPr>
        <p:spPr>
          <a:xfrm>
            <a:off x="5047916" y="2708920"/>
            <a:ext cx="166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군집의 </a:t>
            </a:r>
            <a:endParaRPr lang="en-US" altLang="ko-KR" b="1" dirty="0"/>
          </a:p>
          <a:p>
            <a:r>
              <a:rPr lang="ko-KR" altLang="en-US" b="1" dirty="0"/>
              <a:t>설명력을 위한 변수 최소화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844312-15B5-424D-A914-14C3885D38AA}"/>
              </a:ext>
            </a:extLst>
          </p:cNvPr>
          <p:cNvCxnSpPr/>
          <p:nvPr/>
        </p:nvCxnSpPr>
        <p:spPr>
          <a:xfrm>
            <a:off x="4494509" y="3356992"/>
            <a:ext cx="0" cy="18002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B23377-2F54-49CF-B3DB-96F7B359EFC6}"/>
              </a:ext>
            </a:extLst>
          </p:cNvPr>
          <p:cNvSpPr txBox="1"/>
          <p:nvPr/>
        </p:nvSpPr>
        <p:spPr>
          <a:xfrm>
            <a:off x="3897401" y="515719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부채</a:t>
            </a:r>
            <a:r>
              <a:rPr lang="en-US" altLang="ko-KR" b="1" dirty="0">
                <a:solidFill>
                  <a:srgbClr val="17375E"/>
                </a:solidFill>
              </a:rPr>
              <a:t>, </a:t>
            </a:r>
            <a:r>
              <a:rPr lang="ko-KR" altLang="en-US" b="1" dirty="0">
                <a:solidFill>
                  <a:srgbClr val="17375E"/>
                </a:solidFill>
              </a:rPr>
              <a:t>자본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04386-7C89-4FE6-A6DF-D13DA4BA3600}"/>
              </a:ext>
            </a:extLst>
          </p:cNvPr>
          <p:cNvSpPr txBox="1"/>
          <p:nvPr/>
        </p:nvSpPr>
        <p:spPr>
          <a:xfrm>
            <a:off x="811996" y="5662989"/>
            <a:ext cx="765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유동자산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비유동자산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현금및현금성자산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금융자산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유형자산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무형자산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유동부채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비유동부채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금융부채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이익잉여금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직선 연결선[R] 6">
            <a:extLst>
              <a:ext uri="{FF2B5EF4-FFF2-40B4-BE49-F238E27FC236}">
                <a16:creationId xmlns:a16="http://schemas.microsoft.com/office/drawing/2014/main" id="{48038140-84D2-40CB-8B92-0AD961B22506}"/>
              </a:ext>
            </a:extLst>
          </p:cNvPr>
          <p:cNvCxnSpPr>
            <a:cxnSpLocks/>
          </p:cNvCxnSpPr>
          <p:nvPr/>
        </p:nvCxnSpPr>
        <p:spPr>
          <a:xfrm>
            <a:off x="5173578" y="5326722"/>
            <a:ext cx="540060" cy="0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EEAB2A-DA94-421A-B3E1-C03F0D452158}"/>
              </a:ext>
            </a:extLst>
          </p:cNvPr>
          <p:cNvSpPr txBox="1"/>
          <p:nvPr/>
        </p:nvSpPr>
        <p:spPr>
          <a:xfrm>
            <a:off x="5855213" y="51571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군집분석 변수</a:t>
            </a:r>
          </a:p>
        </p:txBody>
      </p:sp>
      <p:cxnSp>
        <p:nvCxnSpPr>
          <p:cNvPr id="31" name="직선 연결선[R] 6">
            <a:extLst>
              <a:ext uri="{FF2B5EF4-FFF2-40B4-BE49-F238E27FC236}">
                <a16:creationId xmlns:a16="http://schemas.microsoft.com/office/drawing/2014/main" id="{CBF7F5F5-166C-4AC6-926A-249E67C32F05}"/>
              </a:ext>
            </a:extLst>
          </p:cNvPr>
          <p:cNvCxnSpPr>
            <a:cxnSpLocks/>
          </p:cNvCxnSpPr>
          <p:nvPr/>
        </p:nvCxnSpPr>
        <p:spPr>
          <a:xfrm>
            <a:off x="5566942" y="6114861"/>
            <a:ext cx="540060" cy="0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B76B1E-B15F-4546-A30B-9DC8A4A16C62}"/>
              </a:ext>
            </a:extLst>
          </p:cNvPr>
          <p:cNvSpPr txBox="1"/>
          <p:nvPr/>
        </p:nvSpPr>
        <p:spPr>
          <a:xfrm>
            <a:off x="6248577" y="594533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유사도 측정 변수</a:t>
            </a:r>
          </a:p>
        </p:txBody>
      </p:sp>
    </p:spTree>
    <p:extLst>
      <p:ext uri="{BB962C8B-B14F-4D97-AF65-F5344CB8AC3E}">
        <p14:creationId xmlns:p14="http://schemas.microsoft.com/office/powerpoint/2010/main" val="176677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연구 모형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방법론 구현 및 평가 절차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ED402E-76BD-4344-89DC-D32FC653E209}"/>
              </a:ext>
            </a:extLst>
          </p:cNvPr>
          <p:cNvSpPr/>
          <p:nvPr/>
        </p:nvSpPr>
        <p:spPr>
          <a:xfrm>
            <a:off x="464203" y="2060848"/>
            <a:ext cx="1087853" cy="1008112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부채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2D647D9-D054-4846-9185-8A02D900275B}"/>
              </a:ext>
            </a:extLst>
          </p:cNvPr>
          <p:cNvSpPr/>
          <p:nvPr/>
        </p:nvSpPr>
        <p:spPr>
          <a:xfrm>
            <a:off x="464203" y="3210553"/>
            <a:ext cx="1087853" cy="1008112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9EFD8C-A1DF-4160-A892-161AF8BA4988}"/>
              </a:ext>
            </a:extLst>
          </p:cNvPr>
          <p:cNvSpPr/>
          <p:nvPr/>
        </p:nvSpPr>
        <p:spPr>
          <a:xfrm>
            <a:off x="2200128" y="2060848"/>
            <a:ext cx="1224136" cy="215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군집 분석 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및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군집 수 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결정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175CAE7-57DD-4578-98A5-89D911B47A4A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1552056" y="2564904"/>
            <a:ext cx="648072" cy="574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F4CDDE2-17F7-4643-AE13-22405BE84587}"/>
              </a:ext>
            </a:extLst>
          </p:cNvPr>
          <p:cNvCxnSpPr>
            <a:cxnSpLocks/>
            <a:stCxn id="28" idx="6"/>
            <a:endCxn id="10" idx="1"/>
          </p:cNvCxnSpPr>
          <p:nvPr/>
        </p:nvCxnSpPr>
        <p:spPr>
          <a:xfrm flipV="1">
            <a:off x="1552056" y="3139757"/>
            <a:ext cx="648072" cy="574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EAB126-2743-4B26-B616-B5CE47BA7C5B}"/>
              </a:ext>
            </a:extLst>
          </p:cNvPr>
          <p:cNvSpPr/>
          <p:nvPr/>
        </p:nvSpPr>
        <p:spPr>
          <a:xfrm>
            <a:off x="3928320" y="2060848"/>
            <a:ext cx="1224136" cy="215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군집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산업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분포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동질성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검정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8451EB0-C9F9-4F90-8B10-117DA1C89426}"/>
              </a:ext>
            </a:extLst>
          </p:cNvPr>
          <p:cNvSpPr/>
          <p:nvPr/>
        </p:nvSpPr>
        <p:spPr>
          <a:xfrm>
            <a:off x="5656512" y="2060848"/>
            <a:ext cx="1224136" cy="215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군집 내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유사도 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측정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B4D39D-2EE4-454D-B50A-65BBEA172B7D}"/>
              </a:ext>
            </a:extLst>
          </p:cNvPr>
          <p:cNvSpPr/>
          <p:nvPr/>
        </p:nvSpPr>
        <p:spPr>
          <a:xfrm>
            <a:off x="7380312" y="2060848"/>
            <a:ext cx="1224136" cy="215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유사도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상위 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en-US" altLang="ko-KR" b="1" dirty="0">
                <a:solidFill>
                  <a:srgbClr val="17375E"/>
                </a:solidFill>
              </a:rPr>
              <a:t>10</a:t>
            </a:r>
            <a:r>
              <a:rPr lang="ko-KR" altLang="en-US" b="1" dirty="0">
                <a:solidFill>
                  <a:srgbClr val="17375E"/>
                </a:solidFill>
              </a:rPr>
              <a:t>종목</a:t>
            </a:r>
            <a:endParaRPr lang="en-US" altLang="ko-KR" b="1" dirty="0">
              <a:solidFill>
                <a:srgbClr val="17375E"/>
              </a:solidFill>
            </a:endParaRPr>
          </a:p>
          <a:p>
            <a:pPr algn="ctr"/>
            <a:r>
              <a:rPr lang="ko-KR" altLang="en-US" b="1" dirty="0">
                <a:solidFill>
                  <a:srgbClr val="17375E"/>
                </a:solidFill>
              </a:rPr>
              <a:t>출력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8674FD-A30F-43DD-AB86-EDA036813E4F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>
            <a:off x="3424264" y="3139757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E54AED0-1958-46A2-BAF9-BA7961A8B5A1}"/>
              </a:ext>
            </a:extLst>
          </p:cNvPr>
          <p:cNvCxnSpPr/>
          <p:nvPr/>
        </p:nvCxnSpPr>
        <p:spPr>
          <a:xfrm>
            <a:off x="5152456" y="31657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F9CA92-15BE-4F97-BC20-190AF37C6C49}"/>
              </a:ext>
            </a:extLst>
          </p:cNvPr>
          <p:cNvCxnSpPr/>
          <p:nvPr/>
        </p:nvCxnSpPr>
        <p:spPr>
          <a:xfrm>
            <a:off x="6880648" y="316576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51CAFE7-4121-4691-A665-730191927CBE}"/>
              </a:ext>
            </a:extLst>
          </p:cNvPr>
          <p:cNvSpPr/>
          <p:nvPr/>
        </p:nvSpPr>
        <p:spPr>
          <a:xfrm>
            <a:off x="4860557" y="4819530"/>
            <a:ext cx="1087853" cy="10081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유형자산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5B0EBD1-9181-4C11-916A-74E9A1D25BE4}"/>
              </a:ext>
            </a:extLst>
          </p:cNvPr>
          <p:cNvSpPr/>
          <p:nvPr/>
        </p:nvSpPr>
        <p:spPr>
          <a:xfrm>
            <a:off x="6656891" y="4819530"/>
            <a:ext cx="1087853" cy="100811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이익잉여금</a:t>
            </a:r>
          </a:p>
        </p:txBody>
      </p:sp>
      <p:cxnSp>
        <p:nvCxnSpPr>
          <p:cNvPr id="48" name="직선 연결선[R] 6">
            <a:extLst>
              <a:ext uri="{FF2B5EF4-FFF2-40B4-BE49-F238E27FC236}">
                <a16:creationId xmlns:a16="http://schemas.microsoft.com/office/drawing/2014/main" id="{4A26F2C4-EB28-453A-9975-9CEFED4C3ED1}"/>
              </a:ext>
            </a:extLst>
          </p:cNvPr>
          <p:cNvCxnSpPr>
            <a:cxnSpLocks/>
          </p:cNvCxnSpPr>
          <p:nvPr/>
        </p:nvCxnSpPr>
        <p:spPr>
          <a:xfrm>
            <a:off x="6023843" y="5301208"/>
            <a:ext cx="540060" cy="0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F8188A0-87EC-419A-AD20-4058B7339319}"/>
              </a:ext>
            </a:extLst>
          </p:cNvPr>
          <p:cNvCxnSpPr>
            <a:stCxn id="46" idx="0"/>
            <a:endCxn id="36" idx="2"/>
          </p:cNvCxnSpPr>
          <p:nvPr/>
        </p:nvCxnSpPr>
        <p:spPr>
          <a:xfrm rot="5400000" flipH="1" flipV="1">
            <a:off x="5536100" y="4087050"/>
            <a:ext cx="600865" cy="864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6CA3902-DCC1-419C-954F-4EFF6EEF44BB}"/>
              </a:ext>
            </a:extLst>
          </p:cNvPr>
          <p:cNvCxnSpPr>
            <a:stCxn id="47" idx="0"/>
            <a:endCxn id="36" idx="2"/>
          </p:cNvCxnSpPr>
          <p:nvPr/>
        </p:nvCxnSpPr>
        <p:spPr>
          <a:xfrm rot="16200000" flipV="1">
            <a:off x="6434267" y="4052979"/>
            <a:ext cx="600865" cy="932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447E8A-C7C6-4266-B4BE-3B240234F2EB}"/>
              </a:ext>
            </a:extLst>
          </p:cNvPr>
          <p:cNvSpPr txBox="1"/>
          <p:nvPr/>
        </p:nvSpPr>
        <p:spPr>
          <a:xfrm>
            <a:off x="2483768" y="11154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연 구 모 형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9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방법론 구현 및 평가 절차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395536" y="1228690"/>
            <a:ext cx="2069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군집 분석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BB31285-FBCB-4FF4-9111-08934B995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36173"/>
              </p:ext>
            </p:extLst>
          </p:nvPr>
        </p:nvGraphicFramePr>
        <p:xfrm>
          <a:off x="647564" y="1916832"/>
          <a:ext cx="7308812" cy="40324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1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9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알고리즘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K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Median : K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중앙값 군집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9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선정이유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재무정보는 정량적 정보이므로 </a:t>
                      </a:r>
                      <a:b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거리를 측정할 수 있음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이상치를 고려하여 중앙값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6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값의 규모의 영향이 큼</a:t>
                      </a:r>
                      <a:endParaRPr lang="en-US" altLang="ko-KR" sz="16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데이터의 값의 편차가 심함</a:t>
                      </a:r>
                      <a:endParaRPr lang="en-US" altLang="ko-KR" sz="16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각 종목의 자산으로 정규화 필요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4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방법론 구현 및 평가 절차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395536" y="1228690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군집의 수 결정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A02533-2218-45D9-87F7-C2D7F21BE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66388"/>
              </p:ext>
            </p:extLst>
          </p:nvPr>
        </p:nvGraphicFramePr>
        <p:xfrm>
          <a:off x="506402" y="1988840"/>
          <a:ext cx="2697446" cy="34434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7286">
                  <a:extLst>
                    <a:ext uri="{9D8B030D-6E8A-4147-A177-3AD203B41FA5}">
                      <a16:colId xmlns:a16="http://schemas.microsoft.com/office/drawing/2014/main" val="427535724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6276419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Inertia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value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Elbow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구간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확인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76431"/>
                  </a:ext>
                </a:extLst>
              </a:tr>
              <a:tr h="17152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Silhouette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시각화 자료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비교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52486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A4616A6-4D8E-44BA-B14B-354B1A5D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05" y="1915100"/>
            <a:ext cx="5133975" cy="35909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6B7DB-4C19-49A8-82D1-456D7C009B76}"/>
              </a:ext>
            </a:extLst>
          </p:cNvPr>
          <p:cNvSpPr/>
          <p:nvPr/>
        </p:nvSpPr>
        <p:spPr>
          <a:xfrm>
            <a:off x="5346507" y="5597276"/>
            <a:ext cx="1957970" cy="233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[ </a:t>
            </a:r>
            <a:r>
              <a:rPr kumimoji="1" lang="ko-KR" altLang="en-US" sz="1400" dirty="0">
                <a:solidFill>
                  <a:schemeClr val="tx1"/>
                </a:solidFill>
              </a:rPr>
              <a:t>파이썬 스크립트 </a:t>
            </a:r>
            <a:r>
              <a:rPr kumimoji="1" lang="en-US" altLang="ko-KR" sz="1400" dirty="0">
                <a:solidFill>
                  <a:schemeClr val="tx1"/>
                </a:solidFill>
              </a:rPr>
              <a:t>]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5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방법론 구현 및 평가 절차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395536" y="1228690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각 군집의 산업 분포의 동질성 검정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BB31285-FBCB-4FF4-9111-08934B995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12700"/>
              </p:ext>
            </p:extLst>
          </p:nvPr>
        </p:nvGraphicFramePr>
        <p:xfrm>
          <a:off x="647564" y="1916832"/>
          <a:ext cx="7308812" cy="4320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1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30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알고리즘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Chisquare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: </a:t>
                      </a: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카이제곱검정</a:t>
                      </a:r>
                      <a:endParaRPr lang="ko-KR" altLang="en-US" sz="18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50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선정이유 및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가설 설정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 분포의 동질성 여부 확인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귀무가설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집단의 산업 분포와 각 집단의 </a:t>
                      </a:r>
                      <a:b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 분포는 차이가 있다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대립가설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집단의 산업 분포와 각 집단의 </a:t>
                      </a:r>
                      <a:b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 분포는 차이가 없다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67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데이터의 산업 코드의 나열 순서가 다름</a:t>
                      </a:r>
                      <a:endParaRPr lang="en-US" altLang="ko-KR" sz="16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전체 집단의 산업 변수의 길이와 군집의 길이가 다름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1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402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방법론 구현 및 평가 절차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395536" y="1228690"/>
            <a:ext cx="6264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군집 내 유사도 측정 및 유사도 상위 </a:t>
            </a:r>
            <a:r>
              <a:rPr lang="en-US" altLang="ko-KR" sz="2000" b="1" dirty="0">
                <a:solidFill>
                  <a:srgbClr val="17375E"/>
                </a:solidFill>
              </a:rPr>
              <a:t>10</a:t>
            </a:r>
            <a:r>
              <a:rPr lang="ko-KR" altLang="en-US" sz="2000" b="1" dirty="0">
                <a:solidFill>
                  <a:srgbClr val="17375E"/>
                </a:solidFill>
              </a:rPr>
              <a:t>종목 출력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4BFE07-98C3-4D3F-921C-6F042925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699" y="1703231"/>
            <a:ext cx="4693781" cy="475010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8668F8-09F9-471B-9FD5-16903280B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1527"/>
              </p:ext>
            </p:extLst>
          </p:nvPr>
        </p:nvGraphicFramePr>
        <p:xfrm>
          <a:off x="601216" y="2132856"/>
          <a:ext cx="3538736" cy="35982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7629">
                  <a:extLst>
                    <a:ext uri="{9D8B030D-6E8A-4147-A177-3AD203B41FA5}">
                      <a16:colId xmlns:a16="http://schemas.microsoft.com/office/drawing/2014/main" val="966748267"/>
                    </a:ext>
                  </a:extLst>
                </a:gridCol>
                <a:gridCol w="2611107">
                  <a:extLst>
                    <a:ext uri="{9D8B030D-6E8A-4147-A177-3AD203B41FA5}">
                      <a16:colId xmlns:a16="http://schemas.microsoft.com/office/drawing/2014/main" val="951009322"/>
                    </a:ext>
                  </a:extLst>
                </a:gridCol>
              </a:tblGrid>
              <a:tr h="6899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알고리즘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유클리디안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거리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622607"/>
                  </a:ext>
                </a:extLst>
              </a:tr>
              <a:tr h="13263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선정이유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재무정보는 정량적 정보이므로 거리를 측정할 수 있음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56492"/>
                  </a:ext>
                </a:extLst>
              </a:tr>
              <a:tr h="15346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값의 규모의 영향이 큼</a:t>
                      </a:r>
                      <a:endParaRPr lang="en-US" altLang="ko-KR" sz="14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데이터의 값의 편차가 심함</a:t>
                      </a:r>
                      <a:endParaRPr lang="en-US" altLang="ko-KR" sz="14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정규화 필요</a:t>
                      </a:r>
                      <a:endParaRPr lang="en-US" altLang="ko-KR" sz="140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구현하는 플랫폼의 기능으로써 사용됨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314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82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4114D9-6CFB-4559-81C6-95747F5F14DD}"/>
              </a:ext>
            </a:extLst>
          </p:cNvPr>
          <p:cNvSpPr/>
          <p:nvPr/>
        </p:nvSpPr>
        <p:spPr>
          <a:xfrm>
            <a:off x="395536" y="1228690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[ Raw Data</a:t>
            </a:r>
            <a:r>
              <a:rPr lang="ko-KR" altLang="en-US" sz="2000" b="1" dirty="0">
                <a:solidFill>
                  <a:srgbClr val="17375E"/>
                </a:solidFill>
              </a:rPr>
              <a:t>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D184F-789B-4E5F-8F91-6CF1EF9D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1" y="1700808"/>
            <a:ext cx="7976347" cy="4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7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4114D9-6CFB-4559-81C6-95747F5F14DD}"/>
              </a:ext>
            </a:extLst>
          </p:cNvPr>
          <p:cNvSpPr/>
          <p:nvPr/>
        </p:nvSpPr>
        <p:spPr>
          <a:xfrm>
            <a:off x="395536" y="1228690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[ Raw Data</a:t>
            </a:r>
            <a:r>
              <a:rPr lang="ko-KR" altLang="en-US" sz="2000" b="1" dirty="0">
                <a:solidFill>
                  <a:srgbClr val="17375E"/>
                </a:solidFill>
              </a:rPr>
              <a:t>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73C5B-CF62-424C-9D44-9040F4C6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0393"/>
            <a:ext cx="7776864" cy="42508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B8FEF9-A624-4619-8FE0-0E6F0BF64F10}"/>
              </a:ext>
            </a:extLst>
          </p:cNvPr>
          <p:cNvSpPr/>
          <p:nvPr/>
        </p:nvSpPr>
        <p:spPr>
          <a:xfrm>
            <a:off x="1798596" y="6109265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Tab</a:t>
            </a:r>
            <a:r>
              <a:rPr lang="ko-KR" altLang="en-US" sz="2000" b="1" dirty="0">
                <a:solidFill>
                  <a:srgbClr val="17375E"/>
                </a:solidFill>
              </a:rPr>
              <a:t>을 구분 단위로 하는 텍스트 데이터 파일</a:t>
            </a:r>
            <a:endParaRPr lang="en-US" altLang="ko-KR" sz="2000" b="1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84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3196E8-20F7-46F5-9771-D7807C74C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4824"/>
            <a:ext cx="4886325" cy="4162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53A6B8-0C22-498D-99D3-A65D82CC9BA1}"/>
              </a:ext>
            </a:extLst>
          </p:cNvPr>
          <p:cNvSpPr/>
          <p:nvPr/>
        </p:nvSpPr>
        <p:spPr>
          <a:xfrm>
            <a:off x="3933072" y="3870192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4C78A0-AE48-4F18-9625-FCEA001CEA41}"/>
              </a:ext>
            </a:extLst>
          </p:cNvPr>
          <p:cNvSpPr/>
          <p:nvPr/>
        </p:nvSpPr>
        <p:spPr>
          <a:xfrm>
            <a:off x="5569892" y="3140968"/>
            <a:ext cx="2962547" cy="16561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은행 금융 지주 종목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증권사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보험사 등의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금융종목은 데이터에 없음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유동성배열법을 최대한 배제하려는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의도일 것으로 추정됨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F8B100-3DA0-42EE-9BB7-9048C29809A8}"/>
              </a:ext>
            </a:extLst>
          </p:cNvPr>
          <p:cNvSpPr/>
          <p:nvPr/>
        </p:nvSpPr>
        <p:spPr>
          <a:xfrm>
            <a:off x="683568" y="1340768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 특성 </a:t>
            </a:r>
            <a:r>
              <a:rPr lang="en-US" altLang="ko-KR" sz="2000" b="1" dirty="0">
                <a:solidFill>
                  <a:srgbClr val="17375E"/>
                </a:solidFill>
              </a:rPr>
              <a:t>: </a:t>
            </a:r>
            <a:r>
              <a:rPr lang="ko-KR" altLang="en-US" sz="2000" b="1" dirty="0">
                <a:solidFill>
                  <a:srgbClr val="17375E"/>
                </a:solidFill>
              </a:rPr>
              <a:t>공시정보활용마당 활용가이드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84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342273" y="3659540"/>
            <a:ext cx="1368152" cy="17136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671900" y="92901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1" y="216014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31641" y="30834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142473" y="30834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70665" y="30834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598857" y="3083476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39850" y="32182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서론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42273" y="3803556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연구 배경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제안하는 방법론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선행 연구 검토</a:t>
            </a: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3070465" y="3659540"/>
            <a:ext cx="1368152" cy="17136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798657" y="3659540"/>
            <a:ext cx="1368152" cy="17136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526849" y="3659540"/>
            <a:ext cx="1368152" cy="17136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3070465" y="3803556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연구 모형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알고리즘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>
              <a:buFontTx/>
              <a:buChar char="-"/>
            </a:pPr>
            <a:r>
              <a:rPr lang="ko-KR" altLang="en-US" sz="1200" b="1" spc="-150" dirty="0"/>
              <a:t>  데이터수집 </a:t>
            </a:r>
            <a:r>
              <a:rPr lang="en-US" altLang="ko-KR" sz="1200" b="1" spc="-150" dirty="0"/>
              <a:t>, </a:t>
            </a:r>
            <a:r>
              <a:rPr lang="ko-KR" altLang="en-US" sz="1200" b="1" spc="-150" dirty="0"/>
              <a:t>처리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pPr>
              <a:buFontTx/>
              <a:buChar char="-"/>
            </a:pPr>
            <a:r>
              <a:rPr lang="ko-KR" altLang="en-US" sz="1200" b="1" spc="-150" dirty="0"/>
              <a:t>  데이터베이스</a:t>
            </a:r>
            <a:endParaRPr lang="en-US" altLang="ko-KR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4798657" y="3803556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군집분석 결과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동질성 검정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플랫폼 구축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6849" y="380355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논의 및 결론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방법론 활용 방안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향후 연구 과제 도출</a:t>
            </a:r>
            <a:endParaRPr lang="en-US" altLang="ko-KR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998457" y="32182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연구방법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54641" y="32182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38817" y="32274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논의 및 결론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C9BF0-A9AE-CA42-87B5-BA4A1379C8C6}"/>
              </a:ext>
            </a:extLst>
          </p:cNvPr>
          <p:cNvSpPr txBox="1"/>
          <p:nvPr/>
        </p:nvSpPr>
        <p:spPr>
          <a:xfrm>
            <a:off x="3142473" y="216014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705EB5-9615-CF4A-B084-39DD28A8E2E4}"/>
              </a:ext>
            </a:extLst>
          </p:cNvPr>
          <p:cNvSpPr txBox="1"/>
          <p:nvPr/>
        </p:nvSpPr>
        <p:spPr>
          <a:xfrm>
            <a:off x="4870665" y="216014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7C2A26-4AF1-B642-9084-C9AF53235F72}"/>
              </a:ext>
            </a:extLst>
          </p:cNvPr>
          <p:cNvSpPr txBox="1"/>
          <p:nvPr/>
        </p:nvSpPr>
        <p:spPr>
          <a:xfrm>
            <a:off x="6598857" y="216014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1115616" y="1228690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 특성 </a:t>
            </a:r>
            <a:r>
              <a:rPr lang="en-US" altLang="ko-KR" sz="2000" b="1" dirty="0">
                <a:solidFill>
                  <a:srgbClr val="17375E"/>
                </a:solidFill>
              </a:rPr>
              <a:t>: </a:t>
            </a:r>
            <a:r>
              <a:rPr lang="ko-KR" altLang="en-US" sz="2000" b="1" dirty="0">
                <a:solidFill>
                  <a:srgbClr val="17375E"/>
                </a:solidFill>
              </a:rPr>
              <a:t>공시정보활용마당 활용가이드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7A992F-C990-4C84-9F32-E622484B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04681"/>
            <a:ext cx="6480720" cy="2219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E283A3-677A-44CD-BF1F-91FD02A65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288491"/>
            <a:ext cx="56388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2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831570-1F68-4141-9F74-E47C194A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4" y="1728782"/>
            <a:ext cx="3999726" cy="44365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E54A5C-5FA8-48A4-B3DE-BD6BD530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37" y="1589670"/>
            <a:ext cx="4242486" cy="46476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E8B498-A477-427B-8073-7C1335501E99}"/>
              </a:ext>
            </a:extLst>
          </p:cNvPr>
          <p:cNvSpPr/>
          <p:nvPr/>
        </p:nvSpPr>
        <p:spPr>
          <a:xfrm>
            <a:off x="572274" y="1099882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 특성 </a:t>
            </a:r>
            <a:r>
              <a:rPr lang="en-US" altLang="ko-KR" sz="2000" b="1" dirty="0">
                <a:solidFill>
                  <a:srgbClr val="17375E"/>
                </a:solidFill>
              </a:rPr>
              <a:t>: </a:t>
            </a:r>
            <a:r>
              <a:rPr lang="ko-KR" altLang="en-US" sz="2000" b="1" dirty="0">
                <a:solidFill>
                  <a:srgbClr val="17375E"/>
                </a:solidFill>
              </a:rPr>
              <a:t>공시정보활용마당 활용가이드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54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868040" y="1268760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 특성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E6FE53-3AFB-4D93-BAEF-2489A1EA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40" y="1254502"/>
            <a:ext cx="3648075" cy="428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99883C-36D8-4F52-AEF9-C40E73C95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342" y="1810463"/>
            <a:ext cx="6118994" cy="45410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E1AB69-1289-4876-91F7-897393F2CFA5}"/>
              </a:ext>
            </a:extLst>
          </p:cNvPr>
          <p:cNvSpPr/>
          <p:nvPr/>
        </p:nvSpPr>
        <p:spPr>
          <a:xfrm>
            <a:off x="3275856" y="4437112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3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868040" y="1268760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 특성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FDF498-92C3-4515-BC41-3A9C7ED826AB}"/>
              </a:ext>
            </a:extLst>
          </p:cNvPr>
          <p:cNvSpPr/>
          <p:nvPr/>
        </p:nvSpPr>
        <p:spPr>
          <a:xfrm>
            <a:off x="868040" y="1740902"/>
            <a:ext cx="6728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표준계정과목체계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계정 과목 코드 부여의 기준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지침</a:t>
            </a:r>
            <a:endParaRPr lang="en-US" altLang="ko-KR" sz="2000" b="1" dirty="0">
              <a:solidFill>
                <a:srgbClr val="17375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F8513F-8E40-4F02-A7A0-9D4269202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0" y="2213043"/>
            <a:ext cx="7376368" cy="40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1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868040" y="1268760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회계 데이터의 구조적인 문제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212E0-3F8D-4F95-8FDD-BE463361976F}"/>
              </a:ext>
            </a:extLst>
          </p:cNvPr>
          <p:cNvSpPr txBox="1"/>
          <p:nvPr/>
        </p:nvSpPr>
        <p:spPr>
          <a:xfrm>
            <a:off x="885200" y="1658276"/>
            <a:ext cx="7647240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sz="1400" b="1" dirty="0"/>
              <a:t>국제회계기준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세법과의 접점이 없는 영역에서는 각 회사의 자율적인 판단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처리를 존중 </a:t>
            </a:r>
            <a:endParaRPr lang="en-US" altLang="ko-KR" sz="1400" b="1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en-US" altLang="ko-KR" sz="1400" b="1" dirty="0"/>
              <a:t>IASB, </a:t>
            </a:r>
            <a:r>
              <a:rPr lang="ko-KR" altLang="en-US" sz="1400" b="1" dirty="0"/>
              <a:t>한국회계기준원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금감원</a:t>
            </a:r>
            <a:r>
              <a:rPr lang="ko-KR" altLang="en-US" sz="1400" b="1" dirty="0"/>
              <a:t> 등의 중심적인 감독기관에서 양식을 정하지 않음</a:t>
            </a:r>
            <a:endParaRPr lang="en-US" altLang="ko-KR" sz="1400" b="1" dirty="0"/>
          </a:p>
        </p:txBody>
      </p:sp>
      <p:sp>
        <p:nvSpPr>
          <p:cNvPr id="5" name="톱니 모양의 오른쪽 화살표[N] 40">
            <a:extLst>
              <a:ext uri="{FF2B5EF4-FFF2-40B4-BE49-F238E27FC236}">
                <a16:creationId xmlns:a16="http://schemas.microsoft.com/office/drawing/2014/main" id="{360C85F1-9DB3-409D-9464-255308B31B07}"/>
              </a:ext>
            </a:extLst>
          </p:cNvPr>
          <p:cNvSpPr/>
          <p:nvPr/>
        </p:nvSpPr>
        <p:spPr>
          <a:xfrm rot="5400000">
            <a:off x="1793154" y="3183510"/>
            <a:ext cx="589139" cy="216024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E1584C-269C-4C47-BB3D-75BA3D06D8D4}"/>
              </a:ext>
            </a:extLst>
          </p:cNvPr>
          <p:cNvSpPr/>
          <p:nvPr/>
        </p:nvSpPr>
        <p:spPr>
          <a:xfrm>
            <a:off x="868040" y="4005064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Raw Data</a:t>
            </a:r>
            <a:r>
              <a:rPr lang="ko-KR" altLang="en-US" sz="2000" b="1" dirty="0">
                <a:solidFill>
                  <a:srgbClr val="17375E"/>
                </a:solidFill>
              </a:rPr>
              <a:t> 문제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FB999-7342-4319-AED2-A9072DA404FA}"/>
              </a:ext>
            </a:extLst>
          </p:cNvPr>
          <p:cNvSpPr txBox="1"/>
          <p:nvPr/>
        </p:nvSpPr>
        <p:spPr>
          <a:xfrm>
            <a:off x="2317172" y="3103522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오픈 다트의 데이터에도 그대로 투영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9FF1F4-3423-428C-BDDD-2FB4AC2C3F55}"/>
              </a:ext>
            </a:extLst>
          </p:cNvPr>
          <p:cNvSpPr txBox="1"/>
          <p:nvPr/>
        </p:nvSpPr>
        <p:spPr>
          <a:xfrm>
            <a:off x="885200" y="4464695"/>
            <a:ext cx="7791256" cy="134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ts val="2000"/>
              </a:lnSpc>
              <a:buAutoNum type="arabicPeriod"/>
            </a:pPr>
            <a:r>
              <a:rPr lang="ko-KR" altLang="en-US" sz="1300" b="1" dirty="0"/>
              <a:t>계정과목명 사용의 중구난방 </a:t>
            </a:r>
            <a:endParaRPr lang="en-US" altLang="ko-KR" sz="1300" b="1" dirty="0"/>
          </a:p>
          <a:p>
            <a:pPr marL="342900" indent="-342900" fontAlgn="base">
              <a:lnSpc>
                <a:spcPts val="2000"/>
              </a:lnSpc>
              <a:buAutoNum type="arabicPeriod"/>
            </a:pPr>
            <a:r>
              <a:rPr lang="ko-KR" altLang="en-US" sz="1300" b="1" dirty="0"/>
              <a:t>계정코드 사용의 중구난방</a:t>
            </a:r>
            <a:endParaRPr lang="en-US" altLang="ko-KR" sz="1300" b="1" dirty="0"/>
          </a:p>
          <a:p>
            <a:pPr marL="342900" indent="-342900" fontAlgn="base">
              <a:lnSpc>
                <a:spcPts val="2000"/>
              </a:lnSpc>
              <a:buAutoNum type="arabicPeriod"/>
            </a:pPr>
            <a:r>
              <a:rPr lang="ko-KR" altLang="en-US" sz="1300" b="1" dirty="0"/>
              <a:t>하위 계정과목 배치의 중구난방 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너무 친절하게 세부적으로 보여주는 경우가 있음</a:t>
            </a:r>
            <a:endParaRPr lang="en-US" altLang="ko-KR" sz="1300" b="1" dirty="0"/>
          </a:p>
          <a:p>
            <a:pPr marL="342900" indent="-342900" fontAlgn="base">
              <a:lnSpc>
                <a:spcPts val="2000"/>
              </a:lnSpc>
              <a:buAutoNum type="arabicPeriod"/>
            </a:pPr>
            <a:r>
              <a:rPr lang="ko-KR" altLang="en-US" sz="1300" b="1" dirty="0"/>
              <a:t>충분히 기준서에 의거하여 준비된 코드에서 찾을 수 있음에도 </a:t>
            </a:r>
            <a:r>
              <a:rPr lang="en-US" altLang="ko-KR" sz="1300" b="1" dirty="0"/>
              <a:t>entity</a:t>
            </a:r>
            <a:r>
              <a:rPr lang="ko-KR" altLang="en-US" sz="1300" b="1" dirty="0"/>
              <a:t>코드가 사용된 경우가 많음</a:t>
            </a:r>
            <a:br>
              <a:rPr lang="en-US" altLang="ko-KR" sz="1300" b="1" dirty="0"/>
            </a:br>
            <a:r>
              <a:rPr lang="en-US" altLang="ko-KR" sz="1300" b="1" dirty="0"/>
              <a:t>(</a:t>
            </a:r>
            <a:r>
              <a:rPr lang="ko-KR" altLang="en-US" sz="1300" b="1" dirty="0"/>
              <a:t>연도별 </a:t>
            </a:r>
            <a:r>
              <a:rPr lang="en-US" altLang="ko-KR" sz="1300" b="1" dirty="0"/>
              <a:t>7~9</a:t>
            </a:r>
            <a:r>
              <a:rPr lang="ko-KR" altLang="en-US" sz="1300" b="1" dirty="0"/>
              <a:t>만 레코드 중에서 평균적으로 </a:t>
            </a:r>
            <a:r>
              <a:rPr lang="en-US" altLang="ko-KR" sz="1300" b="1" dirty="0"/>
              <a:t>4~5</a:t>
            </a:r>
            <a:r>
              <a:rPr lang="ko-KR" altLang="en-US" sz="1300" b="1" dirty="0"/>
              <a:t>천 레코드가 </a:t>
            </a:r>
            <a:r>
              <a:rPr lang="en-US" altLang="ko-KR" sz="1300" b="1" dirty="0"/>
              <a:t>entity)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934D96-B4CB-4625-A94C-42A7FA53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00" y="6001307"/>
            <a:ext cx="3762375" cy="400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4AD78B1-9AD7-419F-8AD1-2C630DD62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52" y="5982257"/>
            <a:ext cx="36385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868040" y="1268760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 err="1">
                <a:solidFill>
                  <a:srgbClr val="17375E"/>
                </a:solidFill>
              </a:rPr>
              <a:t>전처리</a:t>
            </a:r>
            <a:r>
              <a:rPr lang="ko-KR" altLang="en-US" sz="2000" b="1" dirty="0">
                <a:solidFill>
                  <a:srgbClr val="17375E"/>
                </a:solidFill>
              </a:rPr>
              <a:t> 프로세스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77485E-456F-4E14-8F04-F49D40751AE6}"/>
              </a:ext>
            </a:extLst>
          </p:cNvPr>
          <p:cNvSpPr txBox="1"/>
          <p:nvPr/>
        </p:nvSpPr>
        <p:spPr>
          <a:xfrm>
            <a:off x="611560" y="231694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3C9293B-103C-45B1-AEC9-4D86AC52EF3E}"/>
              </a:ext>
            </a:extLst>
          </p:cNvPr>
          <p:cNvGrpSpPr/>
          <p:nvPr/>
        </p:nvGrpSpPr>
        <p:grpSpPr>
          <a:xfrm>
            <a:off x="899593" y="2102459"/>
            <a:ext cx="7247759" cy="774584"/>
            <a:chOff x="1285556" y="2013521"/>
            <a:chExt cx="7247759" cy="77458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88415C6-1475-4DC7-B289-61F81A0004A4}"/>
                </a:ext>
              </a:extLst>
            </p:cNvPr>
            <p:cNvGrpSpPr/>
            <p:nvPr/>
          </p:nvGrpSpPr>
          <p:grpSpPr>
            <a:xfrm>
              <a:off x="3970889" y="2013521"/>
              <a:ext cx="4562426" cy="774584"/>
              <a:chOff x="2541318" y="41924"/>
              <a:chExt cx="4562426" cy="774584"/>
            </a:xfrm>
          </p:grpSpPr>
          <p:sp>
            <p:nvSpPr>
              <p:cNvPr id="41" name="양쪽 모서리가 둥근 사각형 22">
                <a:extLst>
                  <a:ext uri="{FF2B5EF4-FFF2-40B4-BE49-F238E27FC236}">
                    <a16:creationId xmlns:a16="http://schemas.microsoft.com/office/drawing/2014/main" id="{5E693A65-760C-4606-8F13-9FC27B0BDC12}"/>
                  </a:ext>
                </a:extLst>
              </p:cNvPr>
              <p:cNvSpPr/>
              <p:nvPr/>
            </p:nvSpPr>
            <p:spPr>
              <a:xfrm rot="5400000">
                <a:off x="4479175" y="-1843943"/>
                <a:ext cx="686712" cy="4562426"/>
              </a:xfrm>
              <a:prstGeom prst="round2SameRect">
                <a:avLst/>
              </a:prstGeom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양쪽 모서리가 둥근 사각형 4">
                <a:extLst>
                  <a:ext uri="{FF2B5EF4-FFF2-40B4-BE49-F238E27FC236}">
                    <a16:creationId xmlns:a16="http://schemas.microsoft.com/office/drawing/2014/main" id="{AE9DEBC4-EA09-4579-9669-883F76B0A1D2}"/>
                  </a:ext>
                </a:extLst>
              </p:cNvPr>
              <p:cNvSpPr txBox="1"/>
              <p:nvPr/>
            </p:nvSpPr>
            <p:spPr>
              <a:xfrm>
                <a:off x="2566366" y="41924"/>
                <a:ext cx="4528903" cy="7745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26670" rIns="53340" bIns="26670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b="1" dirty="0"/>
                  <a:t>분석을 위해 추출될 변수 통합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불필요 변수 삭제</a:t>
                </a:r>
                <a:endParaRPr lang="ko-KR" altLang="en-US" sz="1400" b="1" kern="1200" spc="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2663D57-869F-40A9-85A6-4974768FDD7F}"/>
                </a:ext>
              </a:extLst>
            </p:cNvPr>
            <p:cNvGrpSpPr/>
            <p:nvPr/>
          </p:nvGrpSpPr>
          <p:grpSpPr>
            <a:xfrm>
              <a:off x="1285556" y="2013521"/>
              <a:ext cx="2710380" cy="774584"/>
              <a:chOff x="-144015" y="41924"/>
              <a:chExt cx="2710380" cy="774584"/>
            </a:xfrm>
          </p:grpSpPr>
          <p:sp>
            <p:nvSpPr>
              <p:cNvPr id="39" name="모서리가 둥근 직사각형 19">
                <a:extLst>
                  <a:ext uri="{FF2B5EF4-FFF2-40B4-BE49-F238E27FC236}">
                    <a16:creationId xmlns:a16="http://schemas.microsoft.com/office/drawing/2014/main" id="{2AEEE6F2-1DCC-4BB9-BEA6-2BB816CC5890}"/>
                  </a:ext>
                </a:extLst>
              </p:cNvPr>
              <p:cNvSpPr/>
              <p:nvPr/>
            </p:nvSpPr>
            <p:spPr>
              <a:xfrm>
                <a:off x="-102112" y="41924"/>
                <a:ext cx="2668477" cy="774584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모서리가 둥근 직사각형 6">
                <a:extLst>
                  <a:ext uri="{FF2B5EF4-FFF2-40B4-BE49-F238E27FC236}">
                    <a16:creationId xmlns:a16="http://schemas.microsoft.com/office/drawing/2014/main" id="{CFAB0333-CD40-4379-9571-944E88356A93}"/>
                  </a:ext>
                </a:extLst>
              </p:cNvPr>
              <p:cNvSpPr txBox="1"/>
              <p:nvPr/>
            </p:nvSpPr>
            <p:spPr>
              <a:xfrm>
                <a:off x="-144015" y="128154"/>
                <a:ext cx="2668478" cy="6021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80010" bIns="40005" numCol="1" spcCol="1270" anchor="ctr" anchorCtr="0">
                <a:noAutofit/>
              </a:bodyPr>
              <a:lstStyle/>
              <a:p>
                <a:pPr marL="0" lvl="0" indent="0" algn="ctr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000" b="1" dirty="0"/>
                  <a:t>표준계정과목체계 </a:t>
                </a:r>
                <a:endParaRPr lang="en-US" altLang="ko-KR" sz="2000" b="1" dirty="0"/>
              </a:p>
              <a:p>
                <a:pPr marL="0" lvl="0" indent="0" algn="ctr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000" b="1" dirty="0"/>
                  <a:t>개선</a:t>
                </a:r>
                <a:endParaRPr lang="ko-KR" altLang="en-US" sz="2000" b="1" kern="1200" spc="0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C652118-148F-42D4-9FA0-FE415B84B8CF}"/>
              </a:ext>
            </a:extLst>
          </p:cNvPr>
          <p:cNvSpPr txBox="1"/>
          <p:nvPr/>
        </p:nvSpPr>
        <p:spPr>
          <a:xfrm>
            <a:off x="611560" y="351440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EFB56B-366D-4DE3-9211-459DB8D6A0FC}"/>
              </a:ext>
            </a:extLst>
          </p:cNvPr>
          <p:cNvGrpSpPr/>
          <p:nvPr/>
        </p:nvGrpSpPr>
        <p:grpSpPr>
          <a:xfrm>
            <a:off x="899593" y="3299925"/>
            <a:ext cx="7247759" cy="774584"/>
            <a:chOff x="1285556" y="2013521"/>
            <a:chExt cx="7247759" cy="77458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0FB05C9-DFCA-49FE-A3F3-79151B4E5624}"/>
                </a:ext>
              </a:extLst>
            </p:cNvPr>
            <p:cNvGrpSpPr/>
            <p:nvPr/>
          </p:nvGrpSpPr>
          <p:grpSpPr>
            <a:xfrm>
              <a:off x="3970889" y="2013521"/>
              <a:ext cx="4562426" cy="774584"/>
              <a:chOff x="2541318" y="41924"/>
              <a:chExt cx="4562426" cy="774584"/>
            </a:xfrm>
          </p:grpSpPr>
          <p:sp>
            <p:nvSpPr>
              <p:cNvPr id="53" name="양쪽 모서리가 둥근 사각형 22">
                <a:extLst>
                  <a:ext uri="{FF2B5EF4-FFF2-40B4-BE49-F238E27FC236}">
                    <a16:creationId xmlns:a16="http://schemas.microsoft.com/office/drawing/2014/main" id="{5AF91D05-74DA-4CA9-9DD0-172D518FD37D}"/>
                  </a:ext>
                </a:extLst>
              </p:cNvPr>
              <p:cNvSpPr/>
              <p:nvPr/>
            </p:nvSpPr>
            <p:spPr>
              <a:xfrm rot="5400000">
                <a:off x="4479175" y="-1843943"/>
                <a:ext cx="686712" cy="4562426"/>
              </a:xfrm>
              <a:prstGeom prst="round2SameRect">
                <a:avLst/>
              </a:prstGeom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양쪽 모서리가 둥근 사각형 4">
                <a:extLst>
                  <a:ext uri="{FF2B5EF4-FFF2-40B4-BE49-F238E27FC236}">
                    <a16:creationId xmlns:a16="http://schemas.microsoft.com/office/drawing/2014/main" id="{DB6C37DA-E5B8-4906-B388-E679981E354C}"/>
                  </a:ext>
                </a:extLst>
              </p:cNvPr>
              <p:cNvSpPr txBox="1"/>
              <p:nvPr/>
            </p:nvSpPr>
            <p:spPr>
              <a:xfrm>
                <a:off x="2566366" y="41924"/>
                <a:ext cx="4528903" cy="7745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26670" rIns="53340" bIns="26670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b="1" dirty="0"/>
                  <a:t>개선된 표준계정과목체계 코드를 기준으로 </a:t>
                </a:r>
                <a:br>
                  <a:rPr lang="en-US" altLang="ko-KR" sz="1400" b="1" dirty="0"/>
                </a:br>
                <a:r>
                  <a:rPr lang="ko-KR" altLang="en-US" sz="1400" b="1" dirty="0"/>
                  <a:t>계정과목명 통일화</a:t>
                </a:r>
                <a:endParaRPr lang="ko-KR" altLang="en-US" sz="1400" b="1" kern="1200" spc="0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6031871-DC79-48CD-83F4-BF33DF86E1A7}"/>
                </a:ext>
              </a:extLst>
            </p:cNvPr>
            <p:cNvGrpSpPr/>
            <p:nvPr/>
          </p:nvGrpSpPr>
          <p:grpSpPr>
            <a:xfrm>
              <a:off x="1285556" y="2013521"/>
              <a:ext cx="2710380" cy="774584"/>
              <a:chOff x="-144015" y="41924"/>
              <a:chExt cx="2710380" cy="774584"/>
            </a:xfrm>
          </p:grpSpPr>
          <p:sp>
            <p:nvSpPr>
              <p:cNvPr id="51" name="모서리가 둥근 직사각형 19">
                <a:extLst>
                  <a:ext uri="{FF2B5EF4-FFF2-40B4-BE49-F238E27FC236}">
                    <a16:creationId xmlns:a16="http://schemas.microsoft.com/office/drawing/2014/main" id="{3194C9A0-4902-4315-8AB6-77BB03350B19}"/>
                  </a:ext>
                </a:extLst>
              </p:cNvPr>
              <p:cNvSpPr/>
              <p:nvPr/>
            </p:nvSpPr>
            <p:spPr>
              <a:xfrm>
                <a:off x="-102112" y="41924"/>
                <a:ext cx="2668477" cy="774584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모서리가 둥근 직사각형 6">
                <a:extLst>
                  <a:ext uri="{FF2B5EF4-FFF2-40B4-BE49-F238E27FC236}">
                    <a16:creationId xmlns:a16="http://schemas.microsoft.com/office/drawing/2014/main" id="{CB372FED-8FDC-46C5-A835-7D87134844AE}"/>
                  </a:ext>
                </a:extLst>
              </p:cNvPr>
              <p:cNvSpPr txBox="1"/>
              <p:nvPr/>
            </p:nvSpPr>
            <p:spPr>
              <a:xfrm>
                <a:off x="-144015" y="128154"/>
                <a:ext cx="2668478" cy="6021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80010" bIns="40005" numCol="1" spcCol="1270" anchor="ctr" anchorCtr="0">
                <a:noAutofit/>
              </a:bodyPr>
              <a:lstStyle/>
              <a:p>
                <a:pPr marL="0" lvl="0" indent="0" algn="ctr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2000" b="1" kern="1200" spc="0" dirty="0"/>
                  <a:t>I</a:t>
                </a:r>
                <a:r>
                  <a:rPr lang="en-US" altLang="ko-KR" sz="2000" b="1" dirty="0"/>
                  <a:t>FRS </a:t>
                </a:r>
                <a:r>
                  <a:rPr lang="ko-KR" altLang="en-US" sz="2000" b="1" dirty="0"/>
                  <a:t>및 </a:t>
                </a:r>
                <a:r>
                  <a:rPr lang="en-US" altLang="ko-KR" sz="2000" b="1" dirty="0"/>
                  <a:t>Dart </a:t>
                </a:r>
                <a:r>
                  <a:rPr lang="ko-KR" altLang="en-US" sz="2000" b="1" dirty="0"/>
                  <a:t>코드</a:t>
                </a:r>
                <a:endParaRPr lang="ko-KR" altLang="en-US" sz="2000" b="1" kern="1200" spc="0" dirty="0"/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CF32B0C-17B6-4323-A937-CC19C7A46BD3}"/>
              </a:ext>
            </a:extLst>
          </p:cNvPr>
          <p:cNvSpPr txBox="1"/>
          <p:nvPr/>
        </p:nvSpPr>
        <p:spPr>
          <a:xfrm>
            <a:off x="611560" y="476887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8EB1DDB-BE79-4F69-A4E6-5DE651775734}"/>
              </a:ext>
            </a:extLst>
          </p:cNvPr>
          <p:cNvGrpSpPr/>
          <p:nvPr/>
        </p:nvGrpSpPr>
        <p:grpSpPr>
          <a:xfrm>
            <a:off x="899593" y="4554392"/>
            <a:ext cx="7247759" cy="1466895"/>
            <a:chOff x="1285556" y="2013521"/>
            <a:chExt cx="7247759" cy="774584"/>
          </a:xfrm>
        </p:grpSpPr>
        <p:sp>
          <p:nvSpPr>
            <p:cNvPr id="61" name="양쪽 모서리가 둥근 사각형 22">
              <a:extLst>
                <a:ext uri="{FF2B5EF4-FFF2-40B4-BE49-F238E27FC236}">
                  <a16:creationId xmlns:a16="http://schemas.microsoft.com/office/drawing/2014/main" id="{941B5D3A-ABB4-45E8-9767-9E16BC442122}"/>
                </a:ext>
              </a:extLst>
            </p:cNvPr>
            <p:cNvSpPr/>
            <p:nvPr/>
          </p:nvSpPr>
          <p:spPr>
            <a:xfrm rot="5400000">
              <a:off x="5862223" y="81131"/>
              <a:ext cx="686712" cy="4655472"/>
            </a:xfrm>
            <a:prstGeom prst="round2Same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FF10F8B-040B-4848-8ADD-BB563FA8D802}"/>
                </a:ext>
              </a:extLst>
            </p:cNvPr>
            <p:cNvGrpSpPr/>
            <p:nvPr/>
          </p:nvGrpSpPr>
          <p:grpSpPr>
            <a:xfrm>
              <a:off x="1285556" y="2013521"/>
              <a:ext cx="2710380" cy="774584"/>
              <a:chOff x="-144015" y="41924"/>
              <a:chExt cx="2710380" cy="774584"/>
            </a:xfrm>
          </p:grpSpPr>
          <p:sp>
            <p:nvSpPr>
              <p:cNvPr id="59" name="모서리가 둥근 직사각형 19">
                <a:extLst>
                  <a:ext uri="{FF2B5EF4-FFF2-40B4-BE49-F238E27FC236}">
                    <a16:creationId xmlns:a16="http://schemas.microsoft.com/office/drawing/2014/main" id="{9C23C9C0-EC74-4775-A617-3B1B79A9EC6D}"/>
                  </a:ext>
                </a:extLst>
              </p:cNvPr>
              <p:cNvSpPr/>
              <p:nvPr/>
            </p:nvSpPr>
            <p:spPr>
              <a:xfrm>
                <a:off x="-102112" y="41924"/>
                <a:ext cx="2668477" cy="774584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모서리가 둥근 직사각형 6">
                <a:extLst>
                  <a:ext uri="{FF2B5EF4-FFF2-40B4-BE49-F238E27FC236}">
                    <a16:creationId xmlns:a16="http://schemas.microsoft.com/office/drawing/2014/main" id="{9EC0FB5F-06F0-4991-924E-2A14133A6804}"/>
                  </a:ext>
                </a:extLst>
              </p:cNvPr>
              <p:cNvSpPr txBox="1"/>
              <p:nvPr/>
            </p:nvSpPr>
            <p:spPr>
              <a:xfrm>
                <a:off x="-144015" y="128154"/>
                <a:ext cx="2668478" cy="6021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80010" bIns="40005" numCol="1" spcCol="1270" anchor="ctr" anchorCtr="0">
                <a:noAutofit/>
              </a:bodyPr>
              <a:lstStyle/>
              <a:p>
                <a:pPr marL="0" lvl="0" indent="0" algn="ctr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2800" b="1" dirty="0">
                    <a:solidFill>
                      <a:srgbClr val="FF0000"/>
                    </a:solidFill>
                  </a:rPr>
                  <a:t>entity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코드</a:t>
                </a:r>
                <a:endParaRPr lang="ko-KR" altLang="en-US" sz="2800" b="1" kern="1200" spc="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7" name="톱니 모양의 오른쪽 화살표[N] 40">
            <a:extLst>
              <a:ext uri="{FF2B5EF4-FFF2-40B4-BE49-F238E27FC236}">
                <a16:creationId xmlns:a16="http://schemas.microsoft.com/office/drawing/2014/main" id="{BB02D490-7F57-40A7-AEDE-D85AA5B1690D}"/>
              </a:ext>
            </a:extLst>
          </p:cNvPr>
          <p:cNvSpPr/>
          <p:nvPr/>
        </p:nvSpPr>
        <p:spPr>
          <a:xfrm rot="5400000">
            <a:off x="2090841" y="2991365"/>
            <a:ext cx="369785" cy="2139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톱니 모양의 오른쪽 화살표[N] 40">
            <a:extLst>
              <a:ext uri="{FF2B5EF4-FFF2-40B4-BE49-F238E27FC236}">
                <a16:creationId xmlns:a16="http://schemas.microsoft.com/office/drawing/2014/main" id="{ACB40D9A-1EC9-44E8-8F77-83E85135B0FC}"/>
              </a:ext>
            </a:extLst>
          </p:cNvPr>
          <p:cNvSpPr/>
          <p:nvPr/>
        </p:nvSpPr>
        <p:spPr>
          <a:xfrm rot="5400000">
            <a:off x="2090841" y="4216266"/>
            <a:ext cx="369785" cy="213932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양쪽 모서리가 둥근 사각형 4">
            <a:extLst>
              <a:ext uri="{FF2B5EF4-FFF2-40B4-BE49-F238E27FC236}">
                <a16:creationId xmlns:a16="http://schemas.microsoft.com/office/drawing/2014/main" id="{55733658-31F7-4561-B333-EAA49C986700}"/>
              </a:ext>
            </a:extLst>
          </p:cNvPr>
          <p:cNvSpPr txBox="1"/>
          <p:nvPr/>
        </p:nvSpPr>
        <p:spPr>
          <a:xfrm>
            <a:off x="3643497" y="4698409"/>
            <a:ext cx="4528903" cy="12508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26670" rIns="53340" bIns="26670" numCol="1" spcCol="1270" anchor="ctr" anchorCtr="0">
            <a:no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b="1" kern="1200" spc="0" dirty="0"/>
              <a:t>자연어 분석이라 가정하여 </a:t>
            </a:r>
            <a:r>
              <a:rPr lang="en-US" altLang="ko-KR" sz="1400" b="1" kern="1200" spc="0" dirty="0"/>
              <a:t>IFRS </a:t>
            </a:r>
            <a:r>
              <a:rPr lang="ko-KR" altLang="en-US" sz="1400" b="1" kern="1200" spc="0" dirty="0"/>
              <a:t>및 </a:t>
            </a:r>
            <a:r>
              <a:rPr lang="en-US" altLang="ko-KR" sz="1400" b="1" kern="1200" spc="0" dirty="0"/>
              <a:t>Dart </a:t>
            </a:r>
            <a:r>
              <a:rPr lang="ko-KR" altLang="en-US" sz="1400" b="1" kern="1200" spc="0" dirty="0"/>
              <a:t>코드 사례에서 정답을 찾는 알고리즘을 설계하려 하였으나</a:t>
            </a:r>
            <a:br>
              <a:rPr lang="en-US" altLang="ko-KR" sz="1400" b="1" kern="1200" spc="0" dirty="0"/>
            </a:br>
            <a:r>
              <a:rPr lang="ko-KR" altLang="en-US" sz="1400" b="1" dirty="0"/>
              <a:t>설계가 진행될수록 발견되는 문제점이 증가하여 포기</a:t>
            </a:r>
            <a:endParaRPr lang="en-US" altLang="ko-KR" sz="1400" b="1" dirty="0"/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b="1" dirty="0"/>
              <a:t>항목명에서 </a:t>
            </a:r>
            <a:r>
              <a:rPr lang="ko-KR" altLang="en-US" sz="1400" b="1" kern="1200" spc="0" dirty="0"/>
              <a:t>분석에 필요한 변수인 것으로 </a:t>
            </a:r>
            <a:r>
              <a:rPr lang="ko-KR" altLang="en-US" sz="1400" b="1" dirty="0"/>
              <a:t>명확하게 식별되는 레코드를 엑셀로 조회하여 </a:t>
            </a:r>
            <a:br>
              <a:rPr lang="en-US" altLang="ko-KR" sz="1400" b="1" dirty="0"/>
            </a:br>
            <a:r>
              <a:rPr lang="ko-KR" altLang="en-US" sz="1400" b="1" dirty="0"/>
              <a:t>하나씩 코드를 부여함</a:t>
            </a:r>
            <a:endParaRPr lang="ko-KR" altLang="en-US" sz="1400" b="1" kern="1200" spc="0" dirty="0"/>
          </a:p>
        </p:txBody>
      </p:sp>
    </p:spTree>
    <p:extLst>
      <p:ext uri="{BB962C8B-B14F-4D97-AF65-F5344CB8AC3E}">
        <p14:creationId xmlns:p14="http://schemas.microsoft.com/office/powerpoint/2010/main" val="210648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419336" y="1030426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표준계정과목체계 개선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60ABE-9C8A-4772-BC5F-FF5BB538E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95" y="1453424"/>
            <a:ext cx="4493725" cy="5143928"/>
          </a:xfrm>
          <a:prstGeom prst="rect">
            <a:avLst/>
          </a:prstGeom>
        </p:spPr>
      </p:pic>
      <p:sp>
        <p:nvSpPr>
          <p:cNvPr id="69" name="양쪽 모서리가 둥근 사각형 4">
            <a:extLst>
              <a:ext uri="{FF2B5EF4-FFF2-40B4-BE49-F238E27FC236}">
                <a16:creationId xmlns:a16="http://schemas.microsoft.com/office/drawing/2014/main" id="{529D3F05-A2B2-4965-904B-D9C6D3FC81C3}"/>
              </a:ext>
            </a:extLst>
          </p:cNvPr>
          <p:cNvSpPr txBox="1"/>
          <p:nvPr/>
        </p:nvSpPr>
        <p:spPr>
          <a:xfrm>
            <a:off x="5323271" y="1772816"/>
            <a:ext cx="3191618" cy="43031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26670" rIns="53340" bIns="26670" numCol="1" spcCol="1270" anchor="ctr" anchorCtr="0">
            <a:noAutofit/>
          </a:bodyPr>
          <a:lstStyle/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ko-KR" altLang="en-US" sz="1400" b="1" kern="1200" spc="0" dirty="0"/>
              <a:t>금융자산 및 무형자산에 대하여</a:t>
            </a:r>
            <a:br>
              <a:rPr lang="en-US" altLang="ko-KR" sz="1400" b="1" kern="1200" spc="0" dirty="0"/>
            </a:br>
            <a:r>
              <a:rPr lang="ko-KR" altLang="en-US" sz="1400" b="1" kern="1200" spc="0" dirty="0"/>
              <a:t>통일된 코드로 변경</a:t>
            </a:r>
            <a:endParaRPr lang="en-US" altLang="ko-KR" sz="1400" b="1" kern="1200" spc="0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br>
              <a:rPr lang="en-US" altLang="ko-KR" sz="1400" b="1" kern="1200" spc="0" dirty="0"/>
            </a:br>
            <a:r>
              <a:rPr lang="en-US" altLang="ko-KR" sz="1400" b="1" kern="1200" spc="0" dirty="0"/>
              <a:t>-&gt; </a:t>
            </a:r>
            <a:r>
              <a:rPr lang="ko-KR" altLang="en-US" sz="1400" b="1" dirty="0"/>
              <a:t>하위계정과목에서 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ko-KR" altLang="en-US" sz="1400" b="1" dirty="0"/>
              <a:t>총계과목으로 변환</a:t>
            </a:r>
            <a:endParaRPr lang="en-US" altLang="ko-KR" sz="1400" b="1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br>
              <a:rPr lang="en-US" altLang="ko-KR" sz="1400" b="1" dirty="0"/>
            </a:br>
            <a:r>
              <a:rPr lang="en-US" altLang="ko-KR" sz="1400" b="1" dirty="0"/>
              <a:t>-&gt; </a:t>
            </a:r>
            <a:r>
              <a:rPr lang="ko-KR" altLang="en-US" sz="1400" b="1" dirty="0"/>
              <a:t>분석에 필요한 형태로 추출</a:t>
            </a:r>
            <a:endParaRPr lang="ko-KR" altLang="en-US" sz="1400" b="1" kern="1200" spc="0" dirty="0"/>
          </a:p>
        </p:txBody>
      </p:sp>
    </p:spTree>
    <p:extLst>
      <p:ext uri="{BB962C8B-B14F-4D97-AF65-F5344CB8AC3E}">
        <p14:creationId xmlns:p14="http://schemas.microsoft.com/office/powerpoint/2010/main" val="94401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419336" y="1030426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IFRS </a:t>
            </a:r>
            <a:r>
              <a:rPr lang="ko-KR" altLang="en-US" sz="2000" b="1" dirty="0">
                <a:solidFill>
                  <a:srgbClr val="17375E"/>
                </a:solidFill>
              </a:rPr>
              <a:t>및 </a:t>
            </a:r>
            <a:r>
              <a:rPr lang="en-US" altLang="ko-KR" sz="2000" b="1" dirty="0">
                <a:solidFill>
                  <a:srgbClr val="17375E"/>
                </a:solidFill>
              </a:rPr>
              <a:t>Dart </a:t>
            </a:r>
            <a:r>
              <a:rPr lang="ko-KR" altLang="en-US" sz="2000" b="1" dirty="0">
                <a:solidFill>
                  <a:srgbClr val="17375E"/>
                </a:solidFill>
              </a:rPr>
              <a:t>코드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2A7229-5813-40C8-9C6F-C5BEB1A2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5" y="1537842"/>
            <a:ext cx="6228184" cy="4895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69E0C6-3622-496D-88BC-468E17227991}"/>
              </a:ext>
            </a:extLst>
          </p:cNvPr>
          <p:cNvSpPr txBox="1"/>
          <p:nvPr/>
        </p:nvSpPr>
        <p:spPr>
          <a:xfrm>
            <a:off x="6156176" y="3609020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Dictionary </a:t>
            </a:r>
            <a:r>
              <a:rPr lang="ko-KR" altLang="en-US" b="1" dirty="0"/>
              <a:t>형식 활용</a:t>
            </a:r>
            <a:endParaRPr lang="en-US" altLang="ko-KR" b="1" dirty="0"/>
          </a:p>
          <a:p>
            <a:r>
              <a:rPr lang="en-US" altLang="ko-KR" b="1" dirty="0"/>
              <a:t>{</a:t>
            </a:r>
            <a:r>
              <a:rPr lang="ko-KR" altLang="en-US" b="1" dirty="0"/>
              <a:t>계정코드 </a:t>
            </a:r>
            <a:r>
              <a:rPr lang="en-US" altLang="ko-KR" b="1" dirty="0"/>
              <a:t>: </a:t>
            </a:r>
            <a:r>
              <a:rPr lang="ko-KR" altLang="en-US" b="1" dirty="0"/>
              <a:t>계정과목명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A7D3F8-E999-43A6-9494-9C57D9F3BE1C}"/>
              </a:ext>
            </a:extLst>
          </p:cNvPr>
          <p:cNvSpPr txBox="1"/>
          <p:nvPr/>
        </p:nvSpPr>
        <p:spPr>
          <a:xfrm>
            <a:off x="6156176" y="4852433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entity</a:t>
            </a:r>
            <a:r>
              <a:rPr lang="ko-KR" altLang="en-US" b="1" dirty="0"/>
              <a:t>코드 분리 추출</a:t>
            </a:r>
            <a:endParaRPr lang="en-US" altLang="ko-KR" b="1" dirty="0"/>
          </a:p>
          <a:p>
            <a:r>
              <a:rPr lang="en-US" altLang="ko-KR" b="1" dirty="0"/>
              <a:t>{</a:t>
            </a:r>
            <a:r>
              <a:rPr lang="ko-KR" altLang="en-US" b="1" dirty="0"/>
              <a:t>계정코드 </a:t>
            </a:r>
            <a:r>
              <a:rPr lang="en-US" altLang="ko-KR" b="1" dirty="0"/>
              <a:t>: </a:t>
            </a:r>
            <a:r>
              <a:rPr lang="ko-KR" altLang="en-US" b="1" dirty="0"/>
              <a:t>계정과목명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92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419336" y="1318012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IFRS </a:t>
            </a:r>
            <a:r>
              <a:rPr lang="ko-KR" altLang="en-US" sz="2000" b="1" dirty="0">
                <a:solidFill>
                  <a:srgbClr val="17375E"/>
                </a:solidFill>
              </a:rPr>
              <a:t>및 </a:t>
            </a:r>
            <a:r>
              <a:rPr lang="en-US" altLang="ko-KR" sz="2000" b="1" dirty="0">
                <a:solidFill>
                  <a:srgbClr val="17375E"/>
                </a:solidFill>
              </a:rPr>
              <a:t>Dart </a:t>
            </a:r>
            <a:r>
              <a:rPr lang="ko-KR" altLang="en-US" sz="2000" b="1" dirty="0">
                <a:solidFill>
                  <a:srgbClr val="17375E"/>
                </a:solidFill>
              </a:rPr>
              <a:t>코드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0DF545-0D53-427E-981A-8E684E79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39" y="2124428"/>
            <a:ext cx="8124825" cy="3032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C0E76-1B3B-418B-BC49-A95F849958C2}"/>
              </a:ext>
            </a:extLst>
          </p:cNvPr>
          <p:cNvSpPr txBox="1"/>
          <p:nvPr/>
        </p:nvSpPr>
        <p:spPr>
          <a:xfrm>
            <a:off x="562295" y="5446965"/>
            <a:ext cx="598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개선된 </a:t>
            </a:r>
            <a:r>
              <a:rPr lang="ko-KR" altLang="en-US" sz="1800" b="1" dirty="0"/>
              <a:t>표준계정과목체계 파일을 기준으로 코드 변경 후</a:t>
            </a:r>
            <a:endParaRPr lang="en-US" altLang="ko-KR" sz="1800" b="1" dirty="0"/>
          </a:p>
          <a:p>
            <a:r>
              <a:rPr lang="ko-KR" altLang="en-US" b="1" dirty="0"/>
              <a:t>계정과목명 변경 및 통일화</a:t>
            </a:r>
          </a:p>
        </p:txBody>
      </p:sp>
    </p:spTree>
    <p:extLst>
      <p:ext uri="{BB962C8B-B14F-4D97-AF65-F5344CB8AC3E}">
        <p14:creationId xmlns:p14="http://schemas.microsoft.com/office/powerpoint/2010/main" val="3262147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419336" y="1030426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entity </a:t>
            </a:r>
            <a:r>
              <a:rPr lang="ko-KR" altLang="en-US" sz="2000" b="1" dirty="0">
                <a:solidFill>
                  <a:srgbClr val="17375E"/>
                </a:solidFill>
              </a:rPr>
              <a:t>코드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B5B6A5-BDAC-47C4-8614-0BB5E610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2" y="1520202"/>
            <a:ext cx="6038696" cy="25568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0AE973-BD9F-4211-BE54-E47B1A49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56" y="4227647"/>
            <a:ext cx="5786928" cy="21798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C8A1C1-CC83-4424-B5C6-0689370839A9}"/>
              </a:ext>
            </a:extLst>
          </p:cNvPr>
          <p:cNvSpPr txBox="1"/>
          <p:nvPr/>
        </p:nvSpPr>
        <p:spPr>
          <a:xfrm>
            <a:off x="6521008" y="3165818"/>
            <a:ext cx="238770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1400" b="1" dirty="0"/>
              <a:t>항목명에서 </a:t>
            </a:r>
            <a:r>
              <a:rPr lang="ko-KR" altLang="en-US" sz="1400" b="1" kern="1200" spc="0" dirty="0"/>
              <a:t>분석에 필요한 변수인 것으로 </a:t>
            </a:r>
            <a:r>
              <a:rPr lang="ko-KR" altLang="en-US" sz="1400" b="1" dirty="0"/>
              <a:t>명확하게 </a:t>
            </a:r>
            <a:br>
              <a:rPr lang="en-US" altLang="ko-KR" sz="1400" b="1" dirty="0"/>
            </a:br>
            <a:r>
              <a:rPr lang="ko-KR" altLang="en-US" sz="1400" b="1" dirty="0"/>
              <a:t>식별되는 레코드를 </a:t>
            </a:r>
            <a:br>
              <a:rPr lang="en-US" altLang="ko-KR" sz="1400" b="1" dirty="0"/>
            </a:br>
            <a:r>
              <a:rPr lang="ko-KR" altLang="en-US" sz="1400" b="1" dirty="0"/>
              <a:t>엑셀로 조회하여 </a:t>
            </a:r>
            <a:br>
              <a:rPr lang="en-US" altLang="ko-KR" sz="1400" b="1" dirty="0"/>
            </a:br>
            <a:r>
              <a:rPr lang="ko-KR" altLang="en-US" sz="1400" b="1" dirty="0"/>
              <a:t>하나씩 적정코드를 부여함</a:t>
            </a:r>
            <a:endParaRPr lang="ko-KR" altLang="en-US" sz="1400" b="1" kern="1200" spc="0" dirty="0"/>
          </a:p>
        </p:txBody>
      </p:sp>
    </p:spTree>
    <p:extLst>
      <p:ext uri="{BB962C8B-B14F-4D97-AF65-F5344CB8AC3E}">
        <p14:creationId xmlns:p14="http://schemas.microsoft.com/office/powerpoint/2010/main" val="344442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715779" y="4008357"/>
            <a:ext cx="1712441" cy="194421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CE0EEF-2644-C84E-9418-5D64FB64DFA4}"/>
              </a:ext>
            </a:extLst>
          </p:cNvPr>
          <p:cNvGrpSpPr/>
          <p:nvPr/>
        </p:nvGrpSpPr>
        <p:grpSpPr>
          <a:xfrm>
            <a:off x="3527884" y="1831866"/>
            <a:ext cx="2088232" cy="1107996"/>
            <a:chOff x="1331641" y="2036345"/>
            <a:chExt cx="1152128" cy="1107996"/>
          </a:xfrm>
        </p:grpSpPr>
        <p:sp>
          <p:nvSpPr>
            <p:cNvPr id="9" name="TextBox 8"/>
            <p:cNvSpPr txBox="1"/>
            <p:nvPr/>
          </p:nvSpPr>
          <p:spPr>
            <a:xfrm>
              <a:off x="1403649" y="2036345"/>
              <a:ext cx="10081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6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31641" y="3083476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887924" y="316092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서 론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64AE3D2-3E8A-634E-9AA6-2A4AEDFB8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4744" y="-1277975"/>
            <a:ext cx="1696668" cy="910031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93D5084-6925-A441-8E46-4DA6C8A7F891}"/>
              </a:ext>
            </a:extLst>
          </p:cNvPr>
          <p:cNvGrpSpPr/>
          <p:nvPr/>
        </p:nvGrpSpPr>
        <p:grpSpPr>
          <a:xfrm>
            <a:off x="-5365104" y="-1467544"/>
            <a:ext cx="2189601" cy="903803"/>
            <a:chOff x="1109026" y="2782426"/>
            <a:chExt cx="2189601" cy="90380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E3DB3A4-0062-8844-A4D7-FD87753C8DE1}"/>
                </a:ext>
              </a:extLst>
            </p:cNvPr>
            <p:cNvSpPr/>
            <p:nvPr/>
          </p:nvSpPr>
          <p:spPr>
            <a:xfrm>
              <a:off x="1109026" y="2837170"/>
              <a:ext cx="2189601" cy="79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6272DF5-2CE0-9D42-910D-F6BB0EC11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638" y="2782426"/>
              <a:ext cx="2093753" cy="903803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59F63E-F13A-654B-9915-C6317E5D6440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CF92FA-7668-AF49-8585-4C8E96ECA89C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CA8061-52A8-C044-ABEB-05A4A92A43D8}"/>
              </a:ext>
            </a:extLst>
          </p:cNvPr>
          <p:cNvSpPr/>
          <p:nvPr/>
        </p:nvSpPr>
        <p:spPr>
          <a:xfrm>
            <a:off x="10404648" y="-822960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2F84D3-714C-0840-AF09-8B58763AC1D6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38759D-FEB5-4E78-BC6C-0DCFD8D42216}"/>
              </a:ext>
            </a:extLst>
          </p:cNvPr>
          <p:cNvSpPr txBox="1"/>
          <p:nvPr/>
        </p:nvSpPr>
        <p:spPr>
          <a:xfrm>
            <a:off x="3887924" y="4175542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1" spc="-150" dirty="0"/>
              <a:t>연구 배경</a:t>
            </a: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r>
              <a:rPr lang="ko-KR" altLang="en-US" sz="1600" b="1" spc="-150" dirty="0"/>
              <a:t>제안하는 </a:t>
            </a:r>
            <a:br>
              <a:rPr lang="en-US" altLang="ko-KR" sz="1600" b="1" spc="-150" dirty="0"/>
            </a:br>
            <a:r>
              <a:rPr lang="ko-KR" altLang="en-US" sz="1600" b="1" spc="-150" dirty="0"/>
              <a:t>방법론</a:t>
            </a: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r>
              <a:rPr lang="ko-KR" altLang="en-US" sz="1600" b="1" spc="-150" dirty="0"/>
              <a:t>연구 모형</a:t>
            </a:r>
          </a:p>
        </p:txBody>
      </p:sp>
    </p:spTree>
    <p:extLst>
      <p:ext uri="{BB962C8B-B14F-4D97-AF65-F5344CB8AC3E}">
        <p14:creationId xmlns:p14="http://schemas.microsoft.com/office/powerpoint/2010/main" val="155809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37C52F-870F-4DD0-87AC-74E61B02A189}"/>
              </a:ext>
            </a:extLst>
          </p:cNvPr>
          <p:cNvSpPr/>
          <p:nvPr/>
        </p:nvSpPr>
        <p:spPr>
          <a:xfrm>
            <a:off x="419336" y="1030426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entity </a:t>
            </a:r>
            <a:r>
              <a:rPr lang="ko-KR" altLang="en-US" sz="2000" b="1" dirty="0">
                <a:solidFill>
                  <a:srgbClr val="17375E"/>
                </a:solidFill>
              </a:rPr>
              <a:t>코드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258739" y="271681"/>
            <a:ext cx="12186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Raw Data, </a:t>
            </a:r>
            <a:r>
              <a:rPr lang="ko-KR" altLang="en-US" sz="1200" dirty="0">
                <a:solidFill>
                  <a:schemeClr val="bg1"/>
                </a:solidFill>
              </a:rPr>
              <a:t>데이터 특성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368F9D-F99B-44AE-ABC5-986D02C4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6" y="1572129"/>
            <a:ext cx="8172400" cy="3441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566AA2-A4A4-4685-8243-ACEA3A2E0AEA}"/>
              </a:ext>
            </a:extLst>
          </p:cNvPr>
          <p:cNvSpPr txBox="1"/>
          <p:nvPr/>
        </p:nvSpPr>
        <p:spPr>
          <a:xfrm>
            <a:off x="504056" y="5304808"/>
            <a:ext cx="8028384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1600" b="1" kern="1200" spc="0" dirty="0" err="1"/>
              <a:t>DataFrame</a:t>
            </a:r>
            <a:r>
              <a:rPr lang="ko-KR" altLang="en-US" sz="1600" b="1" kern="1200" spc="0" dirty="0"/>
              <a:t>에서 적정코드가 부여된 </a:t>
            </a:r>
            <a:r>
              <a:rPr lang="en-US" altLang="ko-KR" sz="1600" b="1" kern="1200" spc="0" dirty="0"/>
              <a:t>entity</a:t>
            </a:r>
            <a:r>
              <a:rPr lang="ko-KR" altLang="en-US" sz="1600" b="1" kern="1200" spc="0" dirty="0"/>
              <a:t>코드에 대하여 적정코드로 변환하고</a:t>
            </a:r>
            <a:endParaRPr lang="en-US" altLang="ko-KR" sz="1600" b="1" kern="1200" spc="0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1600" b="1" kern="1200" spc="0" dirty="0"/>
              <a:t>표준계정과목체계에 의거하여 항목명 변환</a:t>
            </a:r>
          </a:p>
        </p:txBody>
      </p:sp>
    </p:spTree>
    <p:extLst>
      <p:ext uri="{BB962C8B-B14F-4D97-AF65-F5344CB8AC3E}">
        <p14:creationId xmlns:p14="http://schemas.microsoft.com/office/powerpoint/2010/main" val="397073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371751" y="271681"/>
            <a:ext cx="992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데이터베이스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410000-1329-48F6-A04C-B380464C3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6" y="1318763"/>
            <a:ext cx="8209460" cy="4580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4942A6-86D0-4CAF-B34C-C83572CF6ED5}"/>
              </a:ext>
            </a:extLst>
          </p:cNvPr>
          <p:cNvSpPr txBox="1"/>
          <p:nvPr/>
        </p:nvSpPr>
        <p:spPr>
          <a:xfrm>
            <a:off x="445010" y="5882189"/>
            <a:ext cx="8028384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1600" b="1" kern="1200" spc="0" dirty="0"/>
              <a:t>기존 </a:t>
            </a:r>
            <a:r>
              <a:rPr lang="en-US" altLang="ko-KR" sz="1600" b="1" kern="1200" spc="0" dirty="0"/>
              <a:t>Raw-Data</a:t>
            </a:r>
            <a:r>
              <a:rPr lang="ko-KR" altLang="en-US" sz="1600" b="1" kern="1200" spc="0" dirty="0"/>
              <a:t>형식</a:t>
            </a:r>
            <a:r>
              <a:rPr lang="ko-KR" altLang="en-US" sz="1600" b="1" dirty="0"/>
              <a:t>의 </a:t>
            </a:r>
            <a:r>
              <a:rPr lang="ko-KR" altLang="en-US" sz="1600" b="1" kern="1200" spc="0" dirty="0"/>
              <a:t>일부와 개선된 표준계정과목체계를 합쳐서</a:t>
            </a:r>
            <a:endParaRPr lang="en-US" altLang="ko-KR" sz="1600" b="1" kern="1200" spc="0" dirty="0"/>
          </a:p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1600" b="1" dirty="0"/>
              <a:t>데이터베이스의 테이블을 구축함</a:t>
            </a:r>
            <a:endParaRPr lang="ko-KR" altLang="en-US" sz="1600" b="1" kern="1200" spc="0" dirty="0"/>
          </a:p>
        </p:txBody>
      </p:sp>
    </p:spTree>
    <p:extLst>
      <p:ext uri="{BB962C8B-B14F-4D97-AF65-F5344CB8AC3E}">
        <p14:creationId xmlns:p14="http://schemas.microsoft.com/office/powerpoint/2010/main" val="3981502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371751" y="271681"/>
            <a:ext cx="992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데이터베이스 구축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9FED4-16D7-4B60-B6EE-AE019D51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2" y="1046647"/>
            <a:ext cx="8612234" cy="55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371751" y="271681"/>
            <a:ext cx="992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데이터베이스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864F7-49EC-4B28-A9B0-8286DEFA4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30007"/>
            <a:ext cx="7141121" cy="384119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7D07DC-210E-4930-9D29-273387623BA8}"/>
              </a:ext>
            </a:extLst>
          </p:cNvPr>
          <p:cNvCxnSpPr>
            <a:cxnSpLocks/>
          </p:cNvCxnSpPr>
          <p:nvPr/>
        </p:nvCxnSpPr>
        <p:spPr>
          <a:xfrm>
            <a:off x="5724128" y="1886410"/>
            <a:ext cx="0" cy="1926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90909B-2605-4DAB-8C34-F4CEB7688353}"/>
              </a:ext>
            </a:extLst>
          </p:cNvPr>
          <p:cNvCxnSpPr>
            <a:cxnSpLocks/>
          </p:cNvCxnSpPr>
          <p:nvPr/>
        </p:nvCxnSpPr>
        <p:spPr>
          <a:xfrm>
            <a:off x="5975584" y="1789359"/>
            <a:ext cx="270087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굽음 14">
            <a:extLst>
              <a:ext uri="{FF2B5EF4-FFF2-40B4-BE49-F238E27FC236}">
                <a16:creationId xmlns:a16="http://schemas.microsoft.com/office/drawing/2014/main" id="{2DD459BA-51DB-4EB3-878D-940854B7562C}"/>
              </a:ext>
            </a:extLst>
          </p:cNvPr>
          <p:cNvSpPr/>
          <p:nvPr/>
        </p:nvSpPr>
        <p:spPr>
          <a:xfrm rot="16200000" flipV="1">
            <a:off x="5975584" y="2023687"/>
            <a:ext cx="864096" cy="864096"/>
          </a:xfrm>
          <a:prstGeom prst="bentArrow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2D4630-E1D8-4418-9A40-75A8AD585BD2}"/>
              </a:ext>
            </a:extLst>
          </p:cNvPr>
          <p:cNvSpPr/>
          <p:nvPr/>
        </p:nvSpPr>
        <p:spPr>
          <a:xfrm>
            <a:off x="1691680" y="1412776"/>
            <a:ext cx="1260119" cy="4536502"/>
          </a:xfrm>
          <a:prstGeom prst="ellipse">
            <a:avLst/>
          </a:prstGeom>
          <a:noFill/>
          <a:ln w="57150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3931D-A3F4-4F16-82E5-CAE9EC826A9D}"/>
              </a:ext>
            </a:extLst>
          </p:cNvPr>
          <p:cNvSpPr txBox="1"/>
          <p:nvPr/>
        </p:nvSpPr>
        <p:spPr>
          <a:xfrm>
            <a:off x="2627784" y="5635348"/>
            <a:ext cx="2473183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1600" b="1" dirty="0"/>
              <a:t>회사별 레코드는 </a:t>
            </a:r>
            <a:r>
              <a:rPr lang="en-US" altLang="ko-KR" sz="1600" b="1" dirty="0"/>
              <a:t>1</a:t>
            </a:r>
            <a:r>
              <a:rPr lang="ko-KR" altLang="en-US" sz="1600" b="1" dirty="0" err="1"/>
              <a:t>줄씩</a:t>
            </a:r>
            <a:endParaRPr lang="ko-KR" altLang="en-US" sz="1600" b="1" kern="1200" spc="0" dirty="0"/>
          </a:p>
        </p:txBody>
      </p:sp>
    </p:spTree>
    <p:extLst>
      <p:ext uri="{BB962C8B-B14F-4D97-AF65-F5344CB8AC3E}">
        <p14:creationId xmlns:p14="http://schemas.microsoft.com/office/powerpoint/2010/main" val="352722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371751" y="271681"/>
            <a:ext cx="992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데이터베이스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8F398-6C81-43F1-9A14-0674792D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6" y="1799811"/>
            <a:ext cx="8244408" cy="45790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BE7B9-3A55-42EE-9291-D577CD427AE2}"/>
              </a:ext>
            </a:extLst>
          </p:cNvPr>
          <p:cNvSpPr/>
          <p:nvPr/>
        </p:nvSpPr>
        <p:spPr>
          <a:xfrm>
            <a:off x="419346" y="1200172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 err="1">
                <a:solidFill>
                  <a:srgbClr val="17375E"/>
                </a:solidFill>
              </a:rPr>
              <a:t>전처리</a:t>
            </a:r>
            <a:r>
              <a:rPr lang="ko-KR" altLang="en-US" sz="2000" b="1" dirty="0">
                <a:solidFill>
                  <a:srgbClr val="17375E"/>
                </a:solidFill>
              </a:rPr>
              <a:t> 결과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745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120A6-27FF-4E72-9E51-C7DEDD97B8CF}"/>
              </a:ext>
            </a:extLst>
          </p:cNvPr>
          <p:cNvSpPr/>
          <p:nvPr/>
        </p:nvSpPr>
        <p:spPr>
          <a:xfrm>
            <a:off x="371751" y="271681"/>
            <a:ext cx="9925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데이터베이스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33F75-7FEB-463A-B5D8-ABE960231892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데이터베이스 구축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BE7B9-3A55-42EE-9291-D577CD427AE2}"/>
              </a:ext>
            </a:extLst>
          </p:cNvPr>
          <p:cNvSpPr/>
          <p:nvPr/>
        </p:nvSpPr>
        <p:spPr>
          <a:xfrm>
            <a:off x="546327" y="1179862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데이터베이스 구축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923FC-D909-49D1-9665-0D0494AE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5" y="1679901"/>
            <a:ext cx="8042153" cy="46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7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567825" y="3986993"/>
            <a:ext cx="2008349" cy="203429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CE0EEF-2644-C84E-9418-5D64FB64DFA4}"/>
              </a:ext>
            </a:extLst>
          </p:cNvPr>
          <p:cNvGrpSpPr/>
          <p:nvPr/>
        </p:nvGrpSpPr>
        <p:grpSpPr>
          <a:xfrm>
            <a:off x="3527884" y="1831866"/>
            <a:ext cx="2088232" cy="1107996"/>
            <a:chOff x="1331641" y="2036345"/>
            <a:chExt cx="1152128" cy="1107996"/>
          </a:xfrm>
        </p:grpSpPr>
        <p:sp>
          <p:nvSpPr>
            <p:cNvPr id="9" name="TextBox 8"/>
            <p:cNvSpPr txBox="1"/>
            <p:nvPr/>
          </p:nvSpPr>
          <p:spPr>
            <a:xfrm>
              <a:off x="1403649" y="2036345"/>
              <a:ext cx="10081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6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31641" y="3083476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27884" y="31609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결과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959" y="4086546"/>
            <a:ext cx="1935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1" spc="-150" dirty="0"/>
              <a:t>군집분석 결과</a:t>
            </a:r>
            <a:endParaRPr lang="en-US" altLang="ko-KR" sz="1600" b="1" spc="-150" dirty="0"/>
          </a:p>
          <a:p>
            <a:endParaRPr lang="en-US" altLang="ko-KR" sz="1600" b="1" spc="-150" dirty="0"/>
          </a:p>
          <a:p>
            <a:pPr marL="171450" indent="-171450">
              <a:buFontTx/>
              <a:buChar char="-"/>
            </a:pPr>
            <a:r>
              <a:rPr lang="ko-KR" altLang="en-US" sz="1600" b="1" spc="-150" dirty="0"/>
              <a:t>동질성 검정</a:t>
            </a: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r>
              <a:rPr lang="ko-KR" altLang="en-US" sz="1600" b="1" spc="-150" dirty="0"/>
              <a:t>플랫폼 구축</a:t>
            </a:r>
          </a:p>
        </p:txBody>
      </p:sp>
    </p:spTree>
    <p:extLst>
      <p:ext uri="{BB962C8B-B14F-4D97-AF65-F5344CB8AC3E}">
        <p14:creationId xmlns:p14="http://schemas.microsoft.com/office/powerpoint/2010/main" val="310673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964" y="271681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군집분석 결과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C8586-DC5D-FA4F-BEDC-DD4BCFF5A92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데이터 스케일링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1C655-5B80-4392-882C-9699293D23FE}"/>
              </a:ext>
            </a:extLst>
          </p:cNvPr>
          <p:cNvSpPr txBox="1"/>
          <p:nvPr/>
        </p:nvSpPr>
        <p:spPr>
          <a:xfrm>
            <a:off x="755576" y="134575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부채</a:t>
            </a:r>
            <a:r>
              <a:rPr lang="en-US" altLang="ko-KR" b="1" dirty="0">
                <a:solidFill>
                  <a:srgbClr val="17375E"/>
                </a:solidFill>
              </a:rPr>
              <a:t>, </a:t>
            </a:r>
            <a:r>
              <a:rPr lang="ko-KR" altLang="en-US" b="1" dirty="0">
                <a:solidFill>
                  <a:srgbClr val="17375E"/>
                </a:solidFill>
              </a:rPr>
              <a:t>자본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5E4AE-F86D-4672-BBC9-B7AEAEFC491D}"/>
              </a:ext>
            </a:extLst>
          </p:cNvPr>
          <p:cNvSpPr txBox="1"/>
          <p:nvPr/>
        </p:nvSpPr>
        <p:spPr>
          <a:xfrm>
            <a:off x="739988" y="1887315"/>
            <a:ext cx="765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유동자산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비유동자산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현금및현금성자산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금융자산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유형자산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무형자산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유동부채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비유동부채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금융부채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이익잉여금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직선 연결선[R] 6">
            <a:extLst>
              <a:ext uri="{FF2B5EF4-FFF2-40B4-BE49-F238E27FC236}">
                <a16:creationId xmlns:a16="http://schemas.microsoft.com/office/drawing/2014/main" id="{7E16E3E4-1EC4-4075-ACBE-DE152338A58E}"/>
              </a:ext>
            </a:extLst>
          </p:cNvPr>
          <p:cNvCxnSpPr>
            <a:cxnSpLocks/>
          </p:cNvCxnSpPr>
          <p:nvPr/>
        </p:nvCxnSpPr>
        <p:spPr>
          <a:xfrm>
            <a:off x="2031753" y="1515285"/>
            <a:ext cx="540060" cy="0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792B86-5413-491E-BE04-B80E2107D7FF}"/>
              </a:ext>
            </a:extLst>
          </p:cNvPr>
          <p:cNvSpPr txBox="1"/>
          <p:nvPr/>
        </p:nvSpPr>
        <p:spPr>
          <a:xfrm>
            <a:off x="2713388" y="134575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군집분석 변수</a:t>
            </a:r>
          </a:p>
        </p:txBody>
      </p:sp>
      <p:cxnSp>
        <p:nvCxnSpPr>
          <p:cNvPr id="23" name="직선 연결선[R] 6">
            <a:extLst>
              <a:ext uri="{FF2B5EF4-FFF2-40B4-BE49-F238E27FC236}">
                <a16:creationId xmlns:a16="http://schemas.microsoft.com/office/drawing/2014/main" id="{6EC8C4C5-8E7F-420B-A934-18E1ED0D53D7}"/>
              </a:ext>
            </a:extLst>
          </p:cNvPr>
          <p:cNvCxnSpPr>
            <a:cxnSpLocks/>
          </p:cNvCxnSpPr>
          <p:nvPr/>
        </p:nvCxnSpPr>
        <p:spPr>
          <a:xfrm>
            <a:off x="5494934" y="2339187"/>
            <a:ext cx="540060" cy="0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045105-608F-44FC-9BB5-18C6A6CDB767}"/>
              </a:ext>
            </a:extLst>
          </p:cNvPr>
          <p:cNvSpPr txBox="1"/>
          <p:nvPr/>
        </p:nvSpPr>
        <p:spPr>
          <a:xfrm>
            <a:off x="6176569" y="216965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유사도 측정 변수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FB27-D825-4FE0-B59E-1F873D1858E9}"/>
              </a:ext>
            </a:extLst>
          </p:cNvPr>
          <p:cNvSpPr txBox="1"/>
          <p:nvPr/>
        </p:nvSpPr>
        <p:spPr>
          <a:xfrm>
            <a:off x="755576" y="2852936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금액 값은 편차가 심하여 비율 값으로 전환할 필요가 있음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7C05C-AE75-41D9-8C5A-DDD1D6F5F1E6}"/>
              </a:ext>
            </a:extLst>
          </p:cNvPr>
          <p:cNvSpPr txBox="1"/>
          <p:nvPr/>
        </p:nvSpPr>
        <p:spPr>
          <a:xfrm>
            <a:off x="755576" y="3420531"/>
            <a:ext cx="788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적절한 스케일링 수단은 해당하는 종목의 자산총계</a:t>
            </a:r>
            <a:r>
              <a:rPr lang="en-US" altLang="ko-KR" b="1" dirty="0"/>
              <a:t>, </a:t>
            </a:r>
            <a:r>
              <a:rPr lang="ko-KR" altLang="en-US" b="1" dirty="0"/>
              <a:t>부채총계</a:t>
            </a:r>
            <a:r>
              <a:rPr lang="en-US" altLang="ko-KR" b="1" dirty="0"/>
              <a:t>, </a:t>
            </a:r>
            <a:r>
              <a:rPr lang="ko-KR" altLang="en-US" b="1" dirty="0"/>
              <a:t>자본총계에 </a:t>
            </a:r>
            <a:endParaRPr lang="en-US" altLang="ko-KR" b="1" dirty="0"/>
          </a:p>
          <a:p>
            <a:r>
              <a:rPr lang="ko-KR" altLang="en-US" b="1" dirty="0"/>
              <a:t>대한 각각의 비율 변수로 전환하여 사용하였음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3D6688-DBA8-4D10-8556-7181AFFBFC87}"/>
              </a:ext>
            </a:extLst>
          </p:cNvPr>
          <p:cNvSpPr txBox="1"/>
          <p:nvPr/>
        </p:nvSpPr>
        <p:spPr>
          <a:xfrm>
            <a:off x="820498" y="4191323"/>
            <a:ext cx="732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7375E"/>
                </a:solidFill>
              </a:rPr>
              <a:t>부채</a:t>
            </a:r>
            <a:r>
              <a:rPr lang="en-US" altLang="ko-KR" b="1" dirty="0">
                <a:solidFill>
                  <a:srgbClr val="17375E"/>
                </a:solidFill>
              </a:rPr>
              <a:t>, </a:t>
            </a:r>
            <a:r>
              <a:rPr lang="ko-KR" altLang="en-US" b="1" dirty="0">
                <a:solidFill>
                  <a:srgbClr val="17375E"/>
                </a:solidFill>
              </a:rPr>
              <a:t>자본 </a:t>
            </a:r>
            <a:r>
              <a:rPr lang="en-US" altLang="ko-KR" b="1" dirty="0">
                <a:solidFill>
                  <a:srgbClr val="17375E"/>
                </a:solidFill>
              </a:rPr>
              <a:t>=&gt; </a:t>
            </a:r>
            <a:r>
              <a:rPr lang="ko-KR" altLang="en-US" b="1" dirty="0">
                <a:solidFill>
                  <a:srgbClr val="17375E"/>
                </a:solidFill>
              </a:rPr>
              <a:t>자산총계로 스케일링 </a:t>
            </a:r>
            <a:r>
              <a:rPr lang="en-US" altLang="ko-KR" b="1" dirty="0">
                <a:solidFill>
                  <a:srgbClr val="17375E"/>
                </a:solidFill>
              </a:rPr>
              <a:t>=&gt; </a:t>
            </a:r>
            <a:r>
              <a:rPr lang="ko-KR" altLang="en-US" b="1" dirty="0">
                <a:solidFill>
                  <a:srgbClr val="17375E"/>
                </a:solidFill>
              </a:rPr>
              <a:t>부채비율</a:t>
            </a:r>
            <a:r>
              <a:rPr lang="en-US" altLang="ko-KR" b="1" dirty="0">
                <a:solidFill>
                  <a:srgbClr val="17375E"/>
                </a:solidFill>
              </a:rPr>
              <a:t>, </a:t>
            </a:r>
            <a:r>
              <a:rPr lang="ko-KR" altLang="en-US" b="1" dirty="0">
                <a:solidFill>
                  <a:srgbClr val="17375E"/>
                </a:solidFill>
              </a:rPr>
              <a:t>자본비율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D47AB-8A73-47B8-928F-88FA5A23DCDD}"/>
              </a:ext>
            </a:extLst>
          </p:cNvPr>
          <p:cNvSpPr txBox="1"/>
          <p:nvPr/>
        </p:nvSpPr>
        <p:spPr>
          <a:xfrm>
            <a:off x="820498" y="4717952"/>
            <a:ext cx="7572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953735"/>
                </a:solidFill>
              </a:rPr>
              <a:t>유동자산</a:t>
            </a:r>
            <a:r>
              <a:rPr lang="en-US" altLang="ko-KR" b="1" dirty="0">
                <a:solidFill>
                  <a:srgbClr val="953735"/>
                </a:solidFill>
              </a:rPr>
              <a:t>, </a:t>
            </a:r>
            <a:r>
              <a:rPr lang="ko-KR" altLang="en-US" b="1" dirty="0">
                <a:solidFill>
                  <a:srgbClr val="953735"/>
                </a:solidFill>
              </a:rPr>
              <a:t>비유동자산</a:t>
            </a:r>
            <a:r>
              <a:rPr lang="en-US" altLang="ko-KR" b="1" dirty="0">
                <a:solidFill>
                  <a:srgbClr val="953735"/>
                </a:solidFill>
              </a:rPr>
              <a:t>, </a:t>
            </a:r>
            <a:r>
              <a:rPr lang="ko-KR" altLang="en-US" b="1" dirty="0" err="1">
                <a:solidFill>
                  <a:srgbClr val="953735"/>
                </a:solidFill>
              </a:rPr>
              <a:t>현금및현금성자산</a:t>
            </a:r>
            <a:r>
              <a:rPr lang="en-US" altLang="ko-KR" b="1" dirty="0">
                <a:solidFill>
                  <a:srgbClr val="953735"/>
                </a:solidFill>
              </a:rPr>
              <a:t>, </a:t>
            </a:r>
            <a:r>
              <a:rPr lang="ko-KR" altLang="en-US" b="1" dirty="0">
                <a:solidFill>
                  <a:srgbClr val="953735"/>
                </a:solidFill>
              </a:rPr>
              <a:t>금융자산</a:t>
            </a:r>
            <a:r>
              <a:rPr lang="en-US" altLang="ko-KR" b="1" dirty="0">
                <a:solidFill>
                  <a:srgbClr val="953735"/>
                </a:solidFill>
              </a:rPr>
              <a:t>, </a:t>
            </a:r>
            <a:r>
              <a:rPr lang="ko-KR" altLang="en-US" b="1" dirty="0">
                <a:solidFill>
                  <a:srgbClr val="953735"/>
                </a:solidFill>
              </a:rPr>
              <a:t>유형자산</a:t>
            </a:r>
            <a:r>
              <a:rPr lang="en-US" altLang="ko-KR" b="1" dirty="0">
                <a:solidFill>
                  <a:srgbClr val="953735"/>
                </a:solidFill>
              </a:rPr>
              <a:t>, </a:t>
            </a:r>
            <a:r>
              <a:rPr lang="ko-KR" altLang="en-US" b="1" dirty="0">
                <a:solidFill>
                  <a:srgbClr val="953735"/>
                </a:solidFill>
              </a:rPr>
              <a:t>무형자산</a:t>
            </a:r>
            <a:r>
              <a:rPr lang="en-US" altLang="ko-KR" b="1" dirty="0">
                <a:solidFill>
                  <a:srgbClr val="953735"/>
                </a:solidFill>
              </a:rPr>
              <a:t>=&gt; </a:t>
            </a:r>
            <a:r>
              <a:rPr lang="ko-KR" altLang="en-US" b="1" dirty="0">
                <a:solidFill>
                  <a:srgbClr val="953735"/>
                </a:solidFill>
              </a:rPr>
              <a:t>자산총계로 스케일링 </a:t>
            </a:r>
            <a:r>
              <a:rPr lang="en-US" altLang="ko-KR" b="1" dirty="0">
                <a:solidFill>
                  <a:srgbClr val="953735"/>
                </a:solidFill>
              </a:rPr>
              <a:t>=&gt; </a:t>
            </a:r>
            <a:r>
              <a:rPr lang="ko-KR" altLang="en-US" b="1" dirty="0">
                <a:solidFill>
                  <a:srgbClr val="953735"/>
                </a:solidFill>
              </a:rPr>
              <a:t>각 항목에 대한 비율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9D9F56-5ECF-48D5-8A59-A4A6F8AA9809}"/>
              </a:ext>
            </a:extLst>
          </p:cNvPr>
          <p:cNvSpPr txBox="1"/>
          <p:nvPr/>
        </p:nvSpPr>
        <p:spPr>
          <a:xfrm>
            <a:off x="820498" y="5373216"/>
            <a:ext cx="7572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953735"/>
                </a:solidFill>
              </a:rPr>
              <a:t>유동부채</a:t>
            </a:r>
            <a:r>
              <a:rPr lang="en-US" altLang="ko-KR" b="1" dirty="0">
                <a:solidFill>
                  <a:srgbClr val="953735"/>
                </a:solidFill>
              </a:rPr>
              <a:t>, </a:t>
            </a:r>
            <a:r>
              <a:rPr lang="ko-KR" altLang="en-US" b="1" dirty="0">
                <a:solidFill>
                  <a:srgbClr val="953735"/>
                </a:solidFill>
              </a:rPr>
              <a:t>비유동부채</a:t>
            </a:r>
            <a:r>
              <a:rPr lang="en-US" altLang="ko-KR" b="1" dirty="0">
                <a:solidFill>
                  <a:srgbClr val="953735"/>
                </a:solidFill>
              </a:rPr>
              <a:t>, </a:t>
            </a:r>
            <a:r>
              <a:rPr lang="ko-KR" altLang="en-US" b="1" dirty="0">
                <a:solidFill>
                  <a:srgbClr val="953735"/>
                </a:solidFill>
              </a:rPr>
              <a:t>금융부채</a:t>
            </a:r>
            <a:r>
              <a:rPr lang="en-US" altLang="ko-KR" b="1" dirty="0">
                <a:solidFill>
                  <a:srgbClr val="953735"/>
                </a:solidFill>
              </a:rPr>
              <a:t>=&gt; </a:t>
            </a:r>
            <a:r>
              <a:rPr lang="ko-KR" altLang="en-US" b="1" dirty="0">
                <a:solidFill>
                  <a:srgbClr val="953735"/>
                </a:solidFill>
              </a:rPr>
              <a:t>부채총계로 스케일링 </a:t>
            </a:r>
            <a:br>
              <a:rPr lang="en-US" altLang="ko-KR" b="1" dirty="0">
                <a:solidFill>
                  <a:srgbClr val="953735"/>
                </a:solidFill>
              </a:rPr>
            </a:br>
            <a:r>
              <a:rPr lang="en-US" altLang="ko-KR" b="1" dirty="0">
                <a:solidFill>
                  <a:srgbClr val="953735"/>
                </a:solidFill>
              </a:rPr>
              <a:t>=&gt; </a:t>
            </a:r>
            <a:r>
              <a:rPr lang="ko-KR" altLang="en-US" b="1" dirty="0">
                <a:solidFill>
                  <a:srgbClr val="953735"/>
                </a:solidFill>
              </a:rPr>
              <a:t>각 항목에 대한 비율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88EE9F-B5C8-48C7-B0F7-B9AA242DE618}"/>
              </a:ext>
            </a:extLst>
          </p:cNvPr>
          <p:cNvSpPr txBox="1"/>
          <p:nvPr/>
        </p:nvSpPr>
        <p:spPr>
          <a:xfrm>
            <a:off x="820498" y="6084004"/>
            <a:ext cx="757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953735"/>
                </a:solidFill>
              </a:rPr>
              <a:t>이익잉여금</a:t>
            </a:r>
            <a:r>
              <a:rPr lang="en-US" altLang="ko-KR" b="1" dirty="0">
                <a:solidFill>
                  <a:srgbClr val="953735"/>
                </a:solidFill>
              </a:rPr>
              <a:t>=&gt; </a:t>
            </a:r>
            <a:r>
              <a:rPr lang="ko-KR" altLang="en-US" b="1" dirty="0">
                <a:solidFill>
                  <a:srgbClr val="953735"/>
                </a:solidFill>
              </a:rPr>
              <a:t>자본총계로 스케일링 </a:t>
            </a:r>
            <a:r>
              <a:rPr lang="en-US" altLang="ko-KR" b="1" dirty="0">
                <a:solidFill>
                  <a:srgbClr val="953735"/>
                </a:solidFill>
              </a:rPr>
              <a:t>=&gt; </a:t>
            </a:r>
            <a:r>
              <a:rPr lang="ko-KR" altLang="en-US" b="1" dirty="0" err="1">
                <a:solidFill>
                  <a:srgbClr val="953735"/>
                </a:solidFill>
              </a:rPr>
              <a:t>이익잉여금비율</a:t>
            </a:r>
            <a:endParaRPr lang="ko-KR" altLang="en-US" b="1" dirty="0">
              <a:solidFill>
                <a:srgbClr val="95373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964" y="271681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군집분석 결과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C8586-DC5D-FA4F-BEDC-DD4BCFF5A92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군집 수에 대한 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8CD208-7600-440C-8433-B4AE1C7D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078882"/>
            <a:ext cx="3600400" cy="315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6AD73-E6E5-4621-AB32-7501317925E2}"/>
              </a:ext>
            </a:extLst>
          </p:cNvPr>
          <p:cNvSpPr txBox="1"/>
          <p:nvPr/>
        </p:nvSpPr>
        <p:spPr>
          <a:xfrm>
            <a:off x="4860033" y="1691516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</a:t>
            </a:r>
            <a:r>
              <a:rPr lang="ko-KR" altLang="en-US" b="1" spc="-150" dirty="0">
                <a:solidFill>
                  <a:schemeClr val="tx2"/>
                </a:solidFill>
              </a:rPr>
              <a:t>클러스터 수에 따른 </a:t>
            </a:r>
            <a:r>
              <a:rPr lang="en-US" altLang="ko-KR" b="1" spc="-150" dirty="0">
                <a:solidFill>
                  <a:schemeClr val="tx2"/>
                </a:solidFill>
              </a:rPr>
              <a:t>inertia-value </a:t>
            </a:r>
            <a:r>
              <a:rPr lang="ko-KR" altLang="en-US" b="1" spc="-150" dirty="0">
                <a:solidFill>
                  <a:schemeClr val="tx2"/>
                </a:solidFill>
              </a:rPr>
              <a:t>추이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AD4827-29DC-4992-A97E-9C61478FC614}"/>
              </a:ext>
            </a:extLst>
          </p:cNvPr>
          <p:cNvSpPr/>
          <p:nvPr/>
        </p:nvSpPr>
        <p:spPr>
          <a:xfrm>
            <a:off x="5940153" y="3997187"/>
            <a:ext cx="792088" cy="158417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05145A-FDB8-4C38-B9B9-1200020F6614}"/>
              </a:ext>
            </a:extLst>
          </p:cNvPr>
          <p:cNvSpPr txBox="1"/>
          <p:nvPr/>
        </p:nvSpPr>
        <p:spPr>
          <a:xfrm>
            <a:off x="4499993" y="5653371"/>
            <a:ext cx="4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FF0000"/>
                </a:solidFill>
              </a:rPr>
              <a:t>Elbow </a:t>
            </a:r>
            <a:r>
              <a:rPr lang="ko-KR" altLang="en-US" b="1" spc="-150" dirty="0">
                <a:solidFill>
                  <a:srgbClr val="FF0000"/>
                </a:solidFill>
              </a:rPr>
              <a:t>구간 확인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07B3A9-A1B6-4C98-A0C5-8E76C5467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52" y="3087314"/>
            <a:ext cx="4411521" cy="3150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A2ACCF-810F-44F4-AF81-A3C68F831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45" y="1256981"/>
            <a:ext cx="4448175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A4F740-55C1-4EE1-9CB1-AEBCE02F1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53" y="2525702"/>
            <a:ext cx="376350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1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2964" y="271681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군집분석 결과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C8586-DC5D-FA4F-BEDC-DD4BCFF5A92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군집 수에 대한 결정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CF45B8-9AA9-4F7A-B3E0-0B1B616D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60" y="1151798"/>
            <a:ext cx="4432788" cy="25245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5434E4-C377-42EF-9D3F-D5C379AA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35" y="3609020"/>
            <a:ext cx="4406155" cy="25245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B8E333-84A1-4A09-AC4B-E9E13B6D5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316" y="893232"/>
            <a:ext cx="1736883" cy="8293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6EF028-4871-4EE8-9974-040D326DE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316" y="1844404"/>
            <a:ext cx="1736883" cy="8293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B551F5-7BEB-49ED-B111-901990DAA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316" y="2852516"/>
            <a:ext cx="1736883" cy="8293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4250C5-3DB2-473D-9F10-B15ABEC39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316" y="3860628"/>
            <a:ext cx="1736883" cy="8293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5FA5B-8925-4B6D-A49F-8A54DC358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1316" y="4761972"/>
            <a:ext cx="1736883" cy="8293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6E527FA-3888-4F12-B873-86AF76BFC9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316" y="5696008"/>
            <a:ext cx="1736883" cy="8293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03E998-04B4-4E69-8C0E-1F53C626B911}"/>
              </a:ext>
            </a:extLst>
          </p:cNvPr>
          <p:cNvSpPr txBox="1"/>
          <p:nvPr/>
        </p:nvSpPr>
        <p:spPr>
          <a:xfrm>
            <a:off x="7073325" y="1123234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5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DFA1E-4782-4DF0-8F2A-DCD08EB4A76A}"/>
              </a:ext>
            </a:extLst>
          </p:cNvPr>
          <p:cNvSpPr txBox="1"/>
          <p:nvPr/>
        </p:nvSpPr>
        <p:spPr>
          <a:xfrm>
            <a:off x="7073325" y="2074406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6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A526DF-7EA6-46B6-B089-7F2D9C27D3E0}"/>
              </a:ext>
            </a:extLst>
          </p:cNvPr>
          <p:cNvSpPr txBox="1"/>
          <p:nvPr/>
        </p:nvSpPr>
        <p:spPr>
          <a:xfrm>
            <a:off x="7073325" y="3082518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7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89536E-1E60-4BCE-ADDD-67BB6C761BB1}"/>
              </a:ext>
            </a:extLst>
          </p:cNvPr>
          <p:cNvSpPr txBox="1"/>
          <p:nvPr/>
        </p:nvSpPr>
        <p:spPr>
          <a:xfrm>
            <a:off x="7073325" y="4077072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8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CF8E1-2A4E-4ABB-B99A-A3DB494BE1B6}"/>
              </a:ext>
            </a:extLst>
          </p:cNvPr>
          <p:cNvSpPr txBox="1"/>
          <p:nvPr/>
        </p:nvSpPr>
        <p:spPr>
          <a:xfrm>
            <a:off x="7073325" y="4934407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9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791DF-F105-4584-84AE-050FA016E991}"/>
              </a:ext>
            </a:extLst>
          </p:cNvPr>
          <p:cNvSpPr txBox="1"/>
          <p:nvPr/>
        </p:nvSpPr>
        <p:spPr>
          <a:xfrm>
            <a:off x="7073325" y="5926010"/>
            <a:ext cx="174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10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04AD8-8187-4AA0-B9DE-48BF81A6BFEE}"/>
              </a:ext>
            </a:extLst>
          </p:cNvPr>
          <p:cNvSpPr txBox="1"/>
          <p:nvPr/>
        </p:nvSpPr>
        <p:spPr>
          <a:xfrm>
            <a:off x="571260" y="692696"/>
            <a:ext cx="443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</a:t>
            </a:r>
            <a:r>
              <a:rPr lang="ko-KR" altLang="en-US" b="1" spc="-150" dirty="0">
                <a:solidFill>
                  <a:schemeClr val="tx2"/>
                </a:solidFill>
              </a:rPr>
              <a:t>클러스터 수에 따른 실루엣 계산 및 시각화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3A60B-0263-4438-8348-694876731D51}"/>
              </a:ext>
            </a:extLst>
          </p:cNvPr>
          <p:cNvSpPr txBox="1"/>
          <p:nvPr/>
        </p:nvSpPr>
        <p:spPr>
          <a:xfrm>
            <a:off x="107504" y="6192016"/>
            <a:ext cx="54032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spc="-150">
                <a:solidFill>
                  <a:srgbClr val="FF0000"/>
                </a:solidFill>
              </a:rPr>
              <a:t>실루엣 점수 및 분포 수준에 유의한 차이 확인되지 않음</a:t>
            </a:r>
            <a:endParaRPr lang="ko-KR" altLang="en-US" sz="1700" b="1" spc="-1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9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1DB6F7-6ECC-3C4B-95E4-35890C5C3CC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정량적 정보에 기반한 군집화 필요성 검토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5C44BF-E258-D749-A128-805ABA0F0A5F}"/>
              </a:ext>
            </a:extLst>
          </p:cNvPr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연구 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3E1D86-EB0E-4CCE-BE3C-C19187D9E284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837120-A259-404D-98EA-C7B226419906}"/>
              </a:ext>
            </a:extLst>
          </p:cNvPr>
          <p:cNvSpPr txBox="1"/>
          <p:nvPr/>
        </p:nvSpPr>
        <p:spPr>
          <a:xfrm>
            <a:off x="3477199" y="2062589"/>
            <a:ext cx="218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17375E"/>
                </a:solidFill>
              </a:rPr>
              <a:t>비교 및 추천 방법론</a:t>
            </a:r>
            <a:endParaRPr lang="ko-KR" altLang="en-US" spc="-150" dirty="0">
              <a:solidFill>
                <a:srgbClr val="17375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A56D8-4E0A-4D91-82B4-FE2D99C4B189}"/>
              </a:ext>
            </a:extLst>
          </p:cNvPr>
          <p:cNvSpPr txBox="1"/>
          <p:nvPr/>
        </p:nvSpPr>
        <p:spPr>
          <a:xfrm>
            <a:off x="2339752" y="126876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주식 시장의 주요 키워드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7137147-E539-409F-95C5-5F3B0F8EFB06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13D5B8-67A6-44FB-B5F7-7DE3151200EF}"/>
              </a:ext>
            </a:extLst>
          </p:cNvPr>
          <p:cNvSpPr/>
          <p:nvPr/>
        </p:nvSpPr>
        <p:spPr>
          <a:xfrm>
            <a:off x="2813618" y="2954392"/>
            <a:ext cx="3672408" cy="1961362"/>
          </a:xfrm>
          <a:prstGeom prst="rect">
            <a:avLst/>
          </a:prstGeom>
          <a:noFill/>
          <a:ln w="76200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Top-Down</a:t>
            </a:r>
            <a:r>
              <a:rPr kumimoji="1"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 전략</a:t>
            </a:r>
            <a:r>
              <a:rPr kumimoji="1"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kumimoji="1"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ETF </a:t>
            </a:r>
            <a:r>
              <a:rPr kumimoji="1"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투자</a:t>
            </a:r>
            <a:endParaRPr kumimoji="1" lang="en-US" altLang="ko-K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분산투자</a:t>
            </a:r>
            <a:endParaRPr kumimoji="1" lang="en-US" altLang="ko-KR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자산배분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541189-EC49-4F07-94A5-D19702929F55}"/>
              </a:ext>
            </a:extLst>
          </p:cNvPr>
          <p:cNvSpPr/>
          <p:nvPr/>
        </p:nvSpPr>
        <p:spPr>
          <a:xfrm>
            <a:off x="1412568" y="2523724"/>
            <a:ext cx="2189601" cy="79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산업</a:t>
            </a:r>
            <a:endParaRPr kumimoji="1"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F5F80F-1E81-4070-B66C-D047D4EE27C1}"/>
              </a:ext>
            </a:extLst>
          </p:cNvPr>
          <p:cNvSpPr/>
          <p:nvPr/>
        </p:nvSpPr>
        <p:spPr>
          <a:xfrm>
            <a:off x="5694767" y="2523724"/>
            <a:ext cx="2189601" cy="79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업종</a:t>
            </a:r>
            <a:endParaRPr kumimoji="1"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432B456-4E7B-4835-A470-123670DB6DB9}"/>
              </a:ext>
            </a:extLst>
          </p:cNvPr>
          <p:cNvSpPr/>
          <p:nvPr/>
        </p:nvSpPr>
        <p:spPr>
          <a:xfrm>
            <a:off x="1412568" y="4518597"/>
            <a:ext cx="2189601" cy="79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테마</a:t>
            </a:r>
            <a:endParaRPr kumimoji="1"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2C0F4E-83BD-4914-B08B-DCF33E20E265}"/>
              </a:ext>
            </a:extLst>
          </p:cNvPr>
          <p:cNvSpPr/>
          <p:nvPr/>
        </p:nvSpPr>
        <p:spPr>
          <a:xfrm>
            <a:off x="5694767" y="4518597"/>
            <a:ext cx="2189601" cy="79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섹터</a:t>
            </a:r>
            <a:endParaRPr kumimoji="1"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DBAF6-E533-4B46-83B8-B2B75FA12945}"/>
              </a:ext>
            </a:extLst>
          </p:cNvPr>
          <p:cNvSpPr txBox="1"/>
          <p:nvPr/>
        </p:nvSpPr>
        <p:spPr>
          <a:xfrm>
            <a:off x="2663788" y="5596897"/>
            <a:ext cx="3888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17375E"/>
                </a:solidFill>
              </a:rPr>
              <a:t>종목의 정성적 정보에 기반한 군집 키워드</a:t>
            </a:r>
            <a:endParaRPr lang="ko-KR" altLang="en-US" sz="2400" spc="-150" dirty="0">
              <a:solidFill>
                <a:srgbClr val="17375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2964" y="271681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군집분석 결과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C8586-DC5D-FA4F-BEDC-DD4BCFF5A92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군집 수에 대한 결정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B8E333-84A1-4A09-AC4B-E9E13B6D5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893232"/>
            <a:ext cx="1080120" cy="8293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6EF028-4871-4EE8-9974-040D326DE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1844404"/>
            <a:ext cx="1080120" cy="8293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B551F5-7BEB-49ED-B111-901990DAA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9" y="2852516"/>
            <a:ext cx="1080120" cy="8293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4250C5-3DB2-473D-9F10-B15ABEC39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3860628"/>
            <a:ext cx="1080120" cy="8293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95FA5B-8925-4B6D-A49F-8A54DC358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9" y="4761972"/>
            <a:ext cx="1080120" cy="8293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6E527FA-3888-4F12-B873-86AF76BFC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9" y="5696008"/>
            <a:ext cx="1080120" cy="8293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03E998-04B4-4E69-8C0E-1F53C626B911}"/>
              </a:ext>
            </a:extLst>
          </p:cNvPr>
          <p:cNvSpPr txBox="1"/>
          <p:nvPr/>
        </p:nvSpPr>
        <p:spPr>
          <a:xfrm>
            <a:off x="1403648" y="1123234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5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DFA1E-4782-4DF0-8F2A-DCD08EB4A76A}"/>
              </a:ext>
            </a:extLst>
          </p:cNvPr>
          <p:cNvSpPr txBox="1"/>
          <p:nvPr/>
        </p:nvSpPr>
        <p:spPr>
          <a:xfrm>
            <a:off x="1403648" y="2074406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6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A526DF-7EA6-46B6-B089-7F2D9C27D3E0}"/>
              </a:ext>
            </a:extLst>
          </p:cNvPr>
          <p:cNvSpPr txBox="1"/>
          <p:nvPr/>
        </p:nvSpPr>
        <p:spPr>
          <a:xfrm>
            <a:off x="1403648" y="3082518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7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89536E-1E60-4BCE-ADDD-67BB6C761BB1}"/>
              </a:ext>
            </a:extLst>
          </p:cNvPr>
          <p:cNvSpPr txBox="1"/>
          <p:nvPr/>
        </p:nvSpPr>
        <p:spPr>
          <a:xfrm>
            <a:off x="1403648" y="4077072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8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CF8E1-2A4E-4ABB-B99A-A3DB494BE1B6}"/>
              </a:ext>
            </a:extLst>
          </p:cNvPr>
          <p:cNvSpPr txBox="1"/>
          <p:nvPr/>
        </p:nvSpPr>
        <p:spPr>
          <a:xfrm>
            <a:off x="1403648" y="4934407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9</a:t>
            </a:r>
            <a:endParaRPr lang="ko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791DF-F105-4584-84AE-050FA016E991}"/>
              </a:ext>
            </a:extLst>
          </p:cNvPr>
          <p:cNvSpPr txBox="1"/>
          <p:nvPr/>
        </p:nvSpPr>
        <p:spPr>
          <a:xfrm>
            <a:off x="1403648" y="5926010"/>
            <a:ext cx="174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n_cluster</a:t>
            </a:r>
            <a:r>
              <a:rPr lang="en-US" altLang="ko-KR" b="1" dirty="0"/>
              <a:t> = 10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B3E68-DDC4-46AE-8895-3870F0468B8C}"/>
              </a:ext>
            </a:extLst>
          </p:cNvPr>
          <p:cNvSpPr txBox="1"/>
          <p:nvPr/>
        </p:nvSpPr>
        <p:spPr>
          <a:xfrm>
            <a:off x="2824007" y="683404"/>
            <a:ext cx="32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</a:t>
            </a:r>
            <a:r>
              <a:rPr lang="ko-KR" altLang="en-US" b="1" spc="-150" dirty="0">
                <a:solidFill>
                  <a:schemeClr val="tx2"/>
                </a:solidFill>
              </a:rPr>
              <a:t>군집분포</a:t>
            </a:r>
            <a:r>
              <a:rPr lang="en-US" altLang="ko-KR" b="1" spc="-150" dirty="0">
                <a:solidFill>
                  <a:schemeClr val="tx2"/>
                </a:solidFill>
              </a:rPr>
              <a:t>(</a:t>
            </a:r>
            <a:r>
              <a:rPr lang="ko-KR" altLang="en-US" b="1" spc="-150" dirty="0">
                <a:solidFill>
                  <a:schemeClr val="tx2"/>
                </a:solidFill>
              </a:rPr>
              <a:t>이상치 군집 제거</a:t>
            </a:r>
            <a:r>
              <a:rPr lang="en-US" altLang="ko-KR" b="1" spc="-150" dirty="0">
                <a:solidFill>
                  <a:schemeClr val="tx2"/>
                </a:solidFill>
              </a:rPr>
              <a:t>)</a:t>
            </a:r>
            <a:r>
              <a:rPr lang="ko-KR" altLang="en-US" b="1" spc="-150" dirty="0">
                <a:solidFill>
                  <a:schemeClr val="tx2"/>
                </a:solidFill>
              </a:rPr>
              <a:t>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21E95-28DC-4E2A-BF3D-8F7AE01AD520}"/>
              </a:ext>
            </a:extLst>
          </p:cNvPr>
          <p:cNvSpPr txBox="1"/>
          <p:nvPr/>
        </p:nvSpPr>
        <p:spPr>
          <a:xfrm>
            <a:off x="3215405" y="1115452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[3487, 3397, 3310, 1618]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877419-FFAE-4E5D-BA23-9513BE90431A}"/>
              </a:ext>
            </a:extLst>
          </p:cNvPr>
          <p:cNvSpPr txBox="1"/>
          <p:nvPr/>
        </p:nvSpPr>
        <p:spPr>
          <a:xfrm>
            <a:off x="3215405" y="2074406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[2975,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2684,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2581,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2194,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1178]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FEA06D-218A-4CA5-A3D9-4215295067BB}"/>
              </a:ext>
            </a:extLst>
          </p:cNvPr>
          <p:cNvSpPr txBox="1"/>
          <p:nvPr/>
        </p:nvSpPr>
        <p:spPr>
          <a:xfrm>
            <a:off x="3215405" y="3082518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[2943, 2626, 2590, 2252, 1197]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2A722B-9338-40A2-86D6-7397CA612392}"/>
              </a:ext>
            </a:extLst>
          </p:cNvPr>
          <p:cNvSpPr txBox="1"/>
          <p:nvPr/>
        </p:nvSpPr>
        <p:spPr>
          <a:xfrm>
            <a:off x="3215405" y="405265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[2353, 2343, 2198, 2018, 1600, 1096]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711444-86B3-4B3A-9C02-C1BEA81AF17F}"/>
              </a:ext>
            </a:extLst>
          </p:cNvPr>
          <p:cNvSpPr txBox="1"/>
          <p:nvPr/>
        </p:nvSpPr>
        <p:spPr>
          <a:xfrm>
            <a:off x="3215405" y="4934407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[2154, 2110, 1900, 1852, 1515, 1453, 624]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1AD128-B1D2-4210-AEF8-15200B6B0733}"/>
              </a:ext>
            </a:extLst>
          </p:cNvPr>
          <p:cNvSpPr txBox="1"/>
          <p:nvPr/>
        </p:nvSpPr>
        <p:spPr>
          <a:xfrm>
            <a:off x="3215405" y="5926010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[2114, 2093, 1818, 1799, 1591,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1457,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730]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B1C13A-D3CA-430E-973D-E097D13BE565}"/>
              </a:ext>
            </a:extLst>
          </p:cNvPr>
          <p:cNvSpPr txBox="1"/>
          <p:nvPr/>
        </p:nvSpPr>
        <p:spPr>
          <a:xfrm>
            <a:off x="6141969" y="683404"/>
            <a:ext cx="303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</a:t>
            </a:r>
            <a:r>
              <a:rPr lang="ko-KR" altLang="en-US" b="1" spc="-150" dirty="0">
                <a:solidFill>
                  <a:schemeClr val="tx2"/>
                </a:solidFill>
              </a:rPr>
              <a:t>표준편차 </a:t>
            </a:r>
            <a:r>
              <a:rPr lang="en-US" altLang="ko-KR" b="1" spc="-150" dirty="0">
                <a:solidFill>
                  <a:schemeClr val="tx2"/>
                </a:solidFill>
              </a:rPr>
              <a:t>/ (Max – Min)]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73F4BB-7F05-411E-8579-B529E130C27E}"/>
              </a:ext>
            </a:extLst>
          </p:cNvPr>
          <p:cNvSpPr txBox="1"/>
          <p:nvPr/>
        </p:nvSpPr>
        <p:spPr>
          <a:xfrm>
            <a:off x="7380312" y="111545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[754 / 1869]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897DF-E086-44D3-9821-EB0AB154019E}"/>
              </a:ext>
            </a:extLst>
          </p:cNvPr>
          <p:cNvSpPr txBox="1"/>
          <p:nvPr/>
        </p:nvSpPr>
        <p:spPr>
          <a:xfrm>
            <a:off x="7380312" y="2068330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[624 / 1797]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EF68E3-18AC-44D9-BA1F-867241106200}"/>
              </a:ext>
            </a:extLst>
          </p:cNvPr>
          <p:cNvSpPr txBox="1"/>
          <p:nvPr/>
        </p:nvSpPr>
        <p:spPr>
          <a:xfrm>
            <a:off x="7380312" y="307218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[603 / 1746]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71EBE4-551F-44AE-B130-75985381FA66}"/>
              </a:ext>
            </a:extLst>
          </p:cNvPr>
          <p:cNvSpPr txBox="1"/>
          <p:nvPr/>
        </p:nvSpPr>
        <p:spPr>
          <a:xfrm>
            <a:off x="7380312" y="4050229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[453 / 1257]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AC666F-B3A6-4F1C-A21B-037D861AAD7F}"/>
              </a:ext>
            </a:extLst>
          </p:cNvPr>
          <p:cNvSpPr txBox="1"/>
          <p:nvPr/>
        </p:nvSpPr>
        <p:spPr>
          <a:xfrm>
            <a:off x="7380312" y="493009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[489 / 1530]</a:t>
            </a:r>
            <a:endParaRPr lang="ko-KR" alt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F5A992-451A-417A-9E3E-3AFD17C68E04}"/>
              </a:ext>
            </a:extLst>
          </p:cNvPr>
          <p:cNvSpPr txBox="1"/>
          <p:nvPr/>
        </p:nvSpPr>
        <p:spPr>
          <a:xfrm>
            <a:off x="7380312" y="5926010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[438 / 1384]</a:t>
            </a:r>
            <a:endParaRPr lang="ko-KR" altLang="en-US" sz="1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EF5E56-ABCB-49D8-A38A-FF0AD353FDC7}"/>
              </a:ext>
            </a:extLst>
          </p:cNvPr>
          <p:cNvSpPr/>
          <p:nvPr/>
        </p:nvSpPr>
        <p:spPr>
          <a:xfrm>
            <a:off x="287032" y="3823800"/>
            <a:ext cx="8568951" cy="829336"/>
          </a:xfrm>
          <a:prstGeom prst="roundRect">
            <a:avLst/>
          </a:prstGeom>
          <a:noFill/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964" y="271681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군집분석 결과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C8586-DC5D-FA4F-BEDC-DD4BCFF5A92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군집 수에 대한 결정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1049F1-D6F2-447E-96F8-328B82879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0480"/>
              </p:ext>
            </p:extLst>
          </p:nvPr>
        </p:nvGraphicFramePr>
        <p:xfrm>
          <a:off x="1115616" y="1692997"/>
          <a:ext cx="2592288" cy="194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9163314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1055504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89923539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자본비율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8178311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0.880855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0.041809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23043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0.747849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0.03794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40010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0.614504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0.037169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697984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0.491051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0.036114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76761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0.363859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0.040925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882403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0.196207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0.080948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75431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7AC9A1-F1C4-4BF0-9470-66A1F464F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17880"/>
              </p:ext>
            </p:extLst>
          </p:nvPr>
        </p:nvGraphicFramePr>
        <p:xfrm>
          <a:off x="1112658" y="3933057"/>
          <a:ext cx="2592288" cy="194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42195666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7314258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29522005"/>
                    </a:ext>
                  </a:extLst>
                </a:gridCol>
              </a:tblGrid>
              <a:tr h="2777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부채비율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75008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0.119141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0.041815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748172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0.25215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0.037928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820588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0.385464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0.037177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1801860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0.509016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0.036173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6288715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0.636139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0.04092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9844624"/>
                  </a:ext>
                </a:extLst>
              </a:tr>
              <a:tr h="277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+mj-lt"/>
                        </a:rPr>
                        <a:t>cluster6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>
                          <a:effectLst/>
                          <a:latin typeface="+mj-lt"/>
                        </a:rPr>
                        <a:t>0.803793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1" u="none" strike="noStrike" dirty="0">
                          <a:effectLst/>
                          <a:latin typeface="+mj-lt"/>
                        </a:rPr>
                        <a:t>0.080948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68821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5001CC-346B-45A7-803D-750157B72370}"/>
              </a:ext>
            </a:extLst>
          </p:cNvPr>
          <p:cNvSpPr/>
          <p:nvPr/>
        </p:nvSpPr>
        <p:spPr>
          <a:xfrm>
            <a:off x="1043608" y="1124744"/>
            <a:ext cx="1656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군집 결과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03CF0-09FB-44EC-8753-CC981D63BB9A}"/>
              </a:ext>
            </a:extLst>
          </p:cNvPr>
          <p:cNvSpPr txBox="1"/>
          <p:nvPr/>
        </p:nvSpPr>
        <p:spPr>
          <a:xfrm>
            <a:off x="4455714" y="2731857"/>
            <a:ext cx="3430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부채비율 및 자본비율에 따른 </a:t>
            </a:r>
            <a:endParaRPr lang="en-US" altLang="ko-KR" b="1" dirty="0"/>
          </a:p>
          <a:p>
            <a:r>
              <a:rPr lang="ko-KR" altLang="en-US" b="1" dirty="0"/>
              <a:t>군집화가 완료됨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부채비율이 가장 높은 군집부터</a:t>
            </a:r>
            <a:endParaRPr lang="en-US" altLang="ko-KR" b="1" dirty="0"/>
          </a:p>
          <a:p>
            <a:r>
              <a:rPr lang="en-US" altLang="ko-KR" b="1" dirty="0"/>
              <a:t>LL1 ~ LL6 </a:t>
            </a:r>
            <a:r>
              <a:rPr lang="ko-KR" altLang="en-US" b="1" dirty="0"/>
              <a:t>명명</a:t>
            </a:r>
            <a:endParaRPr lang="en-US" altLang="ko-KR" b="1" dirty="0"/>
          </a:p>
          <a:p>
            <a:r>
              <a:rPr lang="en-US" altLang="ko-KR" b="1" dirty="0"/>
              <a:t>(Liability Level)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438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291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동질성 검정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C8586-DC5D-FA4F-BEDC-DD4BCFF5A92B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산업 분포에 대한 검정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D6BAFE-C51B-4923-B0EC-C416C198FE0E}"/>
              </a:ext>
            </a:extLst>
          </p:cNvPr>
          <p:cNvSpPr/>
          <p:nvPr/>
        </p:nvSpPr>
        <p:spPr>
          <a:xfrm>
            <a:off x="4211960" y="1551985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7375E"/>
                </a:solidFill>
              </a:rPr>
              <a:t>[ </a:t>
            </a:r>
            <a:r>
              <a:rPr lang="ko-KR" altLang="en-US" b="1" dirty="0">
                <a:solidFill>
                  <a:srgbClr val="17375E"/>
                </a:solidFill>
              </a:rPr>
              <a:t>각 군집의 산업 분포의 동질성 검정 </a:t>
            </a:r>
            <a:r>
              <a:rPr lang="en-US" altLang="ko-KR" b="1" dirty="0">
                <a:solidFill>
                  <a:srgbClr val="17375E"/>
                </a:solidFill>
              </a:rPr>
              <a:t>]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D08C02-B206-4FE4-AA32-784CC03F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04485"/>
              </p:ext>
            </p:extLst>
          </p:nvPr>
        </p:nvGraphicFramePr>
        <p:xfrm>
          <a:off x="4572000" y="2131216"/>
          <a:ext cx="3852428" cy="1725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알고리즘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Chisquare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: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카이제곱검정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5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선정이유 및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가설 설정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산업 분포의 동질성 여부 확인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귀무가설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집단의 산업 분포와 각 집단의 산업 분포는 차이가 있다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대립가설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집단의 산업 분포와 각 집단의 산업 분포는 차이가 없다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5754356-7406-4E37-BFB1-3AEB59651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17594"/>
            <a:ext cx="3744416" cy="24274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4E194C-780F-406C-B8EF-6927D9826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6" y="3789040"/>
            <a:ext cx="3723702" cy="2639380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5C3C65-A89D-4278-A763-E71557EE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11738"/>
              </p:ext>
            </p:extLst>
          </p:nvPr>
        </p:nvGraphicFramePr>
        <p:xfrm>
          <a:off x="4572000" y="4576321"/>
          <a:ext cx="3852428" cy="10849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5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검정결과</a:t>
                      </a:r>
                    </a:p>
                  </a:txBody>
                  <a:tcPr marL="41624" marR="41624" marT="11508" marB="115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군집에 대하여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 &lt; 0.05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군집의 산업분포는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집단의 산업분포와의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유의미한 차이가 없다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1624" marR="41624" marT="11508" marB="1150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27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291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플랫폼 구현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BF1103-655F-42A4-BF07-2B1BC1B7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8" y="2316287"/>
            <a:ext cx="6219825" cy="2657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B0FD3B-B94F-45D9-953C-D628345C564C}"/>
              </a:ext>
            </a:extLst>
          </p:cNvPr>
          <p:cNvSpPr txBox="1"/>
          <p:nvPr/>
        </p:nvSpPr>
        <p:spPr>
          <a:xfrm>
            <a:off x="755576" y="5154891"/>
            <a:ext cx="7736408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altLang="ko-KR" sz="1600" b="1" dirty="0"/>
              <a:t>Flask </a:t>
            </a:r>
            <a:r>
              <a:rPr lang="ko-KR" altLang="en-US" sz="1600" b="1" dirty="0"/>
              <a:t>패키지를 통한 웹 개발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데이터베이스 연동</a:t>
            </a:r>
            <a:endParaRPr lang="en-US" altLang="ko-KR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3A72B3-40BF-4450-84F9-366EAE2882E1}"/>
              </a:ext>
            </a:extLst>
          </p:cNvPr>
          <p:cNvSpPr/>
          <p:nvPr/>
        </p:nvSpPr>
        <p:spPr>
          <a:xfrm>
            <a:off x="2231740" y="1432960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7375E"/>
                </a:solidFill>
              </a:rPr>
              <a:t>[ </a:t>
            </a:r>
            <a:r>
              <a:rPr lang="ko-KR" altLang="en-US" b="1" dirty="0">
                <a:solidFill>
                  <a:srgbClr val="17375E"/>
                </a:solidFill>
              </a:rPr>
              <a:t>플랫폼 웹 개발 </a:t>
            </a:r>
            <a:r>
              <a:rPr lang="en-US" altLang="ko-KR" b="1" dirty="0">
                <a:solidFill>
                  <a:srgbClr val="17375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923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291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플랫폼 구현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74524-02D6-4254-BD23-FE62429A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22" y="1622223"/>
            <a:ext cx="3559792" cy="4293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E91958-B18B-411A-8F14-B9EF71C8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622223"/>
            <a:ext cx="3456384" cy="429366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F4DD94-238C-4571-A372-1883DEAADCAD}"/>
              </a:ext>
            </a:extLst>
          </p:cNvPr>
          <p:cNvCxnSpPr/>
          <p:nvPr/>
        </p:nvCxnSpPr>
        <p:spPr>
          <a:xfrm>
            <a:off x="4355976" y="1772816"/>
            <a:ext cx="0" cy="3960440"/>
          </a:xfrm>
          <a:prstGeom prst="line">
            <a:avLst/>
          </a:prstGeom>
          <a:ln w="28575">
            <a:solidFill>
              <a:srgbClr val="17375E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D8659E-E11E-4C1A-AC0E-09D62CAF36BF}"/>
              </a:ext>
            </a:extLst>
          </p:cNvPr>
          <p:cNvSpPr txBox="1"/>
          <p:nvPr/>
        </p:nvSpPr>
        <p:spPr>
          <a:xfrm>
            <a:off x="107505" y="5804303"/>
            <a:ext cx="410445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1600" b="1" dirty="0"/>
              <a:t>유사도 계산 알고리즘 연동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B7770-F48E-4AE3-9401-7BEC9D26634D}"/>
              </a:ext>
            </a:extLst>
          </p:cNvPr>
          <p:cNvSpPr txBox="1"/>
          <p:nvPr/>
        </p:nvSpPr>
        <p:spPr>
          <a:xfrm>
            <a:off x="4499992" y="5804303"/>
            <a:ext cx="410445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en-US" altLang="ko-KR" sz="1600" b="1" dirty="0"/>
              <a:t>Html</a:t>
            </a:r>
            <a:r>
              <a:rPr lang="ko-KR" altLang="en-US" sz="1600" b="1" dirty="0"/>
              <a:t>문서와의 인터페이스 연동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63489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291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플랫폼 구현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EE5D3-B39C-4BEB-A3C9-2A217281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00808"/>
            <a:ext cx="8496300" cy="4295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BBD49D-7114-4120-9E8C-B70C2AE287B8}"/>
              </a:ext>
            </a:extLst>
          </p:cNvPr>
          <p:cNvSpPr/>
          <p:nvPr/>
        </p:nvSpPr>
        <p:spPr>
          <a:xfrm>
            <a:off x="2231740" y="1052736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7375E"/>
                </a:solidFill>
              </a:rPr>
              <a:t>[ HTML </a:t>
            </a:r>
            <a:r>
              <a:rPr lang="ko-KR" altLang="en-US" b="1" dirty="0">
                <a:solidFill>
                  <a:srgbClr val="17375E"/>
                </a:solidFill>
              </a:rPr>
              <a:t>사이드바</a:t>
            </a:r>
            <a:r>
              <a:rPr lang="en-US" altLang="ko-KR" b="1" dirty="0">
                <a:solidFill>
                  <a:srgbClr val="17375E"/>
                </a:solidFill>
              </a:rPr>
              <a:t>(</a:t>
            </a:r>
            <a:r>
              <a:rPr lang="ko-KR" altLang="en-US" b="1" dirty="0">
                <a:solidFill>
                  <a:srgbClr val="17375E"/>
                </a:solidFill>
              </a:rPr>
              <a:t>인터페이스</a:t>
            </a:r>
            <a:r>
              <a:rPr lang="en-US" altLang="ko-KR" b="1" dirty="0">
                <a:solidFill>
                  <a:srgbClr val="17375E"/>
                </a:solidFill>
              </a:rPr>
              <a:t>)</a:t>
            </a:r>
            <a:r>
              <a:rPr lang="ko-KR" altLang="en-US" b="1" dirty="0">
                <a:solidFill>
                  <a:srgbClr val="17375E"/>
                </a:solidFill>
              </a:rPr>
              <a:t> </a:t>
            </a:r>
            <a:r>
              <a:rPr lang="en-US" altLang="ko-KR" b="1" dirty="0">
                <a:solidFill>
                  <a:srgbClr val="17375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52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291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플랫폼 구현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BBD49D-7114-4120-9E8C-B70C2AE287B8}"/>
              </a:ext>
            </a:extLst>
          </p:cNvPr>
          <p:cNvSpPr/>
          <p:nvPr/>
        </p:nvSpPr>
        <p:spPr>
          <a:xfrm>
            <a:off x="2231740" y="1052736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7375E"/>
                </a:solidFill>
              </a:rPr>
              <a:t>[ HTML </a:t>
            </a:r>
            <a:r>
              <a:rPr lang="ko-KR" altLang="en-US" b="1" dirty="0">
                <a:solidFill>
                  <a:srgbClr val="17375E"/>
                </a:solidFill>
              </a:rPr>
              <a:t>입력 및 검색 페이지 </a:t>
            </a:r>
            <a:r>
              <a:rPr lang="en-US" altLang="ko-KR" b="1" dirty="0">
                <a:solidFill>
                  <a:srgbClr val="17375E"/>
                </a:solidFill>
              </a:rPr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8B32B-0144-4063-AE71-CA6B2F792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710983"/>
            <a:ext cx="8220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3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291" y="27168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플랫폼 구현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BBD49D-7114-4120-9E8C-B70C2AE287B8}"/>
              </a:ext>
            </a:extLst>
          </p:cNvPr>
          <p:cNvSpPr/>
          <p:nvPr/>
        </p:nvSpPr>
        <p:spPr>
          <a:xfrm>
            <a:off x="2231740" y="1052736"/>
            <a:ext cx="460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7375E"/>
                </a:solidFill>
              </a:rPr>
              <a:t>[</a:t>
            </a:r>
            <a:r>
              <a:rPr lang="ko-KR" altLang="en-US" b="1" dirty="0">
                <a:solidFill>
                  <a:srgbClr val="17375E"/>
                </a:solidFill>
              </a:rPr>
              <a:t> 검색 결과 출력 페이지 구성</a:t>
            </a:r>
            <a:r>
              <a:rPr lang="en-US" altLang="ko-KR" b="1" dirty="0">
                <a:solidFill>
                  <a:srgbClr val="17375E"/>
                </a:solidFill>
              </a:rPr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F4770-7B92-43EF-97C0-D46A09CD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628800"/>
            <a:ext cx="7488832" cy="45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5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567825" y="3986993"/>
            <a:ext cx="2008349" cy="174626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CE0EEF-2644-C84E-9418-5D64FB64DFA4}"/>
              </a:ext>
            </a:extLst>
          </p:cNvPr>
          <p:cNvGrpSpPr/>
          <p:nvPr/>
        </p:nvGrpSpPr>
        <p:grpSpPr>
          <a:xfrm>
            <a:off x="3527884" y="1831866"/>
            <a:ext cx="2088232" cy="1107996"/>
            <a:chOff x="1331641" y="2036345"/>
            <a:chExt cx="1152128" cy="1107996"/>
          </a:xfrm>
        </p:grpSpPr>
        <p:sp>
          <p:nvSpPr>
            <p:cNvPr id="9" name="TextBox 8"/>
            <p:cNvSpPr txBox="1"/>
            <p:nvPr/>
          </p:nvSpPr>
          <p:spPr>
            <a:xfrm>
              <a:off x="1403649" y="2036345"/>
              <a:ext cx="10081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6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31641" y="3083476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987824" y="316092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논의 및 결론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959" y="4086546"/>
            <a:ext cx="1935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1" spc="-150" dirty="0"/>
              <a:t>한계점</a:t>
            </a: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r>
              <a:rPr lang="ko-KR" altLang="en-US" sz="1600" b="1" spc="-150" dirty="0"/>
              <a:t>방법론 활용 방안</a:t>
            </a: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endParaRPr lang="en-US" altLang="ko-KR" sz="1600" b="1" spc="-150" dirty="0"/>
          </a:p>
          <a:p>
            <a:pPr marL="171450" indent="-171450">
              <a:buFontTx/>
              <a:buChar char="-"/>
            </a:pPr>
            <a:r>
              <a:rPr lang="ko-KR" altLang="en-US" sz="1600" b="1" spc="-150" dirty="0"/>
              <a:t>향후 연구 과제 </a:t>
            </a:r>
            <a:br>
              <a:rPr lang="en-US" altLang="ko-KR" sz="1600" b="1" spc="-150" dirty="0"/>
            </a:br>
            <a:r>
              <a:rPr lang="ko-KR" altLang="en-US" sz="1600" b="1" spc="-150" dirty="0"/>
              <a:t>도출</a:t>
            </a:r>
            <a:endParaRPr lang="en-US" altLang="ko-KR" sz="1600" b="1" spc="-150" dirty="0"/>
          </a:p>
        </p:txBody>
      </p:sp>
    </p:spTree>
    <p:extLst>
      <p:ext uri="{BB962C8B-B14F-4D97-AF65-F5344CB8AC3E}">
        <p14:creationId xmlns:p14="http://schemas.microsoft.com/office/powerpoint/2010/main" val="428907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102B78-D843-0848-B212-2F58F3EE4447}"/>
              </a:ext>
            </a:extLst>
          </p:cNvPr>
          <p:cNvSpPr/>
          <p:nvPr/>
        </p:nvSpPr>
        <p:spPr>
          <a:xfrm>
            <a:off x="403812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논의 및 결론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315FA2-7039-49EB-A924-C828C41A84C1}"/>
              </a:ext>
            </a:extLst>
          </p:cNvPr>
          <p:cNvSpPr/>
          <p:nvPr/>
        </p:nvSpPr>
        <p:spPr>
          <a:xfrm>
            <a:off x="2231740" y="980728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17375E"/>
                </a:solidFill>
              </a:rPr>
              <a:t>[</a:t>
            </a:r>
            <a:r>
              <a:rPr lang="ko-KR" altLang="en-US" sz="2000" b="1" dirty="0">
                <a:solidFill>
                  <a:srgbClr val="17375E"/>
                </a:solidFill>
              </a:rPr>
              <a:t> 한 계 점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B41A22-B1AC-449B-94CF-5536F4509126}"/>
              </a:ext>
            </a:extLst>
          </p:cNvPr>
          <p:cNvSpPr/>
          <p:nvPr/>
        </p:nvSpPr>
        <p:spPr>
          <a:xfrm>
            <a:off x="423532" y="1556792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데이터의 문제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CA232-F50B-475F-99E6-1112002CBEB9}"/>
              </a:ext>
            </a:extLst>
          </p:cNvPr>
          <p:cNvSpPr txBox="1"/>
          <p:nvPr/>
        </p:nvSpPr>
        <p:spPr>
          <a:xfrm>
            <a:off x="440692" y="1946308"/>
            <a:ext cx="7947732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sz="1400" b="1" dirty="0"/>
              <a:t>재무상태표 상에 항목에 대한 </a:t>
            </a:r>
            <a:r>
              <a:rPr lang="ko-KR" altLang="en-US" sz="1400" b="1" dirty="0" err="1"/>
              <a:t>총계값과</a:t>
            </a:r>
            <a:r>
              <a:rPr lang="ko-KR" altLang="en-US" sz="1400" b="1" dirty="0"/>
              <a:t> 하위계정과목이 같이 되어있는 경우가 있을 것 </a:t>
            </a:r>
            <a:endParaRPr lang="en-US" altLang="ko-KR" sz="1400" b="1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sz="1400" b="1" dirty="0"/>
              <a:t>이와 같은 경우 해당하는 값이 과대계상 되었을 가능성이 있음</a:t>
            </a:r>
            <a:endParaRPr lang="en-US" altLang="ko-KR" sz="1400" b="1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sz="1400" b="1" dirty="0"/>
              <a:t>대분류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중분류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소분류 등의 장치가 있었고 데이터에도 띄어쓰기를 기준으로 구분은 되지만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layer</a:t>
            </a:r>
            <a:r>
              <a:rPr lang="ko-KR" altLang="en-US" sz="1400" b="1" dirty="0"/>
              <a:t>수준을 강제한 것이 아니므로 일관성이 없어서 구분하기 어려웠음</a:t>
            </a:r>
            <a:endParaRPr lang="en-US" altLang="ko-KR" sz="14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6E3248-2D0D-4912-BCFF-E2D05B239C63}"/>
              </a:ext>
            </a:extLst>
          </p:cNvPr>
          <p:cNvSpPr/>
          <p:nvPr/>
        </p:nvSpPr>
        <p:spPr>
          <a:xfrm>
            <a:off x="423532" y="4029253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연구의 문제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5B5CD-A45E-4D3F-B7FF-4C8603F4AE1E}"/>
              </a:ext>
            </a:extLst>
          </p:cNvPr>
          <p:cNvSpPr txBox="1"/>
          <p:nvPr/>
        </p:nvSpPr>
        <p:spPr>
          <a:xfrm>
            <a:off x="440692" y="4418769"/>
            <a:ext cx="8279776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sz="1400" b="1" dirty="0"/>
              <a:t>우리가 제안하는 방법론을 따르면 한 종목에 대하여 다양한 산업군에 속하는 종목을 </a:t>
            </a:r>
            <a:r>
              <a:rPr lang="ko-KR" altLang="en-US" sz="1400" b="1" dirty="0" err="1"/>
              <a:t>비교하게됨</a:t>
            </a:r>
            <a:endParaRPr lang="en-US" altLang="ko-KR" sz="1400" b="1" dirty="0"/>
          </a:p>
          <a:p>
            <a:pPr marL="342900" indent="-342900" fontAlgn="base">
              <a:lnSpc>
                <a:spcPct val="200000"/>
              </a:lnSpc>
              <a:buAutoNum type="arabicPeriod"/>
            </a:pPr>
            <a:r>
              <a:rPr lang="ko-KR" altLang="en-US" sz="1400" b="1" dirty="0"/>
              <a:t>구체적으로 이 방식이 어떠한 도움을 주는 것인지까지 이어지진 않았음</a:t>
            </a:r>
            <a:br>
              <a:rPr lang="en-US" altLang="ko-KR" sz="1400" b="1" dirty="0"/>
            </a:br>
            <a:r>
              <a:rPr lang="ko-KR" altLang="en-US" sz="1400" b="1" dirty="0"/>
              <a:t>즉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산업 내에서 비교우위를 도출하는 </a:t>
            </a:r>
            <a:r>
              <a:rPr lang="ko-KR" altLang="en-US" sz="1400" b="1" dirty="0" err="1"/>
              <a:t>것보다의</a:t>
            </a:r>
            <a:r>
              <a:rPr lang="ko-KR" altLang="en-US" sz="1400" b="1" dirty="0"/>
              <a:t> 비교우위를 정량적으로 보여주는 연구는 아님</a:t>
            </a:r>
          </a:p>
        </p:txBody>
      </p:sp>
    </p:spTree>
    <p:extLst>
      <p:ext uri="{BB962C8B-B14F-4D97-AF65-F5344CB8AC3E}">
        <p14:creationId xmlns:p14="http://schemas.microsoft.com/office/powerpoint/2010/main" val="123794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연구 배경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2B5D0-E5CE-40C5-B61C-51EA2CE5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56" y="1189530"/>
            <a:ext cx="3872371" cy="4327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19B48C-931C-406E-A4A3-C3401A90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268760"/>
            <a:ext cx="4738062" cy="2290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E78072-A83C-43F6-84CD-BA22BC0AB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3" y="3559330"/>
            <a:ext cx="4752528" cy="1981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AAB860-25CA-4495-A0C0-8730797A1DAA}"/>
              </a:ext>
            </a:extLst>
          </p:cNvPr>
          <p:cNvSpPr txBox="1"/>
          <p:nvPr/>
        </p:nvSpPr>
        <p:spPr>
          <a:xfrm>
            <a:off x="1115616" y="5666975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17375E"/>
                </a:solidFill>
              </a:rPr>
              <a:t>전반적으로 산업</a:t>
            </a:r>
            <a:r>
              <a:rPr lang="en-US" altLang="ko-KR" sz="2400" b="1" spc="-150" dirty="0">
                <a:solidFill>
                  <a:srgbClr val="17375E"/>
                </a:solidFill>
              </a:rPr>
              <a:t>, </a:t>
            </a:r>
            <a:r>
              <a:rPr lang="ko-KR" altLang="en-US" sz="2400" b="1" spc="-150" dirty="0">
                <a:solidFill>
                  <a:srgbClr val="17375E"/>
                </a:solidFill>
              </a:rPr>
              <a:t>테마를 기준으로 종목을 분류하고</a:t>
            </a:r>
            <a:r>
              <a:rPr lang="en-US" altLang="ko-KR" sz="2400" b="1" spc="-150" dirty="0">
                <a:solidFill>
                  <a:srgbClr val="17375E"/>
                </a:solidFill>
              </a:rPr>
              <a:t>,</a:t>
            </a:r>
          </a:p>
          <a:p>
            <a:pPr algn="ctr"/>
            <a:r>
              <a:rPr lang="ko-KR" altLang="en-US" sz="2400" b="1" spc="-150" dirty="0">
                <a:solidFill>
                  <a:srgbClr val="17375E"/>
                </a:solidFill>
              </a:rPr>
              <a:t>이 분류 기준 안에서 비교하도록 서비스 형성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20363F-C9BC-4580-9BE5-641A9E16D8A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정량적 정보에 기반한 군집화 필요성 검토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C04A90-8FC6-476E-9810-F29E02BC350D}"/>
              </a:ext>
            </a:extLst>
          </p:cNvPr>
          <p:cNvSpPr/>
          <p:nvPr/>
        </p:nvSpPr>
        <p:spPr>
          <a:xfrm>
            <a:off x="471656" y="1173849"/>
            <a:ext cx="775654" cy="295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8BCDC-DB02-4939-9236-34AB595B1F75}"/>
              </a:ext>
            </a:extLst>
          </p:cNvPr>
          <p:cNvSpPr/>
          <p:nvPr/>
        </p:nvSpPr>
        <p:spPr>
          <a:xfrm>
            <a:off x="4026671" y="1214348"/>
            <a:ext cx="775654" cy="295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DBADB-2AE4-4136-808C-F1616EB8DD13}"/>
              </a:ext>
            </a:extLst>
          </p:cNvPr>
          <p:cNvSpPr/>
          <p:nvPr/>
        </p:nvSpPr>
        <p:spPr>
          <a:xfrm>
            <a:off x="4228394" y="3501008"/>
            <a:ext cx="775654" cy="295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4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102B78-D843-0848-B212-2F58F3EE4447}"/>
              </a:ext>
            </a:extLst>
          </p:cNvPr>
          <p:cNvSpPr/>
          <p:nvPr/>
        </p:nvSpPr>
        <p:spPr>
          <a:xfrm>
            <a:off x="269160" y="271681"/>
            <a:ext cx="1197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방법론 활용 방안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B41A22-B1AC-449B-94CF-5536F4509126}"/>
              </a:ext>
            </a:extLst>
          </p:cNvPr>
          <p:cNvSpPr/>
          <p:nvPr/>
        </p:nvSpPr>
        <p:spPr>
          <a:xfrm>
            <a:off x="423532" y="1412776"/>
            <a:ext cx="6164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User-Experience </a:t>
            </a:r>
            <a:r>
              <a:rPr lang="ko-KR" altLang="en-US" sz="2000" b="1" dirty="0">
                <a:solidFill>
                  <a:srgbClr val="17375E"/>
                </a:solidFill>
              </a:rPr>
              <a:t>데이터가 축적될 경우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CA232-F50B-475F-99E6-1112002CBEB9}"/>
              </a:ext>
            </a:extLst>
          </p:cNvPr>
          <p:cNvSpPr txBox="1"/>
          <p:nvPr/>
        </p:nvSpPr>
        <p:spPr>
          <a:xfrm>
            <a:off x="706146" y="1802292"/>
            <a:ext cx="7394246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User</a:t>
            </a:r>
            <a:r>
              <a:rPr lang="ko-KR" altLang="en-US" sz="1400" b="1" dirty="0"/>
              <a:t>가 조회한 종목 데이터가 축적된다면</a:t>
            </a:r>
            <a:br>
              <a:rPr lang="en-US" altLang="ko-KR" sz="1400" b="1" dirty="0"/>
            </a:br>
            <a:r>
              <a:rPr lang="en-US" altLang="ko-KR" sz="1400" b="1" dirty="0"/>
              <a:t>User</a:t>
            </a:r>
            <a:r>
              <a:rPr lang="ko-KR" altLang="en-US" sz="1400" b="1" dirty="0"/>
              <a:t>의 투자 안목 확대를 위하여</a:t>
            </a:r>
            <a:br>
              <a:rPr lang="en-US" altLang="ko-KR" sz="1400" b="1" dirty="0"/>
            </a:br>
            <a:r>
              <a:rPr lang="ko-KR" altLang="en-US" sz="1400" b="1" dirty="0"/>
              <a:t>그동안 보지 않았던 종목군을 추천해주는 로직을 세울 수 있음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좋은 종목을 추천해주는 것도 좋지만</a:t>
            </a:r>
            <a:r>
              <a:rPr lang="en-US" altLang="ko-KR" sz="1400" b="1" dirty="0"/>
              <a:t>,</a:t>
            </a:r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비교의 성능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방법론을 </a:t>
            </a:r>
            <a:r>
              <a:rPr lang="ko-KR" altLang="en-US" sz="1400" b="1" dirty="0" err="1"/>
              <a:t>개선시켜야하는</a:t>
            </a:r>
            <a:r>
              <a:rPr lang="ko-KR" altLang="en-US" sz="1400" b="1" dirty="0"/>
              <a:t> 것이 플랫폼의 본질적인 창출 가치라 판단함</a:t>
            </a:r>
            <a:endParaRPr lang="en-US" altLang="ko-KR" sz="14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6E3248-2D0D-4912-BCFF-E2D05B239C63}"/>
              </a:ext>
            </a:extLst>
          </p:cNvPr>
          <p:cNvSpPr/>
          <p:nvPr/>
        </p:nvSpPr>
        <p:spPr>
          <a:xfrm>
            <a:off x="423532" y="4243313"/>
            <a:ext cx="4208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가격</a:t>
            </a:r>
            <a:r>
              <a:rPr lang="en-US" altLang="ko-KR" sz="2000" b="1" dirty="0">
                <a:solidFill>
                  <a:srgbClr val="17375E"/>
                </a:solidFill>
              </a:rPr>
              <a:t>, </a:t>
            </a:r>
            <a:r>
              <a:rPr lang="ko-KR" altLang="en-US" sz="2000" b="1" dirty="0">
                <a:solidFill>
                  <a:srgbClr val="17375E"/>
                </a:solidFill>
              </a:rPr>
              <a:t>손익 데이터가 축적될 경우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5B5CD-A45E-4D3F-B7FF-4C8603F4AE1E}"/>
              </a:ext>
            </a:extLst>
          </p:cNvPr>
          <p:cNvSpPr txBox="1"/>
          <p:nvPr/>
        </p:nvSpPr>
        <p:spPr>
          <a:xfrm>
            <a:off x="440692" y="4632829"/>
            <a:ext cx="8279776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추가적인 연구를 통해 만들어져야 할 </a:t>
            </a:r>
            <a:r>
              <a:rPr lang="en-US" altLang="ko-KR" sz="1400" b="1" dirty="0"/>
              <a:t>ETF</a:t>
            </a:r>
            <a:r>
              <a:rPr lang="ko-KR" altLang="en-US" sz="1400" b="1" dirty="0"/>
              <a:t>의 컨셉이 확대될 수 있음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한 종목이 기간에 걸쳐 다른 군집으로 넘어가는 경우가 적지 않게 관찰되었음</a:t>
            </a:r>
            <a:br>
              <a:rPr lang="en-US" altLang="ko-KR" sz="100" b="1" dirty="0"/>
            </a:br>
            <a:r>
              <a:rPr lang="en-US" altLang="ko-KR" sz="1400" b="1" dirty="0"/>
              <a:t>    -&gt; </a:t>
            </a:r>
            <a:r>
              <a:rPr lang="ko-KR" altLang="en-US" sz="1400" b="1" dirty="0"/>
              <a:t>이를 추적하고 </a:t>
            </a:r>
            <a:r>
              <a:rPr lang="ko-KR" altLang="en-US" sz="1400" b="1" dirty="0" err="1"/>
              <a:t>가격변화량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손익변화량과</a:t>
            </a:r>
            <a:r>
              <a:rPr lang="ko-KR" altLang="en-US" sz="1400" b="1" dirty="0"/>
              <a:t> 접목시키면 유의미한 금융 연구로 이어질 수 있음</a:t>
            </a:r>
          </a:p>
        </p:txBody>
      </p:sp>
    </p:spTree>
    <p:extLst>
      <p:ext uri="{BB962C8B-B14F-4D97-AF65-F5344CB8AC3E}">
        <p14:creationId xmlns:p14="http://schemas.microsoft.com/office/powerpoint/2010/main" val="52380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102B78-D843-0848-B212-2F58F3EE4447}"/>
              </a:ext>
            </a:extLst>
          </p:cNvPr>
          <p:cNvSpPr/>
          <p:nvPr/>
        </p:nvSpPr>
        <p:spPr>
          <a:xfrm>
            <a:off x="184205" y="271681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향후 연구 과제 도출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B41A22-B1AC-449B-94CF-5536F4509126}"/>
              </a:ext>
            </a:extLst>
          </p:cNvPr>
          <p:cNvSpPr/>
          <p:nvPr/>
        </p:nvSpPr>
        <p:spPr>
          <a:xfrm>
            <a:off x="2195736" y="1427009"/>
            <a:ext cx="6164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 </a:t>
            </a:r>
            <a:r>
              <a:rPr lang="ko-KR" altLang="en-US" sz="2000" b="1" dirty="0">
                <a:solidFill>
                  <a:srgbClr val="17375E"/>
                </a:solidFill>
              </a:rPr>
              <a:t>데이터 베이스 확대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ACA232-F50B-475F-99E6-1112002CBEB9}"/>
              </a:ext>
            </a:extLst>
          </p:cNvPr>
          <p:cNvSpPr txBox="1"/>
          <p:nvPr/>
        </p:nvSpPr>
        <p:spPr>
          <a:xfrm>
            <a:off x="2455772" y="1827839"/>
            <a:ext cx="739424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손익데이터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가격데이터 소스 확보 및 데이터베이스화</a:t>
            </a:r>
            <a:endParaRPr lang="en-US" altLang="ko-KR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D4315-C8B0-4658-8F4F-E9B9D7CED4BE}"/>
              </a:ext>
            </a:extLst>
          </p:cNvPr>
          <p:cNvSpPr/>
          <p:nvPr/>
        </p:nvSpPr>
        <p:spPr>
          <a:xfrm>
            <a:off x="2195736" y="2865572"/>
            <a:ext cx="7532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</a:t>
            </a:r>
            <a:r>
              <a:rPr lang="ko-KR" altLang="en-US" sz="2000" b="1" dirty="0">
                <a:solidFill>
                  <a:srgbClr val="17375E"/>
                </a:solidFill>
              </a:rPr>
              <a:t>종목군을 추천해주는 알고리즘 설계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B52A5-F2AE-4C13-9758-3AA1F8897BAB}"/>
              </a:ext>
            </a:extLst>
          </p:cNvPr>
          <p:cNvSpPr txBox="1"/>
          <p:nvPr/>
        </p:nvSpPr>
        <p:spPr>
          <a:xfrm>
            <a:off x="2455772" y="3276589"/>
            <a:ext cx="7394246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유저가 보지 않은 종목군을 추천</a:t>
            </a:r>
            <a:endParaRPr lang="en-US" altLang="ko-KR" sz="1400" b="1" dirty="0"/>
          </a:p>
          <a:p>
            <a:pPr marL="285750" indent="-285750" fontAlgn="base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더 많은 비교군을 접하도록 유도</a:t>
            </a:r>
            <a:endParaRPr lang="en-US" altLang="ko-KR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26B72B-5B77-430C-8723-F5AF343C70A4}"/>
              </a:ext>
            </a:extLst>
          </p:cNvPr>
          <p:cNvSpPr/>
          <p:nvPr/>
        </p:nvSpPr>
        <p:spPr>
          <a:xfrm>
            <a:off x="2195736" y="4626900"/>
            <a:ext cx="7532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</a:t>
            </a:r>
            <a:r>
              <a:rPr lang="ko-KR" altLang="en-US" sz="2000" b="1" dirty="0">
                <a:solidFill>
                  <a:srgbClr val="17375E"/>
                </a:solidFill>
              </a:rPr>
              <a:t> 군집이 변하는 종목 추적 및 연구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BA1821-BE7F-4AED-B3B6-28B4B84DF3DF}"/>
              </a:ext>
            </a:extLst>
          </p:cNvPr>
          <p:cNvSpPr/>
          <p:nvPr/>
        </p:nvSpPr>
        <p:spPr>
          <a:xfrm>
            <a:off x="2195736" y="5635411"/>
            <a:ext cx="7532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17375E"/>
                </a:solidFill>
              </a:rPr>
              <a:t>[</a:t>
            </a:r>
            <a:r>
              <a:rPr lang="ko-KR" altLang="en-US" sz="2000" b="1" dirty="0">
                <a:solidFill>
                  <a:srgbClr val="17375E"/>
                </a:solidFill>
              </a:rPr>
              <a:t> 정량 정보에 기반한 </a:t>
            </a:r>
            <a:r>
              <a:rPr lang="en-US" altLang="ko-KR" sz="2000" b="1" dirty="0">
                <a:solidFill>
                  <a:srgbClr val="17375E"/>
                </a:solidFill>
              </a:rPr>
              <a:t>ETF </a:t>
            </a:r>
            <a:r>
              <a:rPr lang="ko-KR" altLang="en-US" sz="2000" b="1" dirty="0">
                <a:solidFill>
                  <a:srgbClr val="17375E"/>
                </a:solidFill>
              </a:rPr>
              <a:t>컨셉 연구 </a:t>
            </a:r>
            <a:r>
              <a:rPr lang="en-US" altLang="ko-KR" sz="2000" b="1" dirty="0">
                <a:solidFill>
                  <a:srgbClr val="17375E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9950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86369442-25B3-4C46-9516-ACA4B9F5A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987876"/>
            <a:ext cx="2429456" cy="870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69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연구 배경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77EE17-4350-430B-BE4F-F07B5274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0" y="1063837"/>
            <a:ext cx="4313849" cy="531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415B1D-2ABA-4990-AF73-8D233B3C1479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F0FD8-6760-418F-B4E1-35C8FAF959F2}"/>
              </a:ext>
            </a:extLst>
          </p:cNvPr>
          <p:cNvSpPr txBox="1"/>
          <p:nvPr/>
        </p:nvSpPr>
        <p:spPr>
          <a:xfrm>
            <a:off x="2339752" y="126876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중대한 결함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A44DA1-1852-44CC-BAAF-27C5F8AFE316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FEA5E1-8E73-4F9E-A863-6B507D18EBA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정량적 정보에 기반한 군집화 필요성 검토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B6D921-2738-425E-95A6-30EB0136A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909" y="2074272"/>
            <a:ext cx="5772150" cy="2038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7B904F-6839-4585-81CF-97BF23BD71B7}"/>
              </a:ext>
            </a:extLst>
          </p:cNvPr>
          <p:cNvSpPr txBox="1"/>
          <p:nvPr/>
        </p:nvSpPr>
        <p:spPr>
          <a:xfrm>
            <a:off x="3346692" y="4420518"/>
            <a:ext cx="5617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accent2">
                    <a:lumMod val="75000"/>
                  </a:schemeClr>
                </a:solidFill>
              </a:rPr>
              <a:t>좋은 산업을 찾는다 하지만</a:t>
            </a:r>
            <a:r>
              <a:rPr lang="en-US" altLang="ko-KR" sz="2400" b="1" spc="-15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>
                <a:solidFill>
                  <a:schemeClr val="accent2">
                    <a:lumMod val="75000"/>
                  </a:schemeClr>
                </a:solidFill>
              </a:rPr>
              <a:t>혁신의 방향에 산업의 구분은 존재하지 않는다</a:t>
            </a:r>
            <a:r>
              <a:rPr lang="en-US" altLang="ko-KR" sz="2400" b="1" spc="-15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altLang="ko-KR" sz="2400" b="1" spc="-150" dirty="0">
                <a:solidFill>
                  <a:schemeClr val="accent2">
                    <a:lumMod val="75000"/>
                  </a:schemeClr>
                </a:solidFill>
              </a:rPr>
              <a:t>- &gt;</a:t>
            </a:r>
          </a:p>
          <a:p>
            <a:pPr algn="ctr"/>
            <a:r>
              <a:rPr lang="en-US" altLang="ko-KR" sz="2400" b="1" spc="-1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400" b="1" spc="-150" dirty="0">
                <a:solidFill>
                  <a:schemeClr val="accent2">
                    <a:lumMod val="75000"/>
                  </a:schemeClr>
                </a:solidFill>
              </a:rPr>
              <a:t>좋은 산업이 아닌</a:t>
            </a:r>
            <a:r>
              <a:rPr lang="en-US" altLang="ko-KR" sz="2400" b="1" spc="-150" dirty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2400" b="1" spc="-150" dirty="0">
                <a:solidFill>
                  <a:schemeClr val="accent2">
                    <a:lumMod val="75000"/>
                  </a:schemeClr>
                </a:solidFill>
              </a:rPr>
              <a:t>     좋은 비즈니스 모델을 찾아야</a:t>
            </a:r>
            <a:endParaRPr lang="en-US" altLang="ko-KR" sz="2400" b="1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4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6792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제안하는 방법론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0BD50-FEEF-4537-A0E7-67C548D1730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정량적 정보에 기반한 군집화 필요성 검토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F2C9D-CC4A-4AC4-A572-17AFD89B8ACF}"/>
              </a:ext>
            </a:extLst>
          </p:cNvPr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/>
              <a:t>기존의 방법론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98367-22E9-49E5-9C32-55149A610961}"/>
              </a:ext>
            </a:extLst>
          </p:cNvPr>
          <p:cNvSpPr txBox="1"/>
          <p:nvPr/>
        </p:nvSpPr>
        <p:spPr>
          <a:xfrm>
            <a:off x="868040" y="1874300"/>
            <a:ext cx="7448376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정성적 정보를 기준으로 분류하고 그 안에서 재무 정보를 비교함</a:t>
            </a:r>
            <a:endParaRPr lang="en-US" altLang="ko-KR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51888-EB90-434A-A93B-438277EC6ECB}"/>
              </a:ext>
            </a:extLst>
          </p:cNvPr>
          <p:cNvSpPr txBox="1"/>
          <p:nvPr/>
        </p:nvSpPr>
        <p:spPr>
          <a:xfrm>
            <a:off x="562135" y="31587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/>
              <a:t>제안하는 방법론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956759-7A52-4944-AC22-10DCD8249E8C}"/>
              </a:ext>
            </a:extLst>
          </p:cNvPr>
          <p:cNvSpPr txBox="1"/>
          <p:nvPr/>
        </p:nvSpPr>
        <p:spPr>
          <a:xfrm>
            <a:off x="890623" y="3548276"/>
            <a:ext cx="7448376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재무 정보를 기준으로 분류하여 산업을 넘어서는 비교를 하도록 함</a:t>
            </a:r>
            <a:br>
              <a:rPr lang="en-US" altLang="ko-KR" sz="1200" b="1" dirty="0"/>
            </a:br>
            <a:r>
              <a:rPr lang="ko-KR" altLang="en-US" sz="1200" b="1" dirty="0"/>
              <a:t>기준이 되는 재무 정보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재무 정보의 유사성</a:t>
            </a:r>
            <a:endParaRPr lang="en-US" altLang="ko-KR" sz="1400" b="1" dirty="0"/>
          </a:p>
        </p:txBody>
      </p:sp>
      <p:sp>
        <p:nvSpPr>
          <p:cNvPr id="18" name="톱니 모양의 오른쪽 화살표[N] 40">
            <a:extLst>
              <a:ext uri="{FF2B5EF4-FFF2-40B4-BE49-F238E27FC236}">
                <a16:creationId xmlns:a16="http://schemas.microsoft.com/office/drawing/2014/main" id="{A5508887-DEC9-458E-BCB0-21F637464459}"/>
              </a:ext>
            </a:extLst>
          </p:cNvPr>
          <p:cNvSpPr/>
          <p:nvPr/>
        </p:nvSpPr>
        <p:spPr>
          <a:xfrm rot="5400000">
            <a:off x="4270681" y="2744924"/>
            <a:ext cx="288032" cy="216024"/>
          </a:xfrm>
          <a:prstGeom prst="notch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556004F-1E5C-4FF1-9D03-43A50137C042}"/>
              </a:ext>
            </a:extLst>
          </p:cNvPr>
          <p:cNvGrpSpPr/>
          <p:nvPr/>
        </p:nvGrpSpPr>
        <p:grpSpPr>
          <a:xfrm>
            <a:off x="710361" y="5391244"/>
            <a:ext cx="2068004" cy="752017"/>
            <a:chOff x="2219658" y="1984"/>
            <a:chExt cx="2497115" cy="1309687"/>
          </a:xfrm>
        </p:grpSpPr>
        <p:sp>
          <p:nvSpPr>
            <p:cNvPr id="20" name="모서리가 둥근 직사각형 26">
              <a:extLst>
                <a:ext uri="{FF2B5EF4-FFF2-40B4-BE49-F238E27FC236}">
                  <a16:creationId xmlns:a16="http://schemas.microsoft.com/office/drawing/2014/main" id="{BB94FF72-0792-4FF2-9E19-95724A6D713F}"/>
                </a:ext>
              </a:extLst>
            </p:cNvPr>
            <p:cNvSpPr/>
            <p:nvPr/>
          </p:nvSpPr>
          <p:spPr>
            <a:xfrm>
              <a:off x="2219658" y="1984"/>
              <a:ext cx="2497115" cy="130968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모서리가 둥근 직사각형 4">
              <a:extLst>
                <a:ext uri="{FF2B5EF4-FFF2-40B4-BE49-F238E27FC236}">
                  <a16:creationId xmlns:a16="http://schemas.microsoft.com/office/drawing/2014/main" id="{767A7AFD-2E63-47F1-A3D2-6370403D3E40}"/>
                </a:ext>
              </a:extLst>
            </p:cNvPr>
            <p:cNvSpPr txBox="1"/>
            <p:nvPr/>
          </p:nvSpPr>
          <p:spPr>
            <a:xfrm>
              <a:off x="2283592" y="65918"/>
              <a:ext cx="2369247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b="1" kern="1200" spc="0" dirty="0"/>
                <a:t>재무상태표 변수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3C0CE4-A61C-4353-9A03-D1BC56B8BFA8}"/>
              </a:ext>
            </a:extLst>
          </p:cNvPr>
          <p:cNvGrpSpPr/>
          <p:nvPr/>
        </p:nvGrpSpPr>
        <p:grpSpPr>
          <a:xfrm>
            <a:off x="3511525" y="5391244"/>
            <a:ext cx="2068004" cy="752017"/>
            <a:chOff x="2219658" y="1984"/>
            <a:chExt cx="2497115" cy="1309687"/>
          </a:xfrm>
        </p:grpSpPr>
        <p:sp>
          <p:nvSpPr>
            <p:cNvPr id="23" name="모서리가 둥근 직사각형 29">
              <a:extLst>
                <a:ext uri="{FF2B5EF4-FFF2-40B4-BE49-F238E27FC236}">
                  <a16:creationId xmlns:a16="http://schemas.microsoft.com/office/drawing/2014/main" id="{99A1EAAD-48BF-4F5D-80CE-AC4AB991CCAD}"/>
                </a:ext>
              </a:extLst>
            </p:cNvPr>
            <p:cNvSpPr/>
            <p:nvPr/>
          </p:nvSpPr>
          <p:spPr>
            <a:xfrm>
              <a:off x="2219658" y="1984"/>
              <a:ext cx="2497115" cy="130968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모서리가 둥근 직사각형 4">
              <a:extLst>
                <a:ext uri="{FF2B5EF4-FFF2-40B4-BE49-F238E27FC236}">
                  <a16:creationId xmlns:a16="http://schemas.microsoft.com/office/drawing/2014/main" id="{38BF30FB-6AC9-4845-858A-583816FA81AF}"/>
                </a:ext>
              </a:extLst>
            </p:cNvPr>
            <p:cNvSpPr txBox="1"/>
            <p:nvPr/>
          </p:nvSpPr>
          <p:spPr>
            <a:xfrm>
              <a:off x="2283592" y="65918"/>
              <a:ext cx="2369247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b="1" kern="1200" spc="0" dirty="0"/>
                <a:t>손익계산서 변수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234522-32E8-4EF2-839C-E139CD53AED2}"/>
              </a:ext>
            </a:extLst>
          </p:cNvPr>
          <p:cNvGrpSpPr/>
          <p:nvPr/>
        </p:nvGrpSpPr>
        <p:grpSpPr>
          <a:xfrm>
            <a:off x="6312688" y="5391244"/>
            <a:ext cx="2068004" cy="752017"/>
            <a:chOff x="2219658" y="2752328"/>
            <a:chExt cx="2497115" cy="1309687"/>
          </a:xfrm>
        </p:grpSpPr>
        <p:sp>
          <p:nvSpPr>
            <p:cNvPr id="27" name="모서리가 둥근 직사각형 32">
              <a:extLst>
                <a:ext uri="{FF2B5EF4-FFF2-40B4-BE49-F238E27FC236}">
                  <a16:creationId xmlns:a16="http://schemas.microsoft.com/office/drawing/2014/main" id="{C16D9B50-8B57-4C8E-971C-59D4C4CDD147}"/>
                </a:ext>
              </a:extLst>
            </p:cNvPr>
            <p:cNvSpPr/>
            <p:nvPr/>
          </p:nvSpPr>
          <p:spPr>
            <a:xfrm>
              <a:off x="2219658" y="2752328"/>
              <a:ext cx="2497115" cy="130968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모서리가 둥근 직사각형 4">
              <a:extLst>
                <a:ext uri="{FF2B5EF4-FFF2-40B4-BE49-F238E27FC236}">
                  <a16:creationId xmlns:a16="http://schemas.microsoft.com/office/drawing/2014/main" id="{36FC1B6D-75B4-4E08-8C88-50F0EE521388}"/>
                </a:ext>
              </a:extLst>
            </p:cNvPr>
            <p:cNvSpPr txBox="1"/>
            <p:nvPr/>
          </p:nvSpPr>
          <p:spPr>
            <a:xfrm>
              <a:off x="2283592" y="2816262"/>
              <a:ext cx="2369247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marL="0" lvl="0" indent="0" algn="ctr" defTabSz="1155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b="1" kern="1200" spc="0" dirty="0"/>
                <a:t>기본적분석 지표</a:t>
              </a:r>
              <a:endParaRPr lang="en-US" altLang="ko-KR" sz="1200" b="1" kern="1200" spc="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139C63-E775-4CC6-8A4E-007E91945FD0}"/>
              </a:ext>
            </a:extLst>
          </p:cNvPr>
          <p:cNvSpPr txBox="1"/>
          <p:nvPr/>
        </p:nvSpPr>
        <p:spPr>
          <a:xfrm>
            <a:off x="562135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/>
              <a:t>고려 대상 재무 정보</a:t>
            </a:r>
          </a:p>
        </p:txBody>
      </p:sp>
    </p:spTree>
    <p:extLst>
      <p:ext uri="{BB962C8B-B14F-4D97-AF65-F5344CB8AC3E}">
        <p14:creationId xmlns:p14="http://schemas.microsoft.com/office/powerpoint/2010/main" val="164429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6485" y="271681"/>
            <a:ext cx="1063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선행 연구 검토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45D91D-7A95-DD4B-B0DF-B8AE07719A35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재무정보 선정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BBAA9C-2440-7F4B-961C-BBEF585A1EDE}"/>
              </a:ext>
            </a:extLst>
          </p:cNvPr>
          <p:cNvSpPr/>
          <p:nvPr/>
        </p:nvSpPr>
        <p:spPr>
          <a:xfrm>
            <a:off x="-2922247" y="-1506107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F8EB1A-2C38-B745-AF53-D57D575FF127}"/>
              </a:ext>
            </a:extLst>
          </p:cNvPr>
          <p:cNvSpPr/>
          <p:nvPr/>
        </p:nvSpPr>
        <p:spPr>
          <a:xfrm>
            <a:off x="-2759554" y="5713916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618442-2521-1A49-82B4-DE1BE9134C7C}"/>
              </a:ext>
            </a:extLst>
          </p:cNvPr>
          <p:cNvSpPr/>
          <p:nvPr/>
        </p:nvSpPr>
        <p:spPr>
          <a:xfrm>
            <a:off x="11052720" y="-1465121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110BCF-74EC-8944-B262-D81FA1570B4A}"/>
              </a:ext>
            </a:extLst>
          </p:cNvPr>
          <p:cNvSpPr/>
          <p:nvPr/>
        </p:nvSpPr>
        <p:spPr>
          <a:xfrm>
            <a:off x="10810173" y="5482545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972C1-7404-49BA-9534-D1C907D7FD94}"/>
              </a:ext>
            </a:extLst>
          </p:cNvPr>
          <p:cNvSpPr txBox="1"/>
          <p:nvPr/>
        </p:nvSpPr>
        <p:spPr>
          <a:xfrm>
            <a:off x="2483768" y="112474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선 행 연 구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D8922-8C01-440C-B93D-7724FFF7DD8F}"/>
              </a:ext>
            </a:extLst>
          </p:cNvPr>
          <p:cNvSpPr txBox="1"/>
          <p:nvPr/>
        </p:nvSpPr>
        <p:spPr>
          <a:xfrm>
            <a:off x="683568" y="19168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892259-E796-4CD2-8CCA-05B7CCEEDF49}"/>
              </a:ext>
            </a:extLst>
          </p:cNvPr>
          <p:cNvGrpSpPr/>
          <p:nvPr/>
        </p:nvGrpSpPr>
        <p:grpSpPr>
          <a:xfrm>
            <a:off x="971601" y="1702349"/>
            <a:ext cx="7247759" cy="774584"/>
            <a:chOff x="1285556" y="2013521"/>
            <a:chExt cx="7247759" cy="77458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441073-03C8-4465-88A9-1EF5D4972F87}"/>
                </a:ext>
              </a:extLst>
            </p:cNvPr>
            <p:cNvGrpSpPr/>
            <p:nvPr/>
          </p:nvGrpSpPr>
          <p:grpSpPr>
            <a:xfrm>
              <a:off x="3970889" y="2013521"/>
              <a:ext cx="4562426" cy="774584"/>
              <a:chOff x="2541318" y="41924"/>
              <a:chExt cx="4562426" cy="774584"/>
            </a:xfrm>
          </p:grpSpPr>
          <p:sp>
            <p:nvSpPr>
              <p:cNvPr id="19" name="양쪽 모서리가 둥근 사각형 22">
                <a:extLst>
                  <a:ext uri="{FF2B5EF4-FFF2-40B4-BE49-F238E27FC236}">
                    <a16:creationId xmlns:a16="http://schemas.microsoft.com/office/drawing/2014/main" id="{DA5E975E-37E5-4EFD-8AF9-23C0EB2EE451}"/>
                  </a:ext>
                </a:extLst>
              </p:cNvPr>
              <p:cNvSpPr/>
              <p:nvPr/>
            </p:nvSpPr>
            <p:spPr>
              <a:xfrm rot="5400000">
                <a:off x="4479175" y="-1843943"/>
                <a:ext cx="686712" cy="4562426"/>
              </a:xfrm>
              <a:prstGeom prst="round2SameRect">
                <a:avLst/>
              </a:prstGeom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양쪽 모서리가 둥근 사각형 4">
                <a:extLst>
                  <a:ext uri="{FF2B5EF4-FFF2-40B4-BE49-F238E27FC236}">
                    <a16:creationId xmlns:a16="http://schemas.microsoft.com/office/drawing/2014/main" id="{FF773B57-9B0C-4FE0-8EC5-74D457B72B33}"/>
                  </a:ext>
                </a:extLst>
              </p:cNvPr>
              <p:cNvSpPr txBox="1"/>
              <p:nvPr/>
            </p:nvSpPr>
            <p:spPr>
              <a:xfrm>
                <a:off x="2566366" y="41924"/>
                <a:ext cx="4528903" cy="7745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26670" rIns="53340" bIns="26670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b="1" dirty="0"/>
                  <a:t>원가구조의 동질성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경쟁 정도에 따라 재무제표 </a:t>
                </a:r>
                <a:br>
                  <a:rPr lang="en-US" altLang="ko-KR" sz="1400" b="1" dirty="0"/>
                </a:br>
                <a:r>
                  <a:rPr lang="ko-KR" altLang="en-US" sz="1400" b="1" dirty="0"/>
                  <a:t>비교가능성에 유의한 차이</a:t>
                </a:r>
                <a:endParaRPr lang="ko-KR" altLang="en-US" sz="1400" b="1" kern="1200" spc="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26DD303-4DA4-443F-9192-03B450380906}"/>
                </a:ext>
              </a:extLst>
            </p:cNvPr>
            <p:cNvGrpSpPr/>
            <p:nvPr/>
          </p:nvGrpSpPr>
          <p:grpSpPr>
            <a:xfrm>
              <a:off x="1285556" y="2013521"/>
              <a:ext cx="2710380" cy="774584"/>
              <a:chOff x="-144015" y="41924"/>
              <a:chExt cx="2710380" cy="774584"/>
            </a:xfrm>
          </p:grpSpPr>
          <p:sp>
            <p:nvSpPr>
              <p:cNvPr id="16" name="모서리가 둥근 직사각형 19">
                <a:extLst>
                  <a:ext uri="{FF2B5EF4-FFF2-40B4-BE49-F238E27FC236}">
                    <a16:creationId xmlns:a16="http://schemas.microsoft.com/office/drawing/2014/main" id="{D765E798-C94F-44DD-BA6C-3DC0A456F4E8}"/>
                  </a:ext>
                </a:extLst>
              </p:cNvPr>
              <p:cNvSpPr/>
              <p:nvPr/>
            </p:nvSpPr>
            <p:spPr>
              <a:xfrm>
                <a:off x="-102112" y="41924"/>
                <a:ext cx="2668477" cy="774584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모서리가 둥근 직사각형 6">
                <a:extLst>
                  <a:ext uri="{FF2B5EF4-FFF2-40B4-BE49-F238E27FC236}">
                    <a16:creationId xmlns:a16="http://schemas.microsoft.com/office/drawing/2014/main" id="{D6E51823-FDD0-4B85-86DC-4C2F2C0216FC}"/>
                  </a:ext>
                </a:extLst>
              </p:cNvPr>
              <p:cNvSpPr txBox="1"/>
              <p:nvPr/>
            </p:nvSpPr>
            <p:spPr>
              <a:xfrm>
                <a:off x="-144015" y="128154"/>
                <a:ext cx="2668478" cy="6021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80010" bIns="40005" numCol="1" spcCol="1270" anchor="ctr" anchorCtr="0">
                <a:noAutofit/>
              </a:bodyPr>
              <a:lstStyle/>
              <a:p>
                <a:pPr marL="0" lvl="0" indent="0" algn="ctr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000" b="1" kern="1200" spc="0" dirty="0"/>
                  <a:t>최승욱</a:t>
                </a:r>
                <a:r>
                  <a:rPr lang="en-US" altLang="ko-KR" sz="2000" b="1" kern="1200" spc="0" dirty="0"/>
                  <a:t>, </a:t>
                </a:r>
                <a:r>
                  <a:rPr lang="ko-KR" altLang="en-US" sz="2000" b="1" kern="1200" spc="0" dirty="0"/>
                  <a:t>김도형</a:t>
                </a:r>
                <a:r>
                  <a:rPr lang="en-US" altLang="ko-KR" sz="2000" b="1" kern="1200" spc="0" dirty="0"/>
                  <a:t>(2016)</a:t>
                </a:r>
                <a:endParaRPr lang="ko-KR" altLang="en-US" sz="2000" b="1" kern="1200" spc="0" dirty="0"/>
              </a:p>
            </p:txBody>
          </p:sp>
        </p:grpSp>
      </p:grpSp>
      <p:cxnSp>
        <p:nvCxnSpPr>
          <p:cNvPr id="29" name="직선 연결선[R] 6">
            <a:extLst>
              <a:ext uri="{FF2B5EF4-FFF2-40B4-BE49-F238E27FC236}">
                <a16:creationId xmlns:a16="http://schemas.microsoft.com/office/drawing/2014/main" id="{BAE125E3-B0AD-4705-A880-F08F44369DC3}"/>
              </a:ext>
            </a:extLst>
          </p:cNvPr>
          <p:cNvCxnSpPr>
            <a:cxnSpLocks/>
          </p:cNvCxnSpPr>
          <p:nvPr/>
        </p:nvCxnSpPr>
        <p:spPr>
          <a:xfrm>
            <a:off x="4319972" y="3645024"/>
            <a:ext cx="540060" cy="0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0FFA7B-1F44-45AA-B444-C547C0806F1C}"/>
              </a:ext>
            </a:extLst>
          </p:cNvPr>
          <p:cNvSpPr txBox="1"/>
          <p:nvPr/>
        </p:nvSpPr>
        <p:spPr>
          <a:xfrm>
            <a:off x="683568" y="281780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CEA1BF-6429-4AB2-A313-3CA3373E377E}"/>
              </a:ext>
            </a:extLst>
          </p:cNvPr>
          <p:cNvGrpSpPr/>
          <p:nvPr/>
        </p:nvGrpSpPr>
        <p:grpSpPr>
          <a:xfrm>
            <a:off x="971601" y="2603319"/>
            <a:ext cx="7247759" cy="774584"/>
            <a:chOff x="1285556" y="2013521"/>
            <a:chExt cx="7247759" cy="774584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9B266B-E685-418F-9611-D328606BB345}"/>
                </a:ext>
              </a:extLst>
            </p:cNvPr>
            <p:cNvGrpSpPr/>
            <p:nvPr/>
          </p:nvGrpSpPr>
          <p:grpSpPr>
            <a:xfrm>
              <a:off x="3970889" y="2013521"/>
              <a:ext cx="4562426" cy="774584"/>
              <a:chOff x="2541318" y="41924"/>
              <a:chExt cx="4562426" cy="774584"/>
            </a:xfrm>
          </p:grpSpPr>
          <p:sp>
            <p:nvSpPr>
              <p:cNvPr id="36" name="양쪽 모서리가 둥근 사각형 22">
                <a:extLst>
                  <a:ext uri="{FF2B5EF4-FFF2-40B4-BE49-F238E27FC236}">
                    <a16:creationId xmlns:a16="http://schemas.microsoft.com/office/drawing/2014/main" id="{B92163B4-46A3-4B22-B56A-43F1647D91F1}"/>
                  </a:ext>
                </a:extLst>
              </p:cNvPr>
              <p:cNvSpPr/>
              <p:nvPr/>
            </p:nvSpPr>
            <p:spPr>
              <a:xfrm rot="5400000">
                <a:off x="4479175" y="-1843943"/>
                <a:ext cx="686712" cy="4562426"/>
              </a:xfrm>
              <a:prstGeom prst="round2SameRect">
                <a:avLst/>
              </a:prstGeom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양쪽 모서리가 둥근 사각형 4">
                <a:extLst>
                  <a:ext uri="{FF2B5EF4-FFF2-40B4-BE49-F238E27FC236}">
                    <a16:creationId xmlns:a16="http://schemas.microsoft.com/office/drawing/2014/main" id="{6FD930AA-2E41-48B7-BF5F-D8F6B966CEDA}"/>
                  </a:ext>
                </a:extLst>
              </p:cNvPr>
              <p:cNvSpPr txBox="1"/>
              <p:nvPr/>
            </p:nvSpPr>
            <p:spPr>
              <a:xfrm>
                <a:off x="2566366" y="41924"/>
                <a:ext cx="4528903" cy="7745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26670" rIns="53340" bIns="26670" numCol="1" spcCol="1270" anchor="ctr" anchorCtr="0">
                <a:noAutofit/>
              </a:bodyPr>
              <a:lstStyle/>
              <a:p>
                <a:pPr marL="114300" lvl="1" indent="-114300" algn="l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ko-KR" altLang="en-US" sz="1400" b="1" kern="1200" spc="0" dirty="0"/>
                  <a:t>이익 정보에 담긴 경영진의 재량적 판단의 수준에 </a:t>
                </a:r>
                <a:br>
                  <a:rPr lang="en-US" altLang="ko-KR" sz="1400" b="1" dirty="0"/>
                </a:br>
                <a:r>
                  <a:rPr lang="ko-KR" altLang="en-US" sz="1400" b="1" kern="1200" spc="0" dirty="0"/>
                  <a:t>따라 비교가능성에 유의한 차이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2A6C327-D958-405F-886C-C97931ED1DF2}"/>
                </a:ext>
              </a:extLst>
            </p:cNvPr>
            <p:cNvGrpSpPr/>
            <p:nvPr/>
          </p:nvGrpSpPr>
          <p:grpSpPr>
            <a:xfrm>
              <a:off x="1285556" y="2013521"/>
              <a:ext cx="2710380" cy="774584"/>
              <a:chOff x="-144015" y="41924"/>
              <a:chExt cx="2710380" cy="774584"/>
            </a:xfrm>
          </p:grpSpPr>
          <p:sp>
            <p:nvSpPr>
              <p:cNvPr id="34" name="모서리가 둥근 직사각형 19">
                <a:extLst>
                  <a:ext uri="{FF2B5EF4-FFF2-40B4-BE49-F238E27FC236}">
                    <a16:creationId xmlns:a16="http://schemas.microsoft.com/office/drawing/2014/main" id="{2D23EFE1-22F2-4813-8C48-6F61549B14CE}"/>
                  </a:ext>
                </a:extLst>
              </p:cNvPr>
              <p:cNvSpPr/>
              <p:nvPr/>
            </p:nvSpPr>
            <p:spPr>
              <a:xfrm>
                <a:off x="-102112" y="41924"/>
                <a:ext cx="2668477" cy="774584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모서리가 둥근 직사각형 6">
                <a:extLst>
                  <a:ext uri="{FF2B5EF4-FFF2-40B4-BE49-F238E27FC236}">
                    <a16:creationId xmlns:a16="http://schemas.microsoft.com/office/drawing/2014/main" id="{16B96578-C977-49B7-AE5F-A8609A815F09}"/>
                  </a:ext>
                </a:extLst>
              </p:cNvPr>
              <p:cNvSpPr txBox="1"/>
              <p:nvPr/>
            </p:nvSpPr>
            <p:spPr>
              <a:xfrm>
                <a:off x="-144015" y="128154"/>
                <a:ext cx="2668478" cy="6021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80010" bIns="40005" numCol="1" spcCol="1270" anchor="ctr" anchorCtr="0">
                <a:noAutofit/>
              </a:bodyPr>
              <a:lstStyle/>
              <a:p>
                <a:pPr marL="0" lvl="0" indent="0" algn="ctr" defTabSz="9334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2000" b="1" kern="1200" spc="0" dirty="0"/>
                  <a:t>최승욱</a:t>
                </a:r>
                <a:r>
                  <a:rPr lang="en-US" altLang="ko-KR" sz="2000" b="1" kern="1200" spc="0" dirty="0"/>
                  <a:t>(2018)</a:t>
                </a:r>
                <a:endParaRPr lang="ko-KR" altLang="en-US" sz="2000" b="1" kern="1200" spc="0" dirty="0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FC854F-A767-44BB-8566-00BEE3F501FF}"/>
              </a:ext>
            </a:extLst>
          </p:cNvPr>
          <p:cNvSpPr txBox="1"/>
          <p:nvPr/>
        </p:nvSpPr>
        <p:spPr>
          <a:xfrm>
            <a:off x="931529" y="3789040"/>
            <a:ext cx="773640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b="1" dirty="0"/>
              <a:t>손익 정보는 </a:t>
            </a:r>
            <a:r>
              <a:rPr lang="ko-KR" altLang="en-US" sz="1600" b="1" dirty="0" err="1"/>
              <a:t>비교가능하지</a:t>
            </a:r>
            <a:r>
              <a:rPr lang="ko-KR" altLang="en-US" sz="1600" b="1" dirty="0"/>
              <a:t> 않음</a:t>
            </a:r>
            <a:r>
              <a:rPr lang="en-US" altLang="ko-KR" sz="1600" b="1" dirty="0"/>
              <a:t> = </a:t>
            </a:r>
            <a:r>
              <a:rPr lang="ko-KR" altLang="en-US" sz="1600" b="1" dirty="0"/>
              <a:t>분류의 기준에 부적합</a:t>
            </a:r>
            <a:br>
              <a:rPr lang="en-US" altLang="ko-KR" sz="1600" b="1" dirty="0"/>
            </a:br>
            <a:r>
              <a:rPr lang="en-US" altLang="ko-KR" sz="1600" b="1" dirty="0"/>
              <a:t>(</a:t>
            </a:r>
            <a:r>
              <a:rPr lang="ko-KR" altLang="en-US" sz="1600" b="1" dirty="0"/>
              <a:t>위 연구결과와 더불어 경기 민감성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계절성도 내재</a:t>
            </a:r>
            <a:r>
              <a:rPr lang="en-US" altLang="ko-KR" sz="1600" b="1" dirty="0"/>
              <a:t>)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1600" b="1" dirty="0"/>
              <a:t>재무제표를 구성하는 변수에 대하여 미시적으로 접근할수록</a:t>
            </a:r>
            <a:endParaRPr lang="en-US" altLang="ko-KR" sz="1600" b="1" dirty="0"/>
          </a:p>
          <a:p>
            <a:pPr algn="ctr" fontAlgn="base">
              <a:lnSpc>
                <a:spcPct val="150000"/>
              </a:lnSpc>
            </a:pPr>
            <a:r>
              <a:rPr lang="ko-KR" altLang="en-US" sz="1600" b="1" dirty="0" err="1"/>
              <a:t>비교가능하지</a:t>
            </a:r>
            <a:r>
              <a:rPr lang="ko-KR" altLang="en-US" sz="1600" b="1" dirty="0"/>
              <a:t> 않음</a:t>
            </a:r>
            <a:endParaRPr lang="en-US" altLang="ko-KR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C4B234-BB30-4EEF-BF9E-2411F383D0E2}"/>
              </a:ext>
            </a:extLst>
          </p:cNvPr>
          <p:cNvSpPr txBox="1"/>
          <p:nvPr/>
        </p:nvSpPr>
        <p:spPr>
          <a:xfrm>
            <a:off x="2483768" y="5460619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연 구 방 향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483A21-EECE-42B4-9F2C-D92A2E4A49DB}"/>
              </a:ext>
            </a:extLst>
          </p:cNvPr>
          <p:cNvSpPr txBox="1"/>
          <p:nvPr/>
        </p:nvSpPr>
        <p:spPr>
          <a:xfrm>
            <a:off x="868040" y="5813323"/>
            <a:ext cx="7736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/>
              <a:t>재무상태표 변수 채택 및 변수의 수 최소화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6530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567825" y="3986993"/>
            <a:ext cx="2008349" cy="239433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CE0EEF-2644-C84E-9418-5D64FB64DFA4}"/>
              </a:ext>
            </a:extLst>
          </p:cNvPr>
          <p:cNvGrpSpPr/>
          <p:nvPr/>
        </p:nvGrpSpPr>
        <p:grpSpPr>
          <a:xfrm>
            <a:off x="3527884" y="1831866"/>
            <a:ext cx="2088232" cy="1107996"/>
            <a:chOff x="1331641" y="2036345"/>
            <a:chExt cx="1152128" cy="1107996"/>
          </a:xfrm>
        </p:grpSpPr>
        <p:sp>
          <p:nvSpPr>
            <p:cNvPr id="9" name="TextBox 8"/>
            <p:cNvSpPr txBox="1"/>
            <p:nvPr/>
          </p:nvSpPr>
          <p:spPr>
            <a:xfrm>
              <a:off x="1403649" y="2036345"/>
              <a:ext cx="10081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6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6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31641" y="3083476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27884" y="316092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연구방법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0959" y="4086546"/>
            <a:ext cx="1935215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spc="-150" dirty="0"/>
              <a:t>연구 모형</a:t>
            </a:r>
            <a:endParaRPr lang="en-US" altLang="ko-KR" sz="1600" b="1" spc="-150" dirty="0"/>
          </a:p>
          <a:p>
            <a:pPr marL="285750" indent="-285750">
              <a:buFontTx/>
              <a:buChar char="-"/>
            </a:pPr>
            <a:endParaRPr lang="en-US" altLang="ko-KR" sz="1600" b="1" spc="-150" dirty="0"/>
          </a:p>
          <a:p>
            <a:pPr marL="285750" indent="-285750">
              <a:buFontTx/>
              <a:buChar char="-"/>
            </a:pPr>
            <a:r>
              <a:rPr lang="ko-KR" altLang="en-US" sz="1600" b="1" spc="-150" dirty="0"/>
              <a:t>알고리즘</a:t>
            </a:r>
          </a:p>
          <a:p>
            <a:endParaRPr lang="en-US" altLang="ko-KR" sz="1600" b="1" spc="-150" dirty="0"/>
          </a:p>
          <a:p>
            <a:pPr>
              <a:buFontTx/>
              <a:buChar char="-"/>
            </a:pPr>
            <a:r>
              <a:rPr lang="ko-KR" altLang="en-US" sz="1600" b="1" spc="-150" dirty="0"/>
              <a:t>   데이터수집 </a:t>
            </a:r>
            <a:r>
              <a:rPr lang="en-US" altLang="ko-KR" sz="1600" b="1" spc="-150" dirty="0"/>
              <a:t>, </a:t>
            </a:r>
            <a:r>
              <a:rPr lang="ko-KR" altLang="en-US" sz="1600" b="1" spc="-150" dirty="0"/>
              <a:t>처리</a:t>
            </a:r>
            <a:endParaRPr lang="en-US" altLang="ko-KR" sz="1600" b="1" spc="-150" dirty="0"/>
          </a:p>
          <a:p>
            <a:pPr>
              <a:buFontTx/>
              <a:buChar char="-"/>
            </a:pPr>
            <a:endParaRPr lang="en-US" altLang="ko-KR" sz="1600" b="1" spc="-150" dirty="0"/>
          </a:p>
          <a:p>
            <a:pPr>
              <a:buFontTx/>
              <a:buChar char="-"/>
            </a:pPr>
            <a:r>
              <a:rPr lang="ko-KR" altLang="en-US" sz="1600" b="1" spc="-150" dirty="0"/>
              <a:t>   데이터베이스</a:t>
            </a:r>
            <a:endParaRPr lang="en-US" altLang="ko-KR" sz="1600" b="1" spc="-150" dirty="0"/>
          </a:p>
          <a:p>
            <a:endParaRPr lang="en-US" altLang="ko-KR" sz="1600" b="1" spc="-150" dirty="0"/>
          </a:p>
          <a:p>
            <a:pPr>
              <a:lnSpc>
                <a:spcPct val="80000"/>
              </a:lnSpc>
            </a:pPr>
            <a:endParaRPr lang="en-US" altLang="ko-KR" sz="1600" b="1" spc="-150" dirty="0"/>
          </a:p>
        </p:txBody>
      </p:sp>
    </p:spTree>
    <p:extLst>
      <p:ext uri="{BB962C8B-B14F-4D97-AF65-F5344CB8AC3E}">
        <p14:creationId xmlns:p14="http://schemas.microsoft.com/office/powerpoint/2010/main" val="252873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2300</Words>
  <Application>Microsoft Office PowerPoint</Application>
  <PresentationFormat>화면 슬라이드 쇼(4:3)</PresentationFormat>
  <Paragraphs>579</Paragraphs>
  <Slides>52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남 승현</cp:lastModifiedBy>
  <cp:revision>249</cp:revision>
  <dcterms:created xsi:type="dcterms:W3CDTF">2016-11-03T20:47:04Z</dcterms:created>
  <dcterms:modified xsi:type="dcterms:W3CDTF">2020-07-22T03:56:41Z</dcterms:modified>
</cp:coreProperties>
</file>