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6" r:id="rId1"/>
  </p:sldMasterIdLst>
  <p:notesMasterIdLst>
    <p:notesMasterId r:id="rId39"/>
  </p:notesMasterIdLst>
  <p:handoutMasterIdLst>
    <p:handoutMasterId r:id="rId40"/>
  </p:handoutMasterIdLst>
  <p:sldIdLst>
    <p:sldId id="266" r:id="rId2"/>
    <p:sldId id="263" r:id="rId3"/>
    <p:sldId id="284" r:id="rId4"/>
    <p:sldId id="268" r:id="rId5"/>
    <p:sldId id="267" r:id="rId6"/>
    <p:sldId id="269" r:id="rId7"/>
    <p:sldId id="272" r:id="rId8"/>
    <p:sldId id="273" r:id="rId9"/>
    <p:sldId id="290" r:id="rId10"/>
    <p:sldId id="274" r:id="rId11"/>
    <p:sldId id="285" r:id="rId12"/>
    <p:sldId id="275" r:id="rId13"/>
    <p:sldId id="276" r:id="rId14"/>
    <p:sldId id="291" r:id="rId15"/>
    <p:sldId id="286" r:id="rId16"/>
    <p:sldId id="277" r:id="rId17"/>
    <p:sldId id="287" r:id="rId18"/>
    <p:sldId id="270" r:id="rId19"/>
    <p:sldId id="271" r:id="rId20"/>
    <p:sldId id="292" r:id="rId21"/>
    <p:sldId id="296" r:id="rId22"/>
    <p:sldId id="294" r:id="rId23"/>
    <p:sldId id="295" r:id="rId24"/>
    <p:sldId id="302" r:id="rId25"/>
    <p:sldId id="303" r:id="rId26"/>
    <p:sldId id="304" r:id="rId27"/>
    <p:sldId id="305" r:id="rId28"/>
    <p:sldId id="299" r:id="rId29"/>
    <p:sldId id="306" r:id="rId30"/>
    <p:sldId id="297" r:id="rId31"/>
    <p:sldId id="298" r:id="rId32"/>
    <p:sldId id="301" r:id="rId33"/>
    <p:sldId id="307" r:id="rId34"/>
    <p:sldId id="288" r:id="rId35"/>
    <p:sldId id="308" r:id="rId36"/>
    <p:sldId id="309" r:id="rId37"/>
    <p:sldId id="289" r:id="rId38"/>
  </p:sldIdLst>
  <p:sldSz cx="9144000" cy="6858000" type="screen4x3"/>
  <p:notesSz cx="6858000" cy="9144000"/>
  <p:embeddedFontLst>
    <p:embeddedFont>
      <p:font typeface="나눔고딕" panose="020B0600000101010101" charset="-127"/>
      <p:regular r:id="rId41"/>
      <p:bold r:id="rId42"/>
    </p:embeddedFont>
    <p:embeddedFont>
      <p:font typeface="Abadi" panose="020B0604020104020204" pitchFamily="34" charset="0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15E"/>
    <a:srgbClr val="3A3838"/>
    <a:srgbClr val="FCFBFA"/>
    <a:srgbClr val="757575"/>
    <a:srgbClr val="1C1C1C"/>
    <a:srgbClr val="FEFEF4"/>
    <a:srgbClr val="FDFDDF"/>
    <a:srgbClr val="525252"/>
    <a:srgbClr val="F8F8F6"/>
    <a:srgbClr val="F4F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5256" autoAdjust="0"/>
  </p:normalViewPr>
  <p:slideViewPr>
    <p:cSldViewPr snapToGrid="0" showGuides="1">
      <p:cViewPr varScale="1">
        <p:scale>
          <a:sx n="86" d="100"/>
          <a:sy n="86" d="100"/>
        </p:scale>
        <p:origin x="158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2020-09-24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EB7F8-A63D-4CD5-90C0-79CA53CF6C9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31D26-6468-49B0-BA47-6FFF2DF3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회귀분석은 총 </a:t>
            </a:r>
            <a:r>
              <a:rPr lang="en-US" altLang="ko-KR" dirty="0"/>
              <a:t>5</a:t>
            </a:r>
            <a:r>
              <a:rPr lang="ko-KR" altLang="en-US" dirty="0"/>
              <a:t>단계로 진행되었습니다</a:t>
            </a:r>
            <a:r>
              <a:rPr lang="en-US" altLang="ko-KR" dirty="0"/>
              <a:t>. </a:t>
            </a:r>
            <a:r>
              <a:rPr lang="ko-KR" altLang="en-US" dirty="0"/>
              <a:t>먼저 최대한 모든 변수를 고려한 다중선형회귀분석 </a:t>
            </a:r>
            <a:r>
              <a:rPr lang="en-US" altLang="ko-KR" dirty="0"/>
              <a:t>1</a:t>
            </a:r>
            <a:r>
              <a:rPr lang="ko-KR" altLang="en-US" dirty="0"/>
              <a:t>을 진행하였고</a:t>
            </a:r>
            <a:r>
              <a:rPr lang="en-US" altLang="ko-KR" dirty="0"/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집단간의 차이를 알아보기 위해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wilcox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변수를 세분화해서 다중선형회귀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진행했고 마찬가지로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wilcox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종속변수에 변화를 주어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포아송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회귀분석을 진행했습니다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분석은 스케일링을 거쳤습니다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31D26-6468-49B0-BA47-6FFF2DF39C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다중선형회귀분석결과 </a:t>
            </a:r>
            <a:r>
              <a:rPr lang="en-US" altLang="ko-KR" dirty="0"/>
              <a:t>R-square </a:t>
            </a:r>
            <a:r>
              <a:rPr lang="ko-KR" altLang="en-US" dirty="0"/>
              <a:t>값은 </a:t>
            </a:r>
            <a:r>
              <a:rPr lang="en-US" altLang="ko-KR" dirty="0"/>
              <a:t>0.143</a:t>
            </a:r>
            <a:r>
              <a:rPr lang="ko-KR" altLang="en-US" dirty="0"/>
              <a:t>이었으며</a:t>
            </a:r>
            <a:r>
              <a:rPr lang="en-US" altLang="ko-KR" dirty="0"/>
              <a:t>, p-value</a:t>
            </a:r>
            <a:r>
              <a:rPr lang="ko-KR" altLang="en-US" dirty="0"/>
              <a:t>값은 </a:t>
            </a:r>
            <a:r>
              <a:rPr lang="en-US" altLang="ko-KR" dirty="0"/>
              <a:t>(0.0009363</a:t>
            </a:r>
            <a:r>
              <a:rPr lang="ko-KR" altLang="en-US" dirty="0"/>
              <a:t>로</a:t>
            </a:r>
            <a:r>
              <a:rPr lang="en-US" altLang="ko-KR" dirty="0"/>
              <a:t>) 0.05</a:t>
            </a:r>
            <a:r>
              <a:rPr lang="ko-KR" altLang="en-US" dirty="0"/>
              <a:t>보다 작았습니다</a:t>
            </a:r>
            <a:r>
              <a:rPr lang="en-US" altLang="ko-KR" dirty="0"/>
              <a:t>. </a:t>
            </a:r>
            <a:r>
              <a:rPr lang="ko-KR" altLang="en-US" dirty="0"/>
              <a:t>다양한 변수들 중에서 저희가 알고자 했던 </a:t>
            </a:r>
            <a:r>
              <a:rPr lang="ko-KR" altLang="en-US" dirty="0" err="1"/>
              <a:t>옐로카펫의</a:t>
            </a:r>
            <a:r>
              <a:rPr lang="ko-KR" altLang="en-US" dirty="0"/>
              <a:t> 유의성을 살펴본 결과</a:t>
            </a:r>
            <a:r>
              <a:rPr lang="en-US" altLang="ko-KR" dirty="0"/>
              <a:t>, </a:t>
            </a:r>
            <a:r>
              <a:rPr lang="ko-KR" altLang="en-US" dirty="0"/>
              <a:t>화면과 같이 </a:t>
            </a:r>
            <a:r>
              <a:rPr lang="en-US" altLang="ko-KR" dirty="0"/>
              <a:t>p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가 </a:t>
            </a:r>
            <a:r>
              <a:rPr lang="en-US" altLang="ko-KR" dirty="0"/>
              <a:t>(0.4460</a:t>
            </a:r>
            <a:r>
              <a:rPr lang="ko-KR" altLang="en-US" dirty="0"/>
              <a:t>으로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0.05</a:t>
            </a:r>
            <a:r>
              <a:rPr lang="ko-KR" altLang="en-US" dirty="0"/>
              <a:t>보다 큰 것을 발견했습니다</a:t>
            </a:r>
            <a:r>
              <a:rPr lang="en-US" altLang="ko-KR" dirty="0"/>
              <a:t>. </a:t>
            </a:r>
            <a:r>
              <a:rPr lang="ko-KR" altLang="en-US" dirty="0"/>
              <a:t>이것을 바탕으로 </a:t>
            </a:r>
            <a:r>
              <a:rPr lang="ko-KR" altLang="en-US" dirty="0" err="1"/>
              <a:t>귀무가설을</a:t>
            </a:r>
            <a:r>
              <a:rPr lang="ko-KR" altLang="en-US" dirty="0"/>
              <a:t> 채택하여 </a:t>
            </a:r>
            <a:r>
              <a:rPr lang="ko-KR" altLang="en-US" dirty="0" err="1"/>
              <a:t>옐로카펫은</a:t>
            </a:r>
            <a:r>
              <a:rPr lang="ko-KR" altLang="en-US" dirty="0"/>
              <a:t> 사상자수를 줄이는 데 유의미한 효과가 없다는 결론을 내렸습니다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 결과가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통계적으로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유의미하진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추정값이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음수로 나와 다른 변수 영향을 제외한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옐로카펫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설치유무가 미약하게 음의 경향성을 가진다는 것을 발견했습니다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31D26-6468-49B0-BA47-6FFF2DF39C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6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통계적 검정을 두 가지 기준을 통해 </a:t>
            </a:r>
            <a:r>
              <a:rPr lang="ko-KR" altLang="en-US" dirty="0" err="1"/>
              <a:t>두번</a:t>
            </a:r>
            <a:r>
              <a:rPr lang="ko-KR" altLang="en-US" dirty="0"/>
              <a:t> 실행했습니다</a:t>
            </a:r>
            <a:r>
              <a:rPr lang="en-US" altLang="ko-KR" dirty="0"/>
              <a:t>. </a:t>
            </a:r>
            <a:r>
              <a:rPr lang="ko-KR" altLang="en-US" dirty="0"/>
              <a:t>통계적 검정을 실행하기 전</a:t>
            </a:r>
            <a:r>
              <a:rPr lang="en-US" altLang="ko-KR" dirty="0"/>
              <a:t>, </a:t>
            </a:r>
            <a:r>
              <a:rPr lang="ko-KR" altLang="en-US" dirty="0"/>
              <a:t>정규성을 확인하기 위해 </a:t>
            </a:r>
            <a:r>
              <a:rPr lang="en-US" altLang="ko-KR" dirty="0" err="1"/>
              <a:t>shapiro.test</a:t>
            </a:r>
            <a:r>
              <a:rPr lang="ko-KR" altLang="en-US" dirty="0"/>
              <a:t>를 실행했고</a:t>
            </a:r>
            <a:r>
              <a:rPr lang="en-US" altLang="ko-KR" dirty="0"/>
              <a:t>, </a:t>
            </a:r>
            <a:r>
              <a:rPr lang="ko-KR" altLang="en-US" dirty="0" err="1"/>
              <a:t>옐로카펫이</a:t>
            </a:r>
            <a:r>
              <a:rPr lang="ko-KR" altLang="en-US" dirty="0"/>
              <a:t> 있는 그룹과 없는 그룹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cctv</a:t>
            </a:r>
            <a:r>
              <a:rPr lang="ko-KR" altLang="en-US" dirty="0"/>
              <a:t>가 </a:t>
            </a:r>
            <a:r>
              <a:rPr lang="ko-KR" altLang="en-US" dirty="0" err="1"/>
              <a:t>있는그룹과</a:t>
            </a:r>
            <a:r>
              <a:rPr lang="ko-KR" altLang="en-US" dirty="0"/>
              <a:t> 없는 그룹 모두 사상자수가 정규분포를 따르지 않음을 확인했습니다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비모수</a:t>
            </a:r>
            <a:r>
              <a:rPr lang="ko-KR" altLang="en-US" dirty="0"/>
              <a:t> 검정인 </a:t>
            </a:r>
            <a:r>
              <a:rPr lang="en-US" altLang="ko-KR" dirty="0" err="1"/>
              <a:t>wilcox</a:t>
            </a:r>
            <a:r>
              <a:rPr lang="en-US" altLang="ko-KR" dirty="0"/>
              <a:t> test</a:t>
            </a:r>
            <a:r>
              <a:rPr lang="ko-KR" altLang="en-US" dirty="0"/>
              <a:t>를 수행했습니다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ko-KR" altLang="en-US" dirty="0" err="1"/>
              <a:t>옐로카펫이</a:t>
            </a:r>
            <a:r>
              <a:rPr lang="ko-KR" altLang="en-US" dirty="0"/>
              <a:t> 설치된 그룹과 설치되지 않은 그룹의 차이를 비교하기위해 </a:t>
            </a:r>
            <a:r>
              <a:rPr lang="en-US" altLang="ko-KR" dirty="0" err="1"/>
              <a:t>wilcox</a:t>
            </a:r>
            <a:r>
              <a:rPr lang="en-US" altLang="ko-KR" dirty="0"/>
              <a:t> test</a:t>
            </a:r>
            <a:r>
              <a:rPr lang="ko-KR" altLang="en-US" dirty="0"/>
              <a:t>를 수행하였고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</a:t>
            </a:r>
            <a:r>
              <a:rPr lang="ko-KR" altLang="en-US" dirty="0" err="1"/>
              <a:t>큰것이</a:t>
            </a:r>
            <a:r>
              <a:rPr lang="ko-KR" altLang="en-US" dirty="0"/>
              <a:t> 확인되어</a:t>
            </a:r>
            <a:r>
              <a:rPr lang="en-US" altLang="ko-KR" dirty="0"/>
              <a:t>, </a:t>
            </a:r>
            <a:r>
              <a:rPr lang="ko-KR" altLang="en-US" dirty="0" err="1"/>
              <a:t>옐로카펫은</a:t>
            </a:r>
            <a:r>
              <a:rPr lang="ko-KR" altLang="en-US" dirty="0"/>
              <a:t> 사상자수에 유의미한 영향을 주지 않았음을 알 수 있었습니다</a:t>
            </a:r>
            <a:r>
              <a:rPr lang="en-US" altLang="ko-KR" dirty="0"/>
              <a:t>. </a:t>
            </a:r>
            <a:r>
              <a:rPr lang="ko-KR" altLang="en-US" dirty="0"/>
              <a:t>이에 저희는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방식으로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유무에 따른 그룹간 차이를 비교했습니다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사상자수 감소에 유의미한 영향을 주지 않음을 확인했습니다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31D26-6468-49B0-BA47-6FFF2DF39C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통계적 검정을 두 가지 기준을 통해 </a:t>
            </a:r>
            <a:r>
              <a:rPr lang="ko-KR" altLang="en-US" dirty="0" err="1"/>
              <a:t>두번</a:t>
            </a:r>
            <a:r>
              <a:rPr lang="ko-KR" altLang="en-US" dirty="0"/>
              <a:t> 실행했습니다</a:t>
            </a:r>
            <a:r>
              <a:rPr lang="en-US" altLang="ko-KR" dirty="0"/>
              <a:t>. </a:t>
            </a:r>
            <a:r>
              <a:rPr lang="ko-KR" altLang="en-US" dirty="0"/>
              <a:t>통계적 검정을 실행하기 전</a:t>
            </a:r>
            <a:r>
              <a:rPr lang="en-US" altLang="ko-KR" dirty="0"/>
              <a:t>, </a:t>
            </a:r>
            <a:r>
              <a:rPr lang="ko-KR" altLang="en-US" dirty="0"/>
              <a:t>정규성을 확인하기 위해 </a:t>
            </a:r>
            <a:r>
              <a:rPr lang="en-US" altLang="ko-KR" dirty="0" err="1"/>
              <a:t>shapiro.test</a:t>
            </a:r>
            <a:r>
              <a:rPr lang="ko-KR" altLang="en-US" dirty="0"/>
              <a:t>를 실행했고</a:t>
            </a:r>
            <a:r>
              <a:rPr lang="en-US" altLang="ko-KR" dirty="0"/>
              <a:t>, </a:t>
            </a:r>
            <a:r>
              <a:rPr lang="ko-KR" altLang="en-US" dirty="0" err="1"/>
              <a:t>옐로카펫이</a:t>
            </a:r>
            <a:r>
              <a:rPr lang="ko-KR" altLang="en-US" dirty="0"/>
              <a:t> 있는 그룹과 없는 그룹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cctv</a:t>
            </a:r>
            <a:r>
              <a:rPr lang="ko-KR" altLang="en-US" dirty="0"/>
              <a:t>가 </a:t>
            </a:r>
            <a:r>
              <a:rPr lang="ko-KR" altLang="en-US" dirty="0" err="1"/>
              <a:t>있는그룹과</a:t>
            </a:r>
            <a:r>
              <a:rPr lang="ko-KR" altLang="en-US" dirty="0"/>
              <a:t> 없는 그룹 모두 사상자수가 정규분포를 따르지 않음을 확인했습니다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비모수</a:t>
            </a:r>
            <a:r>
              <a:rPr lang="ko-KR" altLang="en-US" dirty="0"/>
              <a:t> 검정인 </a:t>
            </a:r>
            <a:r>
              <a:rPr lang="en-US" altLang="ko-KR" dirty="0" err="1"/>
              <a:t>wilcox</a:t>
            </a:r>
            <a:r>
              <a:rPr lang="en-US" altLang="ko-KR" dirty="0"/>
              <a:t> test</a:t>
            </a:r>
            <a:r>
              <a:rPr lang="ko-KR" altLang="en-US" dirty="0"/>
              <a:t>를 수행했습니다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ko-KR" altLang="en-US" dirty="0" err="1"/>
              <a:t>옐로카펫이</a:t>
            </a:r>
            <a:r>
              <a:rPr lang="ko-KR" altLang="en-US" dirty="0"/>
              <a:t> 설치된 그룹과 설치되지 않은 그룹의 차이를 비교하기위해 </a:t>
            </a:r>
            <a:r>
              <a:rPr lang="en-US" altLang="ko-KR" dirty="0" err="1"/>
              <a:t>wilcox</a:t>
            </a:r>
            <a:r>
              <a:rPr lang="en-US" altLang="ko-KR" dirty="0"/>
              <a:t> test</a:t>
            </a:r>
            <a:r>
              <a:rPr lang="ko-KR" altLang="en-US" dirty="0"/>
              <a:t>를 수행하였고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</a:t>
            </a:r>
            <a:r>
              <a:rPr lang="ko-KR" altLang="en-US" dirty="0" err="1"/>
              <a:t>큰것이</a:t>
            </a:r>
            <a:r>
              <a:rPr lang="ko-KR" altLang="en-US" dirty="0"/>
              <a:t> 확인되어</a:t>
            </a:r>
            <a:r>
              <a:rPr lang="en-US" altLang="ko-KR" dirty="0"/>
              <a:t>, </a:t>
            </a:r>
            <a:r>
              <a:rPr lang="ko-KR" altLang="en-US" dirty="0" err="1"/>
              <a:t>옐로카펫은</a:t>
            </a:r>
            <a:r>
              <a:rPr lang="ko-KR" altLang="en-US" dirty="0"/>
              <a:t> 사상자수에 유의미한 영향을 주지 않았음을 알 수 있었습니다</a:t>
            </a:r>
            <a:r>
              <a:rPr lang="en-US" altLang="ko-KR" dirty="0"/>
              <a:t>. </a:t>
            </a:r>
            <a:r>
              <a:rPr lang="ko-KR" altLang="en-US" dirty="0"/>
              <a:t>이에 저희는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방식으로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유무에 따른 그룹간 차이를 비교했습니다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사상자수 감소에 유의미한 영향을 주지 않음을 확인했습니다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31D26-6468-49B0-BA47-6FFF2DF39C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6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통계적 검정을 두 가지 기준을 통해 </a:t>
            </a:r>
            <a:r>
              <a:rPr lang="ko-KR" altLang="en-US" dirty="0" err="1"/>
              <a:t>두번</a:t>
            </a:r>
            <a:r>
              <a:rPr lang="ko-KR" altLang="en-US" dirty="0"/>
              <a:t> 실행했습니다</a:t>
            </a:r>
            <a:r>
              <a:rPr lang="en-US" altLang="ko-KR" dirty="0"/>
              <a:t>. </a:t>
            </a:r>
            <a:r>
              <a:rPr lang="ko-KR" altLang="en-US" dirty="0"/>
              <a:t>통계적 검정을 실행하기 전</a:t>
            </a:r>
            <a:r>
              <a:rPr lang="en-US" altLang="ko-KR" dirty="0"/>
              <a:t>, </a:t>
            </a:r>
            <a:r>
              <a:rPr lang="ko-KR" altLang="en-US" dirty="0"/>
              <a:t>정규성을 확인하기 위해 </a:t>
            </a:r>
            <a:r>
              <a:rPr lang="en-US" altLang="ko-KR" dirty="0" err="1"/>
              <a:t>shapiro.test</a:t>
            </a:r>
            <a:r>
              <a:rPr lang="ko-KR" altLang="en-US" dirty="0"/>
              <a:t>를 실행했고</a:t>
            </a:r>
            <a:r>
              <a:rPr lang="en-US" altLang="ko-KR" dirty="0"/>
              <a:t>, </a:t>
            </a:r>
            <a:r>
              <a:rPr lang="ko-KR" altLang="en-US" dirty="0" err="1"/>
              <a:t>옐로카펫이</a:t>
            </a:r>
            <a:r>
              <a:rPr lang="ko-KR" altLang="en-US" dirty="0"/>
              <a:t> 있는 그룹과 없는 그룹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cctv</a:t>
            </a:r>
            <a:r>
              <a:rPr lang="ko-KR" altLang="en-US" dirty="0"/>
              <a:t>가 </a:t>
            </a:r>
            <a:r>
              <a:rPr lang="ko-KR" altLang="en-US" dirty="0" err="1"/>
              <a:t>있는그룹과</a:t>
            </a:r>
            <a:r>
              <a:rPr lang="ko-KR" altLang="en-US" dirty="0"/>
              <a:t> 없는 그룹 모두 사상자수가 정규분포를 따르지 않음을 확인했습니다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비모수</a:t>
            </a:r>
            <a:r>
              <a:rPr lang="ko-KR" altLang="en-US" dirty="0"/>
              <a:t> 검정인 </a:t>
            </a:r>
            <a:r>
              <a:rPr lang="en-US" altLang="ko-KR" dirty="0" err="1"/>
              <a:t>wilcox</a:t>
            </a:r>
            <a:r>
              <a:rPr lang="en-US" altLang="ko-KR" dirty="0"/>
              <a:t> test</a:t>
            </a:r>
            <a:r>
              <a:rPr lang="ko-KR" altLang="en-US" dirty="0"/>
              <a:t>를 수행했습니다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ko-KR" altLang="en-US" dirty="0" err="1"/>
              <a:t>옐로카펫이</a:t>
            </a:r>
            <a:r>
              <a:rPr lang="ko-KR" altLang="en-US" dirty="0"/>
              <a:t> 설치된 그룹과 설치되지 않은 그룹의 차이를 비교하기위해 </a:t>
            </a:r>
            <a:r>
              <a:rPr lang="en-US" altLang="ko-KR" dirty="0" err="1"/>
              <a:t>wilcox</a:t>
            </a:r>
            <a:r>
              <a:rPr lang="en-US" altLang="ko-KR" dirty="0"/>
              <a:t> test</a:t>
            </a:r>
            <a:r>
              <a:rPr lang="ko-KR" altLang="en-US" dirty="0"/>
              <a:t>를 수행하였고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</a:t>
            </a:r>
            <a:r>
              <a:rPr lang="ko-KR" altLang="en-US" dirty="0" err="1"/>
              <a:t>큰것이</a:t>
            </a:r>
            <a:r>
              <a:rPr lang="ko-KR" altLang="en-US" dirty="0"/>
              <a:t> 확인되어</a:t>
            </a:r>
            <a:r>
              <a:rPr lang="en-US" altLang="ko-KR" dirty="0"/>
              <a:t>, </a:t>
            </a:r>
            <a:r>
              <a:rPr lang="ko-KR" altLang="en-US" dirty="0" err="1"/>
              <a:t>옐로카펫은</a:t>
            </a:r>
            <a:r>
              <a:rPr lang="ko-KR" altLang="en-US" dirty="0"/>
              <a:t> 사상자수에 유의미한 영향을 주지 않았음을 알 수 있었습니다</a:t>
            </a:r>
            <a:r>
              <a:rPr lang="en-US" altLang="ko-KR" dirty="0"/>
              <a:t>. </a:t>
            </a:r>
            <a:r>
              <a:rPr lang="ko-KR" altLang="en-US" dirty="0"/>
              <a:t>이에 저희는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방식으로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유무에 따른 그룹간 차이를 비교했습니다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사상자수 감소에 유의미한 영향을 주지 않음을 확인했습니다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31D26-6468-49B0-BA47-6FFF2DF39C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2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통계적 검정을 두 가지 기준을 통해 </a:t>
            </a:r>
            <a:r>
              <a:rPr lang="ko-KR" altLang="en-US" dirty="0" err="1"/>
              <a:t>두번</a:t>
            </a:r>
            <a:r>
              <a:rPr lang="ko-KR" altLang="en-US" dirty="0"/>
              <a:t> 실행했습니다</a:t>
            </a:r>
            <a:r>
              <a:rPr lang="en-US" altLang="ko-KR" dirty="0"/>
              <a:t>. </a:t>
            </a:r>
            <a:r>
              <a:rPr lang="ko-KR" altLang="en-US" dirty="0"/>
              <a:t>통계적 검정을 실행하기 전</a:t>
            </a:r>
            <a:r>
              <a:rPr lang="en-US" altLang="ko-KR" dirty="0"/>
              <a:t>, </a:t>
            </a:r>
            <a:r>
              <a:rPr lang="ko-KR" altLang="en-US" dirty="0"/>
              <a:t>정규성을 확인하기 위해 </a:t>
            </a:r>
            <a:r>
              <a:rPr lang="en-US" altLang="ko-KR" dirty="0" err="1"/>
              <a:t>shapiro.test</a:t>
            </a:r>
            <a:r>
              <a:rPr lang="ko-KR" altLang="en-US" dirty="0"/>
              <a:t>를 실행했고</a:t>
            </a:r>
            <a:r>
              <a:rPr lang="en-US" altLang="ko-KR" dirty="0"/>
              <a:t>, </a:t>
            </a:r>
            <a:r>
              <a:rPr lang="ko-KR" altLang="en-US" dirty="0" err="1"/>
              <a:t>옐로카펫이</a:t>
            </a:r>
            <a:r>
              <a:rPr lang="ko-KR" altLang="en-US" dirty="0"/>
              <a:t> 있는 그룹과 없는 그룹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cctv</a:t>
            </a:r>
            <a:r>
              <a:rPr lang="ko-KR" altLang="en-US" dirty="0"/>
              <a:t>가 </a:t>
            </a:r>
            <a:r>
              <a:rPr lang="ko-KR" altLang="en-US" dirty="0" err="1"/>
              <a:t>있는그룹과</a:t>
            </a:r>
            <a:r>
              <a:rPr lang="ko-KR" altLang="en-US" dirty="0"/>
              <a:t> 없는 그룹 모두 사상자수가 정규분포를 따르지 않음을 확인했습니다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비모수</a:t>
            </a:r>
            <a:r>
              <a:rPr lang="ko-KR" altLang="en-US" dirty="0"/>
              <a:t> 검정인 </a:t>
            </a:r>
            <a:r>
              <a:rPr lang="en-US" altLang="ko-KR" dirty="0" err="1"/>
              <a:t>wilcox</a:t>
            </a:r>
            <a:r>
              <a:rPr lang="en-US" altLang="ko-KR" dirty="0"/>
              <a:t> test</a:t>
            </a:r>
            <a:r>
              <a:rPr lang="ko-KR" altLang="en-US" dirty="0"/>
              <a:t>를 수행했습니다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ko-KR" altLang="en-US" dirty="0" err="1"/>
              <a:t>옐로카펫이</a:t>
            </a:r>
            <a:r>
              <a:rPr lang="ko-KR" altLang="en-US" dirty="0"/>
              <a:t> 설치된 그룹과 설치되지 않은 그룹의 차이를 비교하기위해 </a:t>
            </a:r>
            <a:r>
              <a:rPr lang="en-US" altLang="ko-KR" dirty="0" err="1"/>
              <a:t>wilcox</a:t>
            </a:r>
            <a:r>
              <a:rPr lang="en-US" altLang="ko-KR" dirty="0"/>
              <a:t> test</a:t>
            </a:r>
            <a:r>
              <a:rPr lang="ko-KR" altLang="en-US" dirty="0"/>
              <a:t>를 수행하였고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</a:t>
            </a:r>
            <a:r>
              <a:rPr lang="ko-KR" altLang="en-US" dirty="0" err="1"/>
              <a:t>큰것이</a:t>
            </a:r>
            <a:r>
              <a:rPr lang="ko-KR" altLang="en-US" dirty="0"/>
              <a:t> 확인되어</a:t>
            </a:r>
            <a:r>
              <a:rPr lang="en-US" altLang="ko-KR" dirty="0"/>
              <a:t>, </a:t>
            </a:r>
            <a:r>
              <a:rPr lang="ko-KR" altLang="en-US" dirty="0" err="1"/>
              <a:t>옐로카펫은</a:t>
            </a:r>
            <a:r>
              <a:rPr lang="ko-KR" altLang="en-US" dirty="0"/>
              <a:t> 사상자수에 유의미한 영향을 주지 않았음을 알 수 있었습니다</a:t>
            </a:r>
            <a:r>
              <a:rPr lang="en-US" altLang="ko-KR" dirty="0"/>
              <a:t>. </a:t>
            </a:r>
            <a:r>
              <a:rPr lang="ko-KR" altLang="en-US" dirty="0"/>
              <a:t>이에 저희는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방식으로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유무에 따른 그룹간 차이를 비교했습니다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사상자수 감소에 유의미한 영향을 주지 않음을 확인했습니다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31D26-6468-49B0-BA47-6FFF2DF39C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8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통계적 검정을 두 가지 기준을 통해 </a:t>
            </a:r>
            <a:r>
              <a:rPr lang="ko-KR" altLang="en-US" dirty="0" err="1"/>
              <a:t>두번</a:t>
            </a:r>
            <a:r>
              <a:rPr lang="ko-KR" altLang="en-US" dirty="0"/>
              <a:t> 실행했습니다</a:t>
            </a:r>
            <a:r>
              <a:rPr lang="en-US" altLang="ko-KR" dirty="0"/>
              <a:t>. </a:t>
            </a:r>
            <a:r>
              <a:rPr lang="ko-KR" altLang="en-US" dirty="0"/>
              <a:t>통계적 검정을 실행하기 전</a:t>
            </a:r>
            <a:r>
              <a:rPr lang="en-US" altLang="ko-KR" dirty="0"/>
              <a:t>, </a:t>
            </a:r>
            <a:r>
              <a:rPr lang="ko-KR" altLang="en-US" dirty="0"/>
              <a:t>정규성을 확인하기 위해 </a:t>
            </a:r>
            <a:r>
              <a:rPr lang="en-US" altLang="ko-KR" dirty="0" err="1"/>
              <a:t>shapiro.test</a:t>
            </a:r>
            <a:r>
              <a:rPr lang="ko-KR" altLang="en-US" dirty="0"/>
              <a:t>를 실행했고</a:t>
            </a:r>
            <a:r>
              <a:rPr lang="en-US" altLang="ko-KR" dirty="0"/>
              <a:t>, </a:t>
            </a:r>
            <a:r>
              <a:rPr lang="ko-KR" altLang="en-US" dirty="0" err="1"/>
              <a:t>옐로카펫이</a:t>
            </a:r>
            <a:r>
              <a:rPr lang="ko-KR" altLang="en-US" dirty="0"/>
              <a:t> 있는 그룹과 없는 그룹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cctv</a:t>
            </a:r>
            <a:r>
              <a:rPr lang="ko-KR" altLang="en-US" dirty="0"/>
              <a:t>가 </a:t>
            </a:r>
            <a:r>
              <a:rPr lang="ko-KR" altLang="en-US" dirty="0" err="1"/>
              <a:t>있는그룹과</a:t>
            </a:r>
            <a:r>
              <a:rPr lang="ko-KR" altLang="en-US" dirty="0"/>
              <a:t> 없는 그룹 모두 사상자수가 정규분포를 따르지 않음을 확인했습니다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비모수</a:t>
            </a:r>
            <a:r>
              <a:rPr lang="ko-KR" altLang="en-US" dirty="0"/>
              <a:t> 검정인 </a:t>
            </a:r>
            <a:r>
              <a:rPr lang="en-US" altLang="ko-KR" dirty="0" err="1"/>
              <a:t>wilcox</a:t>
            </a:r>
            <a:r>
              <a:rPr lang="en-US" altLang="ko-KR" dirty="0"/>
              <a:t> test</a:t>
            </a:r>
            <a:r>
              <a:rPr lang="ko-KR" altLang="en-US" dirty="0"/>
              <a:t>를 수행했습니다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ko-KR" altLang="en-US" dirty="0" err="1"/>
              <a:t>옐로카펫이</a:t>
            </a:r>
            <a:r>
              <a:rPr lang="ko-KR" altLang="en-US" dirty="0"/>
              <a:t> 설치된 그룹과 설치되지 않은 그룹의 차이를 비교하기위해 </a:t>
            </a:r>
            <a:r>
              <a:rPr lang="en-US" altLang="ko-KR" dirty="0" err="1"/>
              <a:t>wilcox</a:t>
            </a:r>
            <a:r>
              <a:rPr lang="en-US" altLang="ko-KR" dirty="0"/>
              <a:t> test</a:t>
            </a:r>
            <a:r>
              <a:rPr lang="ko-KR" altLang="en-US" dirty="0"/>
              <a:t>를 수행하였고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</a:t>
            </a:r>
            <a:r>
              <a:rPr lang="ko-KR" altLang="en-US" dirty="0" err="1"/>
              <a:t>큰것이</a:t>
            </a:r>
            <a:r>
              <a:rPr lang="ko-KR" altLang="en-US" dirty="0"/>
              <a:t> 확인되어</a:t>
            </a:r>
            <a:r>
              <a:rPr lang="en-US" altLang="ko-KR" dirty="0"/>
              <a:t>, </a:t>
            </a:r>
            <a:r>
              <a:rPr lang="ko-KR" altLang="en-US" dirty="0" err="1"/>
              <a:t>옐로카펫은</a:t>
            </a:r>
            <a:r>
              <a:rPr lang="ko-KR" altLang="en-US" dirty="0"/>
              <a:t> 사상자수에 유의미한 영향을 주지 않았음을 알 수 있었습니다</a:t>
            </a:r>
            <a:r>
              <a:rPr lang="en-US" altLang="ko-KR" dirty="0"/>
              <a:t>. </a:t>
            </a:r>
            <a:r>
              <a:rPr lang="ko-KR" altLang="en-US" dirty="0"/>
              <a:t>이에 저희는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방식으로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유무에 따른 그룹간 차이를 비교했습니다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사상자수 감소에 유의미한 영향을 주지 않음을 확인했습니다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31D26-6468-49B0-BA47-6FFF2DF39C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F426BF9-9B5C-401F-B666-5D0AB95AAE78}"/>
              </a:ext>
            </a:extLst>
          </p:cNvPr>
          <p:cNvSpPr/>
          <p:nvPr userDrawn="1"/>
        </p:nvSpPr>
        <p:spPr>
          <a:xfrm>
            <a:off x="1" y="-1"/>
            <a:ext cx="9144000" cy="60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9F706E-65F0-459C-8492-3AC62F72C47C}" type="datetime1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08F1614-CE9D-4FEC-878A-FD428B0588CC}"/>
              </a:ext>
            </a:extLst>
          </p:cNvPr>
          <p:cNvSpPr/>
          <p:nvPr userDrawn="1"/>
        </p:nvSpPr>
        <p:spPr>
          <a:xfrm>
            <a:off x="1" y="-1"/>
            <a:ext cx="9144000" cy="60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Abadi" panose="020B0604020104020204" pitchFamily="34" charset="0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BC1DDC0-9971-4DF8-9F41-84F87685FB26}"/>
              </a:ext>
            </a:extLst>
          </p:cNvPr>
          <p:cNvSpPr/>
          <p:nvPr userDrawn="1"/>
        </p:nvSpPr>
        <p:spPr>
          <a:xfrm>
            <a:off x="3662820" y="5284178"/>
            <a:ext cx="1818359" cy="764930"/>
          </a:xfrm>
          <a:prstGeom prst="triangle">
            <a:avLst/>
          </a:prstGeom>
          <a:solidFill>
            <a:srgbClr val="FCFBFA"/>
          </a:solidFill>
          <a:ln>
            <a:solidFill>
              <a:srgbClr val="FCFB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452133"/>
            <a:ext cx="7886700" cy="2852737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3185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02EDC6-06BA-46EE-886B-F0ACD42F3C3A}" type="datetime1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45" y="49064"/>
            <a:ext cx="78867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E9532-C32C-4226-9642-35315E0552F5}" type="datetime1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63" y="1251284"/>
            <a:ext cx="8034087" cy="4925679"/>
          </a:xfrm>
        </p:spPr>
        <p:txBody>
          <a:bodyPr/>
          <a:lstStyle>
            <a:lvl1pPr>
              <a:buClr>
                <a:srgbClr val="DEB15E"/>
              </a:buClr>
              <a:defRPr/>
            </a:lvl1pPr>
            <a:lvl2pPr>
              <a:buClr>
                <a:srgbClr val="DEB15E"/>
              </a:buClr>
              <a:defRPr/>
            </a:lvl2pPr>
            <a:lvl3pPr>
              <a:buClr>
                <a:srgbClr val="DEB15E"/>
              </a:buClr>
              <a:defRPr/>
            </a:lvl3pPr>
            <a:lvl4pPr>
              <a:buClr>
                <a:srgbClr val="DEB15E"/>
              </a:buClr>
              <a:defRPr/>
            </a:lvl4pPr>
            <a:lvl5pPr>
              <a:buClr>
                <a:srgbClr val="DEB15E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9694C9-A6A4-42E5-93D8-2026B33903DC}" type="datetime1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2E604A-65D6-4863-9642-221BA1106DF5}" type="datetime1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263" y="136524"/>
            <a:ext cx="8034087" cy="896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263" y="1407695"/>
            <a:ext cx="8034087" cy="476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adi" panose="020B0604020202020204" pitchFamily="34" charset="0"/>
              </a:defRPr>
            </a:lvl1pPr>
          </a:lstStyle>
          <a:p>
            <a:fld id="{559DFA06-0E8E-4E9D-BBEF-C91255676E58}" type="datetime1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49" y="6356350"/>
            <a:ext cx="481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id="{AC5CAF8A-CD6F-4ED7-9D41-039E85223C0C}"/>
              </a:ext>
            </a:extLst>
          </p:cNvPr>
          <p:cNvSpPr/>
          <p:nvPr userDrawn="1"/>
        </p:nvSpPr>
        <p:spPr>
          <a:xfrm>
            <a:off x="216568" y="136524"/>
            <a:ext cx="108285" cy="896145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698" r:id="rId3"/>
    <p:sldLayoutId id="2147483700" r:id="rId4"/>
    <p:sldLayoutId id="2147483703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204D1-329D-4E9F-8493-FDBDB3F4E173}"/>
              </a:ext>
            </a:extLst>
          </p:cNvPr>
          <p:cNvSpPr/>
          <p:nvPr/>
        </p:nvSpPr>
        <p:spPr>
          <a:xfrm>
            <a:off x="-1" y="0"/>
            <a:ext cx="4571999" cy="68580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0105" y="1794083"/>
            <a:ext cx="45357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</a:t>
            </a:r>
            <a:endParaRPr lang="en-US" altLang="ko-KR" sz="35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35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어린이보호구역 내 </a:t>
            </a:r>
            <a:endParaRPr lang="en-US" altLang="ko-KR" sz="35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3500" b="1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옐로카펫의</a:t>
            </a:r>
            <a:r>
              <a:rPr lang="ko-KR" altLang="en-US" sz="35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효과성 검증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4327961"/>
            <a:ext cx="2147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 </a:t>
            </a:r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 </a:t>
            </a:r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5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8DA56-5795-4861-9BD8-591DAE9CD830}"/>
              </a:ext>
            </a:extLst>
          </p:cNvPr>
          <p:cNvSpPr txBox="1"/>
          <p:nvPr/>
        </p:nvSpPr>
        <p:spPr>
          <a:xfrm>
            <a:off x="4590104" y="4805015"/>
            <a:ext cx="443953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강민경</a:t>
            </a:r>
            <a:r>
              <a:rPr lang="en-US" altLang="ko-KR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3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김도민</a:t>
            </a:r>
            <a:r>
              <a:rPr lang="en-US" altLang="ko-KR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김성민</a:t>
            </a:r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김지현</a:t>
            </a:r>
            <a:r>
              <a:rPr lang="en-US" altLang="ko-KR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3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박윤설</a:t>
            </a:r>
            <a:r>
              <a:rPr lang="en-US" altLang="ko-KR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박재민</a:t>
            </a:r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박준영</a:t>
            </a:r>
            <a:r>
              <a:rPr lang="en-US" altLang="ko-KR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3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배수혜</a:t>
            </a:r>
            <a:r>
              <a:rPr lang="en-US" altLang="ko-KR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신현영</a:t>
            </a:r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4" descr="옐로카펫(Yellow Carpet) - TSKURU">
            <a:extLst>
              <a:ext uri="{FF2B5EF4-FFF2-40B4-BE49-F238E27FC236}">
                <a16:creationId xmlns:a16="http://schemas.microsoft.com/office/drawing/2014/main" id="{49BC6F6B-A505-460F-818F-5A7C5CAED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" y="1643062"/>
            <a:ext cx="4535903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58CA7-420E-435D-8EB6-703488DE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45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rgbClr val="525252"/>
                </a:solidFill>
                <a:latin typeface="+mj-ea"/>
                <a:ea typeface="+mj-ea"/>
              </a:rPr>
              <a:t>분석 목적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C0EC5-5CA1-4563-9B5E-C6F87B660B86}"/>
              </a:ext>
            </a:extLst>
          </p:cNvPr>
          <p:cNvSpPr txBox="1"/>
          <p:nvPr/>
        </p:nvSpPr>
        <p:spPr>
          <a:xfrm>
            <a:off x="328864" y="1412349"/>
            <a:ext cx="81864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j-ea"/>
                <a:ea typeface="+mj-ea"/>
              </a:rPr>
              <a:t>어린이보호구역 내 교통사고 예방에 대한 </a:t>
            </a:r>
            <a:r>
              <a:rPr lang="ko-KR" altLang="en-US" sz="2800" dirty="0" err="1">
                <a:latin typeface="+mj-ea"/>
                <a:ea typeface="+mj-ea"/>
              </a:rPr>
              <a:t>옐로카펫의</a:t>
            </a:r>
            <a:r>
              <a:rPr lang="ko-KR" altLang="en-US" sz="2800" dirty="0">
                <a:latin typeface="+mj-ea"/>
                <a:ea typeface="+mj-ea"/>
              </a:rPr>
              <a:t> 실효성 검증</a:t>
            </a:r>
            <a:endParaRPr lang="en-US" altLang="ko-KR" sz="2800" dirty="0">
              <a:latin typeface="+mj-ea"/>
              <a:ea typeface="+mj-ea"/>
            </a:endParaRP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endParaRPr lang="en-US" altLang="ko-KR" sz="2800" dirty="0">
              <a:latin typeface="+mj-ea"/>
              <a:ea typeface="+mj-ea"/>
            </a:endParaRP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j-ea"/>
                <a:ea typeface="+mj-ea"/>
              </a:rPr>
              <a:t>Q-GIS</a:t>
            </a:r>
            <a:r>
              <a:rPr lang="ko-KR" altLang="en-US" sz="2800" dirty="0">
                <a:latin typeface="+mj-ea"/>
                <a:ea typeface="+mj-ea"/>
              </a:rPr>
              <a:t>를 활용하여 </a:t>
            </a:r>
            <a:r>
              <a:rPr lang="ko-KR" altLang="en-US" sz="2800" dirty="0" err="1">
                <a:latin typeface="+mj-ea"/>
                <a:ea typeface="+mj-ea"/>
              </a:rPr>
              <a:t>옐로카펫</a:t>
            </a:r>
            <a:r>
              <a:rPr lang="ko-KR" altLang="en-US" sz="2800" dirty="0">
                <a:latin typeface="+mj-ea"/>
                <a:ea typeface="+mj-ea"/>
              </a:rPr>
              <a:t> 입지 우선순위 지도 제공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BDCF-F107-47DC-A957-F2A9731E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3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2646-6A98-43D5-BD1A-45924A3C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CFBFA"/>
                </a:solidFill>
              </a:rPr>
              <a:t>Ⅱ. </a:t>
            </a:r>
            <a:r>
              <a:rPr lang="ko-KR" altLang="en-US" dirty="0">
                <a:solidFill>
                  <a:srgbClr val="FCFBFA"/>
                </a:solidFill>
              </a:rPr>
              <a:t>분석 데이터</a:t>
            </a:r>
            <a:br>
              <a:rPr lang="en-US" altLang="ko-KR" dirty="0">
                <a:solidFill>
                  <a:srgbClr val="FCFBFA"/>
                </a:solidFill>
              </a:rPr>
            </a:br>
            <a:endParaRPr lang="ko-KR" altLang="en-US" dirty="0">
              <a:solidFill>
                <a:srgbClr val="FCFBFA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34956C-AC72-4C98-8988-647BD2E6E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CFBFA"/>
                </a:solidFill>
              </a:rPr>
              <a:t>분석 데이터 목록</a:t>
            </a:r>
            <a:endParaRPr lang="en-US" altLang="ko-KR" dirty="0">
              <a:solidFill>
                <a:srgbClr val="FCFBF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CFBFA"/>
                </a:solidFill>
              </a:rPr>
              <a:t>데이터 정제 방안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7456B-B43F-46A7-868C-135DB5CD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rgbClr val="525252"/>
                </a:solidFill>
                <a:latin typeface="+mj-ea"/>
                <a:ea typeface="+mj-ea"/>
              </a:rPr>
              <a:t>분석 데이터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36981C-8E6A-4AAD-8025-C299C9240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68237"/>
              </p:ext>
            </p:extLst>
          </p:nvPr>
        </p:nvGraphicFramePr>
        <p:xfrm>
          <a:off x="822960" y="1140521"/>
          <a:ext cx="7498079" cy="5277215"/>
        </p:xfrm>
        <a:graphic>
          <a:graphicData uri="http://schemas.openxmlformats.org/drawingml/2006/table">
            <a:tbl>
              <a:tblPr/>
              <a:tblGrid>
                <a:gridCol w="4042467">
                  <a:extLst>
                    <a:ext uri="{9D8B030D-6E8A-4147-A177-3AD203B41FA5}">
                      <a16:colId xmlns:a16="http://schemas.microsoft.com/office/drawing/2014/main" val="2860752952"/>
                    </a:ext>
                  </a:extLst>
                </a:gridCol>
                <a:gridCol w="1515496">
                  <a:extLst>
                    <a:ext uri="{9D8B030D-6E8A-4147-A177-3AD203B41FA5}">
                      <a16:colId xmlns:a16="http://schemas.microsoft.com/office/drawing/2014/main" val="3965305282"/>
                    </a:ext>
                  </a:extLst>
                </a:gridCol>
                <a:gridCol w="1356068">
                  <a:extLst>
                    <a:ext uri="{9D8B030D-6E8A-4147-A177-3AD203B41FA5}">
                      <a16:colId xmlns:a16="http://schemas.microsoft.com/office/drawing/2014/main" val="3881655266"/>
                    </a:ext>
                  </a:extLst>
                </a:gridCol>
                <a:gridCol w="584048">
                  <a:extLst>
                    <a:ext uri="{9D8B030D-6E8A-4147-A177-3AD203B41FA5}">
                      <a16:colId xmlns:a16="http://schemas.microsoft.com/office/drawing/2014/main" val="2724533707"/>
                    </a:ext>
                  </a:extLst>
                </a:gridCol>
              </a:tblGrid>
              <a:tr h="6124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데이터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10" marR="32810" marT="49272" marB="4927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1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데이터 </a:t>
                      </a:r>
                      <a:r>
                        <a:rPr lang="ko-KR" altLang="en-US" sz="1500" b="1" kern="0" spc="0" dirty="0" err="1"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제공처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1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데이터 보유 기관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1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파일 형식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1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9822"/>
                  </a:ext>
                </a:extLst>
              </a:tr>
              <a:tr h="602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도로교통공단 교통사고 정보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 err="1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공공데이터포털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도로교통공단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0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3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CSV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468526"/>
                  </a:ext>
                </a:extLst>
              </a:tr>
              <a:tr h="7049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전국 어린이보호구역 표준 데이터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 err="1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공공데이터포털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공공데이터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활용지원센터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0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3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CSV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75871"/>
                  </a:ext>
                </a:extLst>
              </a:tr>
              <a:tr h="7055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옐로카펫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설치 현황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초록우산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어린이재단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초록우산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어린이재단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0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CSV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27851"/>
                  </a:ext>
                </a:extLst>
              </a:tr>
              <a:tr h="7049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전국 </a:t>
                      </a:r>
                      <a:r>
                        <a:rPr lang="en-US" altLang="ko-KR" sz="13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CCTV </a:t>
                      </a: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표준 데이터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 err="1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공공데이터포털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공공데이터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활용지원센터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0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3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CSV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97613"/>
                  </a:ext>
                </a:extLst>
              </a:tr>
              <a:tr h="602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기상정보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 err="1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기상자료개방포털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기상청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0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3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CSV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915405"/>
                  </a:ext>
                </a:extLst>
              </a:tr>
              <a:tr h="6806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서울시 어린이보호구역 어린이 교통사고 데이터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교통사고분석시스템 </a:t>
                      </a:r>
                      <a:r>
                        <a:rPr lang="en-US" altLang="ko-KR" sz="1300" kern="0" spc="-3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(TAAS)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도로교통공단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0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CSV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987799"/>
                  </a:ext>
                </a:extLst>
              </a:tr>
              <a:tr h="602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서울시 어린이보호구역 지정 현황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 err="1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열린데이터</a:t>
                      </a:r>
                      <a:r>
                        <a:rPr lang="ko-KR" alt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광장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1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서울특별시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260" marR="0" indent="0" algn="ctr" fontAlgn="base" latinLnBrk="0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HWP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2810" marR="32810" marT="49272" marB="49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1294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FB823-29F6-42F6-95A6-347F93EE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56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rgbClr val="525252"/>
                </a:solidFill>
                <a:latin typeface="+mj-ea"/>
                <a:ea typeface="+mj-ea"/>
              </a:rPr>
              <a:t>데이터 정제 방안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852797-066A-4B15-A702-76F798E00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8" y="1150116"/>
            <a:ext cx="8204291" cy="50942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8C3E-F6A2-4A43-B59D-204FD831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72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431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rgbClr val="525252"/>
                </a:solidFill>
                <a:latin typeface="+mj-ea"/>
                <a:ea typeface="+mj-ea"/>
              </a:rPr>
              <a:t>데이터 </a:t>
            </a:r>
            <a:r>
              <a:rPr lang="en-US" altLang="ko-KR" sz="3600" b="1" spc="-150" dirty="0">
                <a:solidFill>
                  <a:srgbClr val="525252"/>
                </a:solidFill>
                <a:latin typeface="+mj-ea"/>
                <a:ea typeface="+mj-ea"/>
              </a:rPr>
              <a:t>Q-GIS </a:t>
            </a:r>
            <a:r>
              <a:rPr lang="ko-KR" altLang="en-US" sz="3600" b="1" spc="-150" dirty="0">
                <a:solidFill>
                  <a:srgbClr val="525252"/>
                </a:solidFill>
                <a:latin typeface="+mj-ea"/>
                <a:ea typeface="+mj-ea"/>
              </a:rPr>
              <a:t>시각화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2511E-0CB1-4725-B96E-E9B79FF4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44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2646-6A98-43D5-BD1A-45924A3C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분석 프로세스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E3E40-84A8-41E0-92AF-E21A62A0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87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rgbClr val="525252"/>
                </a:solidFill>
                <a:latin typeface="+mj-ea"/>
                <a:ea typeface="+mj-ea"/>
              </a:rPr>
              <a:t>분석 프로세스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8BB897-89E8-477F-85CF-F4A223C44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4" y="2131219"/>
            <a:ext cx="8684292" cy="25955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68952-88ED-4035-9E5D-C905A497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62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2646-6A98-43D5-BD1A-45924A3C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Ⅳ. </a:t>
            </a:r>
            <a:r>
              <a:rPr lang="ko-KR" altLang="en-US" dirty="0">
                <a:solidFill>
                  <a:schemeClr val="bg1"/>
                </a:solidFill>
              </a:rPr>
              <a:t>분석결과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34956C-AC72-4C98-8988-647BD2E6E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12" y="2776080"/>
            <a:ext cx="6156008" cy="26117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회귀분석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군집분석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분류분석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공간분석 및 입지 우선순위 선정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3D58342-0D54-4E09-9742-1A60B24254BD}"/>
              </a:ext>
            </a:extLst>
          </p:cNvPr>
          <p:cNvSpPr txBox="1">
            <a:spLocks/>
          </p:cNvSpPr>
          <p:nvPr/>
        </p:nvSpPr>
        <p:spPr>
          <a:xfrm>
            <a:off x="4860758" y="3331858"/>
            <a:ext cx="411655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6C773-7A6F-4A7D-B111-3501DACB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16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103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rgbClr val="525252"/>
                </a:solidFill>
                <a:latin typeface="+mj-ea"/>
                <a:ea typeface="+mj-ea"/>
              </a:rPr>
              <a:t>EDA</a:t>
            </a:r>
            <a:endParaRPr lang="ko-KR" altLang="en-US" sz="36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9C6664-D153-4BB1-93D9-4B1649719257}"/>
              </a:ext>
            </a:extLst>
          </p:cNvPr>
          <p:cNvGrpSpPr/>
          <p:nvPr/>
        </p:nvGrpSpPr>
        <p:grpSpPr>
          <a:xfrm>
            <a:off x="381001" y="1124655"/>
            <a:ext cx="5828549" cy="5414257"/>
            <a:chOff x="1883693" y="1193795"/>
            <a:chExt cx="5376613" cy="52070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47137C-89E9-4746-8DA4-096BB55EBC81}"/>
                </a:ext>
              </a:extLst>
            </p:cNvPr>
            <p:cNvGrpSpPr/>
            <p:nvPr/>
          </p:nvGrpSpPr>
          <p:grpSpPr>
            <a:xfrm>
              <a:off x="1883693" y="1593897"/>
              <a:ext cx="5376613" cy="4806903"/>
              <a:chOff x="1395663" y="896065"/>
              <a:chExt cx="6328611" cy="582958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4F5362-1D97-41A4-94D3-C9FE2F9D83F0}"/>
                  </a:ext>
                </a:extLst>
              </p:cNvPr>
              <p:cNvSpPr/>
              <p:nvPr/>
            </p:nvSpPr>
            <p:spPr>
              <a:xfrm>
                <a:off x="1395663" y="896065"/>
                <a:ext cx="6328611" cy="58295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F9B5B741-1535-4F9A-A1BA-67D01FB6413D}"/>
                  </a:ext>
                </a:extLst>
              </p:cNvPr>
              <p:cNvGrpSpPr/>
              <p:nvPr/>
            </p:nvGrpSpPr>
            <p:grpSpPr>
              <a:xfrm>
                <a:off x="1518047" y="1018133"/>
                <a:ext cx="6107907" cy="5590133"/>
                <a:chOff x="44450" y="473075"/>
                <a:chExt cx="5529263" cy="5930107"/>
              </a:xfrm>
              <a:solidFill>
                <a:schemeClr val="bg1"/>
              </a:solidFill>
            </p:grpSpPr>
            <p:pic>
              <p:nvPicPr>
                <p:cNvPr id="8" name="_x137527432" descr="EMB00001a400f31">
                  <a:extLst>
                    <a:ext uri="{FF2B5EF4-FFF2-40B4-BE49-F238E27FC236}">
                      <a16:creationId xmlns:a16="http://schemas.microsoft.com/office/drawing/2014/main" id="{48F4328B-BA5F-44CA-89FD-ECB7AC23D9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3688" y="473075"/>
                  <a:ext cx="5280025" cy="2887663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9" name="_x137527512" descr="EMB00001a400f34">
                  <a:extLst>
                    <a:ext uri="{FF2B5EF4-FFF2-40B4-BE49-F238E27FC236}">
                      <a16:creationId xmlns:a16="http://schemas.microsoft.com/office/drawing/2014/main" id="{F7C92563-7A39-41D6-A8DA-FE76ACCD56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450" y="3591719"/>
                  <a:ext cx="2841625" cy="2803525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0" name="_x55968568" descr="EMB00001a400f37">
                  <a:extLst>
                    <a:ext uri="{FF2B5EF4-FFF2-40B4-BE49-F238E27FC236}">
                      <a16:creationId xmlns:a16="http://schemas.microsoft.com/office/drawing/2014/main" id="{504F74C5-55CC-46E7-A36F-85A39C025D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27363" y="3591719"/>
                  <a:ext cx="2430462" cy="2811463"/>
                </a:xfrm>
                <a:prstGeom prst="rect">
                  <a:avLst/>
                </a:prstGeom>
                <a:grpFill/>
                <a:extLst/>
              </p:spPr>
            </p:pic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B988B0-40FB-468A-9D25-FC81E8DE1C7F}"/>
                </a:ext>
              </a:extLst>
            </p:cNvPr>
            <p:cNvSpPr txBox="1"/>
            <p:nvPr/>
          </p:nvSpPr>
          <p:spPr>
            <a:xfrm>
              <a:off x="2723411" y="1193795"/>
              <a:ext cx="3862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 latinLnBrk="0"/>
              <a:r>
                <a:rPr lang="en-US" altLang="ko-KR" b="1" dirty="0">
                  <a:latin typeface="+mj-ea"/>
                  <a:ea typeface="+mj-ea"/>
                </a:rPr>
                <a:t>LDA</a:t>
              </a:r>
              <a:r>
                <a:rPr lang="ko-KR" altLang="en-US" b="1" dirty="0">
                  <a:latin typeface="+mj-ea"/>
                  <a:ea typeface="+mj-ea"/>
                </a:rPr>
                <a:t>를 통한 주요 키워드 및 토픽 파악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3AAFED8-4826-4916-9C3B-00C9D83ED502}"/>
              </a:ext>
            </a:extLst>
          </p:cNvPr>
          <p:cNvSpPr txBox="1"/>
          <p:nvPr/>
        </p:nvSpPr>
        <p:spPr>
          <a:xfrm>
            <a:off x="6485279" y="1494318"/>
            <a:ext cx="2093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토픽</a:t>
            </a:r>
            <a:r>
              <a:rPr lang="en-US" altLang="ko-KR" dirty="0">
                <a:latin typeface="+mj-ea"/>
                <a:ea typeface="+mj-ea"/>
              </a:rPr>
              <a:t>5</a:t>
            </a:r>
          </a:p>
          <a:p>
            <a:r>
              <a:rPr lang="en-US" altLang="ko-KR" dirty="0">
                <a:latin typeface="+mj-ea"/>
                <a:ea typeface="+mj-ea"/>
              </a:rPr>
              <a:t>"</a:t>
            </a:r>
            <a:r>
              <a:rPr lang="ko-KR" altLang="en-US" dirty="0">
                <a:latin typeface="+mj-ea"/>
                <a:ea typeface="+mj-ea"/>
              </a:rPr>
              <a:t>초등학교 어린이보호구역 교통사고를 막기위해 밝히는 </a:t>
            </a:r>
            <a:r>
              <a:rPr lang="ko-KR" altLang="en-US" dirty="0" err="1">
                <a:latin typeface="+mj-ea"/>
                <a:ea typeface="+mj-ea"/>
              </a:rPr>
              <a:t>옐로카펫</a:t>
            </a:r>
            <a:r>
              <a:rPr lang="en-US" altLang="ko-KR" dirty="0">
                <a:latin typeface="+mj-ea"/>
                <a:ea typeface="+mj-ea"/>
              </a:rPr>
              <a:t>"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5A69D46-5998-4ED1-86FD-A233EBCB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722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103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rgbClr val="525252"/>
                </a:solidFill>
                <a:latin typeface="+mj-ea"/>
                <a:ea typeface="+mj-ea"/>
              </a:rPr>
              <a:t>EDA</a:t>
            </a:r>
            <a:endParaRPr lang="ko-KR" altLang="en-US" sz="36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0FF26C-1F66-4331-ADB9-6B1E0C5A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79F75-C955-479B-81F6-7A62B7969278}"/>
              </a:ext>
            </a:extLst>
          </p:cNvPr>
          <p:cNvGrpSpPr/>
          <p:nvPr/>
        </p:nvGrpSpPr>
        <p:grpSpPr>
          <a:xfrm>
            <a:off x="1326832" y="1017158"/>
            <a:ext cx="6490335" cy="5339192"/>
            <a:chOff x="381001" y="1211356"/>
            <a:chExt cx="5985509" cy="48236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030724-2265-4F78-9F3C-74015A992668}"/>
                </a:ext>
              </a:extLst>
            </p:cNvPr>
            <p:cNvGrpSpPr/>
            <p:nvPr/>
          </p:nvGrpSpPr>
          <p:grpSpPr>
            <a:xfrm>
              <a:off x="381001" y="1654944"/>
              <a:ext cx="5985509" cy="4380096"/>
              <a:chOff x="219075" y="1323474"/>
              <a:chExt cx="6475342" cy="48848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8CB24C-4310-4174-B3CB-4FF2AC86430F}"/>
                  </a:ext>
                </a:extLst>
              </p:cNvPr>
              <p:cNvSpPr/>
              <p:nvPr/>
            </p:nvSpPr>
            <p:spPr>
              <a:xfrm>
                <a:off x="219075" y="1323474"/>
                <a:ext cx="6475341" cy="4884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5" name="_x220085848" descr="EMB000029b80217">
                <a:extLst>
                  <a:ext uri="{FF2B5EF4-FFF2-40B4-BE49-F238E27FC236}">
                    <a16:creationId xmlns:a16="http://schemas.microsoft.com/office/drawing/2014/main" id="{5EE4312F-2C7C-4826-86DB-B29FEF0522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076" y="1900990"/>
                <a:ext cx="6475341" cy="4307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D7464F-4FB2-4557-B0FD-53F0DA84F469}"/>
                </a:ext>
              </a:extLst>
            </p:cNvPr>
            <p:cNvSpPr txBox="1"/>
            <p:nvPr/>
          </p:nvSpPr>
          <p:spPr>
            <a:xfrm>
              <a:off x="1807845" y="1211356"/>
              <a:ext cx="3131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옐로카펫</a:t>
              </a:r>
              <a:r>
                <a:rPr lang="ko-KR" altLang="en-US" b="1" dirty="0"/>
                <a:t> 연관단어 네트워크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75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46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rgbClr val="525252"/>
                </a:solidFill>
                <a:latin typeface="+mj-ea"/>
                <a:ea typeface="+mj-ea"/>
              </a:rPr>
              <a:t>CONTENTS</a:t>
            </a:r>
            <a:endParaRPr lang="ko-KR" altLang="en-US" sz="36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540043" y="1928061"/>
            <a:ext cx="1832610" cy="1832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53322" y="1928061"/>
            <a:ext cx="1832610" cy="1832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68974" y="1928061"/>
            <a:ext cx="1832610" cy="18326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C1808-D57C-48EF-BFA5-48AEFE0FBE53}"/>
              </a:ext>
            </a:extLst>
          </p:cNvPr>
          <p:cNvSpPr txBox="1"/>
          <p:nvPr/>
        </p:nvSpPr>
        <p:spPr>
          <a:xfrm>
            <a:off x="1349714" y="2644311"/>
            <a:ext cx="21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Ⅰ.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분석개요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A47A8-B94D-4376-8534-5647C60AE5B4}"/>
              </a:ext>
            </a:extLst>
          </p:cNvPr>
          <p:cNvSpPr txBox="1"/>
          <p:nvPr/>
        </p:nvSpPr>
        <p:spPr>
          <a:xfrm>
            <a:off x="3489627" y="2644311"/>
            <a:ext cx="21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Ⅱ.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분석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35B66-D3D7-45A7-A30C-77FCDADB82FC}"/>
              </a:ext>
            </a:extLst>
          </p:cNvPr>
          <p:cNvSpPr txBox="1"/>
          <p:nvPr/>
        </p:nvSpPr>
        <p:spPr>
          <a:xfrm>
            <a:off x="5607652" y="2644311"/>
            <a:ext cx="21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n-ea"/>
              </a:rPr>
              <a:t>Ⅲ. </a:t>
            </a:r>
            <a:r>
              <a:rPr lang="ko-KR" altLang="en-US" sz="2000" b="1" spc="-150" dirty="0">
                <a:solidFill>
                  <a:schemeClr val="bg1"/>
                </a:solidFill>
                <a:latin typeface="+mn-ea"/>
              </a:rPr>
              <a:t>분석 프로세스</a:t>
            </a:r>
          </a:p>
        </p:txBody>
      </p:sp>
      <p:sp>
        <p:nvSpPr>
          <p:cNvPr id="8" name="타원 7"/>
          <p:cNvSpPr/>
          <p:nvPr/>
        </p:nvSpPr>
        <p:spPr>
          <a:xfrm>
            <a:off x="2516022" y="3970893"/>
            <a:ext cx="1832610" cy="18326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30635-28BC-447E-80BF-CBDAB6B23058}"/>
              </a:ext>
            </a:extLst>
          </p:cNvPr>
          <p:cNvSpPr txBox="1"/>
          <p:nvPr/>
        </p:nvSpPr>
        <p:spPr>
          <a:xfrm>
            <a:off x="2354699" y="4687143"/>
            <a:ext cx="21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Ⅳ.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분석 결과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BB98048-D629-4681-9093-EE0345D958AB}"/>
              </a:ext>
            </a:extLst>
          </p:cNvPr>
          <p:cNvSpPr/>
          <p:nvPr/>
        </p:nvSpPr>
        <p:spPr>
          <a:xfrm>
            <a:off x="4792996" y="3970893"/>
            <a:ext cx="1832610" cy="183261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0CEBA-6C0A-421F-A203-21A443766C6A}"/>
              </a:ext>
            </a:extLst>
          </p:cNvPr>
          <p:cNvSpPr txBox="1"/>
          <p:nvPr/>
        </p:nvSpPr>
        <p:spPr>
          <a:xfrm>
            <a:off x="4629301" y="4687143"/>
            <a:ext cx="21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Ⅴ.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활용방안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9AAF38-F16F-424E-95FD-B3282EBA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56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68C6-55DA-4511-9960-143E6B11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회귀분석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AFAC785-665F-46E5-AE02-B99498BA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74314-1061-431E-9409-1EC1BD4FF065}"/>
              </a:ext>
            </a:extLst>
          </p:cNvPr>
          <p:cNvSpPr txBox="1"/>
          <p:nvPr/>
        </p:nvSpPr>
        <p:spPr>
          <a:xfrm>
            <a:off x="3293965" y="1602708"/>
            <a:ext cx="2556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회귀분석 다이어그램</a:t>
            </a:r>
            <a:endParaRPr lang="en-US" sz="2000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45E5B9-CB8B-4426-AEA5-28CB7D9307F3}"/>
              </a:ext>
            </a:extLst>
          </p:cNvPr>
          <p:cNvGrpSpPr/>
          <p:nvPr/>
        </p:nvGrpSpPr>
        <p:grpSpPr>
          <a:xfrm>
            <a:off x="351855" y="2293003"/>
            <a:ext cx="8576140" cy="3080387"/>
            <a:chOff x="351855" y="2293003"/>
            <a:chExt cx="8576140" cy="30803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8FE729-475F-4D76-8741-D1AE672EF35D}"/>
                </a:ext>
              </a:extLst>
            </p:cNvPr>
            <p:cNvSpPr/>
            <p:nvPr/>
          </p:nvSpPr>
          <p:spPr>
            <a:xfrm>
              <a:off x="6902645" y="2293003"/>
              <a:ext cx="576000" cy="30803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b="1" dirty="0" err="1"/>
                <a:t>포아송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회귀</a:t>
              </a:r>
              <a:endParaRPr lang="en-US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18AFC4-43E4-4654-B2BD-EC9EF69219D5}"/>
                </a:ext>
              </a:extLst>
            </p:cNvPr>
            <p:cNvSpPr/>
            <p:nvPr/>
          </p:nvSpPr>
          <p:spPr>
            <a:xfrm>
              <a:off x="4991046" y="2293006"/>
              <a:ext cx="1038249" cy="30803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b="1" dirty="0"/>
                <a:t>Wilcox</a:t>
              </a:r>
            </a:p>
            <a:p>
              <a:pPr algn="ctr"/>
              <a:r>
                <a:rPr lang="en-US" altLang="ko-KR" b="1" dirty="0"/>
                <a:t>Test II</a:t>
              </a:r>
              <a:endParaRPr lang="en-US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6093FA-BC5A-43C6-971B-B46E6BBAC422}"/>
                </a:ext>
              </a:extLst>
            </p:cNvPr>
            <p:cNvSpPr/>
            <p:nvPr/>
          </p:nvSpPr>
          <p:spPr>
            <a:xfrm>
              <a:off x="351855" y="2293003"/>
              <a:ext cx="576000" cy="30803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b="1" dirty="0"/>
                <a:t>다중선형회귀</a:t>
              </a:r>
              <a:r>
                <a:rPr lang="en-US" altLang="ko-KR" b="1" dirty="0"/>
                <a:t>  I</a:t>
              </a:r>
              <a:endParaRPr lang="en-US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8616F2-E053-4775-B7BF-CD1CFCEAE693}"/>
                </a:ext>
              </a:extLst>
            </p:cNvPr>
            <p:cNvSpPr/>
            <p:nvPr/>
          </p:nvSpPr>
          <p:spPr>
            <a:xfrm>
              <a:off x="1801205" y="2293004"/>
              <a:ext cx="867141" cy="30803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b="1" dirty="0"/>
                <a:t>Wilcox</a:t>
              </a:r>
            </a:p>
            <a:p>
              <a:pPr algn="ctr"/>
              <a:r>
                <a:rPr lang="en-US" b="1" dirty="0"/>
                <a:t>Test I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F1AF5F-7119-4C5C-A611-1073DB5897B0}"/>
                </a:ext>
              </a:extLst>
            </p:cNvPr>
            <p:cNvSpPr/>
            <p:nvPr/>
          </p:nvSpPr>
          <p:spPr>
            <a:xfrm>
              <a:off x="3541696" y="2293006"/>
              <a:ext cx="576000" cy="30803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b="1" dirty="0"/>
                <a:t>다중선형회귀</a:t>
              </a:r>
              <a:r>
                <a:rPr lang="en-US" altLang="ko-KR" b="1" dirty="0"/>
                <a:t> II</a:t>
              </a:r>
              <a:endParaRPr lang="en-US" b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06AB95-1060-4EB2-95B0-233965C3E443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927855" y="3833195"/>
              <a:ext cx="87335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BBB944-B106-44F7-9FBB-FDFF8819231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2668346" y="3833196"/>
              <a:ext cx="873350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037589-A95F-4738-8751-F82923F10878}"/>
                </a:ext>
              </a:extLst>
            </p:cNvPr>
            <p:cNvCxnSpPr>
              <a:cxnSpLocks/>
              <a:stCxn id="14" idx="3"/>
              <a:endCxn id="11" idx="1"/>
            </p:cNvCxnSpPr>
            <p:nvPr/>
          </p:nvCxnSpPr>
          <p:spPr>
            <a:xfrm>
              <a:off x="4117696" y="3833198"/>
              <a:ext cx="8733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45D726-1542-473D-86DC-9BC321AB8F1B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 flipV="1">
              <a:off x="6029295" y="3833195"/>
              <a:ext cx="87335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9A60236-3929-4379-9DF7-A9DBBBE5E92E}"/>
                </a:ext>
              </a:extLst>
            </p:cNvPr>
            <p:cNvSpPr/>
            <p:nvPr/>
          </p:nvSpPr>
          <p:spPr>
            <a:xfrm>
              <a:off x="8351995" y="2293003"/>
              <a:ext cx="576000" cy="30803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b="1" dirty="0" err="1"/>
                <a:t>랜덤포레스트회귀</a:t>
              </a:r>
              <a:endParaRPr lang="en-US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C353CA-2905-4A19-ACD9-CF0A1F43ED85}"/>
                </a:ext>
              </a:extLst>
            </p:cNvPr>
            <p:cNvCxnSpPr>
              <a:cxnSpLocks/>
              <a:stCxn id="9" idx="3"/>
              <a:endCxn id="39" idx="1"/>
            </p:cNvCxnSpPr>
            <p:nvPr/>
          </p:nvCxnSpPr>
          <p:spPr>
            <a:xfrm>
              <a:off x="7478645" y="3833195"/>
              <a:ext cx="8733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17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AA0-5DA4-4062-8B42-10531A53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2" y="136524"/>
            <a:ext cx="8034087" cy="896145"/>
          </a:xfrm>
        </p:spPr>
        <p:txBody>
          <a:bodyPr/>
          <a:lstStyle/>
          <a:p>
            <a:r>
              <a:rPr lang="ko-KR" altLang="en-US" dirty="0"/>
              <a:t>회귀분석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EDA5-22B2-4BFA-93FF-AD9EF7B1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264" y="1251284"/>
            <a:ext cx="8034086" cy="162956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다중선형회귀분석</a:t>
            </a:r>
            <a:r>
              <a:rPr lang="en-US" altLang="ko-KR" dirty="0"/>
              <a:t>I</a:t>
            </a:r>
          </a:p>
          <a:p>
            <a:pPr marL="0" indent="0">
              <a:buNone/>
            </a:pPr>
            <a:endParaRPr lang="ko-KR" altLang="en-US" sz="500" dirty="0"/>
          </a:p>
          <a:p>
            <a:pPr lvl="1"/>
            <a:r>
              <a:rPr lang="ko-KR" altLang="en-US" sz="1900" dirty="0" err="1"/>
              <a:t>귀무가설</a:t>
            </a:r>
            <a:r>
              <a:rPr lang="en-US" altLang="ko-KR" sz="1900" dirty="0"/>
              <a:t>: </a:t>
            </a:r>
            <a:r>
              <a:rPr lang="ko-KR" altLang="en-US" sz="1900" dirty="0" err="1"/>
              <a:t>옐로카펫은</a:t>
            </a:r>
            <a:r>
              <a:rPr lang="ko-KR" altLang="en-US" sz="1900" dirty="0"/>
              <a:t> 사상자수를 줄이는 데 유의미한 효과가 없다</a:t>
            </a:r>
          </a:p>
          <a:p>
            <a:pPr lvl="1"/>
            <a:r>
              <a:rPr lang="ko-KR" altLang="en-US" sz="1900" dirty="0"/>
              <a:t>대립가설</a:t>
            </a:r>
            <a:r>
              <a:rPr lang="en-US" altLang="ko-KR" sz="1900" dirty="0"/>
              <a:t>: </a:t>
            </a:r>
            <a:r>
              <a:rPr lang="ko-KR" altLang="en-US" sz="1900" dirty="0" err="1"/>
              <a:t>옐로카펫은</a:t>
            </a:r>
            <a:r>
              <a:rPr lang="ko-KR" altLang="en-US" sz="1900" dirty="0"/>
              <a:t> 사상자수를 줄이는 데 유의미한 효과가 있다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1A4757-293A-42B1-A955-E1F0985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747B64-153E-448A-B711-1FE5E54C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853"/>
            <a:ext cx="9058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DC9FECE-1A7A-4C80-BC15-9C242FE9B4BB}"/>
              </a:ext>
            </a:extLst>
          </p:cNvPr>
          <p:cNvSpPr/>
          <p:nvPr/>
        </p:nvSpPr>
        <p:spPr>
          <a:xfrm>
            <a:off x="870012" y="1944547"/>
            <a:ext cx="7403976" cy="2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F5AA0-5DA4-4062-8B42-10531A53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EDA5-22B2-4BFA-93FF-AD9EF7B1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263" y="1251285"/>
            <a:ext cx="8456997" cy="47464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다중선형회귀분석</a:t>
            </a:r>
            <a:r>
              <a:rPr lang="en-US" altLang="ko-KR" dirty="0"/>
              <a:t>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1A4757-293A-42B1-A955-E1F0985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49" y="6356350"/>
            <a:ext cx="481263" cy="365125"/>
          </a:xfrm>
        </p:spPr>
        <p:txBody>
          <a:bodyPr/>
          <a:lstStyle/>
          <a:p>
            <a:fld id="{9789EC6C-4145-4527-B052-BF633A9807E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4" name="화살표: 오른쪽 19">
            <a:extLst>
              <a:ext uri="{FF2B5EF4-FFF2-40B4-BE49-F238E27FC236}">
                <a16:creationId xmlns:a16="http://schemas.microsoft.com/office/drawing/2014/main" id="{DADC1C38-DAA0-4AA7-9EDD-819A73318143}"/>
              </a:ext>
            </a:extLst>
          </p:cNvPr>
          <p:cNvSpPr/>
          <p:nvPr/>
        </p:nvSpPr>
        <p:spPr>
          <a:xfrm rot="5400000">
            <a:off x="4002844" y="4403861"/>
            <a:ext cx="600767" cy="923086"/>
          </a:xfrm>
          <a:prstGeom prst="rightArrow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09D4CD-7C66-45BD-A58B-056C1A74C2AE}"/>
              </a:ext>
            </a:extLst>
          </p:cNvPr>
          <p:cNvGrpSpPr/>
          <p:nvPr/>
        </p:nvGrpSpPr>
        <p:grpSpPr>
          <a:xfrm>
            <a:off x="940035" y="2015231"/>
            <a:ext cx="7263929" cy="2151742"/>
            <a:chOff x="1251421" y="2027800"/>
            <a:chExt cx="7263929" cy="2151742"/>
          </a:xfrm>
        </p:grpSpPr>
        <p:pic>
          <p:nvPicPr>
            <p:cNvPr id="16" name="그림 10">
              <a:extLst>
                <a:ext uri="{FF2B5EF4-FFF2-40B4-BE49-F238E27FC236}">
                  <a16:creationId xmlns:a16="http://schemas.microsoft.com/office/drawing/2014/main" id="{391D99DC-B16F-489C-835E-278BB9AB9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401" b="13957"/>
            <a:stretch/>
          </p:blipFill>
          <p:spPr>
            <a:xfrm>
              <a:off x="1251422" y="2913295"/>
              <a:ext cx="7151275" cy="197271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26E7D5-28C6-4EDF-8DC1-1A6EDDEB4CB4}"/>
                </a:ext>
              </a:extLst>
            </p:cNvPr>
            <p:cNvSpPr/>
            <p:nvPr/>
          </p:nvSpPr>
          <p:spPr>
            <a:xfrm>
              <a:off x="7460623" y="2879993"/>
              <a:ext cx="899942" cy="2715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CBACEFD-155D-4AE2-A087-D1A7942C3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6605" b="19973"/>
            <a:stretch/>
          </p:blipFill>
          <p:spPr>
            <a:xfrm>
              <a:off x="1596269" y="2587871"/>
              <a:ext cx="6919081" cy="145078"/>
            </a:xfrm>
            <a:prstGeom prst="rect">
              <a:avLst/>
            </a:prstGeom>
          </p:spPr>
        </p:pic>
        <p:sp>
          <p:nvSpPr>
            <p:cNvPr id="19" name="직사각형 20">
              <a:extLst>
                <a:ext uri="{FF2B5EF4-FFF2-40B4-BE49-F238E27FC236}">
                  <a16:creationId xmlns:a16="http://schemas.microsoft.com/office/drawing/2014/main" id="{CB6B906A-76EE-46D7-9CE0-73710FD15225}"/>
                </a:ext>
              </a:extLst>
            </p:cNvPr>
            <p:cNvSpPr/>
            <p:nvPr/>
          </p:nvSpPr>
          <p:spPr>
            <a:xfrm>
              <a:off x="4315060" y="2883984"/>
              <a:ext cx="1152939" cy="2265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22">
              <a:extLst>
                <a:ext uri="{FF2B5EF4-FFF2-40B4-BE49-F238E27FC236}">
                  <a16:creationId xmlns:a16="http://schemas.microsoft.com/office/drawing/2014/main" id="{6F62941C-142B-44F0-85A0-59D078675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25" t="-763" b="1"/>
            <a:stretch/>
          </p:blipFill>
          <p:spPr>
            <a:xfrm>
              <a:off x="1314562" y="2027800"/>
              <a:ext cx="5550063" cy="398119"/>
            </a:xfrm>
            <a:prstGeom prst="rect">
              <a:avLst/>
            </a:prstGeom>
          </p:spPr>
        </p:pic>
        <p:pic>
          <p:nvPicPr>
            <p:cNvPr id="21" name="그림 23">
              <a:extLst>
                <a:ext uri="{FF2B5EF4-FFF2-40B4-BE49-F238E27FC236}">
                  <a16:creationId xmlns:a16="http://schemas.microsoft.com/office/drawing/2014/main" id="{8A6EBE8B-0276-4793-A966-80B870557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1421" y="3331908"/>
              <a:ext cx="6726387" cy="847634"/>
            </a:xfrm>
            <a:prstGeom prst="rect">
              <a:avLst/>
            </a:prstGeom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0941435-CF19-462A-B9AD-C3B53A56329F}"/>
              </a:ext>
            </a:extLst>
          </p:cNvPr>
          <p:cNvSpPr/>
          <p:nvPr/>
        </p:nvSpPr>
        <p:spPr>
          <a:xfrm>
            <a:off x="870011" y="5606715"/>
            <a:ext cx="7403977" cy="7496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 err="1">
                <a:cs typeface="Times New Roman" panose="02020603050405020304" pitchFamily="18" charset="0"/>
              </a:rPr>
              <a:t>옐로카펫은</a:t>
            </a:r>
            <a:r>
              <a:rPr lang="ko-KR" altLang="ko-KR" b="1" dirty="0">
                <a:cs typeface="Times New Roman" panose="02020603050405020304" pitchFamily="18" charset="0"/>
              </a:rPr>
              <a:t> 사상자수를 줄이는 데 유의미한 효과가 없다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850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AA0-5DA4-4062-8B42-10531A53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EDA5-22B2-4BFA-93FF-AD9EF7B1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263" y="1251284"/>
            <a:ext cx="8456997" cy="4925679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Wilcox test</a:t>
            </a:r>
          </a:p>
          <a:p>
            <a:pPr marL="514350" indent="-514350">
              <a:buFont typeface="+mj-lt"/>
              <a:buAutoNum type="arabicPeriod" startAt="2"/>
            </a:pPr>
            <a:endParaRPr lang="ko-KR" altLang="en-US" sz="500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 err="1"/>
              <a:t>옐로카펫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endParaRPr lang="en-US" dirty="0"/>
          </a:p>
          <a:p>
            <a:pPr marL="914400" lvl="1" indent="-457200">
              <a:buFont typeface="+mj-lt"/>
              <a:buAutoNum type="arabicParenR"/>
            </a:pPr>
            <a:endParaRPr lang="en-US" dirty="0"/>
          </a:p>
          <a:p>
            <a:pPr marL="914400" lvl="1" indent="-457200">
              <a:buFont typeface="+mj-lt"/>
              <a:buAutoNum type="arabicParenR"/>
            </a:pPr>
            <a:endParaRPr lang="en-US" dirty="0"/>
          </a:p>
          <a:p>
            <a:pPr marL="914400" lvl="1" indent="-457200">
              <a:buFont typeface="+mj-lt"/>
              <a:buAutoNum type="arabicParenR"/>
            </a:pPr>
            <a:endParaRPr lang="en-US" dirty="0"/>
          </a:p>
          <a:p>
            <a:pPr marL="914400" lvl="1" indent="-457200">
              <a:buFont typeface="+mj-lt"/>
              <a:buAutoNum type="arabicParenR"/>
            </a:pPr>
            <a:endParaRPr lang="en-US" dirty="0"/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CCTV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1A4757-293A-42B1-A955-E1F0985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13" name="그림 3">
            <a:extLst>
              <a:ext uri="{FF2B5EF4-FFF2-40B4-BE49-F238E27FC236}">
                <a16:creationId xmlns:a16="http://schemas.microsoft.com/office/drawing/2014/main" id="{B49EE9C3-0CAA-49CE-86A8-A1CC7945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07" y="2406093"/>
            <a:ext cx="6798586" cy="1205787"/>
          </a:xfrm>
          <a:prstGeom prst="rect">
            <a:avLst/>
          </a:prstGeom>
        </p:spPr>
      </p:pic>
      <p:pic>
        <p:nvPicPr>
          <p:cNvPr id="14" name="그림 4">
            <a:extLst>
              <a:ext uri="{FF2B5EF4-FFF2-40B4-BE49-F238E27FC236}">
                <a16:creationId xmlns:a16="http://schemas.microsoft.com/office/drawing/2014/main" id="{C62D8B07-0590-46C0-B081-24F31C95DA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5"/>
          <a:stretch/>
        </p:blipFill>
        <p:spPr>
          <a:xfrm>
            <a:off x="1172707" y="4766689"/>
            <a:ext cx="6855771" cy="1205787"/>
          </a:xfrm>
          <a:prstGeom prst="rect">
            <a:avLst/>
          </a:prstGeom>
        </p:spPr>
      </p:pic>
      <p:sp>
        <p:nvSpPr>
          <p:cNvPr id="15" name="직사각형 16">
            <a:extLst>
              <a:ext uri="{FF2B5EF4-FFF2-40B4-BE49-F238E27FC236}">
                <a16:creationId xmlns:a16="http://schemas.microsoft.com/office/drawing/2014/main" id="{016500D5-51C0-4FC6-9B93-3468AB0A37EC}"/>
              </a:ext>
            </a:extLst>
          </p:cNvPr>
          <p:cNvSpPr/>
          <p:nvPr/>
        </p:nvSpPr>
        <p:spPr>
          <a:xfrm>
            <a:off x="2419992" y="3008986"/>
            <a:ext cx="1751957" cy="271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6">
            <a:extLst>
              <a:ext uri="{FF2B5EF4-FFF2-40B4-BE49-F238E27FC236}">
                <a16:creationId xmlns:a16="http://schemas.microsoft.com/office/drawing/2014/main" id="{9E437236-96A9-4FDD-BAEB-6926F6ACF296}"/>
              </a:ext>
            </a:extLst>
          </p:cNvPr>
          <p:cNvSpPr/>
          <p:nvPr/>
        </p:nvSpPr>
        <p:spPr>
          <a:xfrm>
            <a:off x="2419992" y="5369582"/>
            <a:ext cx="1751957" cy="271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46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AA0-5DA4-4062-8B42-10531A53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2" y="136524"/>
            <a:ext cx="8034087" cy="896145"/>
          </a:xfrm>
        </p:spPr>
        <p:txBody>
          <a:bodyPr/>
          <a:lstStyle/>
          <a:p>
            <a:r>
              <a:rPr lang="ko-KR" altLang="en-US" dirty="0"/>
              <a:t>회귀분석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EDA5-22B2-4BFA-93FF-AD9EF7B1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264" y="1251285"/>
            <a:ext cx="8034085" cy="169765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/>
              <a:t>다중선형회귀분석</a:t>
            </a:r>
            <a:r>
              <a:rPr lang="en-US" altLang="ko-KR" dirty="0"/>
              <a:t>II</a:t>
            </a:r>
          </a:p>
          <a:p>
            <a:pPr marL="0" indent="0">
              <a:buNone/>
            </a:pPr>
            <a:endParaRPr lang="ko-KR" altLang="en-US" sz="500" dirty="0"/>
          </a:p>
          <a:p>
            <a:pPr lvl="1"/>
            <a:r>
              <a:rPr lang="ko-KR" altLang="en-US" sz="1900" dirty="0" err="1"/>
              <a:t>귀무가설</a:t>
            </a:r>
            <a:r>
              <a:rPr lang="en-US" altLang="ko-KR" sz="1900" dirty="0"/>
              <a:t>: </a:t>
            </a:r>
            <a:r>
              <a:rPr lang="ko-KR" altLang="en-US" sz="1900" dirty="0" err="1"/>
              <a:t>옐로카펫은</a:t>
            </a:r>
            <a:r>
              <a:rPr lang="ko-KR" altLang="en-US" sz="1900" dirty="0"/>
              <a:t> 사상자수를 줄이는 데 유의미한 효과가 없다</a:t>
            </a:r>
          </a:p>
          <a:p>
            <a:pPr lvl="1"/>
            <a:r>
              <a:rPr lang="ko-KR" altLang="en-US" sz="1900" dirty="0"/>
              <a:t>대립가설</a:t>
            </a:r>
            <a:r>
              <a:rPr lang="en-US" altLang="ko-KR" sz="1900" dirty="0"/>
              <a:t>: </a:t>
            </a:r>
            <a:r>
              <a:rPr lang="ko-KR" altLang="en-US" sz="1900" dirty="0" err="1"/>
              <a:t>옐로카펫은</a:t>
            </a:r>
            <a:r>
              <a:rPr lang="ko-KR" altLang="en-US" sz="1900" dirty="0"/>
              <a:t> 사상자수를 줄이는 데 유의미한 효과가 있다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1A4757-293A-42B1-A955-E1F0985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B93F59-0E27-4F76-92C2-A3EF8B25A58F}"/>
              </a:ext>
            </a:extLst>
          </p:cNvPr>
          <p:cNvGrpSpPr/>
          <p:nvPr/>
        </p:nvGrpSpPr>
        <p:grpSpPr>
          <a:xfrm>
            <a:off x="478611" y="3004304"/>
            <a:ext cx="8178824" cy="3144084"/>
            <a:chOff x="478611" y="3004304"/>
            <a:chExt cx="8178824" cy="31440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CDA5DA-07ED-488F-85FB-B2670D68B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262" y="3429000"/>
              <a:ext cx="8176173" cy="271938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699713-5B2C-4C3C-87E5-B8B63FBD35AC}"/>
                </a:ext>
              </a:extLst>
            </p:cNvPr>
            <p:cNvSpPr/>
            <p:nvPr/>
          </p:nvSpPr>
          <p:spPr>
            <a:xfrm>
              <a:off x="478611" y="3429000"/>
              <a:ext cx="2218870" cy="27193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A3F82F-693C-425E-9F44-904CD7313068}"/>
                </a:ext>
              </a:extLst>
            </p:cNvPr>
            <p:cNvSpPr txBox="1"/>
            <p:nvPr/>
          </p:nvSpPr>
          <p:spPr>
            <a:xfrm>
              <a:off x="3494928" y="3004304"/>
              <a:ext cx="2148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변경된 데이터셋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6199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AA0-5DA4-4062-8B42-10531A53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2" y="136524"/>
            <a:ext cx="8034087" cy="896145"/>
          </a:xfrm>
        </p:spPr>
        <p:txBody>
          <a:bodyPr/>
          <a:lstStyle/>
          <a:p>
            <a:r>
              <a:rPr lang="ko-KR" altLang="en-US" dirty="0"/>
              <a:t>회귀분석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EDA5-22B2-4BFA-93FF-AD9EF7B1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263" y="1251284"/>
            <a:ext cx="8456997" cy="65561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/>
              <a:t>다중선형회귀분석</a:t>
            </a:r>
            <a:r>
              <a:rPr lang="en-US" altLang="ko-KR" dirty="0"/>
              <a:t>II</a:t>
            </a:r>
          </a:p>
          <a:p>
            <a:pPr marL="0" indent="0">
              <a:buNone/>
            </a:pPr>
            <a:endParaRPr lang="ko-KR" altLang="en-US" sz="5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1A4757-293A-42B1-A955-E1F0985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5" name="화살표: 오른쪽 19">
            <a:extLst>
              <a:ext uri="{FF2B5EF4-FFF2-40B4-BE49-F238E27FC236}">
                <a16:creationId xmlns:a16="http://schemas.microsoft.com/office/drawing/2014/main" id="{C53AA163-06D5-4269-8C62-AAD70ACF4D67}"/>
              </a:ext>
            </a:extLst>
          </p:cNvPr>
          <p:cNvSpPr/>
          <p:nvPr/>
        </p:nvSpPr>
        <p:spPr>
          <a:xfrm rot="5400000">
            <a:off x="4197921" y="5096749"/>
            <a:ext cx="600767" cy="923086"/>
          </a:xfrm>
          <a:prstGeom prst="rightArrow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A443F3-FD6D-4407-AA5A-4B550563EA38}"/>
              </a:ext>
            </a:extLst>
          </p:cNvPr>
          <p:cNvGrpSpPr/>
          <p:nvPr/>
        </p:nvGrpSpPr>
        <p:grpSpPr>
          <a:xfrm>
            <a:off x="971903" y="1906901"/>
            <a:ext cx="7200192" cy="3046729"/>
            <a:chOff x="971903" y="2036138"/>
            <a:chExt cx="7200192" cy="30467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D31A89-B9AB-4262-91B6-B257712FADB2}"/>
                </a:ext>
              </a:extLst>
            </p:cNvPr>
            <p:cNvGrpSpPr/>
            <p:nvPr/>
          </p:nvGrpSpPr>
          <p:grpSpPr>
            <a:xfrm>
              <a:off x="971903" y="2036138"/>
              <a:ext cx="7200192" cy="3046729"/>
              <a:chOff x="1017270" y="2957196"/>
              <a:chExt cx="7200192" cy="304672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B30397-F72A-4EF4-8D2E-DA064C70B842}"/>
                  </a:ext>
                </a:extLst>
              </p:cNvPr>
              <p:cNvSpPr/>
              <p:nvPr/>
            </p:nvSpPr>
            <p:spPr>
              <a:xfrm>
                <a:off x="1017270" y="2957196"/>
                <a:ext cx="7200192" cy="304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147" name="그림 14">
                <a:extLst>
                  <a:ext uri="{FF2B5EF4-FFF2-40B4-BE49-F238E27FC236}">
                    <a16:creationId xmlns:a16="http://schemas.microsoft.com/office/drawing/2014/main" id="{6E0AFBF5-58F8-49CF-B40B-3098B04AFE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7270" y="2957196"/>
                <a:ext cx="7200192" cy="725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6" name="그림 15">
                <a:extLst>
                  <a:ext uri="{FF2B5EF4-FFF2-40B4-BE49-F238E27FC236}">
                    <a16:creationId xmlns:a16="http://schemas.microsoft.com/office/drawing/2014/main" id="{3085F0FE-0B0F-471F-890A-E064105861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7270" y="3901052"/>
                <a:ext cx="6155835" cy="1142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5" name="그림 16">
                <a:extLst>
                  <a:ext uri="{FF2B5EF4-FFF2-40B4-BE49-F238E27FC236}">
                    <a16:creationId xmlns:a16="http://schemas.microsoft.com/office/drawing/2014/main" id="{22C2D995-9BA2-46B2-9C1E-5A5AE73A85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7270" y="5348308"/>
                <a:ext cx="6738931" cy="6556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직사각형 20">
              <a:extLst>
                <a:ext uri="{FF2B5EF4-FFF2-40B4-BE49-F238E27FC236}">
                  <a16:creationId xmlns:a16="http://schemas.microsoft.com/office/drawing/2014/main" id="{A6E9FAED-CE9E-4D76-8DC7-853A1346D31D}"/>
                </a:ext>
              </a:extLst>
            </p:cNvPr>
            <p:cNvSpPr/>
            <p:nvPr/>
          </p:nvSpPr>
          <p:spPr>
            <a:xfrm>
              <a:off x="2700138" y="3367564"/>
              <a:ext cx="1029964" cy="178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20">
              <a:extLst>
                <a:ext uri="{FF2B5EF4-FFF2-40B4-BE49-F238E27FC236}">
                  <a16:creationId xmlns:a16="http://schemas.microsoft.com/office/drawing/2014/main" id="{478D9BD6-499E-4F79-B035-F57207D1F72E}"/>
                </a:ext>
              </a:extLst>
            </p:cNvPr>
            <p:cNvSpPr/>
            <p:nvPr/>
          </p:nvSpPr>
          <p:spPr>
            <a:xfrm>
              <a:off x="5665279" y="3358081"/>
              <a:ext cx="957463" cy="1919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20">
              <a:extLst>
                <a:ext uri="{FF2B5EF4-FFF2-40B4-BE49-F238E27FC236}">
                  <a16:creationId xmlns:a16="http://schemas.microsoft.com/office/drawing/2014/main" id="{35973FB7-D0A5-424E-9B12-6CE941FEAD87}"/>
                </a:ext>
              </a:extLst>
            </p:cNvPr>
            <p:cNvSpPr/>
            <p:nvPr/>
          </p:nvSpPr>
          <p:spPr>
            <a:xfrm>
              <a:off x="6857780" y="4665723"/>
              <a:ext cx="853054" cy="1726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38005-C5C5-4CBC-8479-CF316194145B}"/>
              </a:ext>
            </a:extLst>
          </p:cNvPr>
          <p:cNvSpPr/>
          <p:nvPr/>
        </p:nvSpPr>
        <p:spPr>
          <a:xfrm>
            <a:off x="971903" y="3204839"/>
            <a:ext cx="7200192" cy="233368"/>
          </a:xfrm>
          <a:prstGeom prst="rect">
            <a:avLst/>
          </a:prstGeom>
          <a:solidFill>
            <a:srgbClr val="DEB15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3DC5B9-FA3F-469A-B498-397DFE017DEE}"/>
              </a:ext>
            </a:extLst>
          </p:cNvPr>
          <p:cNvSpPr/>
          <p:nvPr/>
        </p:nvSpPr>
        <p:spPr>
          <a:xfrm>
            <a:off x="971903" y="6036815"/>
            <a:ext cx="7200192" cy="6556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dirty="0" err="1">
                <a:cs typeface="Times New Roman" panose="02020603050405020304" pitchFamily="18" charset="0"/>
              </a:rPr>
              <a:t>옐로카펫은</a:t>
            </a:r>
            <a:r>
              <a:rPr lang="ko-KR" altLang="ko-KR" b="1" dirty="0">
                <a:cs typeface="Times New Roman" panose="02020603050405020304" pitchFamily="18" charset="0"/>
              </a:rPr>
              <a:t> 사상자수를 줄이는 데 유의미한 효과가 없다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2994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AA0-5DA4-4062-8B42-10531A53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EDA5-22B2-4BFA-93FF-AD9EF7B1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263" y="1251284"/>
            <a:ext cx="8456997" cy="4925679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ko-KR" dirty="0"/>
              <a:t>Wilcox test II</a:t>
            </a:r>
          </a:p>
          <a:p>
            <a:pPr marL="514350" indent="-514350">
              <a:buFont typeface="+mj-lt"/>
              <a:buAutoNum type="arabicPeriod" startAt="4"/>
            </a:pPr>
            <a:endParaRPr lang="ko-KR" altLang="en-US" sz="500" dirty="0"/>
          </a:p>
          <a:p>
            <a:pPr lvl="1"/>
            <a:r>
              <a:rPr lang="ko-KR" altLang="en-US" sz="1900" dirty="0" err="1"/>
              <a:t>옐로카펫</a:t>
            </a:r>
            <a:endParaRPr lang="en-US" altLang="ko-KR" sz="19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1A4757-293A-42B1-A955-E1F0985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E8A635-855F-444C-A010-3952D5F34FCA}"/>
              </a:ext>
            </a:extLst>
          </p:cNvPr>
          <p:cNvGrpSpPr/>
          <p:nvPr/>
        </p:nvGrpSpPr>
        <p:grpSpPr>
          <a:xfrm>
            <a:off x="1146109" y="2453235"/>
            <a:ext cx="6851782" cy="1260888"/>
            <a:chOff x="1067100" y="2556510"/>
            <a:chExt cx="7009799" cy="1306830"/>
          </a:xfrm>
        </p:grpSpPr>
        <p:pic>
          <p:nvPicPr>
            <p:cNvPr id="9" name="그림 19">
              <a:extLst>
                <a:ext uri="{FF2B5EF4-FFF2-40B4-BE49-F238E27FC236}">
                  <a16:creationId xmlns:a16="http://schemas.microsoft.com/office/drawing/2014/main" id="{23253C34-4F1C-48C8-84FC-E82FE0D9B20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67100" y="2556510"/>
              <a:ext cx="7009799" cy="1306830"/>
            </a:xfrm>
            <a:prstGeom prst="rect">
              <a:avLst/>
            </a:prstGeom>
          </p:spPr>
        </p:pic>
        <p:sp>
          <p:nvSpPr>
            <p:cNvPr id="16" name="직사각형 16">
              <a:extLst>
                <a:ext uri="{FF2B5EF4-FFF2-40B4-BE49-F238E27FC236}">
                  <a16:creationId xmlns:a16="http://schemas.microsoft.com/office/drawing/2014/main" id="{9E437236-96A9-4FDD-BAEB-6926F6ACF296}"/>
                </a:ext>
              </a:extLst>
            </p:cNvPr>
            <p:cNvSpPr/>
            <p:nvPr/>
          </p:nvSpPr>
          <p:spPr>
            <a:xfrm>
              <a:off x="2019942" y="3293288"/>
              <a:ext cx="1980558" cy="2843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7050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AA0-5DA4-4062-8B42-10531A53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EDA5-22B2-4BFA-93FF-AD9EF7B1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263" y="1251285"/>
            <a:ext cx="8456997" cy="64703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ko-KR" altLang="en-US" dirty="0" err="1"/>
              <a:t>포아송</a:t>
            </a:r>
            <a:r>
              <a:rPr lang="ko-KR" altLang="en-US" dirty="0"/>
              <a:t> 회귀분석</a:t>
            </a:r>
            <a:endParaRPr lang="ko-KR" altLang="en-US" sz="5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1A4757-293A-42B1-A955-E1F0985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3F36-2850-4D63-A61F-F19C404C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8F522-20A8-482E-9995-B3B03761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E14206-CE9B-48C7-B09B-ECC2FA5AB7C7}"/>
              </a:ext>
            </a:extLst>
          </p:cNvPr>
          <p:cNvGrpSpPr/>
          <p:nvPr/>
        </p:nvGrpSpPr>
        <p:grpSpPr>
          <a:xfrm>
            <a:off x="1138842" y="2289175"/>
            <a:ext cx="7141837" cy="2127664"/>
            <a:chOff x="1138842" y="2365168"/>
            <a:chExt cx="7141837" cy="21276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088B9-27D8-4176-BA43-ABB960777BBC}"/>
                </a:ext>
              </a:extLst>
            </p:cNvPr>
            <p:cNvGrpSpPr/>
            <p:nvPr/>
          </p:nvGrpSpPr>
          <p:grpSpPr>
            <a:xfrm>
              <a:off x="1138842" y="2365168"/>
              <a:ext cx="7141837" cy="2127664"/>
              <a:chOff x="994567" y="2881250"/>
              <a:chExt cx="7141837" cy="212766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3CCEB9A-B529-461B-9EAA-9BB60FE0F0F1}"/>
                  </a:ext>
                </a:extLst>
              </p:cNvPr>
              <p:cNvSpPr/>
              <p:nvPr/>
            </p:nvSpPr>
            <p:spPr>
              <a:xfrm>
                <a:off x="1007596" y="2881250"/>
                <a:ext cx="7119134" cy="2127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194" name="그림 17">
                <a:extLst>
                  <a:ext uri="{FF2B5EF4-FFF2-40B4-BE49-F238E27FC236}">
                    <a16:creationId xmlns:a16="http://schemas.microsoft.com/office/drawing/2014/main" id="{B98C974C-B2BB-4BD5-9F8F-46DBA792D4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568" y="2881251"/>
                <a:ext cx="7141836" cy="728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93" name="그림 18">
                <a:extLst>
                  <a:ext uri="{FF2B5EF4-FFF2-40B4-BE49-F238E27FC236}">
                    <a16:creationId xmlns:a16="http://schemas.microsoft.com/office/drawing/2014/main" id="{74942DA4-1ACB-474F-AB5A-759CE43B34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567" y="3741676"/>
                <a:ext cx="6812123" cy="1267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직사각형 16">
              <a:extLst>
                <a:ext uri="{FF2B5EF4-FFF2-40B4-BE49-F238E27FC236}">
                  <a16:creationId xmlns:a16="http://schemas.microsoft.com/office/drawing/2014/main" id="{9E437236-96A9-4FDD-BAEB-6926F6ACF296}"/>
                </a:ext>
              </a:extLst>
            </p:cNvPr>
            <p:cNvSpPr/>
            <p:nvPr/>
          </p:nvSpPr>
          <p:spPr>
            <a:xfrm>
              <a:off x="3124434" y="3609766"/>
              <a:ext cx="1021437" cy="2431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6">
              <a:extLst>
                <a:ext uri="{FF2B5EF4-FFF2-40B4-BE49-F238E27FC236}">
                  <a16:creationId xmlns:a16="http://schemas.microsoft.com/office/drawing/2014/main" id="{612B9CE8-3522-410E-AABB-6CB1AB449FFE}"/>
                </a:ext>
              </a:extLst>
            </p:cNvPr>
            <p:cNvSpPr/>
            <p:nvPr/>
          </p:nvSpPr>
          <p:spPr>
            <a:xfrm>
              <a:off x="6423647" y="3609766"/>
              <a:ext cx="1021437" cy="2446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20">
              <a:extLst>
                <a:ext uri="{FF2B5EF4-FFF2-40B4-BE49-F238E27FC236}">
                  <a16:creationId xmlns:a16="http://schemas.microsoft.com/office/drawing/2014/main" id="{44FDDB3D-B611-42C3-AFD6-2A2DA6AE70A8}"/>
                </a:ext>
              </a:extLst>
            </p:cNvPr>
            <p:cNvSpPr/>
            <p:nvPr/>
          </p:nvSpPr>
          <p:spPr>
            <a:xfrm>
              <a:off x="6423647" y="3184378"/>
              <a:ext cx="1459724" cy="2446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6">
              <a:extLst>
                <a:ext uri="{FF2B5EF4-FFF2-40B4-BE49-F238E27FC236}">
                  <a16:creationId xmlns:a16="http://schemas.microsoft.com/office/drawing/2014/main" id="{5A1CA007-21EE-4D25-934A-C2B479EA295B}"/>
                </a:ext>
              </a:extLst>
            </p:cNvPr>
            <p:cNvSpPr/>
            <p:nvPr/>
          </p:nvSpPr>
          <p:spPr>
            <a:xfrm>
              <a:off x="3277041" y="3185117"/>
              <a:ext cx="1021437" cy="2431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A02EA-D594-44FC-8CD2-3CF31A553BA8}"/>
                </a:ext>
              </a:extLst>
            </p:cNvPr>
            <p:cNvSpPr/>
            <p:nvPr/>
          </p:nvSpPr>
          <p:spPr>
            <a:xfrm>
              <a:off x="1151871" y="3211730"/>
              <a:ext cx="7119134" cy="216530"/>
            </a:xfrm>
            <a:prstGeom prst="rect">
              <a:avLst/>
            </a:prstGeom>
            <a:solidFill>
              <a:srgbClr val="DEB15E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1E4BBB-D8F6-478E-82AC-3F4902B2926C}"/>
                </a:ext>
              </a:extLst>
            </p:cNvPr>
            <p:cNvSpPr/>
            <p:nvPr/>
          </p:nvSpPr>
          <p:spPr>
            <a:xfrm>
              <a:off x="1148085" y="3650243"/>
              <a:ext cx="7119134" cy="216530"/>
            </a:xfrm>
            <a:prstGeom prst="rect">
              <a:avLst/>
            </a:prstGeom>
            <a:solidFill>
              <a:srgbClr val="DEB15E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109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AA0-5DA4-4062-8B42-10531A53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2" y="136524"/>
            <a:ext cx="8034087" cy="896145"/>
          </a:xfrm>
        </p:spPr>
        <p:txBody>
          <a:bodyPr/>
          <a:lstStyle/>
          <a:p>
            <a:r>
              <a:rPr lang="ko-KR" altLang="en-US" dirty="0"/>
              <a:t>회귀분석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EDA5-22B2-4BFA-93FF-AD9EF7B1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263" y="1251284"/>
            <a:ext cx="8456997" cy="12861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ko-KR" altLang="en-US" dirty="0" err="1"/>
              <a:t>랜덤포레스트</a:t>
            </a:r>
            <a:r>
              <a:rPr lang="ko-KR" altLang="en-US" dirty="0"/>
              <a:t> 회귀</a:t>
            </a:r>
            <a:endParaRPr lang="en-US" altLang="ko-KR" dirty="0"/>
          </a:p>
          <a:p>
            <a:pPr marL="514350" indent="-514350">
              <a:buFont typeface="+mj-lt"/>
              <a:buAutoNum type="arabicPeriod" startAt="6"/>
            </a:pPr>
            <a:endParaRPr lang="ko-KR" altLang="en-US" sz="600" dirty="0"/>
          </a:p>
          <a:p>
            <a:pPr lvl="1"/>
            <a:r>
              <a:rPr lang="ko-KR" altLang="en-US" sz="1900" dirty="0"/>
              <a:t>정확도 </a:t>
            </a:r>
            <a:r>
              <a:rPr lang="en-US" altLang="ko-KR" sz="1900" dirty="0"/>
              <a:t>83%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1A4757-293A-42B1-A955-E1F0985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E2864-9001-42AC-82E3-584F306788BC}"/>
              </a:ext>
            </a:extLst>
          </p:cNvPr>
          <p:cNvGrpSpPr/>
          <p:nvPr/>
        </p:nvGrpSpPr>
        <p:grpSpPr>
          <a:xfrm>
            <a:off x="626333" y="2537460"/>
            <a:ext cx="7891333" cy="3967480"/>
            <a:chOff x="420745" y="2240281"/>
            <a:chExt cx="8094604" cy="411606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07AAFD-4806-4A72-A234-6CDE88B72590}"/>
                </a:ext>
              </a:extLst>
            </p:cNvPr>
            <p:cNvGrpSpPr/>
            <p:nvPr/>
          </p:nvGrpSpPr>
          <p:grpSpPr>
            <a:xfrm>
              <a:off x="420745" y="2240281"/>
              <a:ext cx="8094604" cy="4116069"/>
              <a:chOff x="568171" y="2734323"/>
              <a:chExt cx="7483876" cy="329361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37F3600-1954-4A15-A8F9-91DFAD5665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467" t="4795" r="3283" b="4121"/>
              <a:stretch/>
            </p:blipFill>
            <p:spPr>
              <a:xfrm>
                <a:off x="568171" y="2734323"/>
                <a:ext cx="7483876" cy="3293616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CCF516C-A7E5-47E1-A211-4499518863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0873" y="4102591"/>
                <a:ext cx="1212428" cy="105794"/>
              </a:xfrm>
              <a:prstGeom prst="straightConnector1">
                <a:avLst/>
              </a:prstGeom>
              <a:ln w="38100">
                <a:solidFill>
                  <a:srgbClr val="DEB15E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813ED2F-2B59-4EA8-BA91-6E8F330BBAF5}"/>
                </a:ext>
              </a:extLst>
            </p:cNvPr>
            <p:cNvSpPr/>
            <p:nvPr/>
          </p:nvSpPr>
          <p:spPr>
            <a:xfrm>
              <a:off x="8034086" y="2754629"/>
              <a:ext cx="377310" cy="3651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7A76EF-C9E9-4000-9443-4BEEAAF292B2}"/>
                </a:ext>
              </a:extLst>
            </p:cNvPr>
            <p:cNvSpPr/>
            <p:nvPr/>
          </p:nvSpPr>
          <p:spPr>
            <a:xfrm>
              <a:off x="2163515" y="5207936"/>
              <a:ext cx="377310" cy="3651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78BC36C-7C0D-4A67-9AB3-36BD7C55B034}"/>
              </a:ext>
            </a:extLst>
          </p:cNvPr>
          <p:cNvSpPr txBox="1"/>
          <p:nvPr/>
        </p:nvSpPr>
        <p:spPr>
          <a:xfrm>
            <a:off x="3830859" y="2168128"/>
            <a:ext cx="148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변수 중요도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1335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AA0-5DA4-4062-8B42-10531A53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EDA5-22B2-4BFA-93FF-AD9EF7B1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264" y="1242406"/>
            <a:ext cx="8034085" cy="25128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ko-KR" altLang="en-US" dirty="0"/>
              <a:t>분석의 </a:t>
            </a:r>
            <a:r>
              <a:rPr lang="ko-KR" altLang="en-US" dirty="0" err="1"/>
              <a:t>제한점</a:t>
            </a:r>
            <a:endParaRPr lang="en-US" altLang="ko-KR" dirty="0"/>
          </a:p>
          <a:p>
            <a:pPr marL="0" indent="0">
              <a:buNone/>
            </a:pPr>
            <a:endParaRPr lang="ko-KR" altLang="en-US" sz="500" dirty="0"/>
          </a:p>
          <a:p>
            <a:pPr lvl="1"/>
            <a:r>
              <a:rPr lang="ko-KR" altLang="en-US" sz="1900" dirty="0" err="1"/>
              <a:t>옐로카펫이</a:t>
            </a:r>
            <a:r>
              <a:rPr lang="ko-KR" altLang="en-US" sz="1900" dirty="0"/>
              <a:t> </a:t>
            </a:r>
            <a:r>
              <a:rPr lang="en-US" altLang="ko-KR" sz="1900" dirty="0"/>
              <a:t>2015</a:t>
            </a:r>
            <a:r>
              <a:rPr lang="ko-KR" altLang="en-US" sz="1900" dirty="0"/>
              <a:t>년부터 설치되기 시작</a:t>
            </a:r>
            <a:endParaRPr lang="en-US" altLang="ko-KR" sz="1900" dirty="0"/>
          </a:p>
          <a:p>
            <a:pPr lvl="1"/>
            <a:r>
              <a:rPr lang="ko-KR" altLang="en-US" sz="1900" dirty="0" err="1"/>
              <a:t>엘로카펫은</a:t>
            </a:r>
            <a:r>
              <a:rPr lang="ko-KR" altLang="en-US" sz="1900" dirty="0"/>
              <a:t> 매우 좁은 구역으로 설정되기 때문에 교통사고 데이터 수집의 </a:t>
            </a:r>
            <a:r>
              <a:rPr lang="ko-KR" altLang="en-US" sz="1900" dirty="0" err="1"/>
              <a:t>단위과</a:t>
            </a:r>
            <a:r>
              <a:rPr lang="ko-KR" altLang="en-US" sz="1900" dirty="0"/>
              <a:t> 일치하지 않음</a:t>
            </a:r>
            <a:endParaRPr lang="en-US" altLang="ko-KR" sz="1900" dirty="0"/>
          </a:p>
          <a:p>
            <a:pPr lvl="1"/>
            <a:r>
              <a:rPr lang="ko-KR" altLang="en-US" sz="1900" dirty="0"/>
              <a:t>데이터가 많이 부족하여 통계적으로 유의미한 결과를 도출하기가 어려움</a:t>
            </a:r>
            <a:endParaRPr lang="ko-KR" altLang="en-US" sz="5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1A4757-293A-42B1-A955-E1F0985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3F36-2850-4D63-A61F-F19C404C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F9D792C-1E16-49BC-95EA-989425FFA80B}"/>
              </a:ext>
            </a:extLst>
          </p:cNvPr>
          <p:cNvSpPr/>
          <p:nvPr/>
        </p:nvSpPr>
        <p:spPr>
          <a:xfrm>
            <a:off x="4302063" y="3878665"/>
            <a:ext cx="852256" cy="4705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2E9228-5626-4CD1-BAB2-C288106EF547}"/>
              </a:ext>
            </a:extLst>
          </p:cNvPr>
          <p:cNvSpPr/>
          <p:nvPr/>
        </p:nvSpPr>
        <p:spPr>
          <a:xfrm>
            <a:off x="941033" y="4687378"/>
            <a:ext cx="7574316" cy="7368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정밀한 데이터 확보를 통해 관련 효과성 검증이 필요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710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2646-6A98-43D5-BD1A-45924A3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DEB15E"/>
            </a:solidFill>
          </a:ln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Ⅰ. </a:t>
            </a:r>
            <a:r>
              <a:rPr lang="ko-KR" altLang="en-US" dirty="0">
                <a:solidFill>
                  <a:schemeClr val="bg1"/>
                </a:solidFill>
              </a:rPr>
              <a:t>분석개요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34956C-AC72-4C98-8988-647BD2E6E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분석 배경 및 개요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분석 목적 및 방향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93D27-4FB0-4DCD-949D-FA91BDAC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668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AA0-5DA4-4062-8B42-10531A53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2" y="136524"/>
            <a:ext cx="8034087" cy="896145"/>
          </a:xfrm>
        </p:spPr>
        <p:txBody>
          <a:bodyPr/>
          <a:lstStyle/>
          <a:p>
            <a:r>
              <a:rPr lang="ko-KR" altLang="en-US" dirty="0"/>
              <a:t>군집분석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EDA5-22B2-4BFA-93FF-AD9EF7B1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159" y="1170999"/>
            <a:ext cx="8456997" cy="2382979"/>
          </a:xfrm>
        </p:spPr>
        <p:txBody>
          <a:bodyPr/>
          <a:lstStyle/>
          <a:p>
            <a:pPr marL="342900" lvl="1" indent="-342900">
              <a:spcAft>
                <a:spcPts val="400"/>
              </a:spcAft>
            </a:pPr>
            <a:r>
              <a:rPr lang="ko-KR" altLang="en-US" dirty="0" err="1"/>
              <a:t>옐로카펫</a:t>
            </a:r>
            <a:r>
              <a:rPr lang="ko-KR" altLang="en-US" dirty="0"/>
              <a:t> 없는 곳</a:t>
            </a:r>
            <a:r>
              <a:rPr lang="en-US" altLang="ko-KR" dirty="0"/>
              <a:t>(</a:t>
            </a:r>
            <a:r>
              <a:rPr lang="ko-KR" altLang="en-US" dirty="0"/>
              <a:t>그룹</a:t>
            </a:r>
            <a:r>
              <a:rPr lang="en-US" altLang="ko-KR" dirty="0"/>
              <a:t>2)</a:t>
            </a:r>
            <a:r>
              <a:rPr lang="ko-KR" altLang="en-US" dirty="0"/>
              <a:t>의 특징</a:t>
            </a:r>
          </a:p>
          <a:p>
            <a:pPr marL="800100" lvl="2" indent="-342900"/>
            <a:r>
              <a:rPr lang="ko-KR" altLang="en-US" dirty="0"/>
              <a:t>가장 넓은 평균 보호구역도로폭 보유</a:t>
            </a:r>
          </a:p>
          <a:p>
            <a:pPr marL="800100" lvl="2" indent="-342900"/>
            <a:r>
              <a:rPr lang="ko-KR" altLang="en-US" dirty="0"/>
              <a:t>가장 많은 사상자 발생</a:t>
            </a:r>
          </a:p>
          <a:p>
            <a:pPr marL="800100" lvl="2" indent="-342900"/>
            <a:r>
              <a:rPr lang="en-US" altLang="ko-KR" dirty="0"/>
              <a:t>‘</a:t>
            </a:r>
            <a:r>
              <a:rPr lang="ko-KR" altLang="en-US" dirty="0"/>
              <a:t>차량단독</a:t>
            </a:r>
            <a:r>
              <a:rPr lang="en-US" altLang="ko-KR" dirty="0"/>
              <a:t>’, ‘</a:t>
            </a:r>
            <a:r>
              <a:rPr lang="ko-KR" altLang="en-US" dirty="0" err="1"/>
              <a:t>차대차</a:t>
            </a:r>
            <a:r>
              <a:rPr lang="en-US" altLang="ko-KR" dirty="0"/>
              <a:t>’, </a:t>
            </a:r>
            <a:r>
              <a:rPr lang="ko-KR" altLang="en-US" dirty="0"/>
              <a:t>그리고 자전거의 사고가 대부분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1A4757-293A-42B1-A955-E1F0985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70D50F-87EB-4888-8734-AF446163E451}"/>
              </a:ext>
            </a:extLst>
          </p:cNvPr>
          <p:cNvGrpSpPr/>
          <p:nvPr/>
        </p:nvGrpSpPr>
        <p:grpSpPr>
          <a:xfrm>
            <a:off x="700988" y="2846896"/>
            <a:ext cx="7594634" cy="3874579"/>
            <a:chOff x="505325" y="2710371"/>
            <a:chExt cx="7668328" cy="4011104"/>
          </a:xfrm>
        </p:grpSpPr>
        <p:pic>
          <p:nvPicPr>
            <p:cNvPr id="2049" name="_x220083688" descr="EMB000029b80222">
              <a:extLst>
                <a:ext uri="{FF2B5EF4-FFF2-40B4-BE49-F238E27FC236}">
                  <a16:creationId xmlns:a16="http://schemas.microsoft.com/office/drawing/2014/main" id="{A5DEC579-2C23-4271-BF39-20F41AE8F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25" y="3079703"/>
              <a:ext cx="7668328" cy="3641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D74956-22BF-4688-A271-37080DD42046}"/>
                </a:ext>
              </a:extLst>
            </p:cNvPr>
            <p:cNvSpPr/>
            <p:nvPr/>
          </p:nvSpPr>
          <p:spPr>
            <a:xfrm>
              <a:off x="3669030" y="4566110"/>
              <a:ext cx="2514600" cy="1790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D1DE3A-4C14-46B3-A6EA-CFD4042E22FE}"/>
                </a:ext>
              </a:extLst>
            </p:cNvPr>
            <p:cNvSpPr txBox="1"/>
            <p:nvPr/>
          </p:nvSpPr>
          <p:spPr>
            <a:xfrm>
              <a:off x="1882039" y="2710371"/>
              <a:ext cx="491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2019</a:t>
              </a:r>
              <a:r>
                <a:rPr lang="ko-KR" altLang="en-US" b="1" dirty="0"/>
                <a:t> 어린이보호구역내 사고지역별 군집분석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50940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AA0-5DA4-4062-8B42-10531A53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2" y="136524"/>
            <a:ext cx="8034087" cy="896145"/>
          </a:xfrm>
        </p:spPr>
        <p:txBody>
          <a:bodyPr/>
          <a:lstStyle/>
          <a:p>
            <a:r>
              <a:rPr lang="ko-KR" altLang="en-US" dirty="0"/>
              <a:t>분류분석 </a:t>
            </a:r>
            <a:r>
              <a:rPr lang="en-US" altLang="ko-KR" dirty="0"/>
              <a:t>- </a:t>
            </a:r>
            <a:r>
              <a:rPr lang="ko-KR" altLang="en-US" dirty="0" err="1"/>
              <a:t>랜덤포레스트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1A4757-293A-42B1-A955-E1F0985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49" y="6356350"/>
            <a:ext cx="481263" cy="365125"/>
          </a:xfrm>
        </p:spPr>
        <p:txBody>
          <a:bodyPr/>
          <a:lstStyle/>
          <a:p>
            <a:fld id="{9789EC6C-4145-4527-B052-BF633A9807E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5A782F-76C2-4E02-9B63-2FB73D262EBC}"/>
              </a:ext>
            </a:extLst>
          </p:cNvPr>
          <p:cNvGrpSpPr/>
          <p:nvPr/>
        </p:nvGrpSpPr>
        <p:grpSpPr>
          <a:xfrm>
            <a:off x="1102278" y="1032669"/>
            <a:ext cx="6939443" cy="5501296"/>
            <a:chOff x="1331980" y="1582461"/>
            <a:chExt cx="6545929" cy="502252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F6DDED1-5C1C-4C0D-92BD-0703A51DCB00}"/>
                </a:ext>
              </a:extLst>
            </p:cNvPr>
            <p:cNvGrpSpPr/>
            <p:nvPr/>
          </p:nvGrpSpPr>
          <p:grpSpPr>
            <a:xfrm>
              <a:off x="1331980" y="1582461"/>
              <a:ext cx="6545929" cy="5022525"/>
              <a:chOff x="772126" y="988843"/>
              <a:chExt cx="7599748" cy="5732632"/>
            </a:xfrm>
          </p:grpSpPr>
          <p:pic>
            <p:nvPicPr>
              <p:cNvPr id="28" name="_x143692336" descr="EMB000029b80229">
                <a:extLst>
                  <a:ext uri="{FF2B5EF4-FFF2-40B4-BE49-F238E27FC236}">
                    <a16:creationId xmlns:a16="http://schemas.microsoft.com/office/drawing/2014/main" id="{83E059E1-D2B6-4C66-8721-AD210D55F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126" y="988843"/>
                <a:ext cx="7599748" cy="5732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34FB4E5-4C91-44BC-A567-6FA100FF7BA8}"/>
                  </a:ext>
                </a:extLst>
              </p:cNvPr>
              <p:cNvSpPr/>
              <p:nvPr/>
            </p:nvSpPr>
            <p:spPr>
              <a:xfrm>
                <a:off x="852256" y="2908327"/>
                <a:ext cx="3559946" cy="20773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599D34-9289-4A20-931E-09F0AC994C1D}"/>
                  </a:ext>
                </a:extLst>
              </p:cNvPr>
              <p:cNvSpPr/>
              <p:nvPr/>
            </p:nvSpPr>
            <p:spPr>
              <a:xfrm>
                <a:off x="852256" y="4055026"/>
                <a:ext cx="3559946" cy="20773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697CA3-0550-484A-B0DF-874F7AFD488B}"/>
                  </a:ext>
                </a:extLst>
              </p:cNvPr>
              <p:cNvSpPr/>
              <p:nvPr/>
            </p:nvSpPr>
            <p:spPr>
              <a:xfrm>
                <a:off x="4715523" y="3154237"/>
                <a:ext cx="3559946" cy="20773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CA1762-0EB9-45AD-B044-FF7BAD8DE5F6}"/>
                </a:ext>
              </a:extLst>
            </p:cNvPr>
            <p:cNvSpPr txBox="1"/>
            <p:nvPr/>
          </p:nvSpPr>
          <p:spPr>
            <a:xfrm>
              <a:off x="2794258" y="1901463"/>
              <a:ext cx="1126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 latinLnBrk="0"/>
              <a:r>
                <a:rPr lang="ko-KR" altLang="en-US" dirty="0"/>
                <a:t>기여도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E2F97C-AB4B-41EB-915C-0F2001D8B237}"/>
              </a:ext>
            </a:extLst>
          </p:cNvPr>
          <p:cNvSpPr txBox="1"/>
          <p:nvPr/>
        </p:nvSpPr>
        <p:spPr>
          <a:xfrm>
            <a:off x="6328372" y="1399683"/>
            <a:ext cx="95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dirty="0"/>
              <a:t>중요도</a:t>
            </a:r>
          </a:p>
        </p:txBody>
      </p:sp>
    </p:spTree>
    <p:extLst>
      <p:ext uri="{BB962C8B-B14F-4D97-AF65-F5344CB8AC3E}">
        <p14:creationId xmlns:p14="http://schemas.microsoft.com/office/powerpoint/2010/main" val="1744656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AA0-5DA4-4062-8B42-10531A53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2" y="136524"/>
            <a:ext cx="8034087" cy="896145"/>
          </a:xfrm>
        </p:spPr>
        <p:txBody>
          <a:bodyPr/>
          <a:lstStyle/>
          <a:p>
            <a:r>
              <a:rPr lang="ko-KR" altLang="en-US" dirty="0"/>
              <a:t>분류분석 </a:t>
            </a:r>
            <a:r>
              <a:rPr lang="en-US" altLang="ko-KR" dirty="0"/>
              <a:t>- </a:t>
            </a:r>
            <a:r>
              <a:rPr lang="ko-KR" altLang="en-US" dirty="0" err="1"/>
              <a:t>랜덤포레스트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1A4757-293A-42B1-A955-E1F0985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13F7F6-2827-49AB-8AAF-8F702F2EA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035"/>
              </p:ext>
            </p:extLst>
          </p:nvPr>
        </p:nvGraphicFramePr>
        <p:xfrm>
          <a:off x="1972700" y="1032669"/>
          <a:ext cx="5198599" cy="2273522"/>
        </p:xfrm>
        <a:graphic>
          <a:graphicData uri="http://schemas.openxmlformats.org/drawingml/2006/table">
            <a:tbl>
              <a:tblPr/>
              <a:tblGrid>
                <a:gridCol w="748665">
                  <a:extLst>
                    <a:ext uri="{9D8B030D-6E8A-4147-A177-3AD203B41FA5}">
                      <a16:colId xmlns:a16="http://schemas.microsoft.com/office/drawing/2014/main" val="2398333927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169935746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2867077419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4130072947"/>
                    </a:ext>
                  </a:extLst>
                </a:gridCol>
              </a:tblGrid>
              <a:tr h="516318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290195"/>
                  </a:ext>
                </a:extLst>
              </a:tr>
              <a:tr h="437681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예측과 실제 값 비교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15E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실 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1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0743"/>
                  </a:ext>
                </a:extLst>
              </a:tr>
              <a:tr h="43957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옐로카펫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무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1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옐로카펫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유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1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862825"/>
                  </a:ext>
                </a:extLst>
              </a:tr>
              <a:tr h="4399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 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1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옐로카펫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무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1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8696136"/>
                  </a:ext>
                </a:extLst>
              </a:tr>
              <a:tr h="4399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옐로카펫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유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1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34559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3438A4-D6A5-4380-A6D9-60882936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99" y="3786714"/>
            <a:ext cx="8003949" cy="1642591"/>
          </a:xfrm>
        </p:spPr>
        <p:txBody>
          <a:bodyPr/>
          <a:lstStyle/>
          <a:p>
            <a:pPr marL="342900" lvl="1" indent="-342900">
              <a:spcAft>
                <a:spcPts val="400"/>
              </a:spcAft>
            </a:pPr>
            <a:r>
              <a:rPr lang="ko-KR" altLang="en-US" sz="2800" dirty="0"/>
              <a:t>정분류율</a:t>
            </a:r>
            <a:r>
              <a:rPr lang="en-US" altLang="ko-KR" sz="2800" dirty="0"/>
              <a:t>: </a:t>
            </a:r>
            <a:r>
              <a:rPr lang="ko-KR" altLang="en-US" sz="2800" dirty="0"/>
              <a:t>약</a:t>
            </a:r>
            <a:r>
              <a:rPr lang="en-US" altLang="ko-KR" sz="2800" dirty="0"/>
              <a:t> 95%</a:t>
            </a:r>
          </a:p>
          <a:p>
            <a:pPr marL="342900" lvl="1" indent="-342900">
              <a:spcAft>
                <a:spcPts val="400"/>
              </a:spcAft>
            </a:pPr>
            <a:r>
              <a:rPr lang="en-US" altLang="ko-KR" sz="2800" dirty="0"/>
              <a:t>F1 score: 0.97696</a:t>
            </a:r>
          </a:p>
          <a:p>
            <a:pPr marL="342900" lvl="1" indent="-342900">
              <a:spcAft>
                <a:spcPts val="400"/>
              </a:spcAft>
            </a:pPr>
            <a:r>
              <a:rPr lang="ko-KR" altLang="en-US" sz="2800" dirty="0"/>
              <a:t>데이터가 적어 </a:t>
            </a:r>
            <a:r>
              <a:rPr lang="ko-KR" altLang="en-US" sz="2800" dirty="0" err="1"/>
              <a:t>과적합</a:t>
            </a:r>
            <a:r>
              <a:rPr lang="ko-KR" altLang="en-US" sz="2800" dirty="0"/>
              <a:t> 발생 가능성</a:t>
            </a:r>
            <a:endParaRPr lang="en-US" altLang="ko-KR" sz="2800" dirty="0"/>
          </a:p>
          <a:p>
            <a:pPr marL="457200" lvl="2" indent="0">
              <a:spcAft>
                <a:spcPts val="40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414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AA0-5DA4-4062-8B42-10531A53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공간분석 및 입지 우선순위 선정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1A4757-293A-42B1-A955-E1F0985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53F36-2850-4D63-A61F-F19C404C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67EBF0-C7A4-41F0-B007-4485B0ED8E67}"/>
              </a:ext>
            </a:extLst>
          </p:cNvPr>
          <p:cNvGrpSpPr/>
          <p:nvPr/>
        </p:nvGrpSpPr>
        <p:grpSpPr>
          <a:xfrm>
            <a:off x="1445664" y="1290325"/>
            <a:ext cx="6252671" cy="5341294"/>
            <a:chOff x="1445664" y="1254815"/>
            <a:chExt cx="6252671" cy="5341294"/>
          </a:xfrm>
        </p:grpSpPr>
        <p:pic>
          <p:nvPicPr>
            <p:cNvPr id="9217" name="_x218857960" descr="EMB000029b8023c">
              <a:extLst>
                <a:ext uri="{FF2B5EF4-FFF2-40B4-BE49-F238E27FC236}">
                  <a16:creationId xmlns:a16="http://schemas.microsoft.com/office/drawing/2014/main" id="{29903E70-3B5A-43B4-9482-4C7A89E343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5664" y="1624147"/>
              <a:ext cx="6252671" cy="497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BDCD03-D72E-4D23-B5D6-8DF0CF8C832B}"/>
                </a:ext>
              </a:extLst>
            </p:cNvPr>
            <p:cNvSpPr txBox="1"/>
            <p:nvPr/>
          </p:nvSpPr>
          <p:spPr>
            <a:xfrm>
              <a:off x="2703249" y="1254815"/>
              <a:ext cx="3737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옐로카펫 우선순위 입지 추천 지도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408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2646-6A98-43D5-BD1A-45924A3C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Ⅴ. </a:t>
            </a:r>
            <a:r>
              <a:rPr lang="ko-KR" altLang="en-US" dirty="0"/>
              <a:t>활용 방안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665F5-3470-49E3-8D9A-0C72D65D1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문제점 개선 방안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업무 활용 방안</a:t>
            </a:r>
            <a:endParaRPr lang="en-US" altLang="ko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15223-4B51-4544-8813-1DAEA7A1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288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rgbClr val="525252"/>
                </a:solidFill>
                <a:latin typeface="+mj-ea"/>
                <a:ea typeface="+mj-ea"/>
              </a:rPr>
              <a:t>문제점 개선 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C0EC5-5CA1-4563-9B5E-C6F87B660B86}"/>
              </a:ext>
            </a:extLst>
          </p:cNvPr>
          <p:cNvSpPr txBox="1"/>
          <p:nvPr/>
        </p:nvSpPr>
        <p:spPr>
          <a:xfrm>
            <a:off x="381002" y="1564839"/>
            <a:ext cx="8134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j-ea"/>
                <a:ea typeface="+mj-ea"/>
              </a:rPr>
              <a:t>정밀한 데이터를 사용하여 </a:t>
            </a:r>
            <a:r>
              <a:rPr lang="ko-KR" altLang="en-US" sz="2800" dirty="0" err="1">
                <a:latin typeface="+mj-ea"/>
                <a:ea typeface="+mj-ea"/>
              </a:rPr>
              <a:t>옐로카펫</a:t>
            </a:r>
            <a:r>
              <a:rPr lang="ko-KR" altLang="en-US" sz="2800" dirty="0">
                <a:latin typeface="+mj-ea"/>
                <a:ea typeface="+mj-ea"/>
              </a:rPr>
              <a:t> 효과성에 </a:t>
            </a:r>
            <a:br>
              <a:rPr lang="ko-KR" altLang="en-US" sz="2800" dirty="0">
                <a:latin typeface="+mj-ea"/>
                <a:ea typeface="+mj-ea"/>
              </a:rPr>
            </a:br>
            <a:r>
              <a:rPr lang="ko-KR" altLang="en-US" sz="2800" dirty="0">
                <a:latin typeface="+mj-ea"/>
                <a:ea typeface="+mj-ea"/>
              </a:rPr>
              <a:t>유의한 영향을 미치는 요인들을 추출</a:t>
            </a:r>
            <a:endParaRPr lang="en-US" altLang="ko-KR" sz="2800" dirty="0">
              <a:latin typeface="+mj-ea"/>
              <a:ea typeface="+mj-ea"/>
            </a:endParaRP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endParaRPr lang="ko-KR" altLang="en-US" sz="2800" dirty="0">
              <a:latin typeface="+mj-ea"/>
              <a:ea typeface="+mj-ea"/>
            </a:endParaRP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+mj-ea"/>
                <a:ea typeface="+mj-ea"/>
              </a:rPr>
              <a:t>옐로카펫</a:t>
            </a:r>
            <a:r>
              <a:rPr lang="ko-KR" altLang="en-US" sz="2800" dirty="0">
                <a:latin typeface="+mj-ea"/>
                <a:ea typeface="+mj-ea"/>
              </a:rPr>
              <a:t> 설치구역의 유의한 요인들의 특성과 </a:t>
            </a:r>
            <a:br>
              <a:rPr lang="ko-KR" altLang="en-US" sz="2800" dirty="0">
                <a:latin typeface="+mj-ea"/>
                <a:ea typeface="+mj-ea"/>
              </a:rPr>
            </a:br>
            <a:r>
              <a:rPr lang="ko-KR" altLang="en-US" sz="2800" dirty="0">
                <a:latin typeface="+mj-ea"/>
                <a:ea typeface="+mj-ea"/>
              </a:rPr>
              <a:t>미설치구역 요인들의 코사인 유사도를 통해 설치</a:t>
            </a:r>
            <a:endParaRPr lang="en-US" altLang="ko-KR" sz="2800" dirty="0">
              <a:latin typeface="+mj-ea"/>
              <a:ea typeface="+mj-ea"/>
            </a:endParaRP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endParaRPr lang="ko-KR" altLang="en-US" sz="2800" dirty="0">
              <a:latin typeface="+mj-ea"/>
              <a:ea typeface="+mj-ea"/>
            </a:endParaRP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j-ea"/>
                <a:ea typeface="+mj-ea"/>
              </a:rPr>
              <a:t>추천이 된 우선순위 지역을 바탕으로 실제 </a:t>
            </a:r>
            <a:r>
              <a:rPr lang="ko-KR" altLang="en-US" sz="2800" dirty="0" err="1">
                <a:latin typeface="+mj-ea"/>
                <a:ea typeface="+mj-ea"/>
              </a:rPr>
              <a:t>옐로카펫</a:t>
            </a:r>
            <a:r>
              <a:rPr lang="ko-KR" altLang="en-US" sz="2800" dirty="0">
                <a:latin typeface="+mj-ea"/>
                <a:ea typeface="+mj-ea"/>
              </a:rPr>
              <a:t> 설치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2511E-0CB1-4725-B96E-E9B79FF4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800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rgbClr val="525252"/>
                </a:solidFill>
                <a:latin typeface="+mj-ea"/>
                <a:ea typeface="+mj-ea"/>
              </a:rPr>
              <a:t>업무 활용 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C0EC5-5CA1-4563-9B5E-C6F87B660B86}"/>
              </a:ext>
            </a:extLst>
          </p:cNvPr>
          <p:cNvSpPr txBox="1"/>
          <p:nvPr/>
        </p:nvSpPr>
        <p:spPr>
          <a:xfrm>
            <a:off x="381002" y="1538205"/>
            <a:ext cx="81343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+mj-ea"/>
                <a:ea typeface="+mj-ea"/>
              </a:rPr>
              <a:t>옐로카펫</a:t>
            </a:r>
            <a:r>
              <a:rPr lang="ko-KR" altLang="en-US" sz="2800" dirty="0">
                <a:latin typeface="+mj-ea"/>
                <a:ea typeface="+mj-ea"/>
              </a:rPr>
              <a:t> 설치기준법 마련</a:t>
            </a:r>
            <a:endParaRPr lang="en-US" altLang="ko-KR" sz="2800" dirty="0">
              <a:latin typeface="+mj-ea"/>
              <a:ea typeface="+mj-ea"/>
            </a:endParaRP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endParaRPr lang="ko-KR" altLang="en-US" sz="2800" dirty="0">
              <a:latin typeface="+mj-ea"/>
              <a:ea typeface="+mj-ea"/>
            </a:endParaRP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+mj-ea"/>
                <a:ea typeface="+mj-ea"/>
              </a:rPr>
              <a:t>옐로카펫</a:t>
            </a:r>
            <a:r>
              <a:rPr lang="ko-KR" altLang="en-US" sz="2800" dirty="0">
                <a:latin typeface="+mj-ea"/>
                <a:ea typeface="+mj-ea"/>
              </a:rPr>
              <a:t> 홍보 및 교육</a:t>
            </a:r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dirty="0">
                <a:latin typeface="+mj-ea"/>
                <a:ea typeface="+mj-ea"/>
              </a:rPr>
              <a:t>운전자 아동 부모교육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endParaRPr lang="en-US" altLang="ko-KR" sz="2800" dirty="0">
              <a:latin typeface="+mj-ea"/>
              <a:ea typeface="+mj-ea"/>
            </a:endParaRP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j-ea"/>
                <a:ea typeface="+mj-ea"/>
              </a:rPr>
              <a:t>어린이보호구역 외 </a:t>
            </a:r>
            <a:r>
              <a:rPr lang="ko-KR" altLang="en-US" sz="2800" dirty="0" err="1">
                <a:latin typeface="+mj-ea"/>
                <a:ea typeface="+mj-ea"/>
              </a:rPr>
              <a:t>옐로카펫</a:t>
            </a:r>
            <a:r>
              <a:rPr lang="ko-KR" altLang="en-US" sz="2800" dirty="0">
                <a:latin typeface="+mj-ea"/>
                <a:ea typeface="+mj-ea"/>
              </a:rPr>
              <a:t> 추가 설치 추진</a:t>
            </a:r>
            <a:endParaRPr lang="en-US" altLang="ko-KR" sz="2800" dirty="0">
              <a:latin typeface="+mj-ea"/>
              <a:ea typeface="+mj-ea"/>
            </a:endParaRP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endParaRPr lang="en-US" altLang="ko-KR" sz="2800" dirty="0">
              <a:latin typeface="+mj-ea"/>
              <a:ea typeface="+mj-ea"/>
            </a:endParaRP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j-ea"/>
                <a:ea typeface="+mj-ea"/>
              </a:rPr>
              <a:t>기업투자 장려</a:t>
            </a:r>
            <a:endParaRPr lang="en-US" altLang="ko-KR" sz="2800" dirty="0">
              <a:latin typeface="+mj-ea"/>
              <a:ea typeface="+mj-ea"/>
            </a:endParaRP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endParaRPr lang="ko-KR" altLang="en-US" sz="2800" dirty="0">
              <a:latin typeface="+mj-ea"/>
              <a:ea typeface="+mj-ea"/>
            </a:endParaRPr>
          </a:p>
          <a:p>
            <a:pPr marL="342900" indent="-342900" latinLnBrk="0">
              <a:buClr>
                <a:srgbClr val="DEB15E"/>
              </a:buClr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+mj-ea"/>
                <a:ea typeface="+mj-ea"/>
              </a:rPr>
              <a:t>옐로카펫</a:t>
            </a:r>
            <a:r>
              <a:rPr lang="ko-KR" altLang="en-US" sz="2800" dirty="0">
                <a:latin typeface="+mj-ea"/>
                <a:ea typeface="+mj-ea"/>
              </a:rPr>
              <a:t> 외 교통안전시설물에 대한 효과성 검증에 활용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2511E-0CB1-4725-B96E-E9B79FF4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224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C6496C-3568-40DE-BB4B-519BED97B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감사합니다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B8D6C96-431E-471B-976B-61421A5D4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461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서대문구 고은초등학교 앞 옐로카펫 설치">
            <a:extLst>
              <a:ext uri="{FF2B5EF4-FFF2-40B4-BE49-F238E27FC236}">
                <a16:creationId xmlns:a16="http://schemas.microsoft.com/office/drawing/2014/main" id="{65ADD913-0004-4174-99B7-934C20F4E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5" y="1207596"/>
            <a:ext cx="7943666" cy="510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1" y="249734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err="1">
                <a:solidFill>
                  <a:srgbClr val="525252"/>
                </a:solidFill>
                <a:latin typeface="+mj-ea"/>
                <a:ea typeface="+mj-ea"/>
              </a:rPr>
              <a:t>옐로카펫이란</a:t>
            </a:r>
            <a:r>
              <a:rPr lang="en-US" altLang="ko-KR" sz="3600" b="1" spc="-150" dirty="0">
                <a:solidFill>
                  <a:srgbClr val="525252"/>
                </a:solidFill>
                <a:latin typeface="+mj-ea"/>
                <a:ea typeface="+mj-ea"/>
              </a:rPr>
              <a:t>?</a:t>
            </a:r>
            <a:endParaRPr lang="ko-KR" altLang="en-US" sz="36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51342-BB40-4A3C-A0C8-7681A20B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7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err="1">
                <a:solidFill>
                  <a:srgbClr val="52525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옐로카펫이란</a:t>
            </a:r>
            <a:r>
              <a:rPr lang="en-US" altLang="ko-KR" sz="3600" b="1" spc="-150" dirty="0">
                <a:solidFill>
                  <a:srgbClr val="52525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3600" b="1" spc="-150" dirty="0">
              <a:solidFill>
                <a:srgbClr val="52525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720392-987C-41B2-835A-0EF4BC25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66" y="896065"/>
            <a:ext cx="5839867" cy="58398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D2F7D-75DA-4E83-B375-0B5380BD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8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rgbClr val="525252"/>
                </a:solidFill>
                <a:latin typeface="+mj-ea"/>
                <a:ea typeface="+mj-ea"/>
              </a:rPr>
              <a:t>분석 필요성</a:t>
            </a:r>
          </a:p>
        </p:txBody>
      </p:sp>
      <p:pic>
        <p:nvPicPr>
          <p:cNvPr id="5" name="_x225683584" descr="EMB000011f0025e">
            <a:extLst>
              <a:ext uri="{FF2B5EF4-FFF2-40B4-BE49-F238E27FC236}">
                <a16:creationId xmlns:a16="http://schemas.microsoft.com/office/drawing/2014/main" id="{30C8DB17-1F0E-46F2-A085-E79205136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3" t="10553" r="9845" b="10596"/>
          <a:stretch>
            <a:fillRect/>
          </a:stretch>
        </p:blipFill>
        <p:spPr bwMode="auto">
          <a:xfrm>
            <a:off x="381001" y="1625125"/>
            <a:ext cx="5978957" cy="423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74707E2B-4F0B-4D79-A437-52A3E58C7DDA}"/>
              </a:ext>
            </a:extLst>
          </p:cNvPr>
          <p:cNvSpPr txBox="1">
            <a:spLocks/>
          </p:cNvSpPr>
          <p:nvPr/>
        </p:nvSpPr>
        <p:spPr>
          <a:xfrm>
            <a:off x="6828817" y="1936738"/>
            <a:ext cx="1934182" cy="36077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+mj-ea"/>
                <a:ea typeface="+mj-ea"/>
              </a:rPr>
              <a:t>키워드</a:t>
            </a:r>
            <a:r>
              <a:rPr lang="en-US" altLang="ko-KR" dirty="0">
                <a:latin typeface="+mj-ea"/>
                <a:ea typeface="+mj-ea"/>
              </a:rPr>
              <a:t> </a:t>
            </a:r>
          </a:p>
          <a:p>
            <a:pPr>
              <a:buClr>
                <a:srgbClr val="DEB15E"/>
              </a:buClr>
            </a:pPr>
            <a:r>
              <a:rPr lang="ko-KR" altLang="en-US" sz="2000" dirty="0">
                <a:latin typeface="+mj-ea"/>
                <a:ea typeface="+mj-ea"/>
              </a:rPr>
              <a:t>어린이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buClr>
                <a:srgbClr val="DEB15E"/>
              </a:buClr>
            </a:pPr>
            <a:r>
              <a:rPr lang="ko-KR" altLang="en-US" sz="2000" dirty="0">
                <a:latin typeface="+mj-ea"/>
                <a:ea typeface="+mj-ea"/>
              </a:rPr>
              <a:t>교통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buClr>
                <a:srgbClr val="DEB15E"/>
              </a:buClr>
            </a:pPr>
            <a:r>
              <a:rPr lang="ko-KR" altLang="en-US" sz="2000" dirty="0">
                <a:latin typeface="+mj-ea"/>
                <a:ea typeface="+mj-ea"/>
              </a:rPr>
              <a:t>안전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buClr>
                <a:srgbClr val="DEB15E"/>
              </a:buClr>
            </a:pPr>
            <a:r>
              <a:rPr lang="ko-KR" altLang="en-US" sz="2000" dirty="0">
                <a:latin typeface="+mj-ea"/>
                <a:ea typeface="+mj-ea"/>
              </a:rPr>
              <a:t>보호구역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  <a:p>
            <a:pPr>
              <a:buClr>
                <a:srgbClr val="DEB15E"/>
              </a:buClr>
            </a:pPr>
            <a:r>
              <a:rPr lang="ko-KR" altLang="en-US" sz="2000" dirty="0">
                <a:latin typeface="+mj-ea"/>
                <a:ea typeface="+mj-ea"/>
              </a:rPr>
              <a:t>학교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buClr>
                <a:srgbClr val="DEB15E"/>
              </a:buClr>
            </a:pPr>
            <a:r>
              <a:rPr lang="ko-KR" altLang="en-US" sz="2000" dirty="0">
                <a:latin typeface="+mj-ea"/>
                <a:ea typeface="+mj-ea"/>
              </a:rPr>
              <a:t>사고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B4A2-94DE-4E5E-B15E-CA00054A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89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rgbClr val="525252"/>
                </a:solidFill>
                <a:latin typeface="+mj-ea"/>
                <a:ea typeface="+mj-ea"/>
              </a:rPr>
              <a:t>분석 필요성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CB4C03-D81A-4B5F-BA3D-645FFF608E88}"/>
              </a:ext>
            </a:extLst>
          </p:cNvPr>
          <p:cNvGrpSpPr/>
          <p:nvPr/>
        </p:nvGrpSpPr>
        <p:grpSpPr>
          <a:xfrm>
            <a:off x="1130274" y="1018133"/>
            <a:ext cx="6883452" cy="5597460"/>
            <a:chOff x="2819432" y="749643"/>
            <a:chExt cx="5880684" cy="474618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2E45118-DF1D-4309-BD9B-BAD0F605B1D4}"/>
                </a:ext>
              </a:extLst>
            </p:cNvPr>
            <p:cNvGrpSpPr/>
            <p:nvPr/>
          </p:nvGrpSpPr>
          <p:grpSpPr>
            <a:xfrm>
              <a:off x="2819432" y="1179290"/>
              <a:ext cx="5880684" cy="4316539"/>
              <a:chOff x="3712926" y="451165"/>
              <a:chExt cx="5629649" cy="4129712"/>
            </a:xfrm>
          </p:grpSpPr>
          <p:pic>
            <p:nvPicPr>
              <p:cNvPr id="10" name="_x225684944" descr="EMB000011f00265">
                <a:extLst>
                  <a:ext uri="{FF2B5EF4-FFF2-40B4-BE49-F238E27FC236}">
                    <a16:creationId xmlns:a16="http://schemas.microsoft.com/office/drawing/2014/main" id="{0E3A6089-1541-4D7C-8EA0-47B92AC9CF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2926" y="451165"/>
                <a:ext cx="5629649" cy="4129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24CCAE8-64CB-41F5-AB82-52827246DF15}"/>
                  </a:ext>
                </a:extLst>
              </p:cNvPr>
              <p:cNvSpPr/>
              <p:nvPr/>
            </p:nvSpPr>
            <p:spPr>
              <a:xfrm>
                <a:off x="7874493" y="2627790"/>
                <a:ext cx="852257" cy="23082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atin typeface="+mj-ea"/>
                  <a:ea typeface="+mj-ea"/>
                </a:endParaRP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C0306E7C-EB69-4A57-BD30-AE169179439A}"/>
                  </a:ext>
                </a:extLst>
              </p:cNvPr>
              <p:cNvCxnSpPr/>
              <p:nvPr/>
            </p:nvCxnSpPr>
            <p:spPr>
              <a:xfrm flipH="1">
                <a:off x="7652551" y="2743200"/>
                <a:ext cx="355107" cy="3107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6E1BD3-5079-4361-BF43-245E69A72580}"/>
                </a:ext>
              </a:extLst>
            </p:cNvPr>
            <p:cNvSpPr txBox="1"/>
            <p:nvPr/>
          </p:nvSpPr>
          <p:spPr>
            <a:xfrm>
              <a:off x="3036439" y="749643"/>
              <a:ext cx="5446669" cy="313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CFBFA"/>
                  </a:solidFill>
                  <a:latin typeface="+mj-ea"/>
                  <a:ea typeface="+mj-ea"/>
                </a:rPr>
                <a:t>연도별</a:t>
              </a:r>
              <a:r>
                <a:rPr lang="ko-KR" altLang="en-US" b="1" dirty="0">
                  <a:latin typeface="+mj-ea"/>
                  <a:ea typeface="+mj-ea"/>
                </a:rPr>
                <a:t> 어린이 보호구역 내 차대사람 유형별 사상자수</a:t>
              </a:r>
              <a:endParaRPr lang="en-US" altLang="ko-KR" b="1" dirty="0">
                <a:latin typeface="+mj-ea"/>
                <a:ea typeface="+mj-ea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63FD5-EBCB-49DD-9879-31DCCE50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74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rgbClr val="525252"/>
                </a:solidFill>
                <a:latin typeface="+mj-ea"/>
                <a:ea typeface="+mj-ea"/>
              </a:rPr>
              <a:t>분석 필요성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5A6E9D-CD4D-4213-8CE0-35C4D6F60D3D}"/>
              </a:ext>
            </a:extLst>
          </p:cNvPr>
          <p:cNvGrpSpPr/>
          <p:nvPr/>
        </p:nvGrpSpPr>
        <p:grpSpPr>
          <a:xfrm>
            <a:off x="492138" y="1018133"/>
            <a:ext cx="8159724" cy="5478920"/>
            <a:chOff x="2725443" y="1451699"/>
            <a:chExt cx="6067459" cy="358526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302AE06-3245-4B61-A392-CBBCC14899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04" t="14428" r="6352" b="5717"/>
            <a:stretch/>
          </p:blipFill>
          <p:spPr>
            <a:xfrm>
              <a:off x="2725443" y="1821031"/>
              <a:ext cx="6067459" cy="321593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43C87E-EC6F-439F-A6BF-9E556A0223B4}"/>
                </a:ext>
              </a:extLst>
            </p:cNvPr>
            <p:cNvSpPr txBox="1"/>
            <p:nvPr/>
          </p:nvSpPr>
          <p:spPr>
            <a:xfrm>
              <a:off x="4095449" y="1451699"/>
              <a:ext cx="3327446" cy="241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j-ea"/>
                  <a:ea typeface="+mj-ea"/>
                </a:rPr>
                <a:t>어린이 보호구역 내 전체 유형별 사상자수</a:t>
              </a:r>
              <a:endParaRPr lang="en-US" altLang="ko-KR" b="1" dirty="0">
                <a:latin typeface="+mj-ea"/>
                <a:ea typeface="+mj-ea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33A0E-EB4C-479C-8293-25D96BB7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4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249734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rgbClr val="525252"/>
                </a:solidFill>
                <a:latin typeface="+mj-ea"/>
                <a:ea typeface="+mj-ea"/>
              </a:rPr>
              <a:t>분석 필요성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1AC2B8F-EEF7-492C-BFDC-FD88759B190F}"/>
              </a:ext>
            </a:extLst>
          </p:cNvPr>
          <p:cNvSpPr txBox="1">
            <a:spLocks/>
          </p:cNvSpPr>
          <p:nvPr/>
        </p:nvSpPr>
        <p:spPr>
          <a:xfrm>
            <a:off x="488223" y="1189499"/>
            <a:ext cx="3868340" cy="952122"/>
          </a:xfrm>
          <a:prstGeom prst="roundRect">
            <a:avLst/>
          </a:prstGeom>
          <a:solidFill>
            <a:srgbClr val="DEB15E"/>
          </a:solidFill>
          <a:ln w="38100">
            <a:solidFill>
              <a:srgbClr val="DEB15E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옐로카펫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설치효과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분석 연구</a:t>
            </a:r>
            <a:endParaRPr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8F0B41F-9BAD-4242-9184-E721BFABD045}"/>
              </a:ext>
            </a:extLst>
          </p:cNvPr>
          <p:cNvSpPr txBox="1">
            <a:spLocks/>
          </p:cNvSpPr>
          <p:nvPr/>
        </p:nvSpPr>
        <p:spPr>
          <a:xfrm>
            <a:off x="4739313" y="1189499"/>
            <a:ext cx="3887391" cy="952122"/>
          </a:xfrm>
          <a:prstGeom prst="roundRect">
            <a:avLst/>
          </a:prstGeom>
          <a:solidFill>
            <a:srgbClr val="DEB15E"/>
          </a:solidFill>
          <a:ln w="38100">
            <a:solidFill>
              <a:srgbClr val="DEB15E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어린이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안심통학로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개선방안 연구</a:t>
            </a:r>
            <a:endParaRPr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BA3BD1-840D-48CF-8057-88FC1B4B7D25}"/>
              </a:ext>
            </a:extLst>
          </p:cNvPr>
          <p:cNvSpPr txBox="1">
            <a:spLocks/>
          </p:cNvSpPr>
          <p:nvPr/>
        </p:nvSpPr>
        <p:spPr>
          <a:xfrm>
            <a:off x="488222" y="2391606"/>
            <a:ext cx="3887391" cy="1618248"/>
          </a:xfrm>
          <a:prstGeom prst="roundRect">
            <a:avLst>
              <a:gd name="adj" fmla="val 11661"/>
            </a:avLst>
          </a:prstGeom>
          <a:ln w="38100">
            <a:solidFill>
              <a:srgbClr val="DEB15E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DEB15E"/>
              </a:buClr>
              <a:buNone/>
            </a:pPr>
            <a:endParaRPr lang="en-US" altLang="ko-KR" sz="900" dirty="0">
              <a:latin typeface="+mn-ea"/>
            </a:endParaRPr>
          </a:p>
          <a:p>
            <a:pPr marL="0" indent="0" algn="ctr">
              <a:buClr>
                <a:srgbClr val="DEB15E"/>
              </a:buClr>
              <a:buNone/>
            </a:pPr>
            <a:r>
              <a:rPr lang="ko-KR" altLang="en-US" sz="2000" dirty="0">
                <a:latin typeface="+mn-ea"/>
              </a:rPr>
              <a:t>제한된 지역과 한정된 인원</a:t>
            </a:r>
            <a:endParaRPr lang="en-US" altLang="ko-KR" sz="2000" dirty="0">
              <a:latin typeface="+mn-ea"/>
            </a:endParaRPr>
          </a:p>
          <a:p>
            <a:pPr marL="0" indent="0" algn="ctr">
              <a:spcBef>
                <a:spcPts val="0"/>
              </a:spcBef>
              <a:buClr>
                <a:srgbClr val="DEB15E"/>
              </a:buClr>
              <a:buNone/>
            </a:pPr>
            <a:r>
              <a:rPr lang="en-US" altLang="ko-KR" sz="2000" dirty="0">
                <a:latin typeface="+mn-ea"/>
              </a:rPr>
              <a:t>(30</a:t>
            </a:r>
            <a:r>
              <a:rPr lang="ko-KR" altLang="en-US" sz="2000" dirty="0">
                <a:latin typeface="+mn-ea"/>
              </a:rPr>
              <a:t>명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을 대상</a:t>
            </a:r>
            <a:endParaRPr lang="en-US" altLang="ko-KR" sz="2000" dirty="0">
              <a:latin typeface="+mn-ea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2152778-36A4-44F7-AD91-71946041B71B}"/>
              </a:ext>
            </a:extLst>
          </p:cNvPr>
          <p:cNvSpPr txBox="1">
            <a:spLocks/>
          </p:cNvSpPr>
          <p:nvPr/>
        </p:nvSpPr>
        <p:spPr>
          <a:xfrm>
            <a:off x="4739313" y="2391605"/>
            <a:ext cx="3887391" cy="1659453"/>
          </a:xfrm>
          <a:prstGeom prst="roundRect">
            <a:avLst>
              <a:gd name="adj" fmla="val 11978"/>
            </a:avLst>
          </a:prstGeom>
          <a:ln w="38100">
            <a:solidFill>
              <a:srgbClr val="DEB15E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DEB15E"/>
              </a:buClr>
              <a:buNone/>
            </a:pPr>
            <a:endParaRPr lang="en-US" altLang="ko-KR" sz="900" dirty="0">
              <a:latin typeface="+mn-ea"/>
            </a:endParaRPr>
          </a:p>
          <a:p>
            <a:pPr marL="0" indent="0" algn="ctr">
              <a:buClr>
                <a:srgbClr val="DEB15E"/>
              </a:buClr>
              <a:buNone/>
            </a:pPr>
            <a:r>
              <a:rPr lang="ko-KR" altLang="en-US" sz="2000" dirty="0">
                <a:latin typeface="+mn-ea"/>
              </a:rPr>
              <a:t>어린이보호구역의 개선이 요구된다는 전문가 설문조사 결과</a:t>
            </a:r>
            <a:endParaRPr lang="en-US" altLang="ko-KR" sz="2000" dirty="0">
              <a:latin typeface="+mn-ea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CA75D68-7C0A-4499-9180-A83F9831463D}"/>
              </a:ext>
            </a:extLst>
          </p:cNvPr>
          <p:cNvSpPr/>
          <p:nvPr/>
        </p:nvSpPr>
        <p:spPr>
          <a:xfrm>
            <a:off x="4301932" y="4407109"/>
            <a:ext cx="540136" cy="618542"/>
          </a:xfrm>
          <a:prstGeom prst="downArrow">
            <a:avLst/>
          </a:prstGeom>
          <a:solidFill>
            <a:srgbClr val="DEB15E"/>
          </a:solidFill>
          <a:ln w="38100">
            <a:solidFill>
              <a:srgbClr val="DEB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49F15D-74E6-4D36-AF37-D754F0907406}"/>
              </a:ext>
            </a:extLst>
          </p:cNvPr>
          <p:cNvSpPr/>
          <p:nvPr/>
        </p:nvSpPr>
        <p:spPr>
          <a:xfrm>
            <a:off x="628651" y="5275480"/>
            <a:ext cx="7886698" cy="1109708"/>
          </a:xfrm>
          <a:prstGeom prst="roundRect">
            <a:avLst/>
          </a:prstGeom>
          <a:solidFill>
            <a:srgbClr val="DEB15E"/>
          </a:solidFill>
          <a:ln w="38100">
            <a:solidFill>
              <a:srgbClr val="DEB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서울시 전 지역의 어린이보호구역 내의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 err="1">
                <a:solidFill>
                  <a:schemeClr val="bg1"/>
                </a:solidFill>
                <a:latin typeface="+mj-ea"/>
                <a:ea typeface="+mj-ea"/>
              </a:rPr>
              <a:t>옐로카펫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 효과성 검증 필요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A775E-6F4D-4BFE-ABDB-5B5E7EDB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36FD99-F4A0-453A-ABB5-09249C849890}"/>
              </a:ext>
            </a:extLst>
          </p:cNvPr>
          <p:cNvGrpSpPr/>
          <p:nvPr/>
        </p:nvGrpSpPr>
        <p:grpSpPr>
          <a:xfrm>
            <a:off x="4720261" y="3590287"/>
            <a:ext cx="3926637" cy="472835"/>
            <a:chOff x="479344" y="3553685"/>
            <a:chExt cx="3887392" cy="472835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09A8EC88-48C6-4450-9860-745729EA3BF4}"/>
                </a:ext>
              </a:extLst>
            </p:cNvPr>
            <p:cNvSpPr/>
            <p:nvPr/>
          </p:nvSpPr>
          <p:spPr>
            <a:xfrm rot="10800000">
              <a:off x="479344" y="3553685"/>
              <a:ext cx="3887392" cy="472835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altLang="ko-KR" dirty="0">
                <a:latin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438591-1FDC-49CC-B12E-4D7593442B8C}"/>
                </a:ext>
              </a:extLst>
            </p:cNvPr>
            <p:cNvSpPr txBox="1"/>
            <p:nvPr/>
          </p:nvSpPr>
          <p:spPr>
            <a:xfrm>
              <a:off x="1684934" y="3605437"/>
              <a:ext cx="1476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  <a:latin typeface="+mn-ea"/>
                </a:rPr>
                <a:t>이석철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2019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10C1C7-2F07-4E59-A0B6-C08207C96576}"/>
              </a:ext>
            </a:extLst>
          </p:cNvPr>
          <p:cNvGrpSpPr/>
          <p:nvPr/>
        </p:nvGrpSpPr>
        <p:grpSpPr>
          <a:xfrm>
            <a:off x="467952" y="3590287"/>
            <a:ext cx="3926637" cy="472835"/>
            <a:chOff x="479344" y="3553685"/>
            <a:chExt cx="3887392" cy="472835"/>
          </a:xfrm>
        </p:grpSpPr>
        <p:sp>
          <p:nvSpPr>
            <p:cNvPr id="17" name="사각형: 둥근 위쪽 모서리 16">
              <a:extLst>
                <a:ext uri="{FF2B5EF4-FFF2-40B4-BE49-F238E27FC236}">
                  <a16:creationId xmlns:a16="http://schemas.microsoft.com/office/drawing/2014/main" id="{78B0DEB6-604A-438E-B2B1-74273C06D34A}"/>
                </a:ext>
              </a:extLst>
            </p:cNvPr>
            <p:cNvSpPr/>
            <p:nvPr/>
          </p:nvSpPr>
          <p:spPr>
            <a:xfrm rot="10800000">
              <a:off x="479344" y="3553685"/>
              <a:ext cx="3887392" cy="472835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altLang="ko-KR" dirty="0">
                <a:latin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BD0216-72BB-43B4-9B82-9E00AC98B760}"/>
                </a:ext>
              </a:extLst>
            </p:cNvPr>
            <p:cNvSpPr txBox="1"/>
            <p:nvPr/>
          </p:nvSpPr>
          <p:spPr>
            <a:xfrm>
              <a:off x="1521190" y="3605437"/>
              <a:ext cx="1803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강수철 등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2017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83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색상테마_063_스웨잉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DEB15E"/>
      </a:accent1>
      <a:accent2>
        <a:srgbClr val="294664"/>
      </a:accent2>
      <a:accent3>
        <a:srgbClr val="CECAC1"/>
      </a:accent3>
      <a:accent4>
        <a:srgbClr val="BAA997"/>
      </a:accent4>
      <a:accent5>
        <a:srgbClr val="908981"/>
      </a:accent5>
      <a:accent6>
        <a:srgbClr val="CECBC8"/>
      </a:accent6>
      <a:hlink>
        <a:srgbClr val="757070"/>
      </a:hlink>
      <a:folHlink>
        <a:srgbClr val="7570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1319</Words>
  <Application>Microsoft Office PowerPoint</Application>
  <PresentationFormat>화면 슬라이드 쇼(4:3)</PresentationFormat>
  <Paragraphs>257</Paragraphs>
  <Slides>37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나눔고딕</vt:lpstr>
      <vt:lpstr>Times New Roman</vt:lpstr>
      <vt:lpstr>Calibri</vt:lpstr>
      <vt:lpstr>Arial</vt:lpstr>
      <vt:lpstr>Abadi</vt:lpstr>
      <vt:lpstr>맑은 고딕</vt:lpstr>
      <vt:lpstr>Office Theme</vt:lpstr>
      <vt:lpstr>PowerPoint 프레젠테이션</vt:lpstr>
      <vt:lpstr>PowerPoint 프레젠테이션</vt:lpstr>
      <vt:lpstr>Ⅰ. 분석개요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Ⅱ. 분석 데이터 </vt:lpstr>
      <vt:lpstr>PowerPoint 프레젠테이션</vt:lpstr>
      <vt:lpstr>PowerPoint 프레젠테이션</vt:lpstr>
      <vt:lpstr>PowerPoint 프레젠테이션</vt:lpstr>
      <vt:lpstr>Ⅲ. 분석 프로세스 </vt:lpstr>
      <vt:lpstr>PowerPoint 프레젠테이션</vt:lpstr>
      <vt:lpstr>Ⅳ. 분석결과 </vt:lpstr>
      <vt:lpstr>PowerPoint 프레젠테이션</vt:lpstr>
      <vt:lpstr>PowerPoint 프레젠테이션</vt:lpstr>
      <vt:lpstr>회귀분석</vt:lpstr>
      <vt:lpstr>회귀분석</vt:lpstr>
      <vt:lpstr>회귀분석</vt:lpstr>
      <vt:lpstr>회귀분석</vt:lpstr>
      <vt:lpstr>회귀분석</vt:lpstr>
      <vt:lpstr>회귀분석</vt:lpstr>
      <vt:lpstr>회귀분석</vt:lpstr>
      <vt:lpstr>회귀분석</vt:lpstr>
      <vt:lpstr>회귀분석</vt:lpstr>
      <vt:lpstr>회귀분석</vt:lpstr>
      <vt:lpstr>군집분석</vt:lpstr>
      <vt:lpstr>분류분석 - 랜덤포레스트</vt:lpstr>
      <vt:lpstr>분류분석 - 랜덤포레스트</vt:lpstr>
      <vt:lpstr>공간분석 및 입지 우선순위 선정</vt:lpstr>
      <vt:lpstr>Ⅴ. 활용 방안 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97</cp:revision>
  <dcterms:created xsi:type="dcterms:W3CDTF">2015-01-21T11:35:38Z</dcterms:created>
  <dcterms:modified xsi:type="dcterms:W3CDTF">2020-09-24T07:03:09Z</dcterms:modified>
</cp:coreProperties>
</file>