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DA505-20AE-4CD1-89E6-7C727748B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0E872B-A574-44F7-BFD8-348EFCD0A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7266D-B005-4515-9662-ACB82431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9140C-1C9A-4147-8FC9-64BC3C67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29E0C-EE06-40B3-ABF5-6936595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4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80A9D-2EB1-477F-B669-FC7EC801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1E61BB-CF44-444C-B42E-1F1B426F5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36C03-CA8B-43F1-8082-B03F2D03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A728-DB0B-4839-8396-63EF18D3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66309-1A00-49E4-B030-D45111F9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7FE13B-3149-4C12-9C72-9360C171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A6745-C6DD-47DF-83B2-A407E0B4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A6E47-25B0-48F9-B123-D71AC20A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A9890-0D35-4BB6-9EBB-FF18FA0E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F697A-B337-4EFD-A653-D9B4D377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5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90813-4630-4248-A5A4-6FD5DE1C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F2E23-C153-479A-8A19-100BB07C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0EFB0-AA9A-4E90-81DF-2F026051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96285-A672-4E99-BF68-41F53769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64F54-011B-42CD-8E3E-95D4E7D1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7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AF53D-5F08-4131-B9FD-74630693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5E4C-E70F-42C8-9962-5DE7F65C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2AB01-33F7-4A9D-803E-708AB575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5DE1E-8BB1-4BCB-806F-7FE2053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140E0-CBFA-4BD1-A062-B1AE8CCC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1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71F5B-647F-4236-B67D-62D5E41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969AC-7C84-4773-AEB1-7206A3939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79578-71EE-43F5-A2BD-845ECA55E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C0AEE-BC53-4E7D-BB74-4EAF3029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64512-D663-4255-94B2-2284F01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66AAC-AEB2-4F40-B74C-BE30DDED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2FC5A-2FCC-4321-B8C8-C95C58E6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CC67C-03CD-4257-BA9C-F701C9C6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ED90B-B089-49EA-8D2E-AF09A91DB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557350-274B-4AD7-858C-5CC179D4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4F425-90E3-484B-A6AB-EEF72EE44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2724B6-9B59-4E35-98C6-EC9823AD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D2646E-F385-441F-B63A-E8407752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AACAAC-0ED1-49DC-87A3-D5E9B993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905D-F48F-4984-8C41-0B6BE880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CB5A6-A869-4887-B1ED-45C3CD62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254174-6D1A-4545-8C1E-EE664A74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2F62D-F054-46E7-BCE4-1ECDFE8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AD6F2A-0442-400A-81C0-A16CC6F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FAE17-8026-4469-8F50-9F73D1C7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49150-97D1-4653-AFB9-AF56B99E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5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7B3D-D7C4-45C2-8B5D-5B9E3C89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28E8D-74E8-4999-80CF-36973EA0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1E296-7E39-40C3-BE5E-F9717ECA7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A6AB9-1757-4A3D-9E7E-38190C08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E71E0-E4B2-4612-ADF3-62B756B7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86A086-7FF6-44CB-AE9E-59C77BE3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7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53DCF-AE38-4571-9DC8-8ACDAA5F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350B1A-BE42-4D84-AB3A-DEA244C19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05640-1E34-46F5-92A9-68D9972C4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AB6E-E52A-4284-92BA-9E4E37CF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4F576-1BB3-42AA-85FD-BA71D008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A19723-3ED1-4A1D-B5F3-B5D7104B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B12013-6A37-486F-8F90-2D3DA7D2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A57A4-55E4-4F23-B8A2-7E5FF1E1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BF54E-EAC9-4FF1-9732-49F65BF1B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0A22-87DD-46B6-BCA1-9023197989F1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034B7-1C9D-4F26-BD15-572F92AF7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52AC9-2651-4567-8A6C-4B44C8A39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3BB6-D01A-44A8-BF92-3CB31FFC8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0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20728D2-89FC-4F78-8147-51A5C995F5ED}"/>
              </a:ext>
            </a:extLst>
          </p:cNvPr>
          <p:cNvCxnSpPr>
            <a:cxnSpLocks/>
          </p:cNvCxnSpPr>
          <p:nvPr/>
        </p:nvCxnSpPr>
        <p:spPr>
          <a:xfrm>
            <a:off x="3445509" y="418072"/>
            <a:ext cx="7620" cy="5626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F436CCC-CD26-494D-B301-3EFBA18F2E8C}"/>
              </a:ext>
            </a:extLst>
          </p:cNvPr>
          <p:cNvCxnSpPr>
            <a:cxnSpLocks/>
          </p:cNvCxnSpPr>
          <p:nvPr/>
        </p:nvCxnSpPr>
        <p:spPr>
          <a:xfrm>
            <a:off x="10389235" y="571250"/>
            <a:ext cx="7620" cy="56263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750FB06-3CC1-4946-BE16-6A740E52CF8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42990" y="1738729"/>
            <a:ext cx="798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37145-4CB4-4A33-8AD4-27E1668361DA}"/>
              </a:ext>
            </a:extLst>
          </p:cNvPr>
          <p:cNvSpPr/>
          <p:nvPr/>
        </p:nvSpPr>
        <p:spPr>
          <a:xfrm>
            <a:off x="3757482" y="1055974"/>
            <a:ext cx="1769902" cy="625850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err="1"/>
              <a:t>옐로카펫</a:t>
            </a:r>
            <a:r>
              <a:rPr lang="ko-KR" altLang="en-US" sz="1300" b="1" dirty="0"/>
              <a:t> 전국 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설치현황</a:t>
            </a:r>
            <a:endParaRPr lang="en-US" altLang="ko-KR" sz="1300" b="1" dirty="0"/>
          </a:p>
          <a:p>
            <a:pPr algn="ctr"/>
            <a:r>
              <a:rPr lang="en-US" altLang="ko-KR" sz="1300" dirty="0"/>
              <a:t>(</a:t>
            </a:r>
            <a:r>
              <a:rPr lang="ko-KR" altLang="en-US" sz="1300" dirty="0" err="1"/>
              <a:t>설치년도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DA5F32-4529-4B3F-A8CA-AC41C769D92B}"/>
              </a:ext>
            </a:extLst>
          </p:cNvPr>
          <p:cNvSpPr/>
          <p:nvPr/>
        </p:nvSpPr>
        <p:spPr>
          <a:xfrm>
            <a:off x="3757482" y="1849635"/>
            <a:ext cx="1769902" cy="6258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서울시 어린이 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보호구역 지정현황</a:t>
            </a:r>
            <a:endParaRPr lang="en-US" altLang="ko-KR" sz="1300" b="1" dirty="0"/>
          </a:p>
          <a:p>
            <a:pPr algn="ctr"/>
            <a:r>
              <a:rPr lang="en-US" altLang="ko-KR" sz="1300" dirty="0"/>
              <a:t>(</a:t>
            </a:r>
            <a:r>
              <a:rPr lang="ko-KR" altLang="en-US" sz="1300" dirty="0"/>
              <a:t>지정년도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1FB1F59-8166-461B-A083-583D920E5259}"/>
              </a:ext>
            </a:extLst>
          </p:cNvPr>
          <p:cNvCxnSpPr>
            <a:cxnSpLocks/>
            <a:stCxn id="24" idx="3"/>
            <a:endCxn id="25" idx="3"/>
          </p:cNvCxnSpPr>
          <p:nvPr/>
        </p:nvCxnSpPr>
        <p:spPr>
          <a:xfrm>
            <a:off x="5527384" y="1368899"/>
            <a:ext cx="12700" cy="79366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BFE534-F5A3-4DA0-B88C-D1620692B4A5}"/>
              </a:ext>
            </a:extLst>
          </p:cNvPr>
          <p:cNvSpPr/>
          <p:nvPr/>
        </p:nvSpPr>
        <p:spPr>
          <a:xfrm>
            <a:off x="8413267" y="1196359"/>
            <a:ext cx="1769902" cy="1084739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전국 어린이</a:t>
            </a:r>
            <a:endParaRPr lang="en-US" altLang="ko-KR" b="1" dirty="0"/>
          </a:p>
          <a:p>
            <a:pPr algn="ctr"/>
            <a:r>
              <a:rPr lang="ko-KR" altLang="en-US" b="1" dirty="0"/>
              <a:t> 보호구역 표준</a:t>
            </a:r>
            <a:endParaRPr lang="en-US" altLang="ko-KR" b="1" dirty="0"/>
          </a:p>
          <a:p>
            <a:pPr algn="ctr"/>
            <a:r>
              <a:rPr lang="ko-KR" altLang="en-US" b="1" dirty="0"/>
              <a:t> 데이터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AA9038-1AE9-4FFC-BD8B-F5AF35188B3E}"/>
              </a:ext>
            </a:extLst>
          </p:cNvPr>
          <p:cNvSpPr/>
          <p:nvPr/>
        </p:nvSpPr>
        <p:spPr>
          <a:xfrm>
            <a:off x="489289" y="860676"/>
            <a:ext cx="458732" cy="1718175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F6D67C-B569-40C6-B414-9483030D5DD6}"/>
              </a:ext>
            </a:extLst>
          </p:cNvPr>
          <p:cNvSpPr/>
          <p:nvPr/>
        </p:nvSpPr>
        <p:spPr>
          <a:xfrm>
            <a:off x="489289" y="2578851"/>
            <a:ext cx="458732" cy="1718175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EEFCD4E-38A0-4505-BA6E-F4E51AE60C7A}"/>
              </a:ext>
            </a:extLst>
          </p:cNvPr>
          <p:cNvSpPr/>
          <p:nvPr/>
        </p:nvSpPr>
        <p:spPr>
          <a:xfrm>
            <a:off x="489289" y="4297025"/>
            <a:ext cx="458732" cy="1718175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D9FD75-CDF9-4256-89D3-EE83EBBAF567}"/>
              </a:ext>
            </a:extLst>
          </p:cNvPr>
          <p:cNvSpPr/>
          <p:nvPr/>
        </p:nvSpPr>
        <p:spPr>
          <a:xfrm>
            <a:off x="3720109" y="2743215"/>
            <a:ext cx="2388300" cy="319754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전국 어린이 보호구역 데이터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E5BA421A-500C-4010-B54F-137494E9AD5F}"/>
              </a:ext>
            </a:extLst>
          </p:cNvPr>
          <p:cNvCxnSpPr>
            <a:cxnSpLocks/>
            <a:stCxn id="26" idx="2"/>
            <a:endCxn id="59" idx="3"/>
          </p:cNvCxnSpPr>
          <p:nvPr/>
        </p:nvCxnSpPr>
        <p:spPr>
          <a:xfrm rot="5400000">
            <a:off x="6101567" y="1976767"/>
            <a:ext cx="933168" cy="9194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7986E3-D6B6-4691-B52A-CE869E25ECB6}"/>
              </a:ext>
            </a:extLst>
          </p:cNvPr>
          <p:cNvSpPr/>
          <p:nvPr/>
        </p:nvSpPr>
        <p:spPr>
          <a:xfrm>
            <a:off x="4227091" y="3196512"/>
            <a:ext cx="1374336" cy="319754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/>
              <a:t>연도별 필터링</a:t>
            </a:r>
            <a:endParaRPr lang="ko-KR" altLang="en-US" sz="1300" b="1" dirty="0"/>
          </a:p>
        </p:txBody>
      </p:sp>
      <p:sp>
        <p:nvSpPr>
          <p:cNvPr id="65" name="사각형: 둥근 위쪽 모서리 64">
            <a:extLst>
              <a:ext uri="{FF2B5EF4-FFF2-40B4-BE49-F238E27FC236}">
                <a16:creationId xmlns:a16="http://schemas.microsoft.com/office/drawing/2014/main" id="{848392D8-A087-4ADE-8C73-213B69FC19E6}"/>
              </a:ext>
            </a:extLst>
          </p:cNvPr>
          <p:cNvSpPr/>
          <p:nvPr/>
        </p:nvSpPr>
        <p:spPr>
          <a:xfrm>
            <a:off x="489289" y="374716"/>
            <a:ext cx="9915186" cy="484619"/>
          </a:xfrm>
          <a:prstGeom prst="round2Same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6" name="사각형: 둥근 위쪽 모서리 65">
            <a:extLst>
              <a:ext uri="{FF2B5EF4-FFF2-40B4-BE49-F238E27FC236}">
                <a16:creationId xmlns:a16="http://schemas.microsoft.com/office/drawing/2014/main" id="{CBE3AADD-245C-44CE-9B90-0A5C07198AF6}"/>
              </a:ext>
            </a:extLst>
          </p:cNvPr>
          <p:cNvSpPr/>
          <p:nvPr/>
        </p:nvSpPr>
        <p:spPr>
          <a:xfrm rot="10800000">
            <a:off x="489289" y="5955308"/>
            <a:ext cx="9915186" cy="484619"/>
          </a:xfrm>
          <a:prstGeom prst="round2Same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8DAE90-6D77-41EA-B38D-BF0C7B063EB9}"/>
              </a:ext>
            </a:extLst>
          </p:cNvPr>
          <p:cNvSpPr txBox="1"/>
          <p:nvPr/>
        </p:nvSpPr>
        <p:spPr>
          <a:xfrm>
            <a:off x="5880244" y="1141253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시설명을 기준으로 데이터 병합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6FD149-2ED6-4A77-802E-F6D6DFEDCCFD}"/>
              </a:ext>
            </a:extLst>
          </p:cNvPr>
          <p:cNvSpPr/>
          <p:nvPr/>
        </p:nvSpPr>
        <p:spPr>
          <a:xfrm>
            <a:off x="6541507" y="1507533"/>
            <a:ext cx="972770" cy="46239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병합</a:t>
            </a:r>
            <a:endParaRPr lang="en-US" altLang="ko-KR" sz="1300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7FD737-C90B-45D7-B9ED-0555AF932EDB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514277" y="1738729"/>
            <a:ext cx="8989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6C7CF6D-FD86-42BA-ABF7-295DE1E9C123}"/>
              </a:ext>
            </a:extLst>
          </p:cNvPr>
          <p:cNvCxnSpPr>
            <a:cxnSpLocks/>
          </p:cNvCxnSpPr>
          <p:nvPr/>
        </p:nvCxnSpPr>
        <p:spPr>
          <a:xfrm>
            <a:off x="948021" y="2618123"/>
            <a:ext cx="94564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F7EA97A-66D1-40FD-9C8F-94EBF4C3A733}"/>
              </a:ext>
            </a:extLst>
          </p:cNvPr>
          <p:cNvCxnSpPr>
            <a:cxnSpLocks/>
          </p:cNvCxnSpPr>
          <p:nvPr/>
        </p:nvCxnSpPr>
        <p:spPr>
          <a:xfrm>
            <a:off x="948021" y="4297026"/>
            <a:ext cx="94564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C8475B6-4A1B-4C28-BBDF-D47A2C9FFA6F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>
            <a:off x="4914259" y="3062969"/>
            <a:ext cx="0" cy="1335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E727BA9-76CF-4EAA-9B3C-62BD29FDE617}"/>
              </a:ext>
            </a:extLst>
          </p:cNvPr>
          <p:cNvSpPr/>
          <p:nvPr/>
        </p:nvSpPr>
        <p:spPr>
          <a:xfrm>
            <a:off x="4599671" y="3649810"/>
            <a:ext cx="629176" cy="319754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버퍼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DCF515C-15EA-4B7E-8693-DDDAD4A68C4E}"/>
              </a:ext>
            </a:extLst>
          </p:cNvPr>
          <p:cNvCxnSpPr>
            <a:cxnSpLocks/>
            <a:stCxn id="64" idx="2"/>
            <a:endCxn id="98" idx="0"/>
          </p:cNvCxnSpPr>
          <p:nvPr/>
        </p:nvCxnSpPr>
        <p:spPr>
          <a:xfrm>
            <a:off x="4914259" y="3516266"/>
            <a:ext cx="0" cy="133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16232C-6AAB-4C36-8D39-0F221D1B042A}"/>
              </a:ext>
            </a:extLst>
          </p:cNvPr>
          <p:cNvSpPr txBox="1"/>
          <p:nvPr/>
        </p:nvSpPr>
        <p:spPr>
          <a:xfrm>
            <a:off x="3504850" y="4018456"/>
            <a:ext cx="3485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어린이보호구역 기준인 </a:t>
            </a:r>
            <a:r>
              <a:rPr lang="en-US" altLang="ko-KR" sz="1200" b="1" dirty="0"/>
              <a:t>300m </a:t>
            </a:r>
            <a:r>
              <a:rPr lang="ko-KR" altLang="en-US" sz="1200" b="1" dirty="0"/>
              <a:t>거리로 버퍼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3AFF6C8-CC79-4968-B923-95BCA6015786}"/>
              </a:ext>
            </a:extLst>
          </p:cNvPr>
          <p:cNvSpPr/>
          <p:nvPr/>
        </p:nvSpPr>
        <p:spPr>
          <a:xfrm>
            <a:off x="8228964" y="2743215"/>
            <a:ext cx="1769902" cy="446640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도로교통공단 </a:t>
            </a:r>
            <a:endParaRPr lang="en-US" altLang="ko-KR" sz="1300" b="1" dirty="0"/>
          </a:p>
          <a:p>
            <a:pPr algn="ctr"/>
            <a:r>
              <a:rPr lang="ko-KR" altLang="en-US" sz="1300" b="1" dirty="0"/>
              <a:t>교통사고 정보</a:t>
            </a:r>
            <a:endParaRPr lang="ko-KR" altLang="en-US" sz="13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8F15B29-42EF-4AFA-8124-5F7620E813AA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9113915" y="3189855"/>
            <a:ext cx="0" cy="1107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D5081A1-A178-41F3-BD93-66296BAEF5D9}"/>
              </a:ext>
            </a:extLst>
          </p:cNvPr>
          <p:cNvSpPr/>
          <p:nvPr/>
        </p:nvSpPr>
        <p:spPr>
          <a:xfrm>
            <a:off x="6541507" y="3206742"/>
            <a:ext cx="972770" cy="46239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Join</a:t>
            </a:r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D402A04-2761-4779-BB04-AC6CBC4A2833}"/>
              </a:ext>
            </a:extLst>
          </p:cNvPr>
          <p:cNvCxnSpPr>
            <a:stCxn id="98" idx="3"/>
            <a:endCxn id="109" idx="1"/>
          </p:cNvCxnSpPr>
          <p:nvPr/>
        </p:nvCxnSpPr>
        <p:spPr>
          <a:xfrm flipV="1">
            <a:off x="5228847" y="3437938"/>
            <a:ext cx="1312660" cy="37174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B432254-32CE-4B96-8FBD-B9610C433752}"/>
              </a:ext>
            </a:extLst>
          </p:cNvPr>
          <p:cNvSpPr txBox="1"/>
          <p:nvPr/>
        </p:nvSpPr>
        <p:spPr>
          <a:xfrm>
            <a:off x="5272712" y="3797042"/>
            <a:ext cx="441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연도별 어린이 보호구역 버퍼에 속하는 교통사고 데이터 추출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156E023-1E35-4E38-9C4A-66C9B358631D}"/>
              </a:ext>
            </a:extLst>
          </p:cNvPr>
          <p:cNvSpPr/>
          <p:nvPr/>
        </p:nvSpPr>
        <p:spPr>
          <a:xfrm>
            <a:off x="8426747" y="3281548"/>
            <a:ext cx="1374336" cy="319754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/>
              <a:t>연도별 필터링</a:t>
            </a:r>
            <a:endParaRPr lang="ko-KR" altLang="en-US" sz="1300" b="1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7F8CE793-C05B-48ED-A5B3-4D00FEABA0BC}"/>
              </a:ext>
            </a:extLst>
          </p:cNvPr>
          <p:cNvCxnSpPr>
            <a:stCxn id="109" idx="3"/>
            <a:endCxn id="105" idx="1"/>
          </p:cNvCxnSpPr>
          <p:nvPr/>
        </p:nvCxnSpPr>
        <p:spPr>
          <a:xfrm>
            <a:off x="7514277" y="3437938"/>
            <a:ext cx="912470" cy="3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8FBA4F4-3F51-44BD-89C4-A8919AD133AC}"/>
              </a:ext>
            </a:extLst>
          </p:cNvPr>
          <p:cNvSpPr/>
          <p:nvPr/>
        </p:nvSpPr>
        <p:spPr>
          <a:xfrm>
            <a:off x="3720109" y="4483386"/>
            <a:ext cx="2960382" cy="319754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/>
              <a:t>어린이 보호구역 내 사망사고 데이터</a:t>
            </a:r>
            <a:endParaRPr lang="ko-KR" altLang="en-US" sz="13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0051201-1723-4303-B33C-D1F84F5F0520}"/>
              </a:ext>
            </a:extLst>
          </p:cNvPr>
          <p:cNvSpPr/>
          <p:nvPr/>
        </p:nvSpPr>
        <p:spPr>
          <a:xfrm>
            <a:off x="4901989" y="5125887"/>
            <a:ext cx="596621" cy="257689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2019</a:t>
            </a:r>
            <a:endParaRPr lang="ko-KR" altLang="en-US" sz="1300" b="1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1B8CA0-0CD9-481F-8919-408164297F70}"/>
              </a:ext>
            </a:extLst>
          </p:cNvPr>
          <p:cNvSpPr/>
          <p:nvPr/>
        </p:nvSpPr>
        <p:spPr>
          <a:xfrm>
            <a:off x="4901989" y="5633772"/>
            <a:ext cx="596621" cy="227296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2012</a:t>
            </a:r>
            <a:endParaRPr lang="ko-KR" altLang="en-US" sz="13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6ADF70A-857D-447E-83B8-45D04B4B4EA5}"/>
              </a:ext>
            </a:extLst>
          </p:cNvPr>
          <p:cNvSpPr txBox="1"/>
          <p:nvPr/>
        </p:nvSpPr>
        <p:spPr>
          <a:xfrm>
            <a:off x="5024610" y="52872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~</a:t>
            </a:r>
            <a:endParaRPr lang="ko-KR" altLang="en-US" b="1" dirty="0"/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AD81FFCC-0A72-464C-81A6-FA568C340498}"/>
              </a:ext>
            </a:extLst>
          </p:cNvPr>
          <p:cNvCxnSpPr>
            <a:stCxn id="124" idx="3"/>
            <a:endCxn id="125" idx="3"/>
          </p:cNvCxnSpPr>
          <p:nvPr/>
        </p:nvCxnSpPr>
        <p:spPr>
          <a:xfrm>
            <a:off x="5498610" y="5254732"/>
            <a:ext cx="12700" cy="49268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B6CA897-91A1-416B-82FE-9AFAF377C23E}"/>
              </a:ext>
            </a:extLst>
          </p:cNvPr>
          <p:cNvCxnSpPr>
            <a:stCxn id="124" idx="0"/>
            <a:endCxn id="123" idx="2"/>
          </p:cNvCxnSpPr>
          <p:nvPr/>
        </p:nvCxnSpPr>
        <p:spPr>
          <a:xfrm flipV="1">
            <a:off x="5200300" y="4803140"/>
            <a:ext cx="0" cy="322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718DD566-7B95-4B8C-8FC6-A421164CB049}"/>
              </a:ext>
            </a:extLst>
          </p:cNvPr>
          <p:cNvCxnSpPr>
            <a:stCxn id="109" idx="2"/>
            <a:endCxn id="128" idx="3"/>
          </p:cNvCxnSpPr>
          <p:nvPr/>
        </p:nvCxnSpPr>
        <p:spPr>
          <a:xfrm rot="5400000">
            <a:off x="5300554" y="3744567"/>
            <a:ext cx="1802773" cy="16519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D12B4ED-4ADC-4446-8A08-8244FB4FA98C}"/>
              </a:ext>
            </a:extLst>
          </p:cNvPr>
          <p:cNvSpPr txBox="1"/>
          <p:nvPr/>
        </p:nvSpPr>
        <p:spPr>
          <a:xfrm>
            <a:off x="3686696" y="4829300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12 ~ 19</a:t>
            </a:r>
            <a:r>
              <a:rPr lang="ko-KR" altLang="en-US" sz="1200" b="1" dirty="0"/>
              <a:t>년도</a:t>
            </a:r>
            <a:endParaRPr lang="en-US" altLang="ko-KR" sz="1200" b="1" dirty="0"/>
          </a:p>
          <a:p>
            <a:r>
              <a:rPr lang="ko-KR" altLang="en-US" sz="1200" b="1" dirty="0"/>
              <a:t>데이터 병합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BA5A877-67CE-4954-9F0B-D2887E739F24}"/>
              </a:ext>
            </a:extLst>
          </p:cNvPr>
          <p:cNvSpPr/>
          <p:nvPr/>
        </p:nvSpPr>
        <p:spPr>
          <a:xfrm>
            <a:off x="8424149" y="4708473"/>
            <a:ext cx="1769902" cy="446640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기상정보</a:t>
            </a:r>
            <a:endParaRPr lang="ko-KR" altLang="en-US" sz="13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1CFFC85-09AC-4698-A73D-8FA169BA8DBE}"/>
              </a:ext>
            </a:extLst>
          </p:cNvPr>
          <p:cNvSpPr/>
          <p:nvPr/>
        </p:nvSpPr>
        <p:spPr>
          <a:xfrm>
            <a:off x="7214594" y="4598104"/>
            <a:ext cx="972770" cy="46239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/>
              <a:t>병합</a:t>
            </a:r>
            <a:endParaRPr lang="en-US" altLang="ko-KR" sz="1300" b="1" dirty="0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BE532CEE-BE92-42BE-8D7F-2766E88CCB2F}"/>
              </a:ext>
            </a:extLst>
          </p:cNvPr>
          <p:cNvCxnSpPr>
            <a:stCxn id="123" idx="3"/>
            <a:endCxn id="139" idx="1"/>
          </p:cNvCxnSpPr>
          <p:nvPr/>
        </p:nvCxnSpPr>
        <p:spPr>
          <a:xfrm>
            <a:off x="6680491" y="4643263"/>
            <a:ext cx="534103" cy="18603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7B2B2E0A-A7A3-41C0-9C7C-938B780295A4}"/>
              </a:ext>
            </a:extLst>
          </p:cNvPr>
          <p:cNvCxnSpPr>
            <a:stCxn id="139" idx="3"/>
            <a:endCxn id="138" idx="1"/>
          </p:cNvCxnSpPr>
          <p:nvPr/>
        </p:nvCxnSpPr>
        <p:spPr>
          <a:xfrm>
            <a:off x="8187364" y="4829300"/>
            <a:ext cx="236785" cy="10249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C29AFBE-DC03-467F-B978-2EA544B62E41}"/>
              </a:ext>
            </a:extLst>
          </p:cNvPr>
          <p:cNvSpPr txBox="1"/>
          <p:nvPr/>
        </p:nvSpPr>
        <p:spPr>
          <a:xfrm>
            <a:off x="7089684" y="4303065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날짜를 기준으로 데이터 병합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FB50A4A-E73E-4254-A24B-455415D7F0C4}"/>
              </a:ext>
            </a:extLst>
          </p:cNvPr>
          <p:cNvSpPr/>
          <p:nvPr/>
        </p:nvSpPr>
        <p:spPr>
          <a:xfrm>
            <a:off x="6921533" y="5592733"/>
            <a:ext cx="1558892" cy="307970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전처리</a:t>
            </a:r>
            <a:r>
              <a:rPr lang="ko-KR" altLang="en-US" sz="1400" b="1" dirty="0"/>
              <a:t> 된 데이터</a:t>
            </a:r>
            <a:endParaRPr lang="en-US" altLang="ko-KR" sz="1400" b="1" dirty="0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81EE60E-5ABB-4689-ABBE-3BBCEDD0F17B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>
            <a:off x="7700979" y="5060495"/>
            <a:ext cx="0" cy="532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9C15DD-D5BF-4A77-B7A9-7A00F0B28488}"/>
              </a:ext>
            </a:extLst>
          </p:cNvPr>
          <p:cNvSpPr txBox="1"/>
          <p:nvPr/>
        </p:nvSpPr>
        <p:spPr>
          <a:xfrm>
            <a:off x="1453622" y="1458153"/>
            <a:ext cx="139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python</a:t>
            </a:r>
            <a:endParaRPr lang="ko-KR" altLang="en-US" sz="2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F568C8-18F8-41B0-BCC1-2CFE0FEF7BCF}"/>
              </a:ext>
            </a:extLst>
          </p:cNvPr>
          <p:cNvSpPr txBox="1"/>
          <p:nvPr/>
        </p:nvSpPr>
        <p:spPr>
          <a:xfrm>
            <a:off x="1456558" y="4894502"/>
            <a:ext cx="1398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python</a:t>
            </a:r>
            <a:endParaRPr lang="ko-KR" altLang="en-US" sz="28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40E68F-A9BF-49B2-A5E1-282AF31CA204}"/>
              </a:ext>
            </a:extLst>
          </p:cNvPr>
          <p:cNvSpPr txBox="1"/>
          <p:nvPr/>
        </p:nvSpPr>
        <p:spPr>
          <a:xfrm>
            <a:off x="1552917" y="3176328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Q-GIS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035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40916984" descr="EMB00002fd8be43">
            <a:extLst>
              <a:ext uri="{FF2B5EF4-FFF2-40B4-BE49-F238E27FC236}">
                <a16:creationId xmlns:a16="http://schemas.microsoft.com/office/drawing/2014/main" id="{FE92DB43-7B17-4AD7-822E-7694A19A9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2" y="1466850"/>
            <a:ext cx="11731078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49CCC0-0939-4731-9179-4FCD74BD3450}"/>
              </a:ext>
            </a:extLst>
          </p:cNvPr>
          <p:cNvSpPr/>
          <p:nvPr/>
        </p:nvSpPr>
        <p:spPr>
          <a:xfrm>
            <a:off x="174826" y="572705"/>
            <a:ext cx="581025" cy="31813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수집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690333-0999-4257-A24B-7B7F69590CC7}"/>
              </a:ext>
            </a:extLst>
          </p:cNvPr>
          <p:cNvSpPr/>
          <p:nvPr/>
        </p:nvSpPr>
        <p:spPr>
          <a:xfrm>
            <a:off x="1150475" y="572705"/>
            <a:ext cx="3996400" cy="41910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교통사고 정보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4138B5-AD40-4CEA-9C2F-1B30AF9912F1}"/>
              </a:ext>
            </a:extLst>
          </p:cNvPr>
          <p:cNvSpPr/>
          <p:nvPr/>
        </p:nvSpPr>
        <p:spPr>
          <a:xfrm>
            <a:off x="1150474" y="1263268"/>
            <a:ext cx="3996401" cy="41910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전국어린이보호구역 표준 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BC8AC9-5814-4E5C-BBE6-A9B70AE3762A}"/>
              </a:ext>
            </a:extLst>
          </p:cNvPr>
          <p:cNvSpPr/>
          <p:nvPr/>
        </p:nvSpPr>
        <p:spPr>
          <a:xfrm>
            <a:off x="1150474" y="1953831"/>
            <a:ext cx="3996401" cy="41910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err="1"/>
              <a:t>옐로카펫</a:t>
            </a:r>
            <a:r>
              <a:rPr lang="ko-KR" altLang="en-US" sz="2000" b="1" dirty="0"/>
              <a:t> 전국 설치 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EA179-2F56-41A8-81D7-05CD0346A4A5}"/>
              </a:ext>
            </a:extLst>
          </p:cNvPr>
          <p:cNvSpPr/>
          <p:nvPr/>
        </p:nvSpPr>
        <p:spPr>
          <a:xfrm>
            <a:off x="1150474" y="2644394"/>
            <a:ext cx="3996401" cy="41910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CCTV </a:t>
            </a:r>
            <a:r>
              <a:rPr lang="ko-KR" altLang="en-US" sz="2000" b="1" dirty="0"/>
              <a:t>표준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30A49-579C-4617-89BC-20C7D781ABF8}"/>
              </a:ext>
            </a:extLst>
          </p:cNvPr>
          <p:cNvSpPr/>
          <p:nvPr/>
        </p:nvSpPr>
        <p:spPr>
          <a:xfrm>
            <a:off x="1150473" y="3334955"/>
            <a:ext cx="3996401" cy="41910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기상정보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5E8CA1-11A8-4594-8BFF-E32292B7496E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755851" y="782256"/>
            <a:ext cx="394624" cy="13811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6955F76-B148-4536-A016-903762BB894D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755851" y="2163381"/>
            <a:ext cx="394622" cy="138112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018B0D-71EB-4DB0-A12D-47A405B127C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953162" y="1472818"/>
            <a:ext cx="19731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A4FBBC4-F1A3-445E-AE0C-C4B70B5FC41E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953162" y="2163380"/>
            <a:ext cx="19731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693B723-7DAA-472A-B4CE-4EA230AFA4F0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953162" y="2853943"/>
            <a:ext cx="197312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E88F32-0EA4-447E-AB68-E17C46D96E68}"/>
              </a:ext>
            </a:extLst>
          </p:cNvPr>
          <p:cNvSpPr/>
          <p:nvPr/>
        </p:nvSpPr>
        <p:spPr>
          <a:xfrm>
            <a:off x="5621438" y="572705"/>
            <a:ext cx="581025" cy="31813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정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제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5D6C198-F1F1-49E6-A0F4-ABF2EF1FBB4A}"/>
              </a:ext>
            </a:extLst>
          </p:cNvPr>
          <p:cNvCxnSpPr>
            <a:stCxn id="3" idx="3"/>
            <a:endCxn id="9" idx="3"/>
          </p:cNvCxnSpPr>
          <p:nvPr/>
        </p:nvCxnSpPr>
        <p:spPr>
          <a:xfrm flipH="1">
            <a:off x="5146874" y="782256"/>
            <a:ext cx="1" cy="276225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6E4C4A4-D041-423D-ACE2-7BC2F0606E08}"/>
              </a:ext>
            </a:extLst>
          </p:cNvPr>
          <p:cNvCxnSpPr>
            <a:stCxn id="6" idx="3"/>
          </p:cNvCxnSpPr>
          <p:nvPr/>
        </p:nvCxnSpPr>
        <p:spPr>
          <a:xfrm flipV="1">
            <a:off x="5146875" y="1472818"/>
            <a:ext cx="21220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BEEE30-C906-4231-BF09-63D3386EC3EE}"/>
              </a:ext>
            </a:extLst>
          </p:cNvPr>
          <p:cNvCxnSpPr>
            <a:stCxn id="7" idx="3"/>
          </p:cNvCxnSpPr>
          <p:nvPr/>
        </p:nvCxnSpPr>
        <p:spPr>
          <a:xfrm flipV="1">
            <a:off x="5146875" y="2163380"/>
            <a:ext cx="21220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011F82-A399-4B65-9980-290D830897DE}"/>
              </a:ext>
            </a:extLst>
          </p:cNvPr>
          <p:cNvCxnSpPr>
            <a:stCxn id="8" idx="3"/>
          </p:cNvCxnSpPr>
          <p:nvPr/>
        </p:nvCxnSpPr>
        <p:spPr>
          <a:xfrm flipV="1">
            <a:off x="5146875" y="2853943"/>
            <a:ext cx="21220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B442A7D-CA21-4997-8B1B-753465EEB03E}"/>
              </a:ext>
            </a:extLst>
          </p:cNvPr>
          <p:cNvCxnSpPr>
            <a:endCxn id="22" idx="1"/>
          </p:cNvCxnSpPr>
          <p:nvPr/>
        </p:nvCxnSpPr>
        <p:spPr>
          <a:xfrm>
            <a:off x="5359079" y="2163380"/>
            <a:ext cx="262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13FA0B-456E-4CAC-95D5-859B1A13B50D}"/>
              </a:ext>
            </a:extLst>
          </p:cNvPr>
          <p:cNvSpPr/>
          <p:nvPr/>
        </p:nvSpPr>
        <p:spPr>
          <a:xfrm>
            <a:off x="6494169" y="572703"/>
            <a:ext cx="581025" cy="31813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E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D</a:t>
            </a:r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A</a:t>
            </a:r>
            <a:endParaRPr lang="ko-KR" altLang="en-US" sz="24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D96BB9E-4214-4F46-9E9F-F514DAB4C705}"/>
              </a:ext>
            </a:extLst>
          </p:cNvPr>
          <p:cNvSpPr/>
          <p:nvPr/>
        </p:nvSpPr>
        <p:spPr>
          <a:xfrm>
            <a:off x="7366900" y="572703"/>
            <a:ext cx="581025" cy="31813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회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귀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분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82AC61-B150-4115-AB4B-C85E8051FC4C}"/>
              </a:ext>
            </a:extLst>
          </p:cNvPr>
          <p:cNvSpPr/>
          <p:nvPr/>
        </p:nvSpPr>
        <p:spPr>
          <a:xfrm>
            <a:off x="8239631" y="572703"/>
            <a:ext cx="581025" cy="31813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군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집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분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95D6C6-1D4A-442C-AB52-21BBC52F4B00}"/>
              </a:ext>
            </a:extLst>
          </p:cNvPr>
          <p:cNvSpPr/>
          <p:nvPr/>
        </p:nvSpPr>
        <p:spPr>
          <a:xfrm>
            <a:off x="9112362" y="572703"/>
            <a:ext cx="581025" cy="31813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분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류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분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3F6A2F-0B04-42FF-9229-57AF08546038}"/>
              </a:ext>
            </a:extLst>
          </p:cNvPr>
          <p:cNvSpPr/>
          <p:nvPr/>
        </p:nvSpPr>
        <p:spPr>
          <a:xfrm>
            <a:off x="9985091" y="572703"/>
            <a:ext cx="581025" cy="3181351"/>
          </a:xfrm>
          <a:prstGeom prst="rect">
            <a:avLst/>
          </a:prstGeom>
          <a:solidFill>
            <a:srgbClr val="DE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공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간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분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/>
              <a:t>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871777-F1B0-45D8-BD97-F129D76E3224}"/>
              </a:ext>
            </a:extLst>
          </p:cNvPr>
          <p:cNvSpPr/>
          <p:nvPr/>
        </p:nvSpPr>
        <p:spPr>
          <a:xfrm>
            <a:off x="11201945" y="572703"/>
            <a:ext cx="581025" cy="3181351"/>
          </a:xfrm>
          <a:prstGeom prst="rect">
            <a:avLst/>
          </a:prstGeom>
          <a:solidFill>
            <a:srgbClr val="DEB15E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ko-KR" altLang="en-US" sz="2400" b="1" dirty="0"/>
              <a:t>우선순위</a:t>
            </a:r>
            <a:endParaRPr lang="en-US" altLang="ko-KR" sz="2400" b="1" dirty="0"/>
          </a:p>
          <a:p>
            <a:pPr algn="ctr">
              <a:lnSpc>
                <a:spcPct val="80000"/>
              </a:lnSpc>
            </a:pPr>
            <a:endParaRPr lang="en-US" altLang="ko-KR" sz="2400" b="1" dirty="0"/>
          </a:p>
          <a:p>
            <a:pPr algn="ctr">
              <a:lnSpc>
                <a:spcPct val="80000"/>
              </a:lnSpc>
            </a:pPr>
            <a:r>
              <a:rPr lang="ko-KR" altLang="en-US" sz="2400" b="1" dirty="0"/>
              <a:t>입지</a:t>
            </a:r>
            <a:endParaRPr lang="en-US" altLang="ko-KR" sz="2400" b="1" dirty="0"/>
          </a:p>
          <a:p>
            <a:pPr algn="ctr">
              <a:lnSpc>
                <a:spcPct val="80000"/>
              </a:lnSpc>
            </a:pPr>
            <a:endParaRPr lang="en-US" altLang="ko-KR" sz="2400" b="1" dirty="0"/>
          </a:p>
          <a:p>
            <a:pPr algn="ctr">
              <a:lnSpc>
                <a:spcPct val="80000"/>
              </a:lnSpc>
            </a:pPr>
            <a:r>
              <a:rPr lang="ko-KR" altLang="en-US" sz="2400" b="1" dirty="0"/>
              <a:t>선정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E73376-0AF0-4FD8-B34D-657EB7101B6C}"/>
              </a:ext>
            </a:extLst>
          </p:cNvPr>
          <p:cNvCxnSpPr>
            <a:stCxn id="22" idx="3"/>
            <a:endCxn id="33" idx="1"/>
          </p:cNvCxnSpPr>
          <p:nvPr/>
        </p:nvCxnSpPr>
        <p:spPr>
          <a:xfrm flipV="1">
            <a:off x="6202463" y="2163379"/>
            <a:ext cx="291706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06B71B5-D5FE-4339-88C6-CB80116E23A8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7075194" y="2163379"/>
            <a:ext cx="291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FE833FE-DBC8-4A25-9C13-830B9CCC8F00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947925" y="2163379"/>
            <a:ext cx="291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933D99-5CA9-4685-BB8F-98546FD19A6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8820656" y="2163379"/>
            <a:ext cx="291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DED5FB-4E23-4E94-AA8B-2C444FDCC39A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9693387" y="2163379"/>
            <a:ext cx="2917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738474D-8411-4D5B-BBE3-38947D37A500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10566116" y="2163379"/>
            <a:ext cx="635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0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121</Words>
  <Application>Microsoft Office PowerPoint</Application>
  <PresentationFormat>와이드스크린</PresentationFormat>
  <Paragraphs>86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2020-09-22T14:13:37Z</dcterms:created>
  <dcterms:modified xsi:type="dcterms:W3CDTF">2020-09-24T06:51:41Z</dcterms:modified>
</cp:coreProperties>
</file>