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AE974-68C1-4B25-BBCB-248242DEDC43}" type="datetimeFigureOut">
              <a:rPr lang="en-RW" smtClean="0"/>
              <a:t>24/03/2025</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A650AA5-071D-4F51-8F2D-3B7F72921454}" type="slidenum">
              <a:rPr lang="en-RW" smtClean="0"/>
              <a:t>‹#›</a:t>
            </a:fld>
            <a:endParaRPr lang="en-RW"/>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81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E974-68C1-4B25-BBCB-248242DEDC43}" type="datetimeFigureOut">
              <a:rPr lang="en-RW" smtClean="0"/>
              <a:t>24/03/2025</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222346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E974-68C1-4B25-BBCB-248242DEDC43}" type="datetimeFigureOut">
              <a:rPr lang="en-RW" smtClean="0"/>
              <a:t>24/03/2025</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416514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AE974-68C1-4B25-BBCB-248242DEDC43}" type="datetimeFigureOut">
              <a:rPr lang="en-RW" smtClean="0"/>
              <a:t>24/03/2025</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257310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AE974-68C1-4B25-BBCB-248242DEDC43}" type="datetimeFigureOut">
              <a:rPr lang="en-RW" smtClean="0"/>
              <a:t>24/03/2025</a:t>
            </a:fld>
            <a:endParaRPr lang="en-RW"/>
          </a:p>
        </p:txBody>
      </p:sp>
      <p:sp>
        <p:nvSpPr>
          <p:cNvPr id="5" name="Footer Placeholder 4"/>
          <p:cNvSpPr>
            <a:spLocks noGrp="1"/>
          </p:cNvSpPr>
          <p:nvPr>
            <p:ph type="ftr" sz="quarter" idx="11"/>
          </p:nvPr>
        </p:nvSpPr>
        <p:spPr/>
        <p:txBody>
          <a:bodyPr/>
          <a:lstStyle/>
          <a:p>
            <a:endParaRPr lang="en-RW"/>
          </a:p>
        </p:txBody>
      </p:sp>
      <p:sp>
        <p:nvSpPr>
          <p:cNvPr id="6" name="Slide Number Placeholder 5"/>
          <p:cNvSpPr>
            <a:spLocks noGrp="1"/>
          </p:cNvSpPr>
          <p:nvPr>
            <p:ph type="sldNum" sz="quarter" idx="12"/>
          </p:nvPr>
        </p:nvSpPr>
        <p:spPr/>
        <p:txBody>
          <a:bodyPr/>
          <a:lstStyle/>
          <a:p>
            <a:fld id="{9A650AA5-071D-4F51-8F2D-3B7F72921454}" type="slidenum">
              <a:rPr lang="en-RW" smtClean="0"/>
              <a:t>‹#›</a:t>
            </a:fld>
            <a:endParaRPr lang="en-RW"/>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09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AE974-68C1-4B25-BBCB-248242DEDC43}" type="datetimeFigureOut">
              <a:rPr lang="en-RW" smtClean="0"/>
              <a:t>24/03/2025</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109021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AE974-68C1-4B25-BBCB-248242DEDC43}" type="datetimeFigureOut">
              <a:rPr lang="en-RW" smtClean="0"/>
              <a:t>24/03/2025</a:t>
            </a:fld>
            <a:endParaRPr lang="en-RW"/>
          </a:p>
        </p:txBody>
      </p:sp>
      <p:sp>
        <p:nvSpPr>
          <p:cNvPr id="8" name="Footer Placeholder 7"/>
          <p:cNvSpPr>
            <a:spLocks noGrp="1"/>
          </p:cNvSpPr>
          <p:nvPr>
            <p:ph type="ftr" sz="quarter" idx="11"/>
          </p:nvPr>
        </p:nvSpPr>
        <p:spPr/>
        <p:txBody>
          <a:bodyPr/>
          <a:lstStyle/>
          <a:p>
            <a:endParaRPr lang="en-RW"/>
          </a:p>
        </p:txBody>
      </p:sp>
      <p:sp>
        <p:nvSpPr>
          <p:cNvPr id="9" name="Slide Number Placeholder 8"/>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208004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AE974-68C1-4B25-BBCB-248242DEDC43}" type="datetimeFigureOut">
              <a:rPr lang="en-RW" smtClean="0"/>
              <a:t>24/03/2025</a:t>
            </a:fld>
            <a:endParaRPr lang="en-RW"/>
          </a:p>
        </p:txBody>
      </p:sp>
      <p:sp>
        <p:nvSpPr>
          <p:cNvPr id="4" name="Footer Placeholder 3"/>
          <p:cNvSpPr>
            <a:spLocks noGrp="1"/>
          </p:cNvSpPr>
          <p:nvPr>
            <p:ph type="ftr" sz="quarter" idx="11"/>
          </p:nvPr>
        </p:nvSpPr>
        <p:spPr/>
        <p:txBody>
          <a:bodyPr/>
          <a:lstStyle/>
          <a:p>
            <a:endParaRPr lang="en-RW"/>
          </a:p>
        </p:txBody>
      </p:sp>
      <p:sp>
        <p:nvSpPr>
          <p:cNvPr id="5" name="Slide Number Placeholder 4"/>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276571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42AE974-68C1-4B25-BBCB-248242DEDC43}" type="datetimeFigureOut">
              <a:rPr lang="en-RW" smtClean="0"/>
              <a:t>24/03/2025</a:t>
            </a:fld>
            <a:endParaRPr lang="en-RW"/>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RW"/>
          </a:p>
        </p:txBody>
      </p:sp>
      <p:sp>
        <p:nvSpPr>
          <p:cNvPr id="9" name="Slide Number Placeholder 8"/>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4027681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AE974-68C1-4B25-BBCB-248242DEDC43}" type="datetimeFigureOut">
              <a:rPr lang="en-RW" smtClean="0"/>
              <a:t>24/03/2025</a:t>
            </a:fld>
            <a:endParaRPr lang="en-RW"/>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RW"/>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650AA5-071D-4F51-8F2D-3B7F72921454}" type="slidenum">
              <a:rPr lang="en-RW" smtClean="0"/>
              <a:t>‹#›</a:t>
            </a:fld>
            <a:endParaRPr lang="en-RW"/>
          </a:p>
        </p:txBody>
      </p:sp>
    </p:spTree>
    <p:extLst>
      <p:ext uri="{BB962C8B-B14F-4D97-AF65-F5344CB8AC3E}">
        <p14:creationId xmlns:p14="http://schemas.microsoft.com/office/powerpoint/2010/main" val="4245435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AE974-68C1-4B25-BBCB-248242DEDC43}" type="datetimeFigureOut">
              <a:rPr lang="en-RW" smtClean="0"/>
              <a:t>24/03/2025</a:t>
            </a:fld>
            <a:endParaRPr lang="en-RW"/>
          </a:p>
        </p:txBody>
      </p:sp>
      <p:sp>
        <p:nvSpPr>
          <p:cNvPr id="6" name="Footer Placeholder 5"/>
          <p:cNvSpPr>
            <a:spLocks noGrp="1"/>
          </p:cNvSpPr>
          <p:nvPr>
            <p:ph type="ftr" sz="quarter" idx="11"/>
          </p:nvPr>
        </p:nvSpPr>
        <p:spPr/>
        <p:txBody>
          <a:bodyPr/>
          <a:lstStyle/>
          <a:p>
            <a:endParaRPr lang="en-RW"/>
          </a:p>
        </p:txBody>
      </p:sp>
      <p:sp>
        <p:nvSpPr>
          <p:cNvPr id="7" name="Slide Number Placeholder 6"/>
          <p:cNvSpPr>
            <a:spLocks noGrp="1"/>
          </p:cNvSpPr>
          <p:nvPr>
            <p:ph type="sldNum" sz="quarter" idx="12"/>
          </p:nvPr>
        </p:nvSpPr>
        <p:spPr/>
        <p:txBody>
          <a:bodyPr/>
          <a:lstStyle/>
          <a:p>
            <a:fld id="{9A650AA5-071D-4F51-8F2D-3B7F72921454}" type="slidenum">
              <a:rPr lang="en-RW" smtClean="0"/>
              <a:t>‹#›</a:t>
            </a:fld>
            <a:endParaRPr lang="en-RW"/>
          </a:p>
        </p:txBody>
      </p:sp>
    </p:spTree>
    <p:extLst>
      <p:ext uri="{BB962C8B-B14F-4D97-AF65-F5344CB8AC3E}">
        <p14:creationId xmlns:p14="http://schemas.microsoft.com/office/powerpoint/2010/main" val="14518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42AE974-68C1-4B25-BBCB-248242DEDC43}" type="datetimeFigureOut">
              <a:rPr lang="en-RW" smtClean="0"/>
              <a:t>24/03/2025</a:t>
            </a:fld>
            <a:endParaRPr lang="en-RW"/>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RW"/>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650AA5-071D-4F51-8F2D-3B7F72921454}" type="slidenum">
              <a:rPr lang="en-RW" smtClean="0"/>
              <a:t>‹#›</a:t>
            </a:fld>
            <a:endParaRPr lang="en-RW"/>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0399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803F15-B46C-5A6E-C86C-4DD022D62376}"/>
              </a:ext>
            </a:extLst>
          </p:cNvPr>
          <p:cNvSpPr>
            <a:spLocks noGrp="1"/>
          </p:cNvSpPr>
          <p:nvPr>
            <p:ph type="title"/>
          </p:nvPr>
        </p:nvSpPr>
        <p:spPr>
          <a:xfrm>
            <a:off x="1066800" y="186633"/>
            <a:ext cx="10058400" cy="1450757"/>
          </a:xfrm>
        </p:spPr>
        <p:txBody>
          <a:bodyPr/>
          <a:lstStyle/>
          <a:p>
            <a:r>
              <a:rPr lang="en-US" b="0" i="0" dirty="0">
                <a:solidFill>
                  <a:schemeClr val="accent1">
                    <a:lumMod val="75000"/>
                  </a:schemeClr>
                </a:solidFill>
                <a:effectLst/>
                <a:latin typeface="Helvetica" panose="020B0604020202020204" pitchFamily="34" charset="0"/>
                <a:cs typeface="Helvetica" panose="020B0604020202020204" pitchFamily="34" charset="0"/>
              </a:rPr>
              <a:t>Project: Inventory Management for a Store – </a:t>
            </a:r>
            <a:r>
              <a:rPr lang="en-US" sz="2000" b="0" i="0" dirty="0">
                <a:solidFill>
                  <a:schemeClr val="accent1">
                    <a:lumMod val="60000"/>
                    <a:lumOff val="40000"/>
                  </a:schemeClr>
                </a:solidFill>
                <a:effectLst/>
                <a:latin typeface="Helvetica" panose="020B0604020202020204" pitchFamily="34" charset="0"/>
                <a:cs typeface="Helvetica" panose="020B0604020202020204" pitchFamily="34" charset="0"/>
              </a:rPr>
              <a:t>27406, Bosco Domin SHYAKA</a:t>
            </a:r>
            <a:endParaRPr lang="en-RW" sz="2000" dirty="0">
              <a:solidFill>
                <a:schemeClr val="accent1">
                  <a:lumMod val="60000"/>
                  <a:lumOff val="40000"/>
                </a:schemeClr>
              </a:solidFill>
              <a:latin typeface="Helvetica" panose="020B0604020202020204" pitchFamily="34" charset="0"/>
              <a:cs typeface="Helvetica" panose="020B0604020202020204" pitchFamily="34" charset="0"/>
            </a:endParaRPr>
          </a:p>
        </p:txBody>
      </p:sp>
      <p:sp>
        <p:nvSpPr>
          <p:cNvPr id="5" name="Content Placeholder 4">
            <a:extLst>
              <a:ext uri="{FF2B5EF4-FFF2-40B4-BE49-F238E27FC236}">
                <a16:creationId xmlns:a16="http://schemas.microsoft.com/office/drawing/2014/main" id="{B1345AE1-8CE5-5000-E71D-F20011798DB8}"/>
              </a:ext>
            </a:extLst>
          </p:cNvPr>
          <p:cNvSpPr>
            <a:spLocks noGrp="1"/>
          </p:cNvSpPr>
          <p:nvPr>
            <p:ph sz="half" idx="1"/>
          </p:nvPr>
        </p:nvSpPr>
        <p:spPr>
          <a:xfrm>
            <a:off x="662073" y="1857308"/>
            <a:ext cx="5553532" cy="4508767"/>
          </a:xfrm>
        </p:spPr>
        <p:txBody>
          <a:bodyPr>
            <a:noAutofit/>
          </a:bodyPr>
          <a:lstStyle/>
          <a:p>
            <a:pPr>
              <a:lnSpc>
                <a:spcPct val="150000"/>
              </a:lnSpc>
              <a:buNone/>
            </a:pPr>
            <a:r>
              <a:rPr lang="en-US" sz="1300" b="1" dirty="0">
                <a:effectLst/>
                <a:latin typeface="Helvetica" panose="020B0604020202020204" pitchFamily="34" charset="0"/>
                <a:cs typeface="Helvetica" panose="020B0604020202020204" pitchFamily="34" charset="0"/>
              </a:rPr>
              <a:t>Problem Definition </a:t>
            </a:r>
            <a:r>
              <a:rPr lang="en-US" sz="1300" dirty="0">
                <a:effectLst/>
                <a:latin typeface="Helvetica" panose="020B0604020202020204" pitchFamily="34" charset="0"/>
                <a:cs typeface="Helvetica" panose="020B0604020202020204" pitchFamily="34" charset="0"/>
              </a:rPr>
              <a:t>: Stores are unable to keep fresh foods in stock, and what they do keep is often spoiled, resulting in food waste and financial loss. Errors and inefficiencies grow with manual or old inventory tracking.</a:t>
            </a:r>
          </a:p>
          <a:p>
            <a:pPr algn="l">
              <a:buNone/>
            </a:pPr>
            <a:r>
              <a:rPr lang="en-US" sz="1300" b="1" i="0" dirty="0">
                <a:solidFill>
                  <a:srgbClr val="3B3A3B"/>
                </a:solidFill>
                <a:effectLst/>
                <a:latin typeface="Helvetica" panose="020B0604020202020204" pitchFamily="34" charset="0"/>
                <a:cs typeface="Helvetica" panose="020B0604020202020204" pitchFamily="34" charset="0"/>
              </a:rPr>
              <a:t>Context : </a:t>
            </a:r>
            <a:r>
              <a:rPr lang="en-US" sz="1300" b="0" i="0" dirty="0">
                <a:solidFill>
                  <a:srgbClr val="3B3A3B"/>
                </a:solidFill>
                <a:effectLst/>
                <a:latin typeface="Helvetica" panose="020B0604020202020204" pitchFamily="34" charset="0"/>
                <a:cs typeface="Helvetica" panose="020B0604020202020204" pitchFamily="34" charset="0"/>
              </a:rPr>
              <a:t>Used within retail stores and warehouses to track inventory, sales, and repurchasing needs.</a:t>
            </a:r>
          </a:p>
          <a:p>
            <a:pPr algn="l">
              <a:buNone/>
            </a:pPr>
            <a:r>
              <a:rPr lang="en-US" sz="1300" b="1" i="0" dirty="0">
                <a:solidFill>
                  <a:srgbClr val="3B3A3B"/>
                </a:solidFill>
                <a:effectLst/>
                <a:latin typeface="Helvetica" panose="020B0604020202020204" pitchFamily="34" charset="0"/>
                <a:cs typeface="Helvetica" panose="020B0604020202020204" pitchFamily="34" charset="0"/>
              </a:rPr>
              <a:t>Project Goals:</a:t>
            </a:r>
          </a:p>
          <a:p>
            <a:pPr algn="l">
              <a:buFont typeface="Wingdings" panose="05000000000000000000" pitchFamily="2" charset="2"/>
              <a:buChar char="Ø"/>
            </a:pPr>
            <a:r>
              <a:rPr lang="en-US" sz="1300" b="0" i="0" dirty="0">
                <a:solidFill>
                  <a:srgbClr val="3B3A3B"/>
                </a:solidFill>
                <a:effectLst/>
                <a:latin typeface="Helvetica" panose="020B0604020202020204" pitchFamily="34" charset="0"/>
                <a:cs typeface="Helvetica" panose="020B0604020202020204" pitchFamily="34" charset="0"/>
              </a:rPr>
              <a:t>Automate stock tracking.</a:t>
            </a:r>
          </a:p>
          <a:p>
            <a:pPr algn="l">
              <a:buFont typeface="Wingdings" panose="05000000000000000000" pitchFamily="2" charset="2"/>
              <a:buChar char="Ø"/>
            </a:pPr>
            <a:r>
              <a:rPr lang="en-US" sz="1300" b="0" i="0" dirty="0">
                <a:solidFill>
                  <a:srgbClr val="3B3A3B"/>
                </a:solidFill>
                <a:effectLst/>
                <a:latin typeface="Helvetica" panose="020B0604020202020204" pitchFamily="34" charset="0"/>
                <a:cs typeface="Helvetica" panose="020B0604020202020204" pitchFamily="34" charset="0"/>
              </a:rPr>
              <a:t>Avoids shortages and excess inventory.</a:t>
            </a:r>
          </a:p>
          <a:p>
            <a:pPr algn="l">
              <a:buFont typeface="Wingdings" panose="05000000000000000000" pitchFamily="2" charset="2"/>
              <a:buChar char="Ø"/>
            </a:pPr>
            <a:r>
              <a:rPr lang="en-US" sz="1300" b="0" i="0" dirty="0">
                <a:solidFill>
                  <a:srgbClr val="3B3A3B"/>
                </a:solidFill>
                <a:effectLst/>
                <a:latin typeface="Helvetica" panose="020B0604020202020204" pitchFamily="34" charset="0"/>
                <a:cs typeface="Helvetica" panose="020B0604020202020204" pitchFamily="34" charset="0"/>
              </a:rPr>
              <a:t>Create instant sales and stock reports</a:t>
            </a:r>
          </a:p>
          <a:p>
            <a:pPr>
              <a:buNone/>
            </a:pPr>
            <a:r>
              <a:rPr lang="en-US" sz="1300" b="1" dirty="0">
                <a:latin typeface="Helvetica" panose="020B0604020202020204" pitchFamily="34" charset="0"/>
                <a:cs typeface="Helvetica" panose="020B0604020202020204" pitchFamily="34" charset="0"/>
              </a:rPr>
              <a:t>Expected Benefits</a:t>
            </a:r>
          </a:p>
          <a:p>
            <a:pPr>
              <a:buFont typeface="Wingdings" panose="05000000000000000000" pitchFamily="2" charset="2"/>
              <a:buChar char="Ø"/>
            </a:pPr>
            <a:r>
              <a:rPr lang="en-US" sz="1300" b="1" dirty="0">
                <a:latin typeface="Helvetica" panose="020B0604020202020204" pitchFamily="34" charset="0"/>
                <a:cs typeface="Helvetica" panose="020B0604020202020204" pitchFamily="34" charset="0"/>
              </a:rPr>
              <a:t>Efficiency:</a:t>
            </a:r>
            <a:r>
              <a:rPr lang="en-US" sz="1300" dirty="0">
                <a:latin typeface="Helvetica" panose="020B0604020202020204" pitchFamily="34" charset="0"/>
                <a:cs typeface="Helvetica" panose="020B0604020202020204" pitchFamily="34" charset="0"/>
              </a:rPr>
              <a:t> Reduces manual errors by automating inventory tracking.</a:t>
            </a:r>
          </a:p>
          <a:p>
            <a:pPr>
              <a:buFont typeface="Wingdings" panose="05000000000000000000" pitchFamily="2" charset="2"/>
              <a:buChar char="Ø"/>
            </a:pPr>
            <a:r>
              <a:rPr lang="en-US" sz="1300" b="1" dirty="0">
                <a:latin typeface="Helvetica" panose="020B0604020202020204" pitchFamily="34" charset="0"/>
                <a:cs typeface="Helvetica" panose="020B0604020202020204" pitchFamily="34" charset="0"/>
              </a:rPr>
              <a:t>Stock Optimization:</a:t>
            </a:r>
            <a:r>
              <a:rPr lang="en-US" sz="1300" dirty="0">
                <a:latin typeface="Helvetica" panose="020B0604020202020204" pitchFamily="34" charset="0"/>
                <a:cs typeface="Helvetica" panose="020B0604020202020204" pitchFamily="34" charset="0"/>
              </a:rPr>
              <a:t> Prevents stockouts and overstocking with real-time updates.</a:t>
            </a:r>
          </a:p>
        </p:txBody>
      </p:sp>
      <p:sp>
        <p:nvSpPr>
          <p:cNvPr id="6" name="Content Placeholder 5">
            <a:extLst>
              <a:ext uri="{FF2B5EF4-FFF2-40B4-BE49-F238E27FC236}">
                <a16:creationId xmlns:a16="http://schemas.microsoft.com/office/drawing/2014/main" id="{CFFCED4F-316A-D82E-8153-8031D97AD5F9}"/>
              </a:ext>
            </a:extLst>
          </p:cNvPr>
          <p:cNvSpPr>
            <a:spLocks noGrp="1"/>
          </p:cNvSpPr>
          <p:nvPr>
            <p:ph sz="half" idx="2"/>
          </p:nvPr>
        </p:nvSpPr>
        <p:spPr>
          <a:xfrm>
            <a:off x="6215605" y="1753136"/>
            <a:ext cx="5729467" cy="4508767"/>
          </a:xfrm>
        </p:spPr>
        <p:txBody>
          <a:bodyPr>
            <a:normAutofit fontScale="25000" lnSpcReduction="20000"/>
          </a:bodyPr>
          <a:lstStyle/>
          <a:p>
            <a:pPr>
              <a:lnSpc>
                <a:spcPct val="120000"/>
              </a:lnSpc>
              <a:buFont typeface="Wingdings" panose="05000000000000000000" pitchFamily="2" charset="2"/>
              <a:buChar char="Ø"/>
            </a:pPr>
            <a:r>
              <a:rPr lang="en-US" sz="4800" b="1" dirty="0">
                <a:latin typeface="Helvetica" panose="020B0604020202020204" pitchFamily="34" charset="0"/>
                <a:cs typeface="Helvetica" panose="020B0604020202020204" pitchFamily="34" charset="0"/>
              </a:rPr>
              <a:t>Security:</a:t>
            </a:r>
            <a:r>
              <a:rPr lang="en-US" sz="4800" dirty="0">
                <a:latin typeface="Helvetica" panose="020B0604020202020204" pitchFamily="34" charset="0"/>
                <a:cs typeface="Helvetica" panose="020B0604020202020204" pitchFamily="34" charset="0"/>
              </a:rPr>
              <a:t> Restricts access based on user roles (managers vs. employees).</a:t>
            </a:r>
            <a:endParaRPr lang="en-US" sz="4800" b="1" dirty="0">
              <a:latin typeface="Helvetica" panose="020B0604020202020204" pitchFamily="34" charset="0"/>
              <a:cs typeface="Helvetica" panose="020B0604020202020204" pitchFamily="34" charset="0"/>
            </a:endParaRPr>
          </a:p>
          <a:p>
            <a:pPr>
              <a:lnSpc>
                <a:spcPct val="120000"/>
              </a:lnSpc>
              <a:buNone/>
            </a:pPr>
            <a:r>
              <a:rPr lang="en-US" sz="4800" b="1" dirty="0">
                <a:latin typeface="Helvetica" panose="020B0604020202020204" pitchFamily="34" charset="0"/>
                <a:cs typeface="Helvetica" panose="020B0604020202020204" pitchFamily="34" charset="0"/>
              </a:rPr>
              <a:t>Main Entities: </a:t>
            </a:r>
          </a:p>
          <a:p>
            <a:pPr>
              <a:lnSpc>
                <a:spcPct val="120000"/>
              </a:lnSpc>
              <a:buNone/>
            </a:pPr>
            <a:r>
              <a:rPr lang="en-US" sz="4800" b="1" dirty="0">
                <a:latin typeface="Helvetica" panose="020B0604020202020204" pitchFamily="34" charset="0"/>
                <a:cs typeface="Helvetica" panose="020B0604020202020204" pitchFamily="34" charset="0"/>
              </a:rPr>
              <a:t>Products</a:t>
            </a:r>
            <a:r>
              <a:rPr lang="en-US" sz="4800" dirty="0">
                <a:latin typeface="Helvetica" panose="020B0604020202020204" pitchFamily="34" charset="0"/>
                <a:cs typeface="Helvetica" panose="020B0604020202020204" pitchFamily="34" charset="0"/>
              </a:rPr>
              <a:t> (ID, Name, Category, Price, Stock Qty)</a:t>
            </a:r>
          </a:p>
          <a:p>
            <a:pPr>
              <a:lnSpc>
                <a:spcPct val="120000"/>
              </a:lnSpc>
              <a:buFont typeface="Wingdings" panose="05000000000000000000" pitchFamily="2" charset="2"/>
              <a:buChar char="Ø"/>
            </a:pPr>
            <a:r>
              <a:rPr lang="en-US" sz="4800" b="1" dirty="0">
                <a:latin typeface="Helvetica" panose="020B0604020202020204" pitchFamily="34" charset="0"/>
                <a:cs typeface="Helvetica" panose="020B0604020202020204" pitchFamily="34" charset="0"/>
              </a:rPr>
              <a:t>Suppliers </a:t>
            </a:r>
            <a:r>
              <a:rPr lang="en-US" sz="4800" dirty="0">
                <a:latin typeface="Helvetica" panose="020B0604020202020204" pitchFamily="34" charset="0"/>
                <a:cs typeface="Helvetica" panose="020B0604020202020204" pitchFamily="34" charset="0"/>
              </a:rPr>
              <a:t>(Supplier ID, Name, Contact Info, Address)</a:t>
            </a:r>
          </a:p>
          <a:p>
            <a:pPr>
              <a:lnSpc>
                <a:spcPct val="120000"/>
              </a:lnSpc>
              <a:buFont typeface="Wingdings" panose="05000000000000000000" pitchFamily="2" charset="2"/>
              <a:buChar char="Ø"/>
            </a:pPr>
            <a:r>
              <a:rPr lang="en-US" sz="4800" b="1" dirty="0">
                <a:latin typeface="Helvetica" panose="020B0604020202020204" pitchFamily="34" charset="0"/>
                <a:cs typeface="Helvetica" panose="020B0604020202020204" pitchFamily="34" charset="0"/>
              </a:rPr>
              <a:t>Orders</a:t>
            </a:r>
            <a:r>
              <a:rPr lang="en-US" sz="4800" dirty="0">
                <a:latin typeface="Helvetica" panose="020B0604020202020204" pitchFamily="34" charset="0"/>
                <a:cs typeface="Helvetica" panose="020B0604020202020204" pitchFamily="34" charset="0"/>
              </a:rPr>
              <a:t> (Order ID, Product ID, Supplier ID, Order Date, Quantity)</a:t>
            </a:r>
          </a:p>
          <a:p>
            <a:pPr>
              <a:lnSpc>
                <a:spcPct val="120000"/>
              </a:lnSpc>
              <a:buFont typeface="Wingdings" panose="05000000000000000000" pitchFamily="2" charset="2"/>
              <a:buChar char="Ø"/>
            </a:pPr>
            <a:r>
              <a:rPr kumimoji="0" lang="en-RW" altLang="en-RW" sz="4800"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Users</a:t>
            </a:r>
            <a:r>
              <a:rPr kumimoji="0" lang="en-RW" altLang="en-RW" sz="4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(User ID, Name, Role: Manager, Employee)</a:t>
            </a:r>
            <a:endParaRPr kumimoji="0" lang="en-US" altLang="en-RW" sz="4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a:lnSpc>
                <a:spcPct val="120000"/>
              </a:lnSpc>
              <a:buFont typeface="Wingdings" panose="05000000000000000000" pitchFamily="2" charset="2"/>
              <a:buChar char="Ø"/>
            </a:pPr>
            <a:r>
              <a:rPr kumimoji="0" lang="en-RW" altLang="en-RW" sz="4800" b="1"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Sales</a:t>
            </a:r>
            <a:r>
              <a:rPr kumimoji="0" lang="en-RW" altLang="en-RW" sz="4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(Sale ID, Product ID, Date, Quantity Sold, Total Price)</a:t>
            </a:r>
            <a:endParaRPr kumimoji="0" lang="en-US" altLang="en-RW" sz="4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indent="0">
              <a:lnSpc>
                <a:spcPct val="120000"/>
              </a:lnSpc>
              <a:buNone/>
            </a:pPr>
            <a:r>
              <a:rPr lang="en-US" altLang="en-RW" sz="4800" b="1" dirty="0">
                <a:solidFill>
                  <a:schemeClr val="tx1"/>
                </a:solidFill>
                <a:latin typeface="Helvetica" panose="020B0604020202020204" pitchFamily="34" charset="0"/>
                <a:cs typeface="Helvetica" panose="020B0604020202020204" pitchFamily="34" charset="0"/>
              </a:rPr>
              <a:t>Relationships : </a:t>
            </a:r>
            <a:r>
              <a:rPr kumimoji="0" lang="en-RW"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Each product is supplied by multiple suppliers.</a:t>
            </a:r>
            <a:endParaRPr kumimoji="0" lang="en-US"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a:lnSpc>
                <a:spcPct val="120000"/>
              </a:lnSpc>
              <a:buFont typeface="Wingdings" panose="05000000000000000000" pitchFamily="2" charset="2"/>
              <a:buChar char="Ø"/>
            </a:pPr>
            <a:r>
              <a:rPr kumimoji="0" lang="en-US"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Orders track purchases from suppliers.</a:t>
            </a:r>
          </a:p>
          <a:p>
            <a:pPr>
              <a:lnSpc>
                <a:spcPct val="120000"/>
              </a:lnSpc>
              <a:buFont typeface="Wingdings" panose="05000000000000000000" pitchFamily="2" charset="2"/>
              <a:buChar char="Ø"/>
            </a:pPr>
            <a:r>
              <a:rPr kumimoji="0" lang="en-US"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Sales track products sold.</a:t>
            </a:r>
          </a:p>
          <a:p>
            <a:pPr>
              <a:lnSpc>
                <a:spcPct val="120000"/>
              </a:lnSpc>
              <a:buFont typeface="Wingdings" panose="05000000000000000000" pitchFamily="2" charset="2"/>
              <a:buChar char="Ø"/>
            </a:pPr>
            <a:r>
              <a:rPr kumimoji="0" lang="en-US"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Users manage stock and sales records.</a:t>
            </a:r>
          </a:p>
          <a:p>
            <a:pPr>
              <a:buNone/>
            </a:pPr>
            <a:r>
              <a:rPr lang="en-US" sz="4400" b="1" dirty="0">
                <a:latin typeface="Helvetica" panose="020B0604020202020204" pitchFamily="34" charset="0"/>
                <a:cs typeface="Helvetica" panose="020B0604020202020204" pitchFamily="34" charset="0"/>
              </a:rPr>
              <a:t>Target Users:</a:t>
            </a:r>
            <a:endParaRPr lang="en-US" sz="4400" dirty="0">
              <a:latin typeface="Helvetica" panose="020B0604020202020204" pitchFamily="34" charset="0"/>
              <a:cs typeface="Helvetica" panose="020B0604020202020204" pitchFamily="34" charset="0"/>
            </a:endParaRPr>
          </a:p>
          <a:p>
            <a:pPr>
              <a:buFont typeface="Wingdings" panose="05000000000000000000" pitchFamily="2" charset="2"/>
              <a:buChar char="Ø"/>
            </a:pPr>
            <a:r>
              <a:rPr lang="en-US" sz="4800" dirty="0">
                <a:latin typeface="Helvetica" panose="020B0604020202020204" pitchFamily="34" charset="0"/>
                <a:cs typeface="Helvetica" panose="020B0604020202020204" pitchFamily="34" charset="0"/>
              </a:rPr>
              <a:t>Store managers, employees, and suppliers.</a:t>
            </a:r>
            <a:endParaRPr kumimoji="0" lang="en-US" altLang="en-RW" sz="48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indent="0">
              <a:buNone/>
            </a:pPr>
            <a:endParaRPr kumimoji="0" lang="en-RW" altLang="en-RW" sz="200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198248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57</TotalTime>
  <Words>240</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Wingdings</vt:lpstr>
      <vt:lpstr>Retrospect</vt:lpstr>
      <vt:lpstr>Project: Inventory Management for a Store – 27406, Bosco Domin SHYAKA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Domin Shyaka</dc:creator>
  <cp:lastModifiedBy>Domin Shyaka</cp:lastModifiedBy>
  <cp:revision>1</cp:revision>
  <dcterms:created xsi:type="dcterms:W3CDTF">2025-03-24T08:54:06Z</dcterms:created>
  <dcterms:modified xsi:type="dcterms:W3CDTF">2025-03-24T09:52:01Z</dcterms:modified>
</cp:coreProperties>
</file>