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A7eIAT71XnQoGx3YLd2r3S7JJ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bold.fntdata"/><Relationship Id="rId6" Type="http://schemas.openxmlformats.org/officeDocument/2006/relationships/slide" Target="slides/slide2.xml"/><Relationship Id="rId18" Type="http://schemas.openxmlformats.org/officeDocument/2006/relationships/font" Target="fonts/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5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5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15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8" name="Google Shape;98;p2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6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2" name="Google Shape;132;p29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9" name="Google Shape;139;p3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46" name="Google Shape;146;p31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" name="Google Shape;41;p17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9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9" name="Google Shape;59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5" name="Google Shape;65;p2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7" name="Google Shape;77;p22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2.jpg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ikit-learn.org/stable/supervised_learning.html" TargetMode="External"/><Relationship Id="rId4" Type="http://schemas.openxmlformats.org/officeDocument/2006/relationships/hyperlink" Target="https://scikit-learn.org/stable/unsupervised_learning.html" TargetMode="External"/><Relationship Id="rId5" Type="http://schemas.openxmlformats.org/officeDocument/2006/relationships/hyperlink" Target="https://scikit-learn.org/stable/common_pitfall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chinelearningmastery.com/tour-of-evaluation-metrics-for-imbalanced-classification/" TargetMode="External"/><Relationship Id="rId4" Type="http://schemas.openxmlformats.org/officeDocument/2006/relationships/hyperlink" Target="https://machinelearningmastery.com/regression-metrics-for-machine-learning/" TargetMode="External"/><Relationship Id="rId5" Type="http://schemas.openxmlformats.org/officeDocument/2006/relationships/hyperlink" Target="https://scikit-learn.org/stable/modules/model_evaluation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GB"/>
              <a:t>STROJNO UČENJE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GB"/>
              <a:t>Vježbe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Osnovni algoritmi</a:t>
            </a:r>
            <a:endParaRPr/>
          </a:p>
        </p:txBody>
      </p:sp>
      <p:sp>
        <p:nvSpPr>
          <p:cNvPr id="214" name="Google Shape;214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 u="sng"/>
              <a:t>Klasifikacijski: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Logistička regresija (eng. logistic regression)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Naivni Bayes (eng. naïve Bayes) – NB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Stabla odluke i slučajne šume (eng. decision tree, random forest) – DT, RF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Stroj potpornih vektora (eng. support vector machine) – SVM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K najbližih susjeda (eng. k nearest neighbours) – KNN…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Osnovni algoritmi</a:t>
            </a:r>
            <a:endParaRPr/>
          </a:p>
        </p:txBody>
      </p:sp>
      <p:sp>
        <p:nvSpPr>
          <p:cNvPr id="220" name="Google Shape;220;p11"/>
          <p:cNvSpPr txBox="1"/>
          <p:nvPr>
            <p:ph idx="1" type="body"/>
          </p:nvPr>
        </p:nvSpPr>
        <p:spPr>
          <a:xfrm>
            <a:off x="1295401" y="2423406"/>
            <a:ext cx="96012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 u="sng"/>
              <a:t>Grupiranje</a:t>
            </a:r>
            <a:r>
              <a:rPr lang="en-GB"/>
              <a:t> (eng. clustering):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K-means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Hijerarhijsko, grupiranje na temelju gustoće…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 u="sng"/>
              <a:t>Smanjenje dimenzionalnosti</a:t>
            </a:r>
            <a:r>
              <a:rPr lang="en-GB"/>
              <a:t> (eng. dimensionality reduction):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Analiza glavnih komponenti (eng. principal component analysis) – PCA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Rastav singularnih vrijednosti (eng. singular value decomposition) – SVD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Nenegativni matrični rastav (eng. non-negative matrix factorization) – NMF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Detaljnije o algoritmima</a:t>
            </a:r>
            <a:endParaRPr/>
          </a:p>
        </p:txBody>
      </p:sp>
      <p:sp>
        <p:nvSpPr>
          <p:cNvPr id="226" name="Google Shape;226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Nadzirano učenje: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https://scikit-learn.org/stable/supervised_learning.html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Nenadzirano učenje: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https://scikit-learn.org/stable/unsupervised_learning.html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Česte greške: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https://scikit-learn.org/stable/common_pitfalls.html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Možete koristiti bilo koji od ovih algoritama za svoj projekt – nije nužno da je algoritam obrađen na satu. Nužno je da razumijete što algoritam radi i otprilike kako to radi! Dakle, znati objasniti, bez formula.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Algoritam: polinomijalna regresija (regresijski)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Algoritam: logistička regresija (klasifikacijski!)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Skinuti bilježnicu </a:t>
            </a:r>
            <a:r>
              <a:rPr b="1" lang="en-GB"/>
              <a:t>Vježbe 3 – bilježnica </a:t>
            </a:r>
            <a:r>
              <a:rPr lang="en-GB"/>
              <a:t>s Edit portala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Ponovimo: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Rukovanje podacima: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Izbaciti nedostajuće i duple podatke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Odrediti osnovne statističke značajke (upoznavanje s podacima)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Odlučiti što s ekstremnim vrijednostima (ovisi o slučaju)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Vizualizacija (za lakšu interpretaciju i predstavljanje drugima)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Nadogradimo: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Postavljanje/definiranje/analiza problema kojeg rješavamo: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Precizno odrediti cilj (predviđanje, klasifikacija…) – što su nezavisne varijable a što zavisna varijabla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Odlučiti koji algoritam koristiti (ovisi o podacima – količini, kvaliteti; ovisi o problemu kojeg rješavamo – klasifikacija, predviđanje ili nešto treće; ovisi o limitacijama – dostupna količina memorije, vremenska ograničenja na izvršavanje algoritma, težina problema kojeg rješavamo…)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Koraci nakon izbora algoritma: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1295401" y="2556931"/>
            <a:ext cx="9601196" cy="354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Priprema/procesiranje podataka – ovisi o tipu podataka koje koristimo (audio, slika, tekst, numerički) i o algoritmu kojeg koristimo (pretpostavke algoritma – može biti npr. raspon podataka, distribucija, oblik/zapis…)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Algoritam – treniranje/primjena algoritma na procesirane podatke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Evaluacija algoritma – standardno korištenim metrikama za taj algoritam (regresijske, klasifikacijske…)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Zaključivanje – jesmo li uspjeli riješiti problem sa zadovoljavajućom kvalitetom? Je li nam algoritam dao odgovore koje smo tražili?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Osnovne metrike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1295402" y="2389032"/>
            <a:ext cx="9601196" cy="349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GB" u="sng"/>
              <a:t>Regresijske</a:t>
            </a:r>
            <a:r>
              <a:rPr lang="en-GB"/>
              <a:t>: </a:t>
            </a: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MSE – Mean Squared Error – srednja kvadratna greška</a:t>
            </a: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RMSE – Root Mean Squared Error – korijen srednje kvadratne greške</a:t>
            </a:r>
            <a:br>
              <a:rPr lang="en-GB"/>
            </a:br>
            <a:br>
              <a:rPr lang="en-GB"/>
            </a:b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MAE – Mean Absolute Error – srednja apsolutna greška</a:t>
            </a:r>
            <a:br>
              <a:rPr lang="en-GB"/>
            </a:br>
            <a:br>
              <a:rPr lang="en-GB"/>
            </a:b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R</a:t>
            </a:r>
            <a:r>
              <a:rPr baseline="30000" lang="en-GB"/>
              <a:t>2</a:t>
            </a:r>
            <a:r>
              <a:rPr lang="en-GB"/>
              <a:t> – koeficijent determinacije</a:t>
            </a:r>
            <a:endParaRPr baseline="30000"/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906" y="3710634"/>
            <a:ext cx="3907160" cy="62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5985" y="2783355"/>
            <a:ext cx="2577181" cy="59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3945" y="4843243"/>
            <a:ext cx="2333459" cy="54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6632" y="5216577"/>
            <a:ext cx="3455221" cy="67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Osnovne metrike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 u="sng"/>
              <a:t>Klasifikacijske</a:t>
            </a:r>
            <a:r>
              <a:rPr lang="en-GB"/>
              <a:t>: matrica konfuzije (eng. confusion matrix)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Točnost (eng. accuracy)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Preciznost (eng. precision)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Odziv (eng. recall)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F1 – harmonijska sredina </a:t>
            </a:r>
            <a:br>
              <a:rPr lang="en-GB"/>
            </a:br>
            <a:r>
              <a:rPr lang="en-GB"/>
              <a:t>preciznosti i odziva</a:t>
            </a:r>
            <a:endParaRPr/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013" y="3568322"/>
            <a:ext cx="5977072" cy="222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Osnovne metrike</a:t>
            </a:r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9111" y="2541631"/>
            <a:ext cx="3364780" cy="57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245" y="3593186"/>
            <a:ext cx="6261299" cy="183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8951" y="2585740"/>
            <a:ext cx="1877765" cy="57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7671" y="2541631"/>
            <a:ext cx="2273765" cy="61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Detaljnije o metrikama</a:t>
            </a:r>
            <a:endParaRPr/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Klasifikacijske: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https://machinelearningmastery.com/tour-of-evaluation-metrics-for-imbalanced-classification/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Regresijske: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https://machinelearningmastery.com/regression-metrics-for-machine-learning/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Sklearn dokumentacija o metrikama: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https://scikit-learn.org/stable/modules/model_evaluation.html</a:t>
            </a:r>
            <a:r>
              <a:rPr lang="en-GB"/>
              <a:t> - što sve imate na raspolaganju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Osnovni algoritmi</a:t>
            </a:r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 u="sng"/>
              <a:t>Regresijski: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Linearna regresija (jednostavna, multilinearna, opći linearni model)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Polinomijalna regresija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GB"/>
              <a:t>Klasifikacijski algoritmi prilagođeni za regresiju (sklearn regressors)…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2022-10-17T12:38:53Z</dcterms:created>
  <dc:creator>Domina Sokol</dc:creator>
</cp:coreProperties>
</file>