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4"/>
    <p:sldMasterId id="2147483719" r:id="rId5"/>
  </p:sldMasterIdLst>
  <p:notesMasterIdLst>
    <p:notesMasterId r:id="rId38"/>
  </p:notesMasterIdLst>
  <p:handoutMasterIdLst>
    <p:handoutMasterId r:id="rId39"/>
  </p:handoutMasterIdLst>
  <p:sldIdLst>
    <p:sldId id="1866" r:id="rId6"/>
    <p:sldId id="1870" r:id="rId7"/>
    <p:sldId id="1904" r:id="rId8"/>
    <p:sldId id="1905" r:id="rId9"/>
    <p:sldId id="1906" r:id="rId10"/>
    <p:sldId id="1907" r:id="rId11"/>
    <p:sldId id="1908" r:id="rId12"/>
    <p:sldId id="1909" r:id="rId13"/>
    <p:sldId id="1910" r:id="rId14"/>
    <p:sldId id="1911" r:id="rId15"/>
    <p:sldId id="1912" r:id="rId16"/>
    <p:sldId id="1914" r:id="rId17"/>
    <p:sldId id="1915" r:id="rId18"/>
    <p:sldId id="1918" r:id="rId19"/>
    <p:sldId id="1919" r:id="rId20"/>
    <p:sldId id="1920" r:id="rId21"/>
    <p:sldId id="1921" r:id="rId22"/>
    <p:sldId id="1922" r:id="rId23"/>
    <p:sldId id="1891" r:id="rId24"/>
    <p:sldId id="280" r:id="rId25"/>
    <p:sldId id="1890" r:id="rId26"/>
    <p:sldId id="1898" r:id="rId27"/>
    <p:sldId id="1889" r:id="rId28"/>
    <p:sldId id="1923" r:id="rId29"/>
    <p:sldId id="1899" r:id="rId30"/>
    <p:sldId id="1900" r:id="rId31"/>
    <p:sldId id="1901" r:id="rId32"/>
    <p:sldId id="1902" r:id="rId33"/>
    <p:sldId id="1925" r:id="rId34"/>
    <p:sldId id="1924" r:id="rId35"/>
    <p:sldId id="1876" r:id="rId36"/>
    <p:sldId id="1893" r:id="rId3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nes theme" id="{EE9670AD-028C-4190-AAA8-2AF0F3B1E372}">
          <p14:sldIdLst>
            <p14:sldId id="1866"/>
            <p14:sldId id="1870"/>
            <p14:sldId id="1904"/>
            <p14:sldId id="1905"/>
            <p14:sldId id="1906"/>
            <p14:sldId id="1907"/>
            <p14:sldId id="1908"/>
            <p14:sldId id="1909"/>
            <p14:sldId id="1910"/>
            <p14:sldId id="1911"/>
            <p14:sldId id="1912"/>
            <p14:sldId id="1914"/>
            <p14:sldId id="1915"/>
            <p14:sldId id="1918"/>
            <p14:sldId id="1919"/>
            <p14:sldId id="1920"/>
            <p14:sldId id="1921"/>
            <p14:sldId id="1922"/>
            <p14:sldId id="1891"/>
            <p14:sldId id="280"/>
            <p14:sldId id="1890"/>
            <p14:sldId id="1898"/>
            <p14:sldId id="1889"/>
            <p14:sldId id="1923"/>
            <p14:sldId id="1899"/>
            <p14:sldId id="1900"/>
            <p14:sldId id="1901"/>
            <p14:sldId id="1902"/>
            <p14:sldId id="1925"/>
            <p14:sldId id="1924"/>
            <p14:sldId id="1876"/>
            <p14:sldId id="18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6DC"/>
    <a:srgbClr val="ECE0D4"/>
    <a:srgbClr val="D1B497"/>
    <a:srgbClr val="E3D1BF"/>
    <a:srgbClr val="AA673C"/>
    <a:srgbClr val="6A6967"/>
    <a:srgbClr val="C19C84"/>
    <a:srgbClr val="F8EBE0"/>
    <a:srgbClr val="FF2625"/>
    <a:srgbClr val="00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5BE0B1-5FC5-8E53-ACE5-884F627AFC92}" v="4" dt="2021-07-19T06:32:37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>
        <p:guide orient="horz" pos="2160"/>
        <p:guide pos="480"/>
        <p:guide pos="7200"/>
        <p:guide pos="4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84"/>
    </p:cViewPr>
  </p:sorterViewPr>
  <p:notesViewPr>
    <p:cSldViewPr snapToGrid="0">
      <p:cViewPr varScale="1">
        <p:scale>
          <a:sx n="48" d="100"/>
          <a:sy n="48" d="100"/>
        </p:scale>
        <p:origin x="182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by Sreeja" userId="S::babysreeja@am.amrita.edu::8d4702a7-312b-46f8-bfdc-3e6e7660d433" providerId="AD" clId="Web-{E75BE0B1-5FC5-8E53-ACE5-884F627AFC92}"/>
    <pc:docChg chg="modSld">
      <pc:chgData name="Baby Sreeja" userId="S::babysreeja@am.amrita.edu::8d4702a7-312b-46f8-bfdc-3e6e7660d433" providerId="AD" clId="Web-{E75BE0B1-5FC5-8E53-ACE5-884F627AFC92}" dt="2021-07-19T06:32:37.106" v="5" actId="1076"/>
      <pc:docMkLst>
        <pc:docMk/>
      </pc:docMkLst>
      <pc:sldChg chg="modSp">
        <pc:chgData name="Baby Sreeja" userId="S::babysreeja@am.amrita.edu::8d4702a7-312b-46f8-bfdc-3e6e7660d433" providerId="AD" clId="Web-{E75BE0B1-5FC5-8E53-ACE5-884F627AFC92}" dt="2021-07-19T06:32:37.106" v="5" actId="1076"/>
        <pc:sldMkLst>
          <pc:docMk/>
          <pc:sldMk cId="2701910104" sldId="1870"/>
        </pc:sldMkLst>
        <pc:graphicFrameChg chg="mod">
          <ac:chgData name="Baby Sreeja" userId="S::babysreeja@am.amrita.edu::8d4702a7-312b-46f8-bfdc-3e6e7660d433" providerId="AD" clId="Web-{E75BE0B1-5FC5-8E53-ACE5-884F627AFC92}" dt="2021-07-19T06:32:20.777" v="2" actId="1076"/>
          <ac:graphicFrameMkLst>
            <pc:docMk/>
            <pc:sldMk cId="2701910104" sldId="1870"/>
            <ac:graphicFrameMk id="5" creationId="{E4BAE11B-93B1-4A99-8C69-E529A5DB8A9F}"/>
          </ac:graphicFrameMkLst>
        </pc:graphicFrameChg>
        <pc:picChg chg="mod">
          <ac:chgData name="Baby Sreeja" userId="S::babysreeja@am.amrita.edu::8d4702a7-312b-46f8-bfdc-3e6e7660d433" providerId="AD" clId="Web-{E75BE0B1-5FC5-8E53-ACE5-884F627AFC92}" dt="2021-07-19T06:32:37.106" v="5" actId="1076"/>
          <ac:picMkLst>
            <pc:docMk/>
            <pc:sldMk cId="2701910104" sldId="1870"/>
            <ac:picMk id="6" creationId="{C59C3BDD-5D3D-46C0-8815-D35B59AB3D3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CC79A4-0B25-469F-9B41-E1B92476C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87740-790C-4B8E-8BDF-37374E5C19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EE06D-E2C5-4DF1-B3C1-8E9169AAB10D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8AAF8-731F-4C2E-B690-3086B25AF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C11FA-B74B-44E5-9E55-A45B9911BE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2F40-54C0-4227-BA47-31BF544EF9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44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7007FCA-3EC9-46F6-BE85-2DE9F97B48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3" name="Title 381">
            <a:extLst>
              <a:ext uri="{FF2B5EF4-FFF2-40B4-BE49-F238E27FC236}">
                <a16:creationId xmlns:a16="http://schemas.microsoft.com/office/drawing/2014/main" id="{219026B8-F099-4229-B446-9FE2B96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56" y="2304288"/>
            <a:ext cx="7022592" cy="2258568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4800" b="1">
                <a:solidFill>
                  <a:schemeClr val="accent4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9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AB818C-9403-4CA7-8FC5-347DDE455E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5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 hidden="1">
            <a:extLst>
              <a:ext uri="{FF2B5EF4-FFF2-40B4-BE49-F238E27FC236}">
                <a16:creationId xmlns:a16="http://schemas.microsoft.com/office/drawing/2014/main" id="{D0B12BD8-7E23-4DB3-9F3C-68F6FF145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2650" y="0"/>
            <a:ext cx="2419350" cy="261937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5143907-CDEB-455C-878E-7AE28AF7D2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418919" y="0"/>
            <a:ext cx="6407956" cy="17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2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32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7007FCA-3EC9-46F6-BE85-2DE9F97B4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3" name="Title 381">
            <a:extLst>
              <a:ext uri="{FF2B5EF4-FFF2-40B4-BE49-F238E27FC236}">
                <a16:creationId xmlns:a16="http://schemas.microsoft.com/office/drawing/2014/main" id="{219026B8-F099-4229-B446-9FE2B96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56" y="2304288"/>
            <a:ext cx="7022592" cy="2258568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4800" b="1">
                <a:solidFill>
                  <a:schemeClr val="accent4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06D0636-486A-4B2D-8496-8E65868B1F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87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Phot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4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4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 algn="ctr">
              <a:buNone/>
              <a:defRPr sz="16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498076-A8F2-48B0-807A-C402BDA60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74048"/>
            <a:ext cx="6407956" cy="17839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F9E2C1-844F-4C0E-A423-111C77AE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F3C7C3-8305-4F27-88C3-0118E2EC85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74048"/>
            <a:ext cx="6407956" cy="17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55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hot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/>
            </a:lvl1pPr>
            <a:lvl2pPr marL="283464" indent="-283464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 hidden="1">
            <a:extLst>
              <a:ext uri="{FF2B5EF4-FFF2-40B4-BE49-F238E27FC236}">
                <a16:creationId xmlns:a16="http://schemas.microsoft.com/office/drawing/2014/main" id="{295740BA-9B4E-4B38-827D-32544CDF7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9C593AE-D9D2-42FE-A240-F97D187261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9AA0A799-2244-4DB2-ACAB-F6DA87A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Graphic 9" hidden="1">
            <a:extLst>
              <a:ext uri="{FF2B5EF4-FFF2-40B4-BE49-F238E27FC236}">
                <a16:creationId xmlns:a16="http://schemas.microsoft.com/office/drawing/2014/main" id="{B0A96987-4008-42CE-AE3B-3165535041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84CBDC1E-5204-4E10-B919-D29F4FFE5B6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69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3672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Pattern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3A02C2B-56F2-44A6-9401-A859C472CA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25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5" orient="horz" pos="2240" userDrawn="1">
          <p15:clr>
            <a:srgbClr val="5ACBF0"/>
          </p15:clr>
        </p15:guide>
        <p15:guide id="6" orient="horz" pos="2487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Pattern Cont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076A555-D1E4-4D08-A671-7C399DD9A3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881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5" orient="horz" pos="2240" userDrawn="1">
          <p15:clr>
            <a:srgbClr val="5ACBF0"/>
          </p15:clr>
        </p15:guide>
        <p15:guide id="6" orient="horz" pos="2487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05C4425-09AC-4097-B868-D49C9D64C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6104E15-F449-422E-973A-1899DDF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99" y="715961"/>
            <a:ext cx="7219043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FB296B8-2A3E-4B9D-9C85-4E93F1E227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4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5" pos="2808" userDrawn="1">
          <p15:clr>
            <a:srgbClr val="5ACBF0"/>
          </p15:clr>
        </p15:guide>
        <p15:guide id="6" orient="horz" pos="2240" userDrawn="1">
          <p15:clr>
            <a:srgbClr val="5ACBF0"/>
          </p15:clr>
        </p15:guide>
        <p15:guide id="7" orient="horz" pos="2487" userDrawn="1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etti Content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6D046BD-183F-4E8A-9E66-5DD7B13796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7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5" orient="horz" pos="2243" userDrawn="1">
          <p15:clr>
            <a:srgbClr val="5ACBF0"/>
          </p15:clr>
        </p15:guide>
        <p15:guide id="6" orient="horz" pos="2488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4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4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 algn="ctr">
              <a:buNone/>
              <a:defRPr sz="16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498076-A8F2-48B0-807A-C402BDA60D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74048"/>
            <a:ext cx="6407956" cy="17839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F9E2C1-844F-4C0E-A423-111C77AE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890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etti Conten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B52C724-5454-4514-8C93-D4C293234F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5" orient="horz" pos="2243" userDrawn="1">
          <p15:clr>
            <a:srgbClr val="5ACBF0"/>
          </p15:clr>
        </p15:guide>
        <p15:guide id="6" orient="horz" pos="2488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Pattern Blac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81D833-01F3-4F75-8F62-D60039CA37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7337906-DDCE-443F-9672-CBE803BE6F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666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Pattern Whi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AB818C-9403-4CA7-8FC5-347DDE455E7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FC04F37-D308-4B56-93F5-2CDEA59862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098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 hidden="1">
            <a:extLst>
              <a:ext uri="{FF2B5EF4-FFF2-40B4-BE49-F238E27FC236}">
                <a16:creationId xmlns:a16="http://schemas.microsoft.com/office/drawing/2014/main" id="{D0B12BD8-7E23-4DB3-9F3C-68F6FF145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2650" y="0"/>
            <a:ext cx="2419350" cy="261937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5143907-CDEB-455C-878E-7AE28AF7D2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418919" y="0"/>
            <a:ext cx="6407956" cy="1783952"/>
          </a:xfrm>
          <a:prstGeom prst="rect">
            <a:avLst/>
          </a:prstGeom>
        </p:spPr>
      </p:pic>
      <p:pic>
        <p:nvPicPr>
          <p:cNvPr id="6" name="Graphic 5" hidden="1">
            <a:extLst>
              <a:ext uri="{FF2B5EF4-FFF2-40B4-BE49-F238E27FC236}">
                <a16:creationId xmlns:a16="http://schemas.microsoft.com/office/drawing/2014/main" id="{5B8E88FA-8FF1-4293-838D-A84F4B24C4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2650" y="0"/>
            <a:ext cx="2419350" cy="261937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BEA3151-F773-441C-B1B6-7068C5427D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418919" y="0"/>
            <a:ext cx="6407956" cy="17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539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6740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5ADC4-55A2-48FA-ACF8-E64B9FE31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CE2B9-9ACA-4D38-B64B-35967BF1D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B352C-CEDA-4C5F-8D96-D04724F5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4696-E1F3-49EF-AEC8-730A16D9A23F}" type="datetimeFigureOut">
              <a:rPr lang="en-US" altLang="en-US" smtClean="0"/>
              <a:pPr/>
              <a:t>9/13/2022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9E1A5-0137-42BD-845D-1A7FC808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72A56-4E33-4984-926C-BE87BB82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2501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C0B17-76E1-41FB-8783-4AD474CE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CBDB0-5B3A-48E2-9BFD-A6C078147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BEAF4-8BF9-4282-98B4-DBF8ACE2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4696-E1F3-49EF-AEC8-730A16D9A23F}" type="datetimeFigureOut">
              <a:rPr lang="en-US" altLang="en-US" smtClean="0"/>
              <a:pPr/>
              <a:t>9/13/2022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D7A54-85B9-4B79-A0BE-51D884FE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5349C-8363-4F49-950C-ADBC9CE9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272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/>
            </a:lvl1pPr>
            <a:lvl2pPr marL="283464" indent="-283464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 hidden="1">
            <a:extLst>
              <a:ext uri="{FF2B5EF4-FFF2-40B4-BE49-F238E27FC236}">
                <a16:creationId xmlns:a16="http://schemas.microsoft.com/office/drawing/2014/main" id="{295740BA-9B4E-4B38-827D-32544CDF75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9C593AE-D9D2-42FE-A240-F97D187261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9AA0A799-2244-4DB2-ACAB-F6DA87A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34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2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92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05C4425-09AC-4097-B868-D49C9D64C8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6104E15-F449-422E-973A-1899DDF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99" y="715961"/>
            <a:ext cx="7219043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6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018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6488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81D833-01F3-4F75-8F62-D60039CA37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4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9/13/2022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1899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7" r:id="rId5"/>
    <p:sldLayoutId id="2147483710" r:id="rId6"/>
    <p:sldLayoutId id="2147483716" r:id="rId7"/>
    <p:sldLayoutId id="2147483718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9/13/2022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9179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4.xml"/><Relationship Id="rId4" Type="http://schemas.openxmlformats.org/officeDocument/2006/relationships/slide" Target="slide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4.xml"/><Relationship Id="rId5" Type="http://schemas.openxmlformats.org/officeDocument/2006/relationships/slide" Target="slide9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8E5CF-FC82-40DA-8E6D-0BFF887B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45" y="1687600"/>
            <a:ext cx="8784549" cy="2258568"/>
          </a:xfrm>
        </p:spPr>
        <p:txBody>
          <a:bodyPr anchor="ctr"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WordVisi_MSFontService"/>
              </a:rPr>
              <a:t>Architecture of Microprocessors</a:t>
            </a:r>
            <a:br>
              <a:rPr lang="en-US" b="0" i="0" dirty="0">
                <a:solidFill>
                  <a:srgbClr val="000000"/>
                </a:solidFill>
                <a:effectLst/>
                <a:latin typeface="WordVisi_MSFontService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WordVisi_MSFontService"/>
              </a:rPr>
              <a:t>Case Study: 8085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A4EDFF-E090-4A05-B781-1C96FFDAB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19062" y="1414669"/>
            <a:ext cx="8257682" cy="4028661"/>
          </a:xfrm>
        </p:spPr>
        <p:txBody>
          <a:bodyPr>
            <a:normAutofit fontScale="92500" lnSpcReduction="10000"/>
          </a:bodyPr>
          <a:lstStyle/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altLang="en-US" sz="2000" b="1" dirty="0">
                <a:latin typeface="Bookman Old Style" panose="02050604050505020204" pitchFamily="18" charset="0"/>
              </a:rPr>
              <a:t>Fetch, Decode, Execute</a:t>
            </a:r>
          </a:p>
          <a:p>
            <a:pPr lvl="2" eaLnBrk="1" hangingPunct="1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uP fetches the first instruction from the memory</a:t>
            </a:r>
          </a:p>
          <a:p>
            <a:pPr lvl="2" eaLnBrk="1" hangingPunct="1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Decodes it</a:t>
            </a:r>
          </a:p>
          <a:p>
            <a:pPr lvl="2" eaLnBrk="1" hangingPunct="1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Execute the instruction</a:t>
            </a: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Bookman Old Style" panose="02050604050505020204" pitchFamily="18" charset="0"/>
              </a:rPr>
              <a:t>Uses the system bus to fetch the instruction and data from the memory in the entire process</a:t>
            </a: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Bookman Old Style" panose="02050604050505020204" pitchFamily="18" charset="0"/>
              </a:rPr>
              <a:t>Uses registers to store data temporarily</a:t>
            </a: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Bookman Old Style" panose="02050604050505020204" pitchFamily="18" charset="0"/>
              </a:rPr>
              <a:t>Performs the computing function in the ALU</a:t>
            </a: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Bookman Old Style" panose="02050604050505020204" pitchFamily="18" charset="0"/>
              </a:rPr>
              <a:t>Sends out the result in binary using the same bus lines to the o/p.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F82009-5BE9-4F47-B281-86E9EDACD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2020" y="447606"/>
            <a:ext cx="7219043" cy="784848"/>
          </a:xfrm>
        </p:spPr>
        <p:txBody>
          <a:bodyPr>
            <a:normAutofit fontScale="90000"/>
          </a:bodyPr>
          <a:lstStyle/>
          <a:p>
            <a:r>
              <a:rPr lang="en-US" altLang="en-US" sz="4000" dirty="0">
                <a:latin typeface="Bookman Old Style" panose="02050604050505020204" pitchFamily="18" charset="0"/>
              </a:rPr>
              <a:t>How does a uP works?</a:t>
            </a:r>
            <a:br>
              <a:rPr lang="en-US" altLang="en-US" sz="4000" dirty="0">
                <a:latin typeface="Bookman Old Style" panose="020506040505050202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7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BC2291-D881-42FD-B072-DEF3944A6D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20888" y="1719470"/>
            <a:ext cx="8555856" cy="43434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10000"/>
              </a:lnSpc>
            </a:pPr>
            <a:r>
              <a:rPr lang="en-US" altLang="en-US" sz="1800" dirty="0">
                <a:latin typeface="Bookman Old Style" panose="02050604050505020204" pitchFamily="18" charset="0"/>
              </a:rPr>
              <a:t>Word :- No: of bits uP recognizes  and process at a time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1800" dirty="0">
                <a:latin typeface="Bookman Old Style" panose="02050604050505020204" pitchFamily="18" charset="0"/>
              </a:rPr>
              <a:t>Machine Language:-  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1800" dirty="0">
                <a:latin typeface="Bookman Old Style" panose="02050604050505020204" pitchFamily="18" charset="0"/>
              </a:rPr>
              <a:t>uP communicates and operates in 0’s &amp; 1’s 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1800" dirty="0">
                <a:latin typeface="Bookman Old Style" panose="02050604050505020204" pitchFamily="18" charset="0"/>
              </a:rPr>
              <a:t>For communication, give the instruction in binary language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1800" dirty="0">
                <a:latin typeface="Bookman Old Style" panose="02050604050505020204" pitchFamily="18" charset="0"/>
              </a:rPr>
              <a:t>Assembly language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1800" dirty="0">
                <a:latin typeface="Bookman Old Style" panose="02050604050505020204" pitchFamily="18" charset="0"/>
              </a:rPr>
              <a:t>Programmer writes the program in words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1800" dirty="0">
                <a:latin typeface="Bookman Old Style" panose="02050604050505020204" pitchFamily="18" charset="0"/>
              </a:rPr>
              <a:t>Symbolic code for each instruction, called mnemonics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000" dirty="0">
                <a:latin typeface="Bookman Old Style" panose="02050604050505020204" pitchFamily="18" charset="0"/>
              </a:rPr>
              <a:t>Assembler :-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1800" dirty="0">
                <a:latin typeface="Bookman Old Style" panose="02050604050505020204" pitchFamily="18" charset="0"/>
              </a:rPr>
              <a:t>Program that translates the mnemonics entered from the keyboard into the corresponding binary machine codes of the uP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ED5F3C-FC75-4449-B35D-E72F0F8D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353459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D87644-17C1-42A5-BF4D-095B68C62B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42381" y="1467678"/>
            <a:ext cx="8557592" cy="4326834"/>
          </a:xfrm>
        </p:spPr>
        <p:txBody>
          <a:bodyPr>
            <a:normAutofit/>
          </a:bodyPr>
          <a:lstStyle/>
          <a:p>
            <a:pPr marL="285750" indent="-285750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dirty="0">
                <a:latin typeface="Bookman Old Style" panose="02050604050505020204" pitchFamily="18" charset="0"/>
              </a:rPr>
              <a:t>It is an 8 bit general purpose microprocessor.</a:t>
            </a:r>
          </a:p>
          <a:p>
            <a:pPr marL="285750" indent="-285750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dirty="0">
                <a:latin typeface="Bookman Old Style" panose="02050604050505020204" pitchFamily="18" charset="0"/>
              </a:rPr>
              <a:t>It is a single chip N-MOS device with 40 pins.</a:t>
            </a:r>
          </a:p>
          <a:p>
            <a:pPr marL="285750" indent="-285750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dirty="0">
                <a:latin typeface="Bookman Old Style" panose="02050604050505020204" pitchFamily="18" charset="0"/>
              </a:rPr>
              <a:t>Capable for addressing 64K of memory</a:t>
            </a:r>
          </a:p>
          <a:p>
            <a:pPr marL="285750" indent="-285750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dirty="0">
                <a:latin typeface="Bookman Old Style" panose="02050604050505020204" pitchFamily="18" charset="0"/>
              </a:rPr>
              <a:t>It has multiplexed address and data bus.(AD0-AD7).</a:t>
            </a:r>
          </a:p>
          <a:p>
            <a:pPr marL="285750" indent="-285750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dirty="0">
                <a:latin typeface="Bookman Old Style" panose="02050604050505020204" pitchFamily="18" charset="0"/>
              </a:rPr>
              <a:t>It works on 5 Volt dc power supply.</a:t>
            </a:r>
          </a:p>
          <a:p>
            <a:pPr marL="285750" indent="-285750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dirty="0">
                <a:latin typeface="Bookman Old Style" panose="02050604050505020204" pitchFamily="18" charset="0"/>
              </a:rPr>
              <a:t>The maximum clock frequency is 3 MHz - (8085A-5MHz)</a:t>
            </a:r>
          </a:p>
          <a:p>
            <a:pPr marL="285750" indent="-285750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dirty="0">
                <a:latin typeface="Bookman Old Style" panose="02050604050505020204" pitchFamily="18" charset="0"/>
              </a:rPr>
              <a:t>It provides 74 instructions with 5 different addressing modes.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80CA34-16B8-46EA-A85C-AA5E705A2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1656" y="348213"/>
            <a:ext cx="7219043" cy="635761"/>
          </a:xfrm>
        </p:spPr>
        <p:txBody>
          <a:bodyPr>
            <a:normAutofit fontScale="90000"/>
          </a:bodyPr>
          <a:lstStyle/>
          <a:p>
            <a:r>
              <a:rPr lang="en-US" dirty="0"/>
              <a:t>INTEL 8085-Features</a:t>
            </a:r>
          </a:p>
        </p:txBody>
      </p:sp>
    </p:spTree>
    <p:extLst>
      <p:ext uri="{BB962C8B-B14F-4D97-AF65-F5344CB8AC3E}">
        <p14:creationId xmlns:p14="http://schemas.microsoft.com/office/powerpoint/2010/main" val="411953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8C0E4D9D-47EF-43CC-8A90-4BC4BE960675}"/>
              </a:ext>
            </a:extLst>
          </p:cNvPr>
          <p:cNvSpPr txBox="1">
            <a:spLocks noChangeArrowheads="1"/>
          </p:cNvSpPr>
          <p:nvPr/>
        </p:nvSpPr>
        <p:spPr>
          <a:xfrm>
            <a:off x="2746511" y="1749288"/>
            <a:ext cx="5075584" cy="30115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Signals can be classified into 6 groups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: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Address Bus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Data Bus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Control and Status signals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Power supply and frequency signals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Externally initiated signals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Serial I/O ports</a:t>
            </a:r>
          </a:p>
          <a:p>
            <a:pPr lvl="2" fontAlgn="auto">
              <a:spcAft>
                <a:spcPts val="0"/>
              </a:spcAft>
            </a:pPr>
            <a:endParaRPr lang="en-US" altLang="en-US" sz="18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lvl="1" fontAlgn="auto">
              <a:spcAft>
                <a:spcPts val="0"/>
              </a:spcAft>
              <a:buFontTx/>
              <a:buNone/>
            </a:pPr>
            <a:endParaRPr lang="en-US" altLang="en-US" dirty="0"/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03E9D0DD-7069-45BA-B46E-3012FE557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35726" y="231913"/>
            <a:ext cx="4361413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5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FF50BCE-79FF-48F2-B7E4-9212967E27D4}"/>
              </a:ext>
            </a:extLst>
          </p:cNvPr>
          <p:cNvSpPr/>
          <p:nvPr/>
        </p:nvSpPr>
        <p:spPr>
          <a:xfrm>
            <a:off x="273206" y="301940"/>
            <a:ext cx="3724507" cy="1668998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chemeClr val="accent1">
                    <a:lumMod val="50000"/>
                  </a:schemeClr>
                </a:solidFill>
              </a:rPr>
              <a:t>Address Bus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</a:rPr>
              <a:t>16 address lines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</a:rPr>
              <a:t>A15 – A8 &amp; AD7 – AD0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</a:rPr>
              <a:t>A15 – A8 are unidirectional, called high order address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</a:rPr>
              <a:t>AD7 – AD0 for dual purpose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F1E91-D300-4367-841C-FB80786C0B18}"/>
              </a:ext>
            </a:extLst>
          </p:cNvPr>
          <p:cNvSpPr/>
          <p:nvPr/>
        </p:nvSpPr>
        <p:spPr>
          <a:xfrm>
            <a:off x="7396978" y="-23346"/>
            <a:ext cx="4270917" cy="1650380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chemeClr val="accent1">
                    <a:lumMod val="50000"/>
                  </a:schemeClr>
                </a:solidFill>
              </a:rPr>
              <a:t>Multiplexed Address/Data Bus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</a:rPr>
              <a:t>AD7-AD0 are bidirectional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</a:rPr>
              <a:t>Low order address bus or data bus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</a:rPr>
              <a:t>Earlier part of cycle, acts as low order address bus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</a:rPr>
              <a:t>Later part, acts as data bus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D44B3F-AF64-4CA9-A0B5-7535365224D6}"/>
              </a:ext>
            </a:extLst>
          </p:cNvPr>
          <p:cNvSpPr/>
          <p:nvPr/>
        </p:nvSpPr>
        <p:spPr>
          <a:xfrm>
            <a:off x="4042317" y="1657275"/>
            <a:ext cx="3836019" cy="1271239"/>
          </a:xfrm>
          <a:prstGeom prst="rect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chemeClr val="accent1">
                    <a:lumMod val="50000"/>
                  </a:schemeClr>
                </a:solidFill>
              </a:rPr>
              <a:t>Control &amp; Status Signal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</a:rPr>
              <a:t>2 control signals (RD &amp; WR)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</a:rPr>
              <a:t>3 Status signals (IO/M, S1 &amp; S0)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</a:rPr>
              <a:t>1 Special Signal (ALE)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701AA0-C645-47E7-9DF0-24CB4FFEE667}"/>
              </a:ext>
            </a:extLst>
          </p:cNvPr>
          <p:cNvSpPr/>
          <p:nvPr/>
        </p:nvSpPr>
        <p:spPr>
          <a:xfrm>
            <a:off x="7157225" y="2958755"/>
            <a:ext cx="5034775" cy="3899245"/>
          </a:xfrm>
          <a:prstGeom prst="rect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chemeClr val="accent1">
                    <a:lumMod val="50000"/>
                  </a:schemeClr>
                </a:solidFill>
              </a:rPr>
              <a:t>Power Supply and Clock Frequency</a:t>
            </a:r>
          </a:p>
          <a:p>
            <a:pPr marL="800100" lvl="3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altLang="en-US" sz="1600" dirty="0" err="1">
                <a:solidFill>
                  <a:schemeClr val="accent1">
                    <a:lumMod val="50000"/>
                  </a:schemeClr>
                </a:solidFill>
              </a:rPr>
              <a:t>Vcc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</a:rPr>
              <a:t> - +5V power supply</a:t>
            </a:r>
          </a:p>
          <a:p>
            <a:pPr marL="800100" lvl="3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altLang="en-US" sz="1600" dirty="0" err="1">
                <a:solidFill>
                  <a:schemeClr val="accent1">
                    <a:lumMod val="50000"/>
                  </a:schemeClr>
                </a:solidFill>
              </a:rPr>
              <a:t>Vss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</a:rPr>
              <a:t> – Ground Reference</a:t>
            </a:r>
          </a:p>
          <a:p>
            <a:pPr marL="800100" lvl="3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altLang="ar-SA" sz="1600" noProof="1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altLang="ar-SA" sz="16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altLang="ar-SA" sz="1600" noProof="1">
                <a:solidFill>
                  <a:schemeClr val="accent1">
                    <a:lumMod val="50000"/>
                  </a:schemeClr>
                </a:solidFill>
              </a:rPr>
              <a:t>and X</a:t>
            </a:r>
            <a:r>
              <a:rPr lang="en-US" altLang="ar-SA" sz="16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altLang="ar-SA" sz="1600" noProof="1">
                <a:solidFill>
                  <a:schemeClr val="accent1">
                    <a:lumMod val="50000"/>
                  </a:schemeClr>
                </a:solidFill>
              </a:rPr>
              <a:t> are the inputs from the crystal or clock generating circuit.</a:t>
            </a:r>
          </a:p>
          <a:p>
            <a:pPr marL="800100" lvl="4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altLang="ar-SA" sz="1600" noProof="1">
                <a:solidFill>
                  <a:schemeClr val="accent1">
                    <a:lumMod val="50000"/>
                  </a:schemeClr>
                </a:solidFill>
              </a:rPr>
              <a:t>The frequency is internally divided by 2.</a:t>
            </a:r>
          </a:p>
          <a:p>
            <a:pPr marL="800100" lvl="4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altLang="ar-SA" sz="1600" noProof="1">
                <a:solidFill>
                  <a:schemeClr val="accent1">
                    <a:lumMod val="50000"/>
                  </a:schemeClr>
                </a:solidFill>
              </a:rPr>
              <a:t>So, to run the microprocessor at 3 MHz, a clock running at 6 MHz should be connected to the X</a:t>
            </a:r>
            <a:r>
              <a:rPr lang="en-US" altLang="ar-SA" sz="16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altLang="ar-SA" sz="1600" noProof="1">
                <a:solidFill>
                  <a:schemeClr val="accent1">
                    <a:lumMod val="50000"/>
                  </a:schemeClr>
                </a:solidFill>
              </a:rPr>
              <a:t> and X</a:t>
            </a:r>
            <a:r>
              <a:rPr lang="en-US" altLang="ar-SA" sz="16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altLang="ar-SA" sz="1600" noProof="1">
                <a:solidFill>
                  <a:schemeClr val="accent1">
                    <a:lumMod val="50000"/>
                  </a:schemeClr>
                </a:solidFill>
              </a:rPr>
              <a:t> pins.</a:t>
            </a:r>
            <a:r>
              <a:rPr lang="en-US" altLang="ar-SA" sz="1600" dirty="0">
                <a:solidFill>
                  <a:schemeClr val="accent1">
                    <a:lumMod val="50000"/>
                  </a:schemeClr>
                </a:solidFill>
              </a:rPr>
              <a:t> (Crystal of 6MHz frequency should be connected)</a:t>
            </a:r>
          </a:p>
          <a:p>
            <a:pPr marL="800100" lvl="3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altLang="ar-SA" sz="1600" dirty="0">
                <a:solidFill>
                  <a:schemeClr val="accent1">
                    <a:lumMod val="50000"/>
                  </a:schemeClr>
                </a:solidFill>
              </a:rPr>
              <a:t>CLK OUT – Clock Output</a:t>
            </a:r>
          </a:p>
          <a:p>
            <a:pPr marL="800100" lvl="4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altLang="ar-SA" sz="1600" noProof="1">
                <a:solidFill>
                  <a:schemeClr val="accent1">
                    <a:lumMod val="50000"/>
                  </a:schemeClr>
                </a:solidFill>
              </a:rPr>
              <a:t>An output clock pin to drive the clock of the rest of the system.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90C91BB-8EBA-4991-B7F9-4EE859BC9373}"/>
              </a:ext>
            </a:extLst>
          </p:cNvPr>
          <p:cNvSpPr/>
          <p:nvPr/>
        </p:nvSpPr>
        <p:spPr>
          <a:xfrm>
            <a:off x="113371" y="2969906"/>
            <a:ext cx="4443761" cy="258661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chemeClr val="accent1">
                    <a:lumMod val="50000"/>
                  </a:schemeClr>
                </a:solidFill>
              </a:rPr>
              <a:t>Externally Initiated Signals</a:t>
            </a:r>
          </a:p>
          <a:p>
            <a:pPr marL="800100" lvl="3" indent="-342900"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</a:rPr>
              <a:t>Includes 5 Interrupt signals</a:t>
            </a:r>
          </a:p>
          <a:p>
            <a:pPr marL="1200150" lvl="5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</a:rPr>
              <a:t>INTR, INTA, RST 7.5, RST 6.5, RST 5.5, TRAP</a:t>
            </a:r>
          </a:p>
          <a:p>
            <a:pPr marL="800100" lvl="3" indent="-342900"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</a:rPr>
              <a:t>3 DMA (Direct memory Access) Controller signals</a:t>
            </a:r>
          </a:p>
          <a:p>
            <a:pPr marL="1200150" lvl="5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</a:rPr>
              <a:t>HOLD, HLDA, READY</a:t>
            </a:r>
          </a:p>
          <a:p>
            <a:pPr marL="800100" lvl="3" indent="-342900"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</a:rPr>
              <a:t>RESET IN</a:t>
            </a:r>
          </a:p>
          <a:p>
            <a:pPr marL="800100" lvl="3" indent="-342900"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</a:rPr>
              <a:t>RESET OUT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9DE7CE-E42E-44B4-ABBF-3455A4775DE9}"/>
              </a:ext>
            </a:extLst>
          </p:cNvPr>
          <p:cNvSpPr/>
          <p:nvPr/>
        </p:nvSpPr>
        <p:spPr>
          <a:xfrm>
            <a:off x="2306445" y="5586761"/>
            <a:ext cx="4828478" cy="1271239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eaLnBrk="1" hangingPunct="1"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chemeClr val="accent1">
                    <a:lumMod val="50000"/>
                  </a:schemeClr>
                </a:solidFill>
              </a:rPr>
              <a:t>Serial I/O Ports</a:t>
            </a:r>
          </a:p>
          <a:p>
            <a:pPr marL="12001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</a:rPr>
              <a:t>SID – Serial Input Transmission</a:t>
            </a:r>
          </a:p>
          <a:p>
            <a:pPr marL="12001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</a:rPr>
              <a:t>SOD – Serial Output Transmission</a:t>
            </a:r>
          </a:p>
        </p:txBody>
      </p:sp>
    </p:spTree>
    <p:extLst>
      <p:ext uri="{BB962C8B-B14F-4D97-AF65-F5344CB8AC3E}">
        <p14:creationId xmlns:p14="http://schemas.microsoft.com/office/powerpoint/2010/main" val="243629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C43A0C-AC9D-4B84-80D5-DB63D58922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01121" y="2328746"/>
            <a:ext cx="8275621" cy="3276600"/>
          </a:xfrm>
        </p:spPr>
        <p:txBody>
          <a:bodyPr/>
          <a:lstStyle/>
          <a:p>
            <a:pPr marL="285750" indent="-285750"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/>
              <a:t>Hardware Model (physical electronics components)</a:t>
            </a:r>
          </a:p>
          <a:p>
            <a:pPr marL="285750" indent="-285750"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/>
              <a:t>Programming Model (information needed to write program)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1B0AE-7FCE-45FA-8ABB-56F21178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8085 Models</a:t>
            </a:r>
          </a:p>
        </p:txBody>
      </p:sp>
    </p:spTree>
    <p:extLst>
      <p:ext uri="{BB962C8B-B14F-4D97-AF65-F5344CB8AC3E}">
        <p14:creationId xmlns:p14="http://schemas.microsoft.com/office/powerpoint/2010/main" val="174172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415A422-B70E-44A2-8A24-E94BEFB30822}"/>
              </a:ext>
            </a:extLst>
          </p:cNvPr>
          <p:cNvSpPr txBox="1">
            <a:spLocks noChangeArrowheads="1"/>
          </p:cNvSpPr>
          <p:nvPr/>
        </p:nvSpPr>
        <p:spPr>
          <a:xfrm>
            <a:off x="4282068" y="274638"/>
            <a:ext cx="7300332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8085 Hardware Model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D5B477-98EE-4F6D-A4F7-CCB0AEC3E01C}"/>
              </a:ext>
            </a:extLst>
          </p:cNvPr>
          <p:cNvSpPr txBox="1">
            <a:spLocks noChangeArrowheads="1"/>
          </p:cNvSpPr>
          <p:nvPr/>
        </p:nvSpPr>
        <p:spPr>
          <a:xfrm>
            <a:off x="2899317" y="2332037"/>
            <a:ext cx="4237463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en-US" sz="18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2 major segments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en-US" sz="18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Segment 1</a:t>
            </a: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ALU</a:t>
            </a: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8-bit Accumulator</a:t>
            </a: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Instruction Decoder</a:t>
            </a: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Flags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en-US" sz="18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Segment 2</a:t>
            </a: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8-bit &amp; 16 bit Register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FEE4C429-D426-4318-93D3-2B9910A93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688" y="1276815"/>
            <a:ext cx="5167312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73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2C5AB1-8C48-479E-948E-434ED0D867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77015" y="1685694"/>
            <a:ext cx="3947533" cy="3276600"/>
          </a:xfrm>
        </p:spPr>
        <p:txBody>
          <a:bodyPr>
            <a:normAutofit fontScale="92500"/>
          </a:bodyPr>
          <a:lstStyle/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Bookman Old Style" panose="02050604050505020204" pitchFamily="18" charset="0"/>
              </a:rPr>
              <a:t>Includes some segments of ALU and registers</a:t>
            </a:r>
          </a:p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Bookman Old Style" panose="02050604050505020204" pitchFamily="18" charset="0"/>
              </a:rPr>
              <a:t>Includes information critical for writing assembly language</a:t>
            </a:r>
          </a:p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Bookman Old Style" panose="02050604050505020204" pitchFamily="18" charset="0"/>
              </a:rPr>
              <a:t>6 GPR</a:t>
            </a:r>
          </a:p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Bookman Old Style" panose="02050604050505020204" pitchFamily="18" charset="0"/>
              </a:rPr>
              <a:t>1 Accumulator</a:t>
            </a:r>
          </a:p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Bookman Old Style" panose="02050604050505020204" pitchFamily="18" charset="0"/>
              </a:rPr>
              <a:t>1 Flag register</a:t>
            </a:r>
          </a:p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Bookman Old Style" panose="02050604050505020204" pitchFamily="18" charset="0"/>
              </a:rPr>
              <a:t>16-bit Program Counter</a:t>
            </a:r>
          </a:p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Bookman Old Style" panose="02050604050505020204" pitchFamily="18" charset="0"/>
              </a:rPr>
              <a:t>16-bit Stack Pointer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FDEEEF-3982-4054-903F-6E390E55A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4314" y="414878"/>
            <a:ext cx="7219043" cy="1189037"/>
          </a:xfrm>
        </p:spPr>
        <p:txBody>
          <a:bodyPr/>
          <a:lstStyle/>
          <a:p>
            <a:r>
              <a:rPr lang="en-US" dirty="0"/>
              <a:t>8085 Programming Model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A57C9535-7E40-4194-ABA8-65F71D9AF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11" y="1414345"/>
            <a:ext cx="5318190" cy="4573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956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D98EBF-9F03-4F1E-AE82-89534FA06E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67668" y="834483"/>
            <a:ext cx="8454041" cy="2287859"/>
          </a:xfrm>
        </p:spPr>
        <p:txBody>
          <a:bodyPr/>
          <a:lstStyle/>
          <a:p>
            <a:pPr marL="285750" indent="-285750" algn="just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Bookman Old Style" panose="02050604050505020204" pitchFamily="18" charset="0"/>
              </a:rPr>
              <a:t>16–bit register hold memory address</a:t>
            </a:r>
          </a:p>
          <a:p>
            <a:pPr marL="285750" indent="-285750" algn="just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Bookman Old Style" panose="02050604050505020204" pitchFamily="18" charset="0"/>
              </a:rPr>
              <a:t>PC is used to sequence the execution of the instruction</a:t>
            </a:r>
          </a:p>
          <a:p>
            <a:pPr marL="285750" indent="-285750" algn="just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Bookman Old Style" panose="02050604050505020204" pitchFamily="18" charset="0"/>
              </a:rPr>
              <a:t>Function of PC is to point to the memory address from which the next byte is to be fetched</a:t>
            </a:r>
          </a:p>
          <a:p>
            <a:pPr marL="285750" indent="-285750" algn="just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Bookman Old Style" panose="02050604050505020204" pitchFamily="18" charset="0"/>
              </a:rPr>
              <a:t>When a byte (machine code) is being fetched, the program counter is incremented by one to point to the next memory location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0882F9-E6AA-4143-986E-F1A2CC46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200" y="91493"/>
            <a:ext cx="7219043" cy="1189037"/>
          </a:xfrm>
        </p:spPr>
        <p:txBody>
          <a:bodyPr/>
          <a:lstStyle/>
          <a:p>
            <a:r>
              <a:rPr lang="en-US" dirty="0"/>
              <a:t>Program Counter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993383-1654-4D61-B651-9EB038493917}"/>
              </a:ext>
            </a:extLst>
          </p:cNvPr>
          <p:cNvSpPr txBox="1"/>
          <p:nvPr/>
        </p:nvSpPr>
        <p:spPr>
          <a:xfrm>
            <a:off x="3267307" y="3905009"/>
            <a:ext cx="84540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eaLnBrk="1" hangingPunct="1"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16-bit register used as a memory pointer </a:t>
            </a:r>
          </a:p>
          <a:p>
            <a:pPr marL="285750" indent="-285750" algn="just" eaLnBrk="1" hangingPunct="1"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It points to a memory location in R/W memory, called the stack </a:t>
            </a:r>
          </a:p>
          <a:p>
            <a:pPr marL="285750" indent="-285750" algn="just" eaLnBrk="1" hangingPunct="1"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beginning of the stack is defined by loading 16-bit address in the stack pointer. </a:t>
            </a:r>
          </a:p>
          <a:p>
            <a:pPr marL="285750" indent="-285750" algn="just" eaLnBrk="1" hangingPunct="1"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stack is the sequence of memory locations defined by the programmer. </a:t>
            </a:r>
          </a:p>
          <a:p>
            <a:pPr marL="285750" indent="-285750" algn="just" eaLnBrk="1" hangingPunct="1"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stack is used to save the content of a register during the execution of the program. 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10D4C4A8-3F8E-43CD-ABA2-BE57E67D0229}"/>
              </a:ext>
            </a:extLst>
          </p:cNvPr>
          <p:cNvSpPr txBox="1">
            <a:spLocks/>
          </p:cNvSpPr>
          <p:nvPr/>
        </p:nvSpPr>
        <p:spPr>
          <a:xfrm>
            <a:off x="3548875" y="3109109"/>
            <a:ext cx="7219043" cy="654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Stack Pointer</a:t>
            </a:r>
          </a:p>
        </p:txBody>
      </p:sp>
    </p:spTree>
    <p:extLst>
      <p:ext uri="{BB962C8B-B14F-4D97-AF65-F5344CB8AC3E}">
        <p14:creationId xmlns:p14="http://schemas.microsoft.com/office/powerpoint/2010/main" val="76230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837A47-CE42-451F-AD2C-1DD7DA7333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lvl="4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ALU</a:t>
            </a:r>
          </a:p>
          <a:p>
            <a:pPr marL="285750" lvl="4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Timing &amp; Control Unit</a:t>
            </a:r>
          </a:p>
          <a:p>
            <a:pPr marL="285750" lvl="4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Instruction Register and Decoder</a:t>
            </a:r>
          </a:p>
          <a:p>
            <a:pPr marL="285750" lvl="4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Register Array</a:t>
            </a:r>
          </a:p>
          <a:p>
            <a:pPr marL="285750" lvl="4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Interrupt Control</a:t>
            </a:r>
          </a:p>
          <a:p>
            <a:pPr marL="285750" lvl="4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Serial I/O Control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9AFC3D-18E3-4B43-94CC-FAA65715B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8085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48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E4BAE11B-93B1-4A99-8C69-E529A5DB8A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972882"/>
              </p:ext>
            </p:extLst>
          </p:nvPr>
        </p:nvGraphicFramePr>
        <p:xfrm>
          <a:off x="2745727" y="0"/>
          <a:ext cx="9285288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621064" imgH="5714286" progId="Paint.Picture">
                  <p:embed/>
                </p:oleObj>
              </mc:Choice>
              <mc:Fallback>
                <p:oleObj r:id="rId2" imgW="7621064" imgH="5714286" progId="Paint.Picture">
                  <p:embed/>
                  <p:pic>
                    <p:nvPicPr>
                      <p:cNvPr id="1026" name="Object 5">
                        <a:extLst>
                          <a:ext uri="{FF2B5EF4-FFF2-40B4-BE49-F238E27FC236}">
                            <a16:creationId xmlns:a16="http://schemas.microsoft.com/office/drawing/2014/main" id="{11CAF7B2-A9BC-4B85-833B-A2B87C442C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5727" y="0"/>
                        <a:ext cx="9285288" cy="685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C59C3BDD-5D3D-46C0-8815-D35B59AB3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384" y="4802606"/>
            <a:ext cx="2757237" cy="205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5B60AA-B8B9-4053-BB10-B7FDE9418058}"/>
              </a:ext>
            </a:extLst>
          </p:cNvPr>
          <p:cNvCxnSpPr/>
          <p:nvPr/>
        </p:nvCxnSpPr>
        <p:spPr>
          <a:xfrm rot="5400000" flipH="1" flipV="1">
            <a:off x="5388664" y="3390900"/>
            <a:ext cx="2819400" cy="24384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91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6">
            <a:extLst>
              <a:ext uri="{FF2B5EF4-FFF2-40B4-BE49-F238E27FC236}">
                <a16:creationId xmlns:a16="http://schemas.microsoft.com/office/drawing/2014/main" id="{02A648C9-865C-467E-AD3D-462C7FAC9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28600"/>
            <a:ext cx="2590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b="1" i="1">
                <a:solidFill>
                  <a:schemeClr val="bg1"/>
                </a:solidFill>
              </a:rPr>
              <a:t>Aum Amriteswaryai Namah:</a:t>
            </a:r>
          </a:p>
        </p:txBody>
      </p:sp>
      <p:sp>
        <p:nvSpPr>
          <p:cNvPr id="27662" name="WordArt 14">
            <a:extLst>
              <a:ext uri="{FF2B5EF4-FFF2-40B4-BE49-F238E27FC236}">
                <a16:creationId xmlns:a16="http://schemas.microsoft.com/office/drawing/2014/main" id="{AC11EACB-BB15-476F-A8AD-119B22D332F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828800" y="381001"/>
            <a:ext cx="2171700" cy="2571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400" b="1" kern="10">
                <a:ln w="12700">
                  <a:solidFill>
                    <a:srgbClr val="990033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8085 ARCHITECTURE</a:t>
            </a:r>
          </a:p>
        </p:txBody>
      </p:sp>
      <p:sp>
        <p:nvSpPr>
          <p:cNvPr id="27663" name="Rectangle 15">
            <a:extLst>
              <a:ext uri="{FF2B5EF4-FFF2-40B4-BE49-F238E27FC236}">
                <a16:creationId xmlns:a16="http://schemas.microsoft.com/office/drawing/2014/main" id="{F399C93D-857C-4208-AA65-F72416C66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981200"/>
            <a:ext cx="8686800" cy="228600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27665" name="Text Box 17" descr="Newsprint">
            <a:extLst>
              <a:ext uri="{FF2B5EF4-FFF2-40B4-BE49-F238E27FC236}">
                <a16:creationId xmlns:a16="http://schemas.microsoft.com/office/drawing/2014/main" id="{425085FF-664B-4381-A4AE-A74C0FA6E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295401"/>
            <a:ext cx="2895600" cy="3460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b="1" i="1">
                <a:solidFill>
                  <a:schemeClr val="bg1"/>
                </a:solidFill>
                <a:latin typeface="Bodoni MT" panose="02070603080606020203" pitchFamily="18" charset="0"/>
              </a:rPr>
              <a:t>Interrupt Control</a:t>
            </a:r>
          </a:p>
        </p:txBody>
      </p:sp>
      <p:sp>
        <p:nvSpPr>
          <p:cNvPr id="27666" name="Text Box 18" descr="Newsprint">
            <a:extLst>
              <a:ext uri="{FF2B5EF4-FFF2-40B4-BE49-F238E27FC236}">
                <a16:creationId xmlns:a16="http://schemas.microsoft.com/office/drawing/2014/main" id="{FF30BCEF-6FC9-458D-A305-5A1A8610E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295401"/>
            <a:ext cx="2438400" cy="3460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b="1" i="1">
                <a:solidFill>
                  <a:schemeClr val="bg1"/>
                </a:solidFill>
                <a:latin typeface="Bodoni MT" panose="02070603080606020203" pitchFamily="18" charset="0"/>
              </a:rPr>
              <a:t>Serial I/O Control</a:t>
            </a:r>
          </a:p>
        </p:txBody>
      </p:sp>
      <p:sp>
        <p:nvSpPr>
          <p:cNvPr id="27667" name="Text Box 19" descr="Newsprint">
            <a:extLst>
              <a:ext uri="{FF2B5EF4-FFF2-40B4-BE49-F238E27FC236}">
                <a16:creationId xmlns:a16="http://schemas.microsoft.com/office/drawing/2014/main" id="{82C50860-F2F7-4C45-84F8-510ED08C4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590801"/>
            <a:ext cx="1219200" cy="485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200" b="1" i="1">
                <a:solidFill>
                  <a:schemeClr val="bg1"/>
                </a:solidFill>
                <a:latin typeface="Bodoni MT" panose="02070603080606020203" pitchFamily="18" charset="0"/>
              </a:rPr>
              <a:t>Accumulator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200" b="1" i="1">
                <a:solidFill>
                  <a:schemeClr val="bg1"/>
                </a:solidFill>
                <a:latin typeface="Bodoni MT" panose="02070603080606020203" pitchFamily="18" charset="0"/>
              </a:rPr>
              <a:t>(8)</a:t>
            </a:r>
          </a:p>
        </p:txBody>
      </p:sp>
      <p:sp>
        <p:nvSpPr>
          <p:cNvPr id="27668" name="Text Box 20" descr="Newsprint">
            <a:extLst>
              <a:ext uri="{FF2B5EF4-FFF2-40B4-BE49-F238E27FC236}">
                <a16:creationId xmlns:a16="http://schemas.microsoft.com/office/drawing/2014/main" id="{C61AC5DC-6F40-407F-8D90-73FB3816F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105400"/>
            <a:ext cx="5181600" cy="10795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b="1" i="1">
                <a:solidFill>
                  <a:schemeClr val="bg1"/>
                </a:solidFill>
                <a:latin typeface="Bodoni MT" panose="02070603080606020203" pitchFamily="18" charset="0"/>
              </a:rPr>
              <a:t>Timing and Control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b="1" i="1">
                <a:solidFill>
                  <a:schemeClr val="bg1"/>
                </a:solidFill>
                <a:latin typeface="Bodoni MT" panose="02070603080606020203" pitchFamily="18" charset="0"/>
              </a:rPr>
              <a:t>CLK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b="1" i="1">
                <a:solidFill>
                  <a:schemeClr val="bg1"/>
                </a:solidFill>
                <a:latin typeface="Bodoni MT" panose="02070603080606020203" pitchFamily="18" charset="0"/>
              </a:rPr>
              <a:t>GEN         Control            Status         DMA           Reset</a:t>
            </a:r>
          </a:p>
        </p:txBody>
      </p:sp>
      <p:sp>
        <p:nvSpPr>
          <p:cNvPr id="27669" name="Text Box 21" descr="Newsprint">
            <a:extLst>
              <a:ext uri="{FF2B5EF4-FFF2-40B4-BE49-F238E27FC236}">
                <a16:creationId xmlns:a16="http://schemas.microsoft.com/office/drawing/2014/main" id="{F5921F1F-3A42-4306-A5A3-538DFB437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590801"/>
            <a:ext cx="1295400" cy="485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200" b="1" i="1">
                <a:solidFill>
                  <a:schemeClr val="bg1"/>
                </a:solidFill>
                <a:latin typeface="Bodoni MT" panose="02070603080606020203" pitchFamily="18" charset="0"/>
              </a:rPr>
              <a:t>Instruction 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200" b="1" i="1">
                <a:solidFill>
                  <a:schemeClr val="bg1"/>
                </a:solidFill>
                <a:latin typeface="Bodoni MT" panose="02070603080606020203" pitchFamily="18" charset="0"/>
              </a:rPr>
              <a:t>Reg.(8)</a:t>
            </a:r>
          </a:p>
        </p:txBody>
      </p:sp>
      <p:sp>
        <p:nvSpPr>
          <p:cNvPr id="27672" name="Text Box 24" descr="Newsprint">
            <a:extLst>
              <a:ext uri="{FF2B5EF4-FFF2-40B4-BE49-F238E27FC236}">
                <a16:creationId xmlns:a16="http://schemas.microsoft.com/office/drawing/2014/main" id="{2AB119CC-C05B-4D9D-B5FF-F7CC71E66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667000"/>
            <a:ext cx="1524000" cy="37623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i="1">
                <a:solidFill>
                  <a:schemeClr val="bg1"/>
                </a:solidFill>
                <a:latin typeface="Bodoni MT" panose="02070603080606020203" pitchFamily="18" charset="0"/>
              </a:rPr>
              <a:t>Multiplexer</a:t>
            </a:r>
          </a:p>
        </p:txBody>
      </p:sp>
      <p:sp>
        <p:nvSpPr>
          <p:cNvPr id="27673" name="Text Box 25" descr="Newsprint">
            <a:extLst>
              <a:ext uri="{FF2B5EF4-FFF2-40B4-BE49-F238E27FC236}">
                <a16:creationId xmlns:a16="http://schemas.microsoft.com/office/drawing/2014/main" id="{022BF338-F9AF-4E86-9161-B92D99AB3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048000"/>
            <a:ext cx="1143000" cy="51462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400" b="1" i="1" dirty="0">
                <a:solidFill>
                  <a:schemeClr val="bg1"/>
                </a:solidFill>
                <a:latin typeface="Bodoni MT" panose="02070603080606020203" pitchFamily="18" charset="0"/>
              </a:rPr>
              <a:t>W  (8)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400" b="1" i="1" dirty="0" err="1">
                <a:solidFill>
                  <a:schemeClr val="bg1"/>
                </a:solidFill>
                <a:latin typeface="Bodoni MT" panose="02070603080606020203" pitchFamily="18" charset="0"/>
              </a:rPr>
              <a:t>Temp.Reg</a:t>
            </a:r>
            <a:r>
              <a:rPr lang="en-US" altLang="en-US" sz="1400" b="1" i="1" dirty="0">
                <a:solidFill>
                  <a:schemeClr val="bg1"/>
                </a:solidFill>
                <a:latin typeface="Bodoni MT" panose="02070603080606020203" pitchFamily="18" charset="0"/>
              </a:rPr>
              <a:t>.</a:t>
            </a:r>
          </a:p>
        </p:txBody>
      </p:sp>
      <p:sp>
        <p:nvSpPr>
          <p:cNvPr id="27674" name="Text Box 26" descr="Newsprint">
            <a:extLst>
              <a:ext uri="{FF2B5EF4-FFF2-40B4-BE49-F238E27FC236}">
                <a16:creationId xmlns:a16="http://schemas.microsoft.com/office/drawing/2014/main" id="{9938178D-43E4-41B6-B33C-B7F766BC3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3048000"/>
            <a:ext cx="1143000" cy="51462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400" b="1" i="1">
                <a:solidFill>
                  <a:schemeClr val="bg1"/>
                </a:solidFill>
                <a:latin typeface="Bodoni MT" panose="02070603080606020203" pitchFamily="18" charset="0"/>
              </a:rPr>
              <a:t>Z  (8)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400" b="1" i="1">
                <a:solidFill>
                  <a:schemeClr val="bg1"/>
                </a:solidFill>
                <a:latin typeface="Bodoni MT" panose="02070603080606020203" pitchFamily="18" charset="0"/>
              </a:rPr>
              <a:t>Temp.Reg.</a:t>
            </a:r>
          </a:p>
        </p:txBody>
      </p:sp>
      <p:sp>
        <p:nvSpPr>
          <p:cNvPr id="27675" name="Text Box 27" descr="Newsprint">
            <a:extLst>
              <a:ext uri="{FF2B5EF4-FFF2-40B4-BE49-F238E27FC236}">
                <a16:creationId xmlns:a16="http://schemas.microsoft.com/office/drawing/2014/main" id="{2AE76914-EBC6-4FB3-8CD3-1CCD7C0C9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3505200"/>
            <a:ext cx="1143000" cy="256096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400" b="1" i="1">
                <a:solidFill>
                  <a:schemeClr val="bg1"/>
                </a:solidFill>
                <a:latin typeface="Bodoni MT" panose="02070603080606020203" pitchFamily="18" charset="0"/>
              </a:rPr>
              <a:t>C Reg.(8)</a:t>
            </a:r>
          </a:p>
        </p:txBody>
      </p:sp>
      <p:sp>
        <p:nvSpPr>
          <p:cNvPr id="27676" name="Text Box 28" descr="Newsprint">
            <a:extLst>
              <a:ext uri="{FF2B5EF4-FFF2-40B4-BE49-F238E27FC236}">
                <a16:creationId xmlns:a16="http://schemas.microsoft.com/office/drawing/2014/main" id="{23E6DDF2-3170-49FD-AB8F-E7E801863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505200"/>
            <a:ext cx="1066800" cy="256096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400" b="1" i="1">
                <a:solidFill>
                  <a:schemeClr val="bg1"/>
                </a:solidFill>
                <a:latin typeface="Bodoni MT" panose="02070603080606020203" pitchFamily="18" charset="0"/>
              </a:rPr>
              <a:t>B Reg.(8)</a:t>
            </a:r>
          </a:p>
        </p:txBody>
      </p:sp>
      <p:sp>
        <p:nvSpPr>
          <p:cNvPr id="27677" name="Text Box 29" descr="Newsprint">
            <a:extLst>
              <a:ext uri="{FF2B5EF4-FFF2-40B4-BE49-F238E27FC236}">
                <a16:creationId xmlns:a16="http://schemas.microsoft.com/office/drawing/2014/main" id="{0A19FE35-D78F-4B21-B6DD-826E558EB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733800"/>
            <a:ext cx="1066800" cy="256096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400" b="1" i="1">
                <a:solidFill>
                  <a:schemeClr val="bg1"/>
                </a:solidFill>
                <a:latin typeface="Bodoni MT" panose="02070603080606020203" pitchFamily="18" charset="0"/>
              </a:rPr>
              <a:t>D Reg.(8)</a:t>
            </a:r>
          </a:p>
        </p:txBody>
      </p:sp>
      <p:sp>
        <p:nvSpPr>
          <p:cNvPr id="27678" name="Text Box 30" descr="Newsprint">
            <a:extLst>
              <a:ext uri="{FF2B5EF4-FFF2-40B4-BE49-F238E27FC236}">
                <a16:creationId xmlns:a16="http://schemas.microsoft.com/office/drawing/2014/main" id="{8E408C3A-FA33-4B90-B704-BFC38A9C3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3733800"/>
            <a:ext cx="1143000" cy="256096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400" b="1" i="1">
                <a:solidFill>
                  <a:schemeClr val="bg1"/>
                </a:solidFill>
                <a:latin typeface="Bodoni MT" panose="02070603080606020203" pitchFamily="18" charset="0"/>
              </a:rPr>
              <a:t>E Reg.(8)</a:t>
            </a:r>
          </a:p>
        </p:txBody>
      </p:sp>
      <p:sp>
        <p:nvSpPr>
          <p:cNvPr id="27679" name="Text Box 31" descr="Newsprint">
            <a:extLst>
              <a:ext uri="{FF2B5EF4-FFF2-40B4-BE49-F238E27FC236}">
                <a16:creationId xmlns:a16="http://schemas.microsoft.com/office/drawing/2014/main" id="{83B0A488-7336-4D1F-BCDE-0C95E0E7A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962400"/>
            <a:ext cx="1066800" cy="256096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400" b="1" i="1">
                <a:solidFill>
                  <a:schemeClr val="bg1"/>
                </a:solidFill>
                <a:latin typeface="Bodoni MT" panose="02070603080606020203" pitchFamily="18" charset="0"/>
              </a:rPr>
              <a:t>H Reg.(8)</a:t>
            </a:r>
          </a:p>
        </p:txBody>
      </p:sp>
      <p:sp>
        <p:nvSpPr>
          <p:cNvPr id="27680" name="Text Box 32" descr="Newsprint">
            <a:extLst>
              <a:ext uri="{FF2B5EF4-FFF2-40B4-BE49-F238E27FC236}">
                <a16:creationId xmlns:a16="http://schemas.microsoft.com/office/drawing/2014/main" id="{74B825BB-23DD-48BF-8090-B33E00ACF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3962400"/>
            <a:ext cx="1143000" cy="256096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400" b="1" i="1">
                <a:solidFill>
                  <a:schemeClr val="bg1"/>
                </a:solidFill>
                <a:latin typeface="Bodoni MT" panose="02070603080606020203" pitchFamily="18" charset="0"/>
              </a:rPr>
              <a:t>L Reg.(8)</a:t>
            </a:r>
          </a:p>
        </p:txBody>
      </p:sp>
      <p:sp>
        <p:nvSpPr>
          <p:cNvPr id="27681" name="Text Box 33" descr="Newsprint">
            <a:extLst>
              <a:ext uri="{FF2B5EF4-FFF2-40B4-BE49-F238E27FC236}">
                <a16:creationId xmlns:a16="http://schemas.microsoft.com/office/drawing/2014/main" id="{B9288401-7433-425B-AD42-986B7BD9A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191000"/>
            <a:ext cx="2209800" cy="256096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400" b="1" i="1">
                <a:solidFill>
                  <a:schemeClr val="bg1"/>
                </a:solidFill>
                <a:latin typeface="Bodoni MT" panose="02070603080606020203" pitchFamily="18" charset="0"/>
              </a:rPr>
              <a:t>Stack Pointer(16)</a:t>
            </a:r>
          </a:p>
        </p:txBody>
      </p:sp>
      <p:sp>
        <p:nvSpPr>
          <p:cNvPr id="27682" name="Text Box 34" descr="Newsprint">
            <a:extLst>
              <a:ext uri="{FF2B5EF4-FFF2-40B4-BE49-F238E27FC236}">
                <a16:creationId xmlns:a16="http://schemas.microsoft.com/office/drawing/2014/main" id="{2E2CF737-745C-4018-928B-F78F9544D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419600"/>
            <a:ext cx="2209800" cy="256096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400" b="1" i="1">
                <a:solidFill>
                  <a:schemeClr val="bg1"/>
                </a:solidFill>
                <a:latin typeface="Bodoni MT" panose="02070603080606020203" pitchFamily="18" charset="0"/>
              </a:rPr>
              <a:t>Program Counter(16)</a:t>
            </a:r>
          </a:p>
        </p:txBody>
      </p:sp>
      <p:sp>
        <p:nvSpPr>
          <p:cNvPr id="27683" name="Text Box 35" descr="Newsprint">
            <a:extLst>
              <a:ext uri="{FF2B5EF4-FFF2-40B4-BE49-F238E27FC236}">
                <a16:creationId xmlns:a16="http://schemas.microsoft.com/office/drawing/2014/main" id="{08102C13-DB37-453C-A8EC-5D7AC8CAF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648201"/>
            <a:ext cx="2209800" cy="368049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65000"/>
              </a:lnSpc>
              <a:spcBef>
                <a:spcPct val="50000"/>
              </a:spcBef>
            </a:pPr>
            <a:r>
              <a:rPr lang="en-US" altLang="en-US" sz="1200" b="1" i="1">
                <a:solidFill>
                  <a:schemeClr val="bg1"/>
                </a:solidFill>
                <a:latin typeface="Bodoni MT" panose="02070603080606020203" pitchFamily="18" charset="0"/>
              </a:rPr>
              <a:t>Incrementer/Decrementer Address Latch</a:t>
            </a:r>
            <a:r>
              <a:rPr lang="en-US" altLang="en-US" sz="1400" b="1" i="1">
                <a:solidFill>
                  <a:schemeClr val="bg1"/>
                </a:solidFill>
                <a:latin typeface="Bodoni MT" panose="02070603080606020203" pitchFamily="18" charset="0"/>
              </a:rPr>
              <a:t>      (16)</a:t>
            </a:r>
          </a:p>
        </p:txBody>
      </p:sp>
      <p:sp>
        <p:nvSpPr>
          <p:cNvPr id="27684" name="Text Box 36" descr="Newsprint">
            <a:extLst>
              <a:ext uri="{FF2B5EF4-FFF2-40B4-BE49-F238E27FC236}">
                <a16:creationId xmlns:a16="http://schemas.microsoft.com/office/drawing/2014/main" id="{9C6C1A96-3169-4122-ACE2-9AEE01563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562600"/>
            <a:ext cx="1143000" cy="51462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400" b="1" i="1">
                <a:solidFill>
                  <a:schemeClr val="bg1"/>
                </a:solidFill>
                <a:latin typeface="Bodoni MT" panose="02070603080606020203" pitchFamily="18" charset="0"/>
              </a:rPr>
              <a:t>Address 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400" b="1" i="1">
                <a:solidFill>
                  <a:schemeClr val="bg1"/>
                </a:solidFill>
                <a:latin typeface="Bodoni MT" panose="02070603080606020203" pitchFamily="18" charset="0"/>
              </a:rPr>
              <a:t>Buffer (8)</a:t>
            </a:r>
          </a:p>
        </p:txBody>
      </p:sp>
      <p:sp>
        <p:nvSpPr>
          <p:cNvPr id="27685" name="Text Box 37" descr="Newsprint">
            <a:extLst>
              <a:ext uri="{FF2B5EF4-FFF2-40B4-BE49-F238E27FC236}">
                <a16:creationId xmlns:a16="http://schemas.microsoft.com/office/drawing/2014/main" id="{0AA08DCC-DB2F-4754-BF3D-8EFCBA3A4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400" y="5638800"/>
            <a:ext cx="1371600" cy="406906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400" b="1" i="1">
                <a:solidFill>
                  <a:schemeClr val="bg1"/>
                </a:solidFill>
                <a:latin typeface="Bodoni MT" panose="02070603080606020203" pitchFamily="18" charset="0"/>
              </a:rPr>
              <a:t>Data/Address  Buffer(8)</a:t>
            </a:r>
          </a:p>
        </p:txBody>
      </p:sp>
      <p:sp>
        <p:nvSpPr>
          <p:cNvPr id="27686" name="AutoShape 38">
            <a:extLst>
              <a:ext uri="{FF2B5EF4-FFF2-40B4-BE49-F238E27FC236}">
                <a16:creationId xmlns:a16="http://schemas.microsoft.com/office/drawing/2014/main" id="{813654D2-F100-4589-9F87-748F14CB1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0" y="2209800"/>
            <a:ext cx="304800" cy="3429000"/>
          </a:xfrm>
          <a:prstGeom prst="upDownArrow">
            <a:avLst>
              <a:gd name="adj1" fmla="val 50000"/>
              <a:gd name="adj2" fmla="val 22500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27689" name="AutoShape 41">
            <a:extLst>
              <a:ext uri="{FF2B5EF4-FFF2-40B4-BE49-F238E27FC236}">
                <a16:creationId xmlns:a16="http://schemas.microsoft.com/office/drawing/2014/main" id="{249D5789-2A0D-4A41-8BD8-E6B4E8A3B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0" y="1828800"/>
            <a:ext cx="3810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27691" name="AutoShape 43">
            <a:extLst>
              <a:ext uri="{FF2B5EF4-FFF2-40B4-BE49-F238E27FC236}">
                <a16:creationId xmlns:a16="http://schemas.microsoft.com/office/drawing/2014/main" id="{8520C60C-C109-4C34-9B1F-B5ED28BC3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28800"/>
            <a:ext cx="381000" cy="5334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27692" name="AutoShape 44">
            <a:extLst>
              <a:ext uri="{FF2B5EF4-FFF2-40B4-BE49-F238E27FC236}">
                <a16:creationId xmlns:a16="http://schemas.microsoft.com/office/drawing/2014/main" id="{EFA47FD6-2CC2-4816-990C-C8CCE605C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209800"/>
            <a:ext cx="152400" cy="457200"/>
          </a:xfrm>
          <a:prstGeom prst="upDownArrow">
            <a:avLst>
              <a:gd name="adj1" fmla="val 50000"/>
              <a:gd name="adj2" fmla="val 6000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27693" name="AutoShape 45">
            <a:extLst>
              <a:ext uri="{FF2B5EF4-FFF2-40B4-BE49-F238E27FC236}">
                <a16:creationId xmlns:a16="http://schemas.microsoft.com/office/drawing/2014/main" id="{7AA73AA3-1794-4CC7-A75F-BE7250F73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2098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27695" name="Text Box 47" descr="Newsprint">
            <a:extLst>
              <a:ext uri="{FF2B5EF4-FFF2-40B4-BE49-F238E27FC236}">
                <a16:creationId xmlns:a16="http://schemas.microsoft.com/office/drawing/2014/main" id="{A5DBB5D0-0B53-4106-B4D3-D6E449709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505200"/>
            <a:ext cx="1524000" cy="83185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b="1" i="1">
                <a:solidFill>
                  <a:schemeClr val="bg1"/>
                </a:solidFill>
                <a:latin typeface="Bodoni MT" panose="02070603080606020203" pitchFamily="18" charset="0"/>
              </a:rPr>
              <a:t>Instruction Decoder and Machine Cycle Encoder</a:t>
            </a:r>
          </a:p>
        </p:txBody>
      </p:sp>
      <p:sp>
        <p:nvSpPr>
          <p:cNvPr id="27701" name="AutoShape 53">
            <a:extLst>
              <a:ext uri="{FF2B5EF4-FFF2-40B4-BE49-F238E27FC236}">
                <a16:creationId xmlns:a16="http://schemas.microsoft.com/office/drawing/2014/main" id="{E15F3E0B-19C7-4DEB-9B71-D8B519CB5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5257800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27702" name="AutoShape 54">
            <a:extLst>
              <a:ext uri="{FF2B5EF4-FFF2-40B4-BE49-F238E27FC236}">
                <a16:creationId xmlns:a16="http://schemas.microsoft.com/office/drawing/2014/main" id="{0B42430F-90D3-4EEE-9295-1A2435C3A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0" y="5334000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27703" name="AutoShape 55">
            <a:extLst>
              <a:ext uri="{FF2B5EF4-FFF2-40B4-BE49-F238E27FC236}">
                <a16:creationId xmlns:a16="http://schemas.microsoft.com/office/drawing/2014/main" id="{95B83923-010B-4B7D-8852-2630D9D8A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50292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27704" name="Rectangle 56">
            <a:extLst>
              <a:ext uri="{FF2B5EF4-FFF2-40B4-BE49-F238E27FC236}">
                <a16:creationId xmlns:a16="http://schemas.microsoft.com/office/drawing/2014/main" id="{5F536D05-770F-4C6C-98A5-504C590DC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257800"/>
            <a:ext cx="1676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27705" name="AutoShape 57">
            <a:extLst>
              <a:ext uri="{FF2B5EF4-FFF2-40B4-BE49-F238E27FC236}">
                <a16:creationId xmlns:a16="http://schemas.microsoft.com/office/drawing/2014/main" id="{CA0A28DB-AC0F-4E56-8E28-06877C911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6096000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27706" name="AutoShape 58">
            <a:extLst>
              <a:ext uri="{FF2B5EF4-FFF2-40B4-BE49-F238E27FC236}">
                <a16:creationId xmlns:a16="http://schemas.microsoft.com/office/drawing/2014/main" id="{750F1DC2-5B6A-4E27-AC44-A13F9A510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0" y="6019800"/>
            <a:ext cx="228600" cy="381000"/>
          </a:xfrm>
          <a:prstGeom prst="upDown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27707" name="Text Box 59">
            <a:extLst>
              <a:ext uri="{FF2B5EF4-FFF2-40B4-BE49-F238E27FC236}">
                <a16:creationId xmlns:a16="http://schemas.microsoft.com/office/drawing/2014/main" id="{977B9F4D-DD85-4004-959A-8BB462EFA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6384926"/>
            <a:ext cx="11430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 b="1">
                <a:solidFill>
                  <a:schemeClr val="bg1"/>
                </a:solidFill>
              </a:rPr>
              <a:t>A</a:t>
            </a:r>
            <a:r>
              <a:rPr lang="en-US" altLang="en-US" sz="1000" b="1" baseline="-25000">
                <a:solidFill>
                  <a:schemeClr val="bg1"/>
                </a:solidFill>
              </a:rPr>
              <a:t>15 </a:t>
            </a:r>
            <a:r>
              <a:rPr lang="en-US" altLang="en-US" sz="1000" b="1">
                <a:solidFill>
                  <a:schemeClr val="bg1"/>
                </a:solidFill>
              </a:rPr>
              <a:t>- A</a:t>
            </a:r>
            <a:r>
              <a:rPr lang="en-US" altLang="en-US" sz="1000" b="1" baseline="-25000">
                <a:solidFill>
                  <a:schemeClr val="bg1"/>
                </a:solidFill>
              </a:rPr>
              <a:t>8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1000" b="1">
                <a:solidFill>
                  <a:schemeClr val="bg1"/>
                </a:solidFill>
              </a:rPr>
              <a:t>(Address Bus)</a:t>
            </a:r>
          </a:p>
        </p:txBody>
      </p:sp>
      <p:sp>
        <p:nvSpPr>
          <p:cNvPr id="27708" name="Text Box 60">
            <a:extLst>
              <a:ext uri="{FF2B5EF4-FFF2-40B4-BE49-F238E27FC236}">
                <a16:creationId xmlns:a16="http://schemas.microsoft.com/office/drawing/2014/main" id="{7E9FD6FA-C64C-4883-9D06-A2D4C97CA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6445250"/>
            <a:ext cx="22098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000" b="1">
                <a:solidFill>
                  <a:schemeClr val="bg1"/>
                </a:solidFill>
              </a:rPr>
              <a:t>AD</a:t>
            </a:r>
            <a:r>
              <a:rPr lang="en-US" altLang="en-US" sz="1000" b="1" baseline="-25000">
                <a:solidFill>
                  <a:schemeClr val="bg1"/>
                </a:solidFill>
              </a:rPr>
              <a:t>7</a:t>
            </a:r>
            <a:r>
              <a:rPr lang="en-US" altLang="en-US" sz="1000" b="1">
                <a:solidFill>
                  <a:schemeClr val="bg1"/>
                </a:solidFill>
              </a:rPr>
              <a:t> – AD</a:t>
            </a:r>
            <a:r>
              <a:rPr lang="en-US" altLang="en-US" sz="1000" b="1" baseline="-25000">
                <a:solidFill>
                  <a:schemeClr val="bg1"/>
                </a:solidFill>
              </a:rPr>
              <a:t>0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000" b="1">
                <a:solidFill>
                  <a:schemeClr val="bg1"/>
                </a:solidFill>
              </a:rPr>
              <a:t>(Address/Data Bus)</a:t>
            </a:r>
          </a:p>
        </p:txBody>
      </p:sp>
      <p:sp>
        <p:nvSpPr>
          <p:cNvPr id="27709" name="Text Box 61" descr="Newsprint">
            <a:extLst>
              <a:ext uri="{FF2B5EF4-FFF2-40B4-BE49-F238E27FC236}">
                <a16:creationId xmlns:a16="http://schemas.microsoft.com/office/drawing/2014/main" id="{8D776C96-68BA-4A46-849A-C5A87F2FBA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129463" y="3690938"/>
            <a:ext cx="1600200" cy="31432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 i="1">
                <a:solidFill>
                  <a:schemeClr val="bg1"/>
                </a:solidFill>
                <a:latin typeface="Bodoni MT" panose="02070603080606020203" pitchFamily="18" charset="0"/>
              </a:rPr>
              <a:t>Reg.Select</a:t>
            </a:r>
          </a:p>
        </p:txBody>
      </p:sp>
      <p:sp>
        <p:nvSpPr>
          <p:cNvPr id="27710" name="Text Box 62" descr="Newsprint">
            <a:extLst>
              <a:ext uri="{FF2B5EF4-FFF2-40B4-BE49-F238E27FC236}">
                <a16:creationId xmlns:a16="http://schemas.microsoft.com/office/drawing/2014/main" id="{10A9CA38-7881-4F54-9E02-EA79E05AE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590801"/>
            <a:ext cx="914400" cy="485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200" b="1" i="1">
                <a:solidFill>
                  <a:schemeClr val="bg1"/>
                </a:solidFill>
                <a:latin typeface="Bodoni MT" panose="02070603080606020203" pitchFamily="18" charset="0"/>
              </a:rPr>
              <a:t>Temp.Reg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200" b="1" i="1">
                <a:solidFill>
                  <a:schemeClr val="bg1"/>
                </a:solidFill>
                <a:latin typeface="Bodoni MT" panose="02070603080606020203" pitchFamily="18" charset="0"/>
              </a:rPr>
              <a:t>(8)</a:t>
            </a:r>
          </a:p>
        </p:txBody>
      </p:sp>
      <p:sp>
        <p:nvSpPr>
          <p:cNvPr id="27711" name="Text Box 63" descr="Newsprint">
            <a:extLst>
              <a:ext uri="{FF2B5EF4-FFF2-40B4-BE49-F238E27FC236}">
                <a16:creationId xmlns:a16="http://schemas.microsoft.com/office/drawing/2014/main" id="{0F182CD2-6822-48D0-AAB5-67C4B0128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200400"/>
            <a:ext cx="1219200" cy="5588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b="1" i="1">
                <a:solidFill>
                  <a:schemeClr val="bg1"/>
                </a:solidFill>
                <a:latin typeface="Bodoni MT" panose="02070603080606020203" pitchFamily="18" charset="0"/>
              </a:rPr>
              <a:t>Flag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1200" b="1" i="1">
                <a:solidFill>
                  <a:schemeClr val="bg1"/>
                </a:solidFill>
                <a:latin typeface="Bodoni MT" panose="02070603080606020203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Flip-Flops(5</a:t>
            </a:r>
            <a:r>
              <a:rPr lang="en-US" altLang="en-US" sz="1200" b="1" i="1">
                <a:solidFill>
                  <a:schemeClr val="bg1"/>
                </a:solidFill>
                <a:latin typeface="Bodoni MT" panose="02070603080606020203" pitchFamily="18" charset="0"/>
              </a:rPr>
              <a:t>)</a:t>
            </a:r>
          </a:p>
        </p:txBody>
      </p:sp>
      <p:sp>
        <p:nvSpPr>
          <p:cNvPr id="27713" name="Line 65" descr="Newsprint">
            <a:extLst>
              <a:ext uri="{FF2B5EF4-FFF2-40B4-BE49-F238E27FC236}">
                <a16:creationId xmlns:a16="http://schemas.microsoft.com/office/drawing/2014/main" id="{70CD7807-060D-493B-ABC4-A7077A95F7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038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14" name="Line 66" descr="Newsprint">
            <a:extLst>
              <a:ext uri="{FF2B5EF4-FFF2-40B4-BE49-F238E27FC236}">
                <a16:creationId xmlns:a16="http://schemas.microsoft.com/office/drawing/2014/main" id="{37F798B7-17A3-45D6-88D0-7B2818CDF67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038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15" name="Line 67" descr="Newsprint">
            <a:extLst>
              <a:ext uri="{FF2B5EF4-FFF2-40B4-BE49-F238E27FC236}">
                <a16:creationId xmlns:a16="http://schemas.microsoft.com/office/drawing/2014/main" id="{27D5272A-F976-456C-9AFD-B7F64E5B44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16" name="Line 68" descr="Newsprint">
            <a:extLst>
              <a:ext uri="{FF2B5EF4-FFF2-40B4-BE49-F238E27FC236}">
                <a16:creationId xmlns:a16="http://schemas.microsoft.com/office/drawing/2014/main" id="{A93E8498-1AFD-42FD-914F-DC8679C36A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17" name="Line 69" descr="Newsprint">
            <a:extLst>
              <a:ext uri="{FF2B5EF4-FFF2-40B4-BE49-F238E27FC236}">
                <a16:creationId xmlns:a16="http://schemas.microsoft.com/office/drawing/2014/main" id="{F9BFE26A-B65D-4C8D-B4B1-A963B4DFA7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44196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18" name="Line 70" descr="Newsprint">
            <a:extLst>
              <a:ext uri="{FF2B5EF4-FFF2-40B4-BE49-F238E27FC236}">
                <a16:creationId xmlns:a16="http://schemas.microsoft.com/office/drawing/2014/main" id="{3ACBF24A-8C3F-435C-A509-E4D9BF6504F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43400" y="42672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19" name="Line 71" descr="Newsprint">
            <a:extLst>
              <a:ext uri="{FF2B5EF4-FFF2-40B4-BE49-F238E27FC236}">
                <a16:creationId xmlns:a16="http://schemas.microsoft.com/office/drawing/2014/main" id="{A6C310FA-F958-4343-924A-BFFA1C5123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038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20" name="Text Box 72" descr="Newsprint">
            <a:extLst>
              <a:ext uri="{FF2B5EF4-FFF2-40B4-BE49-F238E27FC236}">
                <a16:creationId xmlns:a16="http://schemas.microsoft.com/office/drawing/2014/main" id="{F60EEDDC-EAA7-4244-AE5C-797BB9033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114800"/>
            <a:ext cx="304800" cy="73183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 i="1">
                <a:solidFill>
                  <a:schemeClr val="bg1"/>
                </a:solidFill>
              </a:rPr>
              <a:t>A L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200" b="1" i="1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27721" name="AutoShape 73">
            <a:extLst>
              <a:ext uri="{FF2B5EF4-FFF2-40B4-BE49-F238E27FC236}">
                <a16:creationId xmlns:a16="http://schemas.microsoft.com/office/drawing/2014/main" id="{F79D957B-12F4-484F-BF00-D5F11D5C1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048000"/>
            <a:ext cx="152400" cy="4572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27722" name="AutoShape 74">
            <a:extLst>
              <a:ext uri="{FF2B5EF4-FFF2-40B4-BE49-F238E27FC236}">
                <a16:creationId xmlns:a16="http://schemas.microsoft.com/office/drawing/2014/main" id="{CDF060E0-0E81-442A-815A-F9C9A25A3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343400"/>
            <a:ext cx="228600" cy="762000"/>
          </a:xfrm>
          <a:prstGeom prst="down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27723" name="AutoShape 75">
            <a:extLst>
              <a:ext uri="{FF2B5EF4-FFF2-40B4-BE49-F238E27FC236}">
                <a16:creationId xmlns:a16="http://schemas.microsoft.com/office/drawing/2014/main" id="{DB372EF4-71E4-4EA5-AFDF-57D404741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09800"/>
            <a:ext cx="228600" cy="990600"/>
          </a:xfrm>
          <a:prstGeom prst="up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27725" name="AutoShape 77">
            <a:extLst>
              <a:ext uri="{FF2B5EF4-FFF2-40B4-BE49-F238E27FC236}">
                <a16:creationId xmlns:a16="http://schemas.microsoft.com/office/drawing/2014/main" id="{EC98B096-132A-40E2-948F-8EDDFC4C2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209800"/>
            <a:ext cx="304800" cy="2209800"/>
          </a:xfrm>
          <a:prstGeom prst="upArrow">
            <a:avLst>
              <a:gd name="adj1" fmla="val 50000"/>
              <a:gd name="adj2" fmla="val 18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27726" name="Rectangle 78">
            <a:extLst>
              <a:ext uri="{FF2B5EF4-FFF2-40B4-BE49-F238E27FC236}">
                <a16:creationId xmlns:a16="http://schemas.microsoft.com/office/drawing/2014/main" id="{3C27122C-8479-45A4-AF8E-2531AFAF5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419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27728" name="AutoShape 80">
            <a:extLst>
              <a:ext uri="{FF2B5EF4-FFF2-40B4-BE49-F238E27FC236}">
                <a16:creationId xmlns:a16="http://schemas.microsoft.com/office/drawing/2014/main" id="{6D8597C8-EE69-4761-B84A-7EFBCD56B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724400"/>
            <a:ext cx="1981200" cy="152400"/>
          </a:xfrm>
          <a:prstGeom prst="rightArrow">
            <a:avLst>
              <a:gd name="adj1" fmla="val 50000"/>
              <a:gd name="adj2" fmla="val 3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27731" name="Rectangle 83">
            <a:extLst>
              <a:ext uri="{FF2B5EF4-FFF2-40B4-BE49-F238E27FC236}">
                <a16:creationId xmlns:a16="http://schemas.microsoft.com/office/drawing/2014/main" id="{F23E2FE5-4737-4A84-B7F0-49E0EBFDB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048000"/>
            <a:ext cx="762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27733" name="Rectangle 85">
            <a:extLst>
              <a:ext uri="{FF2B5EF4-FFF2-40B4-BE49-F238E27FC236}">
                <a16:creationId xmlns:a16="http://schemas.microsoft.com/office/drawing/2014/main" id="{BE020F1F-3F7B-4EBF-A9A5-58917B839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048000"/>
            <a:ext cx="762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27734" name="AutoShape 86">
            <a:extLst>
              <a:ext uri="{FF2B5EF4-FFF2-40B4-BE49-F238E27FC236}">
                <a16:creationId xmlns:a16="http://schemas.microsoft.com/office/drawing/2014/main" id="{B5FA2B7A-2FD8-4BA8-A3B0-27DCDC31A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1148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27735" name="AutoShape 87">
            <a:extLst>
              <a:ext uri="{FF2B5EF4-FFF2-40B4-BE49-F238E27FC236}">
                <a16:creationId xmlns:a16="http://schemas.microsoft.com/office/drawing/2014/main" id="{67F5E152-4AB8-4DF1-BD37-C59B0B7E8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1524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27736" name="AutoShape 88">
            <a:extLst>
              <a:ext uri="{FF2B5EF4-FFF2-40B4-BE49-F238E27FC236}">
                <a16:creationId xmlns:a16="http://schemas.microsoft.com/office/drawing/2014/main" id="{0A5EEEB7-D98B-4F33-835A-9168482C3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2098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27738" name="Text Box 90">
            <a:extLst>
              <a:ext uri="{FF2B5EF4-FFF2-40B4-BE49-F238E27FC236}">
                <a16:creationId xmlns:a16="http://schemas.microsoft.com/office/drawing/2014/main" id="{2B413E7C-EAE7-4AC3-9D92-06C56803E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419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>
                <a:solidFill>
                  <a:schemeClr val="bg1"/>
                </a:solidFill>
              </a:rPr>
              <a:t>(8)</a:t>
            </a:r>
            <a:r>
              <a:rPr lang="en-US" altLang="en-US" sz="2400">
                <a:solidFill>
                  <a:schemeClr val="bg1"/>
                </a:solidFill>
              </a:rPr>
              <a:t>                                  </a:t>
            </a:r>
          </a:p>
        </p:txBody>
      </p:sp>
      <p:sp>
        <p:nvSpPr>
          <p:cNvPr id="27739" name="AutoShape 91">
            <a:extLst>
              <a:ext uri="{FF2B5EF4-FFF2-40B4-BE49-F238E27FC236}">
                <a16:creationId xmlns:a16="http://schemas.microsoft.com/office/drawing/2014/main" id="{2A4C1981-AD70-4CE0-AF10-A471B9D01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600200"/>
            <a:ext cx="228600" cy="381000"/>
          </a:xfrm>
          <a:prstGeom prst="upDown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27740" name="AutoShape 92">
            <a:extLst>
              <a:ext uri="{FF2B5EF4-FFF2-40B4-BE49-F238E27FC236}">
                <a16:creationId xmlns:a16="http://schemas.microsoft.com/office/drawing/2014/main" id="{BBE0CFDC-D783-4C32-8C7D-BCB71511D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1600200"/>
            <a:ext cx="228600" cy="381000"/>
          </a:xfrm>
          <a:prstGeom prst="upDown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27741" name="Text Box 93">
            <a:extLst>
              <a:ext uri="{FF2B5EF4-FFF2-40B4-BE49-F238E27FC236}">
                <a16:creationId xmlns:a16="http://schemas.microsoft.com/office/drawing/2014/main" id="{F1878623-4401-4192-BFCB-8B1AD3E00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838201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>
                <a:solidFill>
                  <a:schemeClr val="bg1"/>
                </a:solidFill>
              </a:rPr>
              <a:t>INTR</a:t>
            </a:r>
          </a:p>
        </p:txBody>
      </p:sp>
      <p:sp>
        <p:nvSpPr>
          <p:cNvPr id="27744" name="Text Box 96">
            <a:extLst>
              <a:ext uri="{FF2B5EF4-FFF2-40B4-BE49-F238E27FC236}">
                <a16:creationId xmlns:a16="http://schemas.microsoft.com/office/drawing/2014/main" id="{B8022B2B-94A5-46C4-B10A-408E9C560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838201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>
                <a:solidFill>
                  <a:schemeClr val="bg1"/>
                </a:solidFill>
              </a:rPr>
              <a:t>INTA</a:t>
            </a:r>
          </a:p>
        </p:txBody>
      </p:sp>
      <p:sp>
        <p:nvSpPr>
          <p:cNvPr id="27747" name="Text Box 99">
            <a:extLst>
              <a:ext uri="{FF2B5EF4-FFF2-40B4-BE49-F238E27FC236}">
                <a16:creationId xmlns:a16="http://schemas.microsoft.com/office/drawing/2014/main" id="{79DC4304-3EBF-4A16-8D43-9FDE34F91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838201"/>
            <a:ext cx="685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>
                <a:solidFill>
                  <a:schemeClr val="bg1"/>
                </a:solidFill>
              </a:rPr>
              <a:t>RST5.5</a:t>
            </a:r>
          </a:p>
        </p:txBody>
      </p:sp>
      <p:sp>
        <p:nvSpPr>
          <p:cNvPr id="27748" name="Text Box 100">
            <a:extLst>
              <a:ext uri="{FF2B5EF4-FFF2-40B4-BE49-F238E27FC236}">
                <a16:creationId xmlns:a16="http://schemas.microsoft.com/office/drawing/2014/main" id="{C45FFEAF-E942-4493-A609-FD339713E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838201"/>
            <a:ext cx="685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>
                <a:solidFill>
                  <a:schemeClr val="bg1"/>
                </a:solidFill>
              </a:rPr>
              <a:t>RST6.5</a:t>
            </a:r>
          </a:p>
        </p:txBody>
      </p:sp>
      <p:sp>
        <p:nvSpPr>
          <p:cNvPr id="27749" name="Text Box 101">
            <a:extLst>
              <a:ext uri="{FF2B5EF4-FFF2-40B4-BE49-F238E27FC236}">
                <a16:creationId xmlns:a16="http://schemas.microsoft.com/office/drawing/2014/main" id="{C1DDC1E8-B6F3-4A5E-8769-F09D805B3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838201"/>
            <a:ext cx="685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>
                <a:solidFill>
                  <a:schemeClr val="bg1"/>
                </a:solidFill>
              </a:rPr>
              <a:t>RST7.5</a:t>
            </a:r>
          </a:p>
        </p:txBody>
      </p:sp>
      <p:sp>
        <p:nvSpPr>
          <p:cNvPr id="27751" name="Text Box 103">
            <a:extLst>
              <a:ext uri="{FF2B5EF4-FFF2-40B4-BE49-F238E27FC236}">
                <a16:creationId xmlns:a16="http://schemas.microsoft.com/office/drawing/2014/main" id="{A8E0C8D3-7E5A-473C-857D-9DD1ABEA1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838201"/>
            <a:ext cx="685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>
                <a:solidFill>
                  <a:schemeClr val="bg1"/>
                </a:solidFill>
              </a:rPr>
              <a:t>TRAP</a:t>
            </a:r>
          </a:p>
        </p:txBody>
      </p:sp>
      <p:sp>
        <p:nvSpPr>
          <p:cNvPr id="27752" name="Line 104">
            <a:extLst>
              <a:ext uri="{FF2B5EF4-FFF2-40B4-BE49-F238E27FC236}">
                <a16:creationId xmlns:a16="http://schemas.microsoft.com/office/drawing/2014/main" id="{492BA2AA-D026-41C3-B404-8F549F56F2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99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53" name="Line 105">
            <a:extLst>
              <a:ext uri="{FF2B5EF4-FFF2-40B4-BE49-F238E27FC236}">
                <a16:creationId xmlns:a16="http://schemas.microsoft.com/office/drawing/2014/main" id="{F75D9B77-7C3E-4BE0-B175-4BA43FEE5D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99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55" name="Line 107">
            <a:extLst>
              <a:ext uri="{FF2B5EF4-FFF2-40B4-BE49-F238E27FC236}">
                <a16:creationId xmlns:a16="http://schemas.microsoft.com/office/drawing/2014/main" id="{E9C065D2-10EA-42D2-81C4-D56E57AC80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99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56" name="Line 108">
            <a:extLst>
              <a:ext uri="{FF2B5EF4-FFF2-40B4-BE49-F238E27FC236}">
                <a16:creationId xmlns:a16="http://schemas.microsoft.com/office/drawing/2014/main" id="{1AADFF05-1E19-4E10-8CDB-006968C5E9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99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57" name="Line 109">
            <a:extLst>
              <a:ext uri="{FF2B5EF4-FFF2-40B4-BE49-F238E27FC236}">
                <a16:creationId xmlns:a16="http://schemas.microsoft.com/office/drawing/2014/main" id="{E091DC57-B5C6-4DFA-9B99-DD85014E4C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99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59" name="Line 111">
            <a:extLst>
              <a:ext uri="{FF2B5EF4-FFF2-40B4-BE49-F238E27FC236}">
                <a16:creationId xmlns:a16="http://schemas.microsoft.com/office/drawing/2014/main" id="{84A15BFF-C810-4B67-82F2-26DB39D4C5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1066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60" name="Text Box 112">
            <a:extLst>
              <a:ext uri="{FF2B5EF4-FFF2-40B4-BE49-F238E27FC236}">
                <a16:creationId xmlns:a16="http://schemas.microsoft.com/office/drawing/2014/main" id="{F955ADA4-7E6B-4147-A0A6-176239491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76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solidFill>
                  <a:schemeClr val="bg1"/>
                </a:solidFill>
              </a:rPr>
              <a:t>SID</a:t>
            </a:r>
          </a:p>
        </p:txBody>
      </p:sp>
      <p:sp>
        <p:nvSpPr>
          <p:cNvPr id="27761" name="Text Box 113">
            <a:extLst>
              <a:ext uri="{FF2B5EF4-FFF2-40B4-BE49-F238E27FC236}">
                <a16:creationId xmlns:a16="http://schemas.microsoft.com/office/drawing/2014/main" id="{3BEDFBFC-20A6-48D6-9142-26572F144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76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solidFill>
                  <a:schemeClr val="bg1"/>
                </a:solidFill>
              </a:rPr>
              <a:t>SOD</a:t>
            </a:r>
          </a:p>
        </p:txBody>
      </p:sp>
      <p:sp>
        <p:nvSpPr>
          <p:cNvPr id="27762" name="Line 114">
            <a:extLst>
              <a:ext uri="{FF2B5EF4-FFF2-40B4-BE49-F238E27FC236}">
                <a16:creationId xmlns:a16="http://schemas.microsoft.com/office/drawing/2014/main" id="{65B286F4-F161-4055-BEDB-13B15BE467F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99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63" name="Line 115">
            <a:extLst>
              <a:ext uri="{FF2B5EF4-FFF2-40B4-BE49-F238E27FC236}">
                <a16:creationId xmlns:a16="http://schemas.microsoft.com/office/drawing/2014/main" id="{8B156C26-F250-4A1E-A267-81C46C8F3A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34400" y="91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66" name="Line 118">
            <a:extLst>
              <a:ext uri="{FF2B5EF4-FFF2-40B4-BE49-F238E27FC236}">
                <a16:creationId xmlns:a16="http://schemas.microsoft.com/office/drawing/2014/main" id="{93CED94D-2A8A-4313-87E5-84804C86A6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22098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67" name="Line 119">
            <a:extLst>
              <a:ext uri="{FF2B5EF4-FFF2-40B4-BE49-F238E27FC236}">
                <a16:creationId xmlns:a16="http://schemas.microsoft.com/office/drawing/2014/main" id="{9BF75F8B-75E3-4881-B02F-90E780B72F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1447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68" name="Line 120">
            <a:extLst>
              <a:ext uri="{FF2B5EF4-FFF2-40B4-BE49-F238E27FC236}">
                <a16:creationId xmlns:a16="http://schemas.microsoft.com/office/drawing/2014/main" id="{E7F4579A-7EE1-43DA-BDA2-B16932C8D9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1447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69" name="Line 121">
            <a:extLst>
              <a:ext uri="{FF2B5EF4-FFF2-40B4-BE49-F238E27FC236}">
                <a16:creationId xmlns:a16="http://schemas.microsoft.com/office/drawing/2014/main" id="{55E75573-EF41-4E1F-BC21-2A4DAC255E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3581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70" name="Line 122">
            <a:extLst>
              <a:ext uri="{FF2B5EF4-FFF2-40B4-BE49-F238E27FC236}">
                <a16:creationId xmlns:a16="http://schemas.microsoft.com/office/drawing/2014/main" id="{26FE91BB-9EDF-4902-A7CE-78476BF825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4267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71" name="Line 123">
            <a:extLst>
              <a:ext uri="{FF2B5EF4-FFF2-40B4-BE49-F238E27FC236}">
                <a16:creationId xmlns:a16="http://schemas.microsoft.com/office/drawing/2014/main" id="{B7FBDE68-F86D-44BD-B449-F8079B4C22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49530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72" name="Line 124">
            <a:extLst>
              <a:ext uri="{FF2B5EF4-FFF2-40B4-BE49-F238E27FC236}">
                <a16:creationId xmlns:a16="http://schemas.microsoft.com/office/drawing/2014/main" id="{A5C18D1C-09E7-4040-9CF5-C4E01C278D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048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74" name="Line 126">
            <a:extLst>
              <a:ext uri="{FF2B5EF4-FFF2-40B4-BE49-F238E27FC236}">
                <a16:creationId xmlns:a16="http://schemas.microsoft.com/office/drawing/2014/main" id="{98DF7086-A4A9-4487-93C3-D7B7FF43EA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3048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75" name="Line 127">
            <a:extLst>
              <a:ext uri="{FF2B5EF4-FFF2-40B4-BE49-F238E27FC236}">
                <a16:creationId xmlns:a16="http://schemas.microsoft.com/office/drawing/2014/main" id="{B22026A3-E6BB-4739-9661-916292FFF0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76" name="Line 128">
            <a:extLst>
              <a:ext uri="{FF2B5EF4-FFF2-40B4-BE49-F238E27FC236}">
                <a16:creationId xmlns:a16="http://schemas.microsoft.com/office/drawing/2014/main" id="{B906DA63-A967-42B1-B81E-6BA8DDEF3F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78" name="Line 130">
            <a:extLst>
              <a:ext uri="{FF2B5EF4-FFF2-40B4-BE49-F238E27FC236}">
                <a16:creationId xmlns:a16="http://schemas.microsoft.com/office/drawing/2014/main" id="{650C7F61-8BBC-43CF-BEA0-035A40C736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2209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79" name="Line 131">
            <a:extLst>
              <a:ext uri="{FF2B5EF4-FFF2-40B4-BE49-F238E27FC236}">
                <a16:creationId xmlns:a16="http://schemas.microsoft.com/office/drawing/2014/main" id="{08660E4B-DEE5-4F36-8B28-143A9EFBDA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5562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80" name="Line 132">
            <a:extLst>
              <a:ext uri="{FF2B5EF4-FFF2-40B4-BE49-F238E27FC236}">
                <a16:creationId xmlns:a16="http://schemas.microsoft.com/office/drawing/2014/main" id="{671D372B-A75F-4201-86C4-91132263B7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0" y="160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82" name="Line 134">
            <a:extLst>
              <a:ext uri="{FF2B5EF4-FFF2-40B4-BE49-F238E27FC236}">
                <a16:creationId xmlns:a16="http://schemas.microsoft.com/office/drawing/2014/main" id="{0248A947-B53B-4BD3-9D2C-716EA490E3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5200" y="2819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83" name="Line 135">
            <a:extLst>
              <a:ext uri="{FF2B5EF4-FFF2-40B4-BE49-F238E27FC236}">
                <a16:creationId xmlns:a16="http://schemas.microsoft.com/office/drawing/2014/main" id="{705F389E-A26B-4719-9071-80D80CE338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2819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85" name="Line 137">
            <a:extLst>
              <a:ext uri="{FF2B5EF4-FFF2-40B4-BE49-F238E27FC236}">
                <a16:creationId xmlns:a16="http://schemas.microsoft.com/office/drawing/2014/main" id="{271E9582-C72B-4100-BE38-5BA071F7FE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3810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86" name="Line 138">
            <a:extLst>
              <a:ext uri="{FF2B5EF4-FFF2-40B4-BE49-F238E27FC236}">
                <a16:creationId xmlns:a16="http://schemas.microsoft.com/office/drawing/2014/main" id="{65EE01BD-421E-4BB4-BA2C-A1F8D51266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87" name="Text Box 139">
            <a:extLst>
              <a:ext uri="{FF2B5EF4-FFF2-40B4-BE49-F238E27FC236}">
                <a16:creationId xmlns:a16="http://schemas.microsoft.com/office/drawing/2014/main" id="{39F72C3E-3BB4-48B5-A51A-541069581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943600"/>
            <a:ext cx="457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bg1"/>
                </a:solidFill>
              </a:rPr>
              <a:t>X2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000">
              <a:solidFill>
                <a:schemeClr val="bg1"/>
              </a:solidFill>
            </a:endParaRPr>
          </a:p>
        </p:txBody>
      </p:sp>
      <p:sp>
        <p:nvSpPr>
          <p:cNvPr id="27788" name="Text Box 140">
            <a:extLst>
              <a:ext uri="{FF2B5EF4-FFF2-40B4-BE49-F238E27FC236}">
                <a16:creationId xmlns:a16="http://schemas.microsoft.com/office/drawing/2014/main" id="{3BA51A68-09B0-4AB0-A026-A470F8F8F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486400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bg1"/>
                </a:solidFill>
              </a:rPr>
              <a:t>X1</a:t>
            </a:r>
          </a:p>
        </p:txBody>
      </p:sp>
      <p:sp>
        <p:nvSpPr>
          <p:cNvPr id="27789" name="Line 141">
            <a:extLst>
              <a:ext uri="{FF2B5EF4-FFF2-40B4-BE49-F238E27FC236}">
                <a16:creationId xmlns:a16="http://schemas.microsoft.com/office/drawing/2014/main" id="{29ED2CDB-5F7F-4ACC-9031-71578412DE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5638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90" name="Line 142">
            <a:extLst>
              <a:ext uri="{FF2B5EF4-FFF2-40B4-BE49-F238E27FC236}">
                <a16:creationId xmlns:a16="http://schemas.microsoft.com/office/drawing/2014/main" id="{DCC9953A-A102-4856-B917-B86EBF6B44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6096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91" name="Text Box 143">
            <a:extLst>
              <a:ext uri="{FF2B5EF4-FFF2-40B4-BE49-F238E27FC236}">
                <a16:creationId xmlns:a16="http://schemas.microsoft.com/office/drawing/2014/main" id="{1FD0341D-E97E-450C-AD1B-5D7A16C8D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6324601"/>
            <a:ext cx="838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>
                <a:solidFill>
                  <a:schemeClr val="bg1"/>
                </a:solidFill>
              </a:rPr>
              <a:t>CLK OUT</a:t>
            </a:r>
          </a:p>
        </p:txBody>
      </p:sp>
      <p:sp>
        <p:nvSpPr>
          <p:cNvPr id="27792" name="Text Box 144">
            <a:extLst>
              <a:ext uri="{FF2B5EF4-FFF2-40B4-BE49-F238E27FC236}">
                <a16:creationId xmlns:a16="http://schemas.microsoft.com/office/drawing/2014/main" id="{9B8795F8-9738-4C8D-8038-0F34A538F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6324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solidFill>
                  <a:schemeClr val="bg1"/>
                </a:solidFill>
              </a:rPr>
              <a:t>Ready</a:t>
            </a:r>
          </a:p>
        </p:txBody>
      </p:sp>
      <p:sp>
        <p:nvSpPr>
          <p:cNvPr id="27793" name="Text Box 145">
            <a:extLst>
              <a:ext uri="{FF2B5EF4-FFF2-40B4-BE49-F238E27FC236}">
                <a16:creationId xmlns:a16="http://schemas.microsoft.com/office/drawing/2014/main" id="{104D0F29-F0CD-47D7-8E2C-9585AD01B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583364"/>
            <a:ext cx="45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solidFill>
                  <a:schemeClr val="bg1"/>
                </a:solidFill>
              </a:rPr>
              <a:t>RD</a:t>
            </a:r>
          </a:p>
        </p:txBody>
      </p:sp>
      <p:sp>
        <p:nvSpPr>
          <p:cNvPr id="27795" name="Text Box 147">
            <a:extLst>
              <a:ext uri="{FF2B5EF4-FFF2-40B4-BE49-F238E27FC236}">
                <a16:creationId xmlns:a16="http://schemas.microsoft.com/office/drawing/2014/main" id="{0634F5B1-437C-4BB2-8C7B-257674896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477001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>
                <a:solidFill>
                  <a:schemeClr val="bg1"/>
                </a:solidFill>
              </a:rPr>
              <a:t>WR</a:t>
            </a:r>
          </a:p>
        </p:txBody>
      </p:sp>
      <p:sp>
        <p:nvSpPr>
          <p:cNvPr id="27797" name="Text Box 149">
            <a:extLst>
              <a:ext uri="{FF2B5EF4-FFF2-40B4-BE49-F238E27FC236}">
                <a16:creationId xmlns:a16="http://schemas.microsoft.com/office/drawing/2014/main" id="{4C0542E1-439F-4F96-B12A-4BA338DC1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6324601"/>
            <a:ext cx="762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>
                <a:solidFill>
                  <a:schemeClr val="bg1"/>
                </a:solidFill>
              </a:rPr>
              <a:t>ALE</a:t>
            </a:r>
          </a:p>
        </p:txBody>
      </p:sp>
      <p:sp>
        <p:nvSpPr>
          <p:cNvPr id="27798" name="Line 150">
            <a:extLst>
              <a:ext uri="{FF2B5EF4-FFF2-40B4-BE49-F238E27FC236}">
                <a16:creationId xmlns:a16="http://schemas.microsoft.com/office/drawing/2014/main" id="{E1BBE4F0-584F-4A59-829D-0574B03973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17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99" name="Line 151">
            <a:extLst>
              <a:ext uri="{FF2B5EF4-FFF2-40B4-BE49-F238E27FC236}">
                <a16:creationId xmlns:a16="http://schemas.microsoft.com/office/drawing/2014/main" id="{A5B37FE8-E8F1-48B2-AAFB-0D1A600015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617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800" name="Line 152">
            <a:extLst>
              <a:ext uri="{FF2B5EF4-FFF2-40B4-BE49-F238E27FC236}">
                <a16:creationId xmlns:a16="http://schemas.microsoft.com/office/drawing/2014/main" id="{9C80A47C-418F-4132-AAFA-1876538458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617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801" name="Line 153">
            <a:extLst>
              <a:ext uri="{FF2B5EF4-FFF2-40B4-BE49-F238E27FC236}">
                <a16:creationId xmlns:a16="http://schemas.microsoft.com/office/drawing/2014/main" id="{232A2FA0-BAAD-4C2A-8EC1-76A00DCCD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617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802" name="Line 154">
            <a:extLst>
              <a:ext uri="{FF2B5EF4-FFF2-40B4-BE49-F238E27FC236}">
                <a16:creationId xmlns:a16="http://schemas.microsoft.com/office/drawing/2014/main" id="{B88F1E0E-EB3D-4466-8663-EC85ADBEBF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617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803" name="Text Box 155">
            <a:extLst>
              <a:ext uri="{FF2B5EF4-FFF2-40B4-BE49-F238E27FC236}">
                <a16:creationId xmlns:a16="http://schemas.microsoft.com/office/drawing/2014/main" id="{BC26C489-278D-4DED-8722-D05CEEE87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6324601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>
                <a:solidFill>
                  <a:schemeClr val="bg1"/>
                </a:solidFill>
              </a:rPr>
              <a:t>S0</a:t>
            </a:r>
          </a:p>
        </p:txBody>
      </p:sp>
      <p:sp>
        <p:nvSpPr>
          <p:cNvPr id="27804" name="Text Box 156">
            <a:extLst>
              <a:ext uri="{FF2B5EF4-FFF2-40B4-BE49-F238E27FC236}">
                <a16:creationId xmlns:a16="http://schemas.microsoft.com/office/drawing/2014/main" id="{3B4EA596-FF8F-42C7-B83C-1A0A560BD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6324601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23664" name="Text Box 157">
            <a:extLst>
              <a:ext uri="{FF2B5EF4-FFF2-40B4-BE49-F238E27FC236}">
                <a16:creationId xmlns:a16="http://schemas.microsoft.com/office/drawing/2014/main" id="{E03A0799-2FD9-4690-B74E-D6B5069A4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6477001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1000">
              <a:solidFill>
                <a:schemeClr val="bg1"/>
              </a:solidFill>
            </a:endParaRPr>
          </a:p>
        </p:txBody>
      </p:sp>
      <p:sp>
        <p:nvSpPr>
          <p:cNvPr id="27806" name="Text Box 158">
            <a:extLst>
              <a:ext uri="{FF2B5EF4-FFF2-40B4-BE49-F238E27FC236}">
                <a16:creationId xmlns:a16="http://schemas.microsoft.com/office/drawing/2014/main" id="{9430530F-E0A6-41AF-AA23-C4C135DBE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1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>
                <a:solidFill>
                  <a:schemeClr val="bg1"/>
                </a:solidFill>
              </a:rPr>
              <a:t>IO</a:t>
            </a:r>
            <a:r>
              <a:rPr lang="en-US" altLang="en-US" sz="1000">
                <a:solidFill>
                  <a:schemeClr val="bg1"/>
                </a:solidFill>
              </a:rPr>
              <a:t>/</a:t>
            </a:r>
            <a:r>
              <a:rPr lang="en-US" altLang="en-US" sz="1000" b="1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27808" name="Line 160">
            <a:extLst>
              <a:ext uri="{FF2B5EF4-FFF2-40B4-BE49-F238E27FC236}">
                <a16:creationId xmlns:a16="http://schemas.microsoft.com/office/drawing/2014/main" id="{080DA9C0-6FF6-4421-A5C3-3BE2BF878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617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810" name="Line 162">
            <a:extLst>
              <a:ext uri="{FF2B5EF4-FFF2-40B4-BE49-F238E27FC236}">
                <a16:creationId xmlns:a16="http://schemas.microsoft.com/office/drawing/2014/main" id="{AB419502-8939-4CE7-8FC6-EC1AC90A10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617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811" name="Line 163">
            <a:extLst>
              <a:ext uri="{FF2B5EF4-FFF2-40B4-BE49-F238E27FC236}">
                <a16:creationId xmlns:a16="http://schemas.microsoft.com/office/drawing/2014/main" id="{7E2D83CC-CD95-4123-BCED-78C71E59E7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617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812" name="Text Box 164">
            <a:extLst>
              <a:ext uri="{FF2B5EF4-FFF2-40B4-BE49-F238E27FC236}">
                <a16:creationId xmlns:a16="http://schemas.microsoft.com/office/drawing/2014/main" id="{ECDADEC4-7DBD-4DD7-AE6B-C638400F1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6324601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>
                <a:solidFill>
                  <a:schemeClr val="bg1"/>
                </a:solidFill>
              </a:rPr>
              <a:t>HOLD</a:t>
            </a:r>
          </a:p>
        </p:txBody>
      </p:sp>
      <p:sp>
        <p:nvSpPr>
          <p:cNvPr id="27813" name="Text Box 165">
            <a:extLst>
              <a:ext uri="{FF2B5EF4-FFF2-40B4-BE49-F238E27FC236}">
                <a16:creationId xmlns:a16="http://schemas.microsoft.com/office/drawing/2014/main" id="{B889405A-5016-49F1-995B-3B82EEB1C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6324601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>
                <a:solidFill>
                  <a:schemeClr val="bg1"/>
                </a:solidFill>
              </a:rPr>
              <a:t>HLDA</a:t>
            </a:r>
          </a:p>
        </p:txBody>
      </p:sp>
      <p:sp>
        <p:nvSpPr>
          <p:cNvPr id="27814" name="Text Box 166">
            <a:extLst>
              <a:ext uri="{FF2B5EF4-FFF2-40B4-BE49-F238E27FC236}">
                <a16:creationId xmlns:a16="http://schemas.microsoft.com/office/drawing/2014/main" id="{807791CC-2C7D-4C3A-B03B-400F32868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6613526"/>
            <a:ext cx="838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>
                <a:solidFill>
                  <a:schemeClr val="bg1"/>
                </a:solidFill>
              </a:rPr>
              <a:t>Reset IN</a:t>
            </a:r>
          </a:p>
        </p:txBody>
      </p:sp>
      <p:sp>
        <p:nvSpPr>
          <p:cNvPr id="27815" name="Text Box 167">
            <a:extLst>
              <a:ext uri="{FF2B5EF4-FFF2-40B4-BE49-F238E27FC236}">
                <a16:creationId xmlns:a16="http://schemas.microsoft.com/office/drawing/2014/main" id="{6E5A3D8C-3C7B-4CA5-9FDF-12BFFECE7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6400801"/>
            <a:ext cx="838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>
                <a:solidFill>
                  <a:schemeClr val="bg1"/>
                </a:solidFill>
              </a:rPr>
              <a:t>Reset OUT</a:t>
            </a:r>
          </a:p>
        </p:txBody>
      </p:sp>
      <p:sp>
        <p:nvSpPr>
          <p:cNvPr id="27816" name="Line 168">
            <a:extLst>
              <a:ext uri="{FF2B5EF4-FFF2-40B4-BE49-F238E27FC236}">
                <a16:creationId xmlns:a16="http://schemas.microsoft.com/office/drawing/2014/main" id="{C4702DEF-D2CD-41F8-9AB1-82575870A8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617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817" name="Line 169">
            <a:extLst>
              <a:ext uri="{FF2B5EF4-FFF2-40B4-BE49-F238E27FC236}">
                <a16:creationId xmlns:a16="http://schemas.microsoft.com/office/drawing/2014/main" id="{7E7805A0-45F9-4615-80E4-473509B73E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617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3675" name="Line 170">
            <a:extLst>
              <a:ext uri="{FF2B5EF4-FFF2-40B4-BE49-F238E27FC236}">
                <a16:creationId xmlns:a16="http://schemas.microsoft.com/office/drawing/2014/main" id="{006CEEB0-C57A-4236-9D7C-729193C05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6553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820" name="Line 172">
            <a:extLst>
              <a:ext uri="{FF2B5EF4-FFF2-40B4-BE49-F238E27FC236}">
                <a16:creationId xmlns:a16="http://schemas.microsoft.com/office/drawing/2014/main" id="{03268194-AA13-4689-9FB1-9D6C7D6718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6172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821" name="Line 173">
            <a:extLst>
              <a:ext uri="{FF2B5EF4-FFF2-40B4-BE49-F238E27FC236}">
                <a16:creationId xmlns:a16="http://schemas.microsoft.com/office/drawing/2014/main" id="{8FA49DCA-CDF0-4F5D-BCD5-392128D822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617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823" name="Text Box 175">
            <a:extLst>
              <a:ext uri="{FF2B5EF4-FFF2-40B4-BE49-F238E27FC236}">
                <a16:creationId xmlns:a16="http://schemas.microsoft.com/office/drawing/2014/main" id="{36E567E3-B7C5-4903-A293-3B131A7CD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685800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>
                <a:solidFill>
                  <a:schemeClr val="bg1"/>
                </a:solidFill>
                <a:latin typeface="Times New Roman" panose="02020603050405020304" pitchFamily="18" charset="0"/>
              </a:rPr>
              <a:t>Power</a:t>
            </a:r>
            <a:r>
              <a:rPr lang="en-US" altLang="en-US" sz="1400" b="1">
                <a:solidFill>
                  <a:schemeClr val="bg1"/>
                </a:solidFill>
                <a:latin typeface="Blackadder ITC" panose="04020505051007020D02" pitchFamily="82" charset="0"/>
              </a:rPr>
              <a:t> </a:t>
            </a:r>
            <a:r>
              <a:rPr lang="en-US" altLang="en-US" sz="1400" b="1">
                <a:solidFill>
                  <a:schemeClr val="bg1"/>
                </a:solidFill>
                <a:latin typeface="Times New Roman" panose="02020603050405020304" pitchFamily="18" charset="0"/>
              </a:rPr>
              <a:t>Supply +5v</a:t>
            </a:r>
          </a:p>
        </p:txBody>
      </p:sp>
      <p:sp>
        <p:nvSpPr>
          <p:cNvPr id="27824" name="Text Box 176">
            <a:extLst>
              <a:ext uri="{FF2B5EF4-FFF2-40B4-BE49-F238E27FC236}">
                <a16:creationId xmlns:a16="http://schemas.microsoft.com/office/drawing/2014/main" id="{39C7AF9E-EB03-4F37-B8A4-EB614B737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7400" y="914400"/>
            <a:ext cx="1447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>
                <a:solidFill>
                  <a:schemeClr val="bg1"/>
                </a:solidFill>
                <a:latin typeface="Times New Roman" panose="02020603050405020304" pitchFamily="18" charset="0"/>
              </a:rPr>
              <a:t>Ground</a:t>
            </a:r>
          </a:p>
        </p:txBody>
      </p:sp>
      <p:sp>
        <p:nvSpPr>
          <p:cNvPr id="27825" name="Rectangle 177">
            <a:extLst>
              <a:ext uri="{FF2B5EF4-FFF2-40B4-BE49-F238E27FC236}">
                <a16:creationId xmlns:a16="http://schemas.microsoft.com/office/drawing/2014/main" id="{644C50D3-D974-4674-BEDF-DD7258DF3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85800"/>
            <a:ext cx="9144000" cy="76200"/>
          </a:xfrm>
          <a:prstGeom prst="rect">
            <a:avLst/>
          </a:prstGeom>
          <a:solidFill>
            <a:srgbClr val="0000CC"/>
          </a:solidFill>
          <a:ln w="9525">
            <a:pattFill prst="pct90">
              <a:fgClr>
                <a:srgbClr val="000099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27826" name="Line 178">
            <a:extLst>
              <a:ext uri="{FF2B5EF4-FFF2-40B4-BE49-F238E27FC236}">
                <a16:creationId xmlns:a16="http://schemas.microsoft.com/office/drawing/2014/main" id="{DE715CD9-FAE6-4EFA-99AF-140A37B663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2819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1" name="5-Point Star 130">
            <a:hlinkClick r:id="rId4" action="ppaction://hlinksldjump"/>
            <a:extLst>
              <a:ext uri="{FF2B5EF4-FFF2-40B4-BE49-F238E27FC236}">
                <a16:creationId xmlns:a16="http://schemas.microsoft.com/office/drawing/2014/main" id="{8479CEF4-2319-48B5-A9F9-9D5B25FA86A4}"/>
              </a:ext>
            </a:extLst>
          </p:cNvPr>
          <p:cNvSpPr/>
          <p:nvPr/>
        </p:nvSpPr>
        <p:spPr>
          <a:xfrm>
            <a:off x="11373678" y="6569394"/>
            <a:ext cx="228600" cy="304800"/>
          </a:xfrm>
          <a:prstGeom prst="star5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sz="2400">
              <a:solidFill>
                <a:schemeClr val="bg1"/>
              </a:solidFill>
            </a:endParaRPr>
          </a:p>
        </p:txBody>
      </p:sp>
      <p:sp>
        <p:nvSpPr>
          <p:cNvPr id="44163" name="Text Box 131">
            <a:extLst>
              <a:ext uri="{FF2B5EF4-FFF2-40B4-BE49-F238E27FC236}">
                <a16:creationId xmlns:a16="http://schemas.microsoft.com/office/drawing/2014/main" id="{396E5799-B629-4E11-96D6-288FBBED6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981200"/>
            <a:ext cx="2057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chemeClr val="bg1"/>
                </a:solidFill>
              </a:rPr>
              <a:t>8 bit Internal Data Bus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873E57-2C84-42D5-AFA6-CE49FDF82B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371" y="1261198"/>
            <a:ext cx="11419258" cy="1641193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It is referred to be as ALU which acts as a backbone for any arithmetic and logical operation as addition, subtraction, division, multiplication, AND, OR, NOT etc.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Once the operation is performed, the result will be stored in accumulator, which is again a register.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1A05BB-FCB5-4E9F-A455-A8720A7AC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687" y="481786"/>
            <a:ext cx="10143893" cy="1189037"/>
          </a:xfrm>
        </p:spPr>
        <p:txBody>
          <a:bodyPr/>
          <a:lstStyle/>
          <a:p>
            <a:r>
              <a:rPr lang="en-US" dirty="0"/>
              <a:t>ALU (ARITHMETIC AND LOGICAL UNIT)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FE5AC1-AD16-438A-B990-7508E979B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714" y="2827303"/>
            <a:ext cx="7299286" cy="403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49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5AA46C-A821-4242-9294-C88733337B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9930" y="2663472"/>
            <a:ext cx="5783767" cy="3452785"/>
          </a:xfrm>
        </p:spPr>
        <p:txBody>
          <a:bodyPr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Instruction register is a temporary storage area for the current instruction before it is being executed. </a:t>
            </a:r>
            <a:endParaRPr lang="en-US" altLang="en-US" b="1" dirty="0">
              <a:solidFill>
                <a:schemeClr val="accent4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Instruction fetched from memory is loaded into IR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Decoder decodes the instruction &amp; establishes the sequence of events to follow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Not programmable &amp; cannot accessed through any instruction </a:t>
            </a:r>
            <a:endParaRPr lang="en-US" dirty="0">
              <a:latin typeface="Bookman Old Style" panose="0205060405050502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Decoded instruction will be then moved to the next stage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4301A7-59E8-41C5-BE60-610B9E01B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03" y="310980"/>
            <a:ext cx="6296723" cy="641784"/>
          </a:xfrm>
        </p:spPr>
        <p:txBody>
          <a:bodyPr>
            <a:normAutofit fontScale="90000"/>
          </a:bodyPr>
          <a:lstStyle/>
          <a:p>
            <a:r>
              <a:rPr lang="en-US" altLang="en-US" sz="3100" b="1" dirty="0">
                <a:latin typeface="Bookman Old Style" panose="02050604050505020204" pitchFamily="18" charset="0"/>
              </a:rPr>
              <a:t>Timing a</a:t>
            </a:r>
            <a:r>
              <a:rPr lang="en-US" altLang="en-US" sz="4000" b="1" dirty="0">
                <a:latin typeface="Bookman Old Style" panose="02050604050505020204" pitchFamily="18" charset="0"/>
              </a:rPr>
              <a:t>nd Control Unit </a:t>
            </a:r>
            <a:br>
              <a:rPr lang="en-US" altLang="en-US" sz="4000" b="1" dirty="0">
                <a:latin typeface="Bookman Old Style" panose="02050604050505020204" pitchFamily="18" charset="0"/>
              </a:rPr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163D02-490B-45D6-AED9-A6A2EACB3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726" y="2315826"/>
            <a:ext cx="5529342" cy="43860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398335-46FE-4EE8-AE64-3C77779D4C45}"/>
              </a:ext>
            </a:extLst>
          </p:cNvPr>
          <p:cNvSpPr txBox="1"/>
          <p:nvPr/>
        </p:nvSpPr>
        <p:spPr>
          <a:xfrm>
            <a:off x="416312" y="974460"/>
            <a:ext cx="113593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Synchronizes all the uP operation with the clock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Generates control signal necessary for the communication between uP and peripherals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EA6AE4AE-0817-4DC8-A1B5-D0F81C9CF091}"/>
              </a:ext>
            </a:extLst>
          </p:cNvPr>
          <p:cNvSpPr txBox="1">
            <a:spLocks/>
          </p:cNvSpPr>
          <p:nvPr/>
        </p:nvSpPr>
        <p:spPr>
          <a:xfrm>
            <a:off x="133815" y="1935177"/>
            <a:ext cx="7162105" cy="5151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sz="7000" b="1" dirty="0">
                <a:latin typeface="Bookman Old Style" panose="02050604050505020204" pitchFamily="18" charset="0"/>
              </a:rPr>
              <a:t>Instruction Register and Decoder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765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02E1A8-D354-41D4-A9D9-310AA53FAB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318" y="827979"/>
            <a:ext cx="11426283" cy="3143255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Most important component of the entire Mu-P. 8 bit register. </a:t>
            </a:r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It is inevitable in all the arithmetic and logical operations since the result is going to be stored in this register. </a:t>
            </a:r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It is represented by the character A. </a:t>
            </a:r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When there is a new 8 bit data entering, the previously stored data will get automatically over written. </a:t>
            </a:r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Any operation that is happening will happen through Accumulator register only. </a:t>
            </a:r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Without Accumulator, Nothing would happen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E57D41-3598-4A9E-A0D3-EA66B75F9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65" y="126584"/>
            <a:ext cx="10701453" cy="594519"/>
          </a:xfrm>
        </p:spPr>
        <p:txBody>
          <a:bodyPr>
            <a:normAutofit fontScale="90000"/>
          </a:bodyPr>
          <a:lstStyle/>
          <a:p>
            <a:r>
              <a:rPr lang="en-US" dirty="0"/>
              <a:t>ACCUMULATOR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8130A4-55AF-498A-BF5D-043A39B1C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541" y="3612995"/>
            <a:ext cx="5876459" cy="324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83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6A9485-6B73-4531-B115-8334F9690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0" y="367513"/>
            <a:ext cx="5334000" cy="1189037"/>
          </a:xfrm>
        </p:spPr>
        <p:txBody>
          <a:bodyPr/>
          <a:lstStyle/>
          <a:p>
            <a:r>
              <a:rPr lang="en-US" dirty="0"/>
              <a:t>Flag Register</a:t>
            </a:r>
          </a:p>
        </p:txBody>
      </p:sp>
      <p:graphicFrame>
        <p:nvGraphicFramePr>
          <p:cNvPr id="7" name="Group 4">
            <a:extLst>
              <a:ext uri="{FF2B5EF4-FFF2-40B4-BE49-F238E27FC236}">
                <a16:creationId xmlns:a16="http://schemas.microsoft.com/office/drawing/2014/main" id="{D1A28706-946C-432E-B237-80EF7080A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942920"/>
              </p:ext>
            </p:extLst>
          </p:nvPr>
        </p:nvGraphicFramePr>
        <p:xfrm>
          <a:off x="2100147" y="2161482"/>
          <a:ext cx="8001000" cy="1600200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91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 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91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 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91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  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91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 AC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91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  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91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  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91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  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91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  CY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372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8EC7C1-F1FB-466E-BE10-148E2951D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7815" y="0"/>
            <a:ext cx="6586654" cy="778681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BUS STRUCTURE IN 8085 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ED8CA-D721-43A7-A81A-0144C03C99B4}"/>
              </a:ext>
            </a:extLst>
          </p:cNvPr>
          <p:cNvSpPr txBox="1"/>
          <p:nvPr/>
        </p:nvSpPr>
        <p:spPr>
          <a:xfrm>
            <a:off x="538974" y="778681"/>
            <a:ext cx="10746059" cy="2478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What a bus is? 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A bus is as simple as the bus that people travel with. What is it meant for? 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It takes people and freight from a place to another. 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Same is the case here with microprocessor. 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Microprocessor often needs to send lot of control signals, data etc. to the peripherals and devices connected to it. 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All those are carried via the bus. In short it is the medium.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C9B6F9-FBEC-448B-B6FB-8A972CCF6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079" y="3429000"/>
            <a:ext cx="797092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75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C7D835-112A-453D-972D-FD6DFD73E8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8600" y="152400"/>
            <a:ext cx="11101039" cy="3276600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Address bus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As the name indicates it is used to carry the address.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8085 has 16 address lines which means it can have 2^16 = 65536bytes memory locations.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The address bus will be mainly used to recognize a memory location or a connected peripheral.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Postman basically delivers the letters using address. Likewise it is mandatory to have the identity for the memory locations and it is referred to be as an address.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Address bus is always unidirectional. The communication happens from microprocessor to the peripherals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51A884-DC52-4964-85D1-BD551A4C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9034" y="11574"/>
            <a:ext cx="3192966" cy="878664"/>
          </a:xfrm>
        </p:spPr>
        <p:txBody>
          <a:bodyPr/>
          <a:lstStyle/>
          <a:p>
            <a:r>
              <a:rPr lang="en-US" dirty="0"/>
              <a:t>Address Bus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48F40-F504-4799-B6CA-404A9C022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079" y="3265027"/>
            <a:ext cx="7970921" cy="358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36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357091-C9FA-4B14-9366-EE507535BA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3468" y="152400"/>
            <a:ext cx="11699488" cy="3276600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Data bus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This is bidirectional wires which carries data from to Microprocessor.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Any information that gets in or goes out of Microprocessor is through the data bus only.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There are 8 data lines from D0 to D7 as and this is the reason why we call it an 8 bit processor.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Data bus is used to carry the instructions, results of the operations etc. to the peripherals and memory unit.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When we quote that it is an 8 bit processor, it implies that the large data chunk has to be broken into smaller ones of up to 255 (o to 255, 28 )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5F2152-283C-47B2-B8A2-23CE092D3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3932" y="91493"/>
            <a:ext cx="2605668" cy="789454"/>
          </a:xfrm>
        </p:spPr>
        <p:txBody>
          <a:bodyPr/>
          <a:lstStyle/>
          <a:p>
            <a:r>
              <a:rPr lang="en-US" dirty="0"/>
              <a:t>Data Bus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74292-21C8-4C86-820C-4C4F9412A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079" y="3265027"/>
            <a:ext cx="7970921" cy="358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84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6F3E27-FB8A-49F6-A3CA-FFCAD67FA1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9404" y="792880"/>
            <a:ext cx="11493191" cy="3276600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Control bus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All the controlling actions are carried out through these lines.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It can be unidirectional or bidirectional.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The control signals will intimate the microprocessor on where to read or where to write.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Many control signals are available with 8085.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All of them are discussed in detail when the pin description of 8085 is handled. Reader has to wait till then.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8FBEF0-F0B0-485A-8F30-97A8072FB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449" y="113797"/>
            <a:ext cx="3096322" cy="555278"/>
          </a:xfrm>
        </p:spPr>
        <p:txBody>
          <a:bodyPr>
            <a:normAutofit fontScale="90000"/>
          </a:bodyPr>
          <a:lstStyle/>
          <a:p>
            <a:r>
              <a:rPr lang="en-US" dirty="0"/>
              <a:t>Control Bus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790775-FDE5-425B-8249-C00D351D2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079" y="3265027"/>
            <a:ext cx="7970921" cy="358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43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7">
            <a:extLst>
              <a:ext uri="{FF2B5EF4-FFF2-40B4-BE49-F238E27FC236}">
                <a16:creationId xmlns:a16="http://schemas.microsoft.com/office/drawing/2014/main" id="{4D1651C8-4E05-4B0F-96F5-DE42381AF09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962400" y="762000"/>
            <a:ext cx="3905250" cy="8778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en-US" sz="3600" kern="10" spc="720" dirty="0">
              <a:solidFill>
                <a:srgbClr val="800000"/>
              </a:solidFill>
              <a:effectLst>
                <a:outerShdw dist="45791" dir="3378596" algn="ctr" rotWithShape="0">
                  <a:srgbClr val="4D4D4D">
                    <a:alpha val="79999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F1B07641-5A92-4753-AB38-07195EDB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935360"/>
            <a:ext cx="40474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000066"/>
                </a:solidFill>
                <a:latin typeface="Bookman Old Style" panose="02050604050505020204" pitchFamily="18" charset="0"/>
              </a:rPr>
              <a:t>Instruction Cycle: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480C1A41-786D-4AEC-8242-4FF530998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142" y="1484964"/>
            <a:ext cx="8915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rgbClr val="0066CC"/>
                </a:solidFill>
                <a:latin typeface="Bookman Old Style" panose="02050604050505020204" pitchFamily="18" charset="0"/>
              </a:rPr>
              <a:t>The sequence of operations that a processor has to carry out while executing the instruction is called instruction cycle.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F0627F94-3A9E-4D46-9DA3-9A7E06329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0" y="2243657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000066"/>
                </a:solidFill>
                <a:latin typeface="Bookman Old Style" panose="02050604050505020204" pitchFamily="18" charset="0"/>
              </a:rPr>
              <a:t>Machine Cycle:</a:t>
            </a: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8C9339A7-4402-4591-84B8-66197686B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142" y="2899852"/>
            <a:ext cx="8915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rgbClr val="0066CC"/>
                </a:solidFill>
                <a:latin typeface="Bookman Old Style" panose="02050604050505020204" pitchFamily="18" charset="0"/>
              </a:rPr>
              <a:t>Each instruction cycle of a processor consist of a number of basic operations called machine cycles or processor cycles.</a:t>
            </a:r>
          </a:p>
        </p:txBody>
      </p:sp>
      <p:sp>
        <p:nvSpPr>
          <p:cNvPr id="10" name="Text Box 12" descr="Canvas">
            <a:extLst>
              <a:ext uri="{FF2B5EF4-FFF2-40B4-BE49-F238E27FC236}">
                <a16:creationId xmlns:a16="http://schemas.microsoft.com/office/drawing/2014/main" id="{1325769D-1FD6-4B65-B331-96B5B5A51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9470" y="4167759"/>
            <a:ext cx="4343400" cy="466725"/>
          </a:xfrm>
          <a:prstGeom prst="rect">
            <a:avLst/>
          </a:prstGeom>
          <a:ln w="571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Instruction Cycle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4179502E-9BC9-4A12-AE6A-A6DB4103B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6117" y="5143132"/>
            <a:ext cx="2209800" cy="466725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Fetch Cycle</a:t>
            </a: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7FA4E9E9-DCA7-4383-B703-6469716D4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735" y="5142202"/>
            <a:ext cx="2339162" cy="46166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Execute Cycle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D1624C06-875E-40B9-B229-F5D869A64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1017" y="230290"/>
            <a:ext cx="5621966" cy="73956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ookman Old Style" panose="02050604050505020204" pitchFamily="18" charset="0"/>
              </a:rPr>
              <a:t>Processor Cycles</a:t>
            </a: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3FB76991-EE43-4508-809C-0BB18D609DF7}"/>
              </a:ext>
            </a:extLst>
          </p:cNvPr>
          <p:cNvSpPr/>
          <p:nvPr/>
        </p:nvSpPr>
        <p:spPr>
          <a:xfrm>
            <a:off x="3859619" y="4253022"/>
            <a:ext cx="606498" cy="135084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urved Left 16">
            <a:extLst>
              <a:ext uri="{FF2B5EF4-FFF2-40B4-BE49-F238E27FC236}">
                <a16:creationId xmlns:a16="http://schemas.microsoft.com/office/drawing/2014/main" id="{5752828F-FA41-4F91-8686-CC0A9378ABDD}"/>
              </a:ext>
            </a:extLst>
          </p:cNvPr>
          <p:cNvSpPr/>
          <p:nvPr/>
        </p:nvSpPr>
        <p:spPr>
          <a:xfrm>
            <a:off x="9055841" y="4253022"/>
            <a:ext cx="606498" cy="135084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98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8D77A84-CDA5-42C1-BAF7-4375C14E7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6954" y="2452687"/>
            <a:ext cx="279082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contourW="12700" prstMaterial="matte">
            <a:bevelB prst="relaxedInset"/>
            <a:contourClr>
              <a:srgbClr val="C00000"/>
            </a:contour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687064C-9399-4B74-B8C5-BC1DC176F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2913" y="2438400"/>
            <a:ext cx="2819400" cy="1600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 dirty="0">
              <a:solidFill>
                <a:srgbClr val="C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9796F6-488F-4626-84EF-DA0C5A09D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113" y="4191000"/>
            <a:ext cx="2133600" cy="914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E0B90B-039E-4F76-8CD1-431B9E196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913" y="1295400"/>
            <a:ext cx="2133600" cy="914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 dirty="0">
              <a:solidFill>
                <a:srgbClr val="C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89306-1B4B-4121-A196-EBE88C82427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861313" y="2895600"/>
            <a:ext cx="2133600" cy="914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 dirty="0">
              <a:solidFill>
                <a:srgbClr val="C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58FD2C-931C-42B0-A656-1BF28D2D251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25863" y="2895600"/>
            <a:ext cx="2133600" cy="9144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 dirty="0">
              <a:solidFill>
                <a:srgbClr val="C00000"/>
              </a:solidFill>
            </a:endParaRP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7A5C27E3-A9EC-4C85-8E9C-102EAF37C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2013" y="3505200"/>
            <a:ext cx="2209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14300">
              <a:spcBef>
                <a:spcPct val="50000"/>
              </a:spcBef>
              <a:buClr>
                <a:schemeClr val="tx2"/>
              </a:buClr>
              <a:buSzPct val="50000"/>
              <a:defRPr/>
            </a:pP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8085/8086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189FA45C-6281-4AAD-919E-4520358B4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0113" y="4419601"/>
            <a:ext cx="2209800" cy="396875"/>
          </a:xfrm>
          <a:prstGeom prst="rect">
            <a:avLst/>
          </a:prstGeom>
          <a:noFill/>
          <a:ln w="19050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14300" algn="ctr">
              <a:spcBef>
                <a:spcPct val="50000"/>
              </a:spcBef>
              <a:buClr>
                <a:schemeClr val="tx2"/>
              </a:buClr>
              <a:buSzPct val="50000"/>
              <a:defRPr/>
            </a:pP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8254 (Timer)</a:t>
            </a:r>
          </a:p>
        </p:txBody>
      </p:sp>
      <p:pic>
        <p:nvPicPr>
          <p:cNvPr id="12" name="Picture 11" descr="flt68k">
            <a:extLst>
              <a:ext uri="{FF2B5EF4-FFF2-40B4-BE49-F238E27FC236}">
                <a16:creationId xmlns:a16="http://schemas.microsoft.com/office/drawing/2014/main" id="{6F9CBEC4-86A8-4756-A1A8-A6B26FF20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713" y="533400"/>
            <a:ext cx="3581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4">
            <a:extLst>
              <a:ext uri="{FF2B5EF4-FFF2-40B4-BE49-F238E27FC236}">
                <a16:creationId xmlns:a16="http://schemas.microsoft.com/office/drawing/2014/main" id="{B543262E-3A05-4B1C-88C4-32FC9233E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445" y="2362200"/>
            <a:ext cx="800219" cy="1981200"/>
          </a:xfrm>
          <a:prstGeom prst="rect">
            <a:avLst/>
          </a:prstGeom>
          <a:noFill/>
          <a:ln w="1905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marL="114300">
              <a:spcBef>
                <a:spcPts val="0"/>
              </a:spcBef>
              <a:buClr>
                <a:schemeClr val="tx2"/>
              </a:buClr>
              <a:buSzPct val="50000"/>
              <a:defRPr/>
            </a:pP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8257 (DMA             </a:t>
            </a:r>
          </a:p>
          <a:p>
            <a:pPr marL="114300">
              <a:spcBef>
                <a:spcPts val="0"/>
              </a:spcBef>
              <a:buClr>
                <a:schemeClr val="tx2"/>
              </a:buClr>
              <a:buSzPct val="50000"/>
              <a:defRPr/>
            </a:pP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Controller)</a:t>
            </a:r>
          </a:p>
        </p:txBody>
      </p:sp>
      <p:sp>
        <p:nvSpPr>
          <p:cNvPr id="14" name="Text Box 15">
            <a:extLst>
              <a:ext uri="{FF2B5EF4-FFF2-40B4-BE49-F238E27FC236}">
                <a16:creationId xmlns:a16="http://schemas.microsoft.com/office/drawing/2014/main" id="{BCF61522-C739-44BA-93D6-8C7EB6D09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6113" y="5791200"/>
            <a:ext cx="8534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14300">
              <a:spcBef>
                <a:spcPct val="50000"/>
              </a:spcBef>
              <a:buClr>
                <a:schemeClr val="tx2"/>
              </a:buClr>
              <a:buSzPct val="50000"/>
              <a:defRPr/>
            </a:pPr>
            <a:r>
              <a:rPr lang="en-US" sz="24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MICROPROCESSOR Based Development Board</a:t>
            </a: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7059A829-2325-4359-A6B8-BFF37B6E0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3913" y="1447801"/>
            <a:ext cx="2209800" cy="396875"/>
          </a:xfrm>
          <a:prstGeom prst="rect">
            <a:avLst/>
          </a:prstGeom>
          <a:noFill/>
          <a:ln w="1905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14300" algn="ctr">
              <a:spcBef>
                <a:spcPct val="50000"/>
              </a:spcBef>
              <a:buClr>
                <a:schemeClr val="tx2"/>
              </a:buClr>
              <a:buSzPct val="50000"/>
              <a:defRPr/>
            </a:pP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8251 (USART)</a:t>
            </a: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838E96C3-30B0-4F7D-87DF-3B7243ECB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795" y="2362200"/>
            <a:ext cx="800219" cy="1981200"/>
          </a:xfrm>
          <a:prstGeom prst="rect">
            <a:avLst/>
          </a:prstGeom>
          <a:noFill/>
          <a:ln w="1905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marL="114300">
              <a:spcBef>
                <a:spcPct val="50000"/>
              </a:spcBef>
              <a:buClr>
                <a:schemeClr val="tx2"/>
              </a:buClr>
              <a:buSzPct val="50000"/>
              <a:defRPr/>
            </a:pP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8255 (Parallel interface)</a:t>
            </a:r>
          </a:p>
        </p:txBody>
      </p:sp>
    </p:spTree>
    <p:extLst>
      <p:ext uri="{BB962C8B-B14F-4D97-AF65-F5344CB8AC3E}">
        <p14:creationId xmlns:p14="http://schemas.microsoft.com/office/powerpoint/2010/main" val="347787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3" grpId="0" animBg="1"/>
      <p:bldP spid="14" grpId="0"/>
      <p:bldP spid="15" grpId="0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72CF4A-93E1-4696-A5EF-037082F7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586" y="190500"/>
            <a:ext cx="3161414" cy="6477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T States</a:t>
            </a:r>
            <a:br>
              <a:rPr lang="en-US" sz="4000" kern="10" spc="720" dirty="0">
                <a:solidFill>
                  <a:srgbClr val="800000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</a:br>
            <a:endParaRPr lang="en-US" dirty="0"/>
          </a:p>
        </p:txBody>
      </p:sp>
      <p:sp>
        <p:nvSpPr>
          <p:cNvPr id="6" name="WordArt 5">
            <a:extLst>
              <a:ext uri="{FF2B5EF4-FFF2-40B4-BE49-F238E27FC236}">
                <a16:creationId xmlns:a16="http://schemas.microsoft.com/office/drawing/2014/main" id="{D1C95012-7A7B-4606-9CB9-6FB23013050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648201" y="838200"/>
            <a:ext cx="2105025" cy="6477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en-US" sz="3600" kern="10" spc="720" dirty="0">
              <a:solidFill>
                <a:srgbClr val="800000"/>
              </a:solidFill>
              <a:effectLst>
                <a:outerShdw dist="45791" dir="3378596" algn="ctr" rotWithShape="0">
                  <a:srgbClr val="4D4D4D">
                    <a:alpha val="79999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69957327-3045-4218-A64E-97E3697D5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404" y="1087329"/>
            <a:ext cx="1119608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The time taken by the processor to execute a  machine cycle is expressed in T - States.</a:t>
            </a:r>
          </a:p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One T – state is equal to the time period of the internal clock signal of the processor.</a:t>
            </a:r>
          </a:p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The T- state starts at the falling edge of a clock.</a:t>
            </a:r>
          </a:p>
        </p:txBody>
      </p:sp>
      <p:pic>
        <p:nvPicPr>
          <p:cNvPr id="10" name="Picture 11">
            <a:extLst>
              <a:ext uri="{FF2B5EF4-FFF2-40B4-BE49-F238E27FC236}">
                <a16:creationId xmlns:a16="http://schemas.microsoft.com/office/drawing/2014/main" id="{9C8E2884-6B61-4A61-A5AA-E6C0D24D6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409" y="2648730"/>
            <a:ext cx="7306638" cy="225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51500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769EF9-1612-42F9-BB93-658619D3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826" y="2834481"/>
            <a:ext cx="7219043" cy="1189037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Thank You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22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>
            <a:extLst>
              <a:ext uri="{FF2B5EF4-FFF2-40B4-BE49-F238E27FC236}">
                <a16:creationId xmlns:a16="http://schemas.microsoft.com/office/drawing/2014/main" id="{60F52FFA-084E-4A0F-BFE2-A7594044E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28600"/>
            <a:ext cx="2590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b="1" i="1" dirty="0">
                <a:solidFill>
                  <a:srgbClr val="990033"/>
                </a:solidFill>
              </a:rPr>
              <a:t>Aum </a:t>
            </a:r>
            <a:r>
              <a:rPr lang="en-US" altLang="en-US" sz="1200" b="1" i="1" dirty="0" err="1">
                <a:solidFill>
                  <a:srgbClr val="990033"/>
                </a:solidFill>
              </a:rPr>
              <a:t>Amriteswaryai</a:t>
            </a:r>
            <a:r>
              <a:rPr lang="en-US" altLang="en-US" sz="1200" b="1" i="1">
                <a:solidFill>
                  <a:srgbClr val="990033"/>
                </a:solidFill>
              </a:rPr>
              <a:t> Namah:</a:t>
            </a:r>
          </a:p>
        </p:txBody>
      </p:sp>
      <p:sp>
        <p:nvSpPr>
          <p:cNvPr id="31749" name="WordArt 5">
            <a:extLst>
              <a:ext uri="{FF2B5EF4-FFF2-40B4-BE49-F238E27FC236}">
                <a16:creationId xmlns:a16="http://schemas.microsoft.com/office/drawing/2014/main" id="{D6789157-F4F4-475F-BC81-AEA505E0103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876800" y="685800"/>
            <a:ext cx="1943100" cy="482600"/>
          </a:xfrm>
          <a:prstGeom prst="rect">
            <a:avLst/>
          </a:prstGeom>
        </p:spPr>
        <p:txBody>
          <a:bodyPr wrap="none" fromWordArt="1">
            <a:prstTxWarp prst="textChevronInverted">
              <a:avLst>
                <a:gd name="adj" fmla="val 75000"/>
              </a:avLst>
            </a:prstTxWarp>
          </a:bodyPr>
          <a:lstStyle/>
          <a:p>
            <a:pPr algn="ctr"/>
            <a:r>
              <a:rPr lang="en-US" sz="2000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PIN DIAGRAM</a:t>
            </a:r>
          </a:p>
        </p:txBody>
      </p:sp>
      <p:sp>
        <p:nvSpPr>
          <p:cNvPr id="31750" name="Rectangle 6" descr="Cork">
            <a:extLst>
              <a:ext uri="{FF2B5EF4-FFF2-40B4-BE49-F238E27FC236}">
                <a16:creationId xmlns:a16="http://schemas.microsoft.com/office/drawing/2014/main" id="{D4EE6876-90E1-42B3-B98F-DF5207F2A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447800"/>
            <a:ext cx="1447800" cy="46482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</a:rPr>
              <a:t>8085</a:t>
            </a:r>
          </a:p>
        </p:txBody>
      </p:sp>
      <p:sp>
        <p:nvSpPr>
          <p:cNvPr id="31751" name="Rectangle 7" descr="Cork">
            <a:extLst>
              <a:ext uri="{FF2B5EF4-FFF2-40B4-BE49-F238E27FC236}">
                <a16:creationId xmlns:a16="http://schemas.microsoft.com/office/drawing/2014/main" id="{452B3F5A-C3DB-4EA7-8E80-EE4A2C9B5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5240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1752" name="Rectangle 8" descr="Cork">
            <a:extLst>
              <a:ext uri="{FF2B5EF4-FFF2-40B4-BE49-F238E27FC236}">
                <a16:creationId xmlns:a16="http://schemas.microsoft.com/office/drawing/2014/main" id="{943BA999-D79F-46C7-BCA9-DF03619FA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7526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1753" name="Rectangle 9" descr="Cork">
            <a:extLst>
              <a:ext uri="{FF2B5EF4-FFF2-40B4-BE49-F238E27FC236}">
                <a16:creationId xmlns:a16="http://schemas.microsoft.com/office/drawing/2014/main" id="{528B1E01-38FF-4F41-B4DE-B94B7C8A1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9812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1754" name="Rectangle 10" descr="Cork">
            <a:extLst>
              <a:ext uri="{FF2B5EF4-FFF2-40B4-BE49-F238E27FC236}">
                <a16:creationId xmlns:a16="http://schemas.microsoft.com/office/drawing/2014/main" id="{996BE8D5-0F4C-47F2-8CCD-572FFA3A9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2098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1755" name="Rectangle 11" descr="Cork">
            <a:extLst>
              <a:ext uri="{FF2B5EF4-FFF2-40B4-BE49-F238E27FC236}">
                <a16:creationId xmlns:a16="http://schemas.microsoft.com/office/drawing/2014/main" id="{1F07BE80-193F-434C-8984-721666185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4384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1756" name="Rectangle 12" descr="Cork">
            <a:extLst>
              <a:ext uri="{FF2B5EF4-FFF2-40B4-BE49-F238E27FC236}">
                <a16:creationId xmlns:a16="http://schemas.microsoft.com/office/drawing/2014/main" id="{3E1D48EA-1E42-440C-AC04-8A3F6CD1B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6670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31757" name="Rectangle 13" descr="Cork">
            <a:extLst>
              <a:ext uri="{FF2B5EF4-FFF2-40B4-BE49-F238E27FC236}">
                <a16:creationId xmlns:a16="http://schemas.microsoft.com/office/drawing/2014/main" id="{5E0C77B0-0868-4B5C-88B8-6738F8725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8956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1758" name="Rectangle 14" descr="Cork">
            <a:extLst>
              <a:ext uri="{FF2B5EF4-FFF2-40B4-BE49-F238E27FC236}">
                <a16:creationId xmlns:a16="http://schemas.microsoft.com/office/drawing/2014/main" id="{B44F08C7-AA5C-4A8C-86C1-4F0A04027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1242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31759" name="Rectangle 15" descr="Cork">
            <a:extLst>
              <a:ext uri="{FF2B5EF4-FFF2-40B4-BE49-F238E27FC236}">
                <a16:creationId xmlns:a16="http://schemas.microsoft.com/office/drawing/2014/main" id="{8AF60A7C-3DAF-4595-84C7-0ECD50025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5814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1760" name="Rectangle 16" descr="Cork">
            <a:extLst>
              <a:ext uri="{FF2B5EF4-FFF2-40B4-BE49-F238E27FC236}">
                <a16:creationId xmlns:a16="http://schemas.microsoft.com/office/drawing/2014/main" id="{ED22478C-CACD-4028-9D65-6BC5EE915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3528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1761" name="Rectangle 17" descr="Cork">
            <a:extLst>
              <a:ext uri="{FF2B5EF4-FFF2-40B4-BE49-F238E27FC236}">
                <a16:creationId xmlns:a16="http://schemas.microsoft.com/office/drawing/2014/main" id="{9B540731-3C7E-4CED-AF6F-3A935A440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8100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31762" name="Rectangle 18" descr="Cork">
            <a:extLst>
              <a:ext uri="{FF2B5EF4-FFF2-40B4-BE49-F238E27FC236}">
                <a16:creationId xmlns:a16="http://schemas.microsoft.com/office/drawing/2014/main" id="{62F9A151-1D29-4D5D-9DFF-A84AA718C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0386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31763" name="Rectangle 19" descr="Cork">
            <a:extLst>
              <a:ext uri="{FF2B5EF4-FFF2-40B4-BE49-F238E27FC236}">
                <a16:creationId xmlns:a16="http://schemas.microsoft.com/office/drawing/2014/main" id="{824BA6F3-5CEE-4E70-8BFC-3F9F15AED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2672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31764" name="Rectangle 20" descr="Cork">
            <a:extLst>
              <a:ext uri="{FF2B5EF4-FFF2-40B4-BE49-F238E27FC236}">
                <a16:creationId xmlns:a16="http://schemas.microsoft.com/office/drawing/2014/main" id="{8C9312E3-1C52-494A-913E-2D362ED4B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4958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31765" name="Rectangle 21" descr="Cork">
            <a:extLst>
              <a:ext uri="{FF2B5EF4-FFF2-40B4-BE49-F238E27FC236}">
                <a16:creationId xmlns:a16="http://schemas.microsoft.com/office/drawing/2014/main" id="{ED404CA0-E605-4586-878D-0936E831F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7244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31766" name="Rectangle 22" descr="Cork">
            <a:extLst>
              <a:ext uri="{FF2B5EF4-FFF2-40B4-BE49-F238E27FC236}">
                <a16:creationId xmlns:a16="http://schemas.microsoft.com/office/drawing/2014/main" id="{58E1DB3D-A5F2-43B9-9EDB-869BB1CFD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9530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16</a:t>
            </a:r>
          </a:p>
        </p:txBody>
      </p:sp>
      <p:sp>
        <p:nvSpPr>
          <p:cNvPr id="31767" name="Rectangle 23" descr="Cork">
            <a:extLst>
              <a:ext uri="{FF2B5EF4-FFF2-40B4-BE49-F238E27FC236}">
                <a16:creationId xmlns:a16="http://schemas.microsoft.com/office/drawing/2014/main" id="{67A8D14D-9336-46EF-83CD-C52B53513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1816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31768" name="Rectangle 24" descr="Cork">
            <a:extLst>
              <a:ext uri="{FF2B5EF4-FFF2-40B4-BE49-F238E27FC236}">
                <a16:creationId xmlns:a16="http://schemas.microsoft.com/office/drawing/2014/main" id="{E8010BE7-08A4-43D8-BF76-664B783FB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4102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18</a:t>
            </a:r>
          </a:p>
        </p:txBody>
      </p:sp>
      <p:sp>
        <p:nvSpPr>
          <p:cNvPr id="31769" name="Rectangle 25" descr="Cork">
            <a:extLst>
              <a:ext uri="{FF2B5EF4-FFF2-40B4-BE49-F238E27FC236}">
                <a16:creationId xmlns:a16="http://schemas.microsoft.com/office/drawing/2014/main" id="{C57DD87D-6D7D-401B-98EF-EA2C47A87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8674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31770" name="Rectangle 26" descr="Cork">
            <a:extLst>
              <a:ext uri="{FF2B5EF4-FFF2-40B4-BE49-F238E27FC236}">
                <a16:creationId xmlns:a16="http://schemas.microsoft.com/office/drawing/2014/main" id="{3CA0EE24-8A1D-4EB6-85AC-DA2C52488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6388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19</a:t>
            </a:r>
          </a:p>
        </p:txBody>
      </p:sp>
      <p:sp>
        <p:nvSpPr>
          <p:cNvPr id="31771" name="Rectangle 27" descr="Cork">
            <a:extLst>
              <a:ext uri="{FF2B5EF4-FFF2-40B4-BE49-F238E27FC236}">
                <a16:creationId xmlns:a16="http://schemas.microsoft.com/office/drawing/2014/main" id="{0C0E57FC-5940-45A0-84C4-D984E844D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15240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31772" name="Rectangle 28" descr="Cork">
            <a:extLst>
              <a:ext uri="{FF2B5EF4-FFF2-40B4-BE49-F238E27FC236}">
                <a16:creationId xmlns:a16="http://schemas.microsoft.com/office/drawing/2014/main" id="{ACE5DB98-0236-45F8-AECC-F844A064E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17526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39</a:t>
            </a:r>
          </a:p>
        </p:txBody>
      </p:sp>
      <p:sp>
        <p:nvSpPr>
          <p:cNvPr id="31773" name="Rectangle 29" descr="Cork">
            <a:extLst>
              <a:ext uri="{FF2B5EF4-FFF2-40B4-BE49-F238E27FC236}">
                <a16:creationId xmlns:a16="http://schemas.microsoft.com/office/drawing/2014/main" id="{1E09BEE2-0F50-4B0D-BAD6-5DC5D22E2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19812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38</a:t>
            </a:r>
          </a:p>
        </p:txBody>
      </p:sp>
      <p:sp>
        <p:nvSpPr>
          <p:cNvPr id="31774" name="Rectangle 30" descr="Cork">
            <a:extLst>
              <a:ext uri="{FF2B5EF4-FFF2-40B4-BE49-F238E27FC236}">
                <a16:creationId xmlns:a16="http://schemas.microsoft.com/office/drawing/2014/main" id="{C75C3CE8-B93B-43B0-A9B8-88CF5C821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2098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37</a:t>
            </a:r>
          </a:p>
        </p:txBody>
      </p:sp>
      <p:sp>
        <p:nvSpPr>
          <p:cNvPr id="31775" name="Rectangle 31" descr="Cork">
            <a:extLst>
              <a:ext uri="{FF2B5EF4-FFF2-40B4-BE49-F238E27FC236}">
                <a16:creationId xmlns:a16="http://schemas.microsoft.com/office/drawing/2014/main" id="{02663CC6-4C7C-4CBD-A293-6FDEBE25E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4384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36</a:t>
            </a:r>
          </a:p>
        </p:txBody>
      </p:sp>
      <p:sp>
        <p:nvSpPr>
          <p:cNvPr id="31776" name="Rectangle 32" descr="Cork">
            <a:extLst>
              <a:ext uri="{FF2B5EF4-FFF2-40B4-BE49-F238E27FC236}">
                <a16:creationId xmlns:a16="http://schemas.microsoft.com/office/drawing/2014/main" id="{4EC065D0-8EA8-4A8C-B6FE-6D62F2009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6670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35</a:t>
            </a:r>
          </a:p>
        </p:txBody>
      </p:sp>
      <p:sp>
        <p:nvSpPr>
          <p:cNvPr id="31777" name="Rectangle 33" descr="Cork">
            <a:extLst>
              <a:ext uri="{FF2B5EF4-FFF2-40B4-BE49-F238E27FC236}">
                <a16:creationId xmlns:a16="http://schemas.microsoft.com/office/drawing/2014/main" id="{EAA80E9B-C0C4-4052-95F4-963CD7EDE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956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34</a:t>
            </a:r>
          </a:p>
        </p:txBody>
      </p:sp>
      <p:sp>
        <p:nvSpPr>
          <p:cNvPr id="31778" name="Rectangle 34" descr="Cork">
            <a:extLst>
              <a:ext uri="{FF2B5EF4-FFF2-40B4-BE49-F238E27FC236}">
                <a16:creationId xmlns:a16="http://schemas.microsoft.com/office/drawing/2014/main" id="{FA237A1A-9AC2-4317-825F-E591B76CB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1242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33</a:t>
            </a:r>
          </a:p>
        </p:txBody>
      </p:sp>
      <p:sp>
        <p:nvSpPr>
          <p:cNvPr id="31779" name="Rectangle 35" descr="Cork">
            <a:extLst>
              <a:ext uri="{FF2B5EF4-FFF2-40B4-BE49-F238E27FC236}">
                <a16:creationId xmlns:a16="http://schemas.microsoft.com/office/drawing/2014/main" id="{156AB6CC-B7F4-49CD-96B6-D5E0E9E6B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5814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31</a:t>
            </a:r>
          </a:p>
        </p:txBody>
      </p:sp>
      <p:sp>
        <p:nvSpPr>
          <p:cNvPr id="31780" name="Rectangle 36" descr="Cork">
            <a:extLst>
              <a:ext uri="{FF2B5EF4-FFF2-40B4-BE49-F238E27FC236}">
                <a16:creationId xmlns:a16="http://schemas.microsoft.com/office/drawing/2014/main" id="{6327136C-8BFF-414F-9C63-D724F93D6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3528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32</a:t>
            </a:r>
          </a:p>
        </p:txBody>
      </p:sp>
      <p:sp>
        <p:nvSpPr>
          <p:cNvPr id="31781" name="Rectangle 37" descr="Cork">
            <a:extLst>
              <a:ext uri="{FF2B5EF4-FFF2-40B4-BE49-F238E27FC236}">
                <a16:creationId xmlns:a16="http://schemas.microsoft.com/office/drawing/2014/main" id="{CC79C0FB-E657-4F92-972D-CC8B8BA81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8100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31782" name="Rectangle 38" descr="Cork">
            <a:extLst>
              <a:ext uri="{FF2B5EF4-FFF2-40B4-BE49-F238E27FC236}">
                <a16:creationId xmlns:a16="http://schemas.microsoft.com/office/drawing/2014/main" id="{405C70B4-49C6-477F-99B5-6F47DC608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0386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29</a:t>
            </a:r>
          </a:p>
        </p:txBody>
      </p:sp>
      <p:sp>
        <p:nvSpPr>
          <p:cNvPr id="31783" name="Rectangle 39" descr="Cork">
            <a:extLst>
              <a:ext uri="{FF2B5EF4-FFF2-40B4-BE49-F238E27FC236}">
                <a16:creationId xmlns:a16="http://schemas.microsoft.com/office/drawing/2014/main" id="{DF8C7974-3CEF-448D-8FE5-62924C0F0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2672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28</a:t>
            </a:r>
          </a:p>
        </p:txBody>
      </p:sp>
      <p:sp>
        <p:nvSpPr>
          <p:cNvPr id="31784" name="Rectangle 40" descr="Cork">
            <a:extLst>
              <a:ext uri="{FF2B5EF4-FFF2-40B4-BE49-F238E27FC236}">
                <a16:creationId xmlns:a16="http://schemas.microsoft.com/office/drawing/2014/main" id="{17FE299E-A279-4231-8A1A-2FA614083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4958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27</a:t>
            </a:r>
          </a:p>
        </p:txBody>
      </p:sp>
      <p:sp>
        <p:nvSpPr>
          <p:cNvPr id="31785" name="Rectangle 41" descr="Cork">
            <a:extLst>
              <a:ext uri="{FF2B5EF4-FFF2-40B4-BE49-F238E27FC236}">
                <a16:creationId xmlns:a16="http://schemas.microsoft.com/office/drawing/2014/main" id="{C7F58AD3-A1D4-4596-9C11-A48410777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7244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26</a:t>
            </a:r>
          </a:p>
        </p:txBody>
      </p:sp>
      <p:sp>
        <p:nvSpPr>
          <p:cNvPr id="31786" name="Rectangle 42" descr="Cork">
            <a:extLst>
              <a:ext uri="{FF2B5EF4-FFF2-40B4-BE49-F238E27FC236}">
                <a16:creationId xmlns:a16="http://schemas.microsoft.com/office/drawing/2014/main" id="{B6982595-C50F-4F48-A85F-195E00758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9530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25</a:t>
            </a:r>
          </a:p>
        </p:txBody>
      </p:sp>
      <p:sp>
        <p:nvSpPr>
          <p:cNvPr id="31787" name="Rectangle 43" descr="Cork">
            <a:extLst>
              <a:ext uri="{FF2B5EF4-FFF2-40B4-BE49-F238E27FC236}">
                <a16:creationId xmlns:a16="http://schemas.microsoft.com/office/drawing/2014/main" id="{3A5024DC-AD96-43C0-A410-D0B4EB7AC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1816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24</a:t>
            </a:r>
          </a:p>
        </p:txBody>
      </p:sp>
      <p:sp>
        <p:nvSpPr>
          <p:cNvPr id="31788" name="Rectangle 44" descr="Cork">
            <a:extLst>
              <a:ext uri="{FF2B5EF4-FFF2-40B4-BE49-F238E27FC236}">
                <a16:creationId xmlns:a16="http://schemas.microsoft.com/office/drawing/2014/main" id="{1AE35628-45FC-4B3A-AD0B-0163E7227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4102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23</a:t>
            </a:r>
          </a:p>
        </p:txBody>
      </p:sp>
      <p:sp>
        <p:nvSpPr>
          <p:cNvPr id="31789" name="Rectangle 45" descr="Cork">
            <a:extLst>
              <a:ext uri="{FF2B5EF4-FFF2-40B4-BE49-F238E27FC236}">
                <a16:creationId xmlns:a16="http://schemas.microsoft.com/office/drawing/2014/main" id="{585705F2-E45A-43FA-AEAC-407E4ABF1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8674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21</a:t>
            </a:r>
          </a:p>
        </p:txBody>
      </p:sp>
      <p:sp>
        <p:nvSpPr>
          <p:cNvPr id="31790" name="Rectangle 46" descr="Cork">
            <a:extLst>
              <a:ext uri="{FF2B5EF4-FFF2-40B4-BE49-F238E27FC236}">
                <a16:creationId xmlns:a16="http://schemas.microsoft.com/office/drawing/2014/main" id="{6D876D43-D173-4928-B3C7-C63D27CB5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6388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22</a:t>
            </a:r>
          </a:p>
        </p:txBody>
      </p:sp>
      <p:sp>
        <p:nvSpPr>
          <p:cNvPr id="31791" name="AutoShape 47">
            <a:extLst>
              <a:ext uri="{FF2B5EF4-FFF2-40B4-BE49-F238E27FC236}">
                <a16:creationId xmlns:a16="http://schemas.microsoft.com/office/drawing/2014/main" id="{8BC09E83-9B45-492E-A1B7-BF7E83D75E0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791200" y="1447800"/>
            <a:ext cx="304800" cy="304800"/>
          </a:xfrm>
          <a:prstGeom prst="flowChartDelay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/>
          </a:p>
        </p:txBody>
      </p:sp>
      <p:sp>
        <p:nvSpPr>
          <p:cNvPr id="31792" name="Text Box 48">
            <a:extLst>
              <a:ext uri="{FF2B5EF4-FFF2-40B4-BE49-F238E27FC236}">
                <a16:creationId xmlns:a16="http://schemas.microsoft.com/office/drawing/2014/main" id="{F4B5848E-F6AB-4BF4-9104-77562D8B3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447800"/>
            <a:ext cx="401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X1</a:t>
            </a:r>
          </a:p>
        </p:txBody>
      </p:sp>
      <p:sp>
        <p:nvSpPr>
          <p:cNvPr id="31793" name="Text Box 49">
            <a:extLst>
              <a:ext uri="{FF2B5EF4-FFF2-40B4-BE49-F238E27FC236}">
                <a16:creationId xmlns:a16="http://schemas.microsoft.com/office/drawing/2014/main" id="{AA09BEAF-08AC-430D-AE58-01D94A371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7912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Vss</a:t>
            </a:r>
          </a:p>
        </p:txBody>
      </p:sp>
      <p:sp>
        <p:nvSpPr>
          <p:cNvPr id="31794" name="Text Box 50">
            <a:extLst>
              <a:ext uri="{FF2B5EF4-FFF2-40B4-BE49-F238E27FC236}">
                <a16:creationId xmlns:a16="http://schemas.microsoft.com/office/drawing/2014/main" id="{AF291DC0-080C-41FE-91E7-4117AE55F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676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  X2</a:t>
            </a:r>
          </a:p>
        </p:txBody>
      </p:sp>
      <p:sp>
        <p:nvSpPr>
          <p:cNvPr id="31795" name="Text Box 51">
            <a:extLst>
              <a:ext uri="{FF2B5EF4-FFF2-40B4-BE49-F238E27FC236}">
                <a16:creationId xmlns:a16="http://schemas.microsoft.com/office/drawing/2014/main" id="{073D6C0A-40A4-4494-B653-E12D580DD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905000"/>
            <a:ext cx="137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RESET OUT</a:t>
            </a:r>
          </a:p>
        </p:txBody>
      </p:sp>
      <p:sp>
        <p:nvSpPr>
          <p:cNvPr id="31796" name="Text Box 52">
            <a:extLst>
              <a:ext uri="{FF2B5EF4-FFF2-40B4-BE49-F238E27FC236}">
                <a16:creationId xmlns:a16="http://schemas.microsoft.com/office/drawing/2014/main" id="{8E8EEE17-E423-4379-894B-EEF7D6210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1336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SOD</a:t>
            </a:r>
          </a:p>
        </p:txBody>
      </p:sp>
      <p:sp>
        <p:nvSpPr>
          <p:cNvPr id="31797" name="Text Box 53">
            <a:extLst>
              <a:ext uri="{FF2B5EF4-FFF2-40B4-BE49-F238E27FC236}">
                <a16:creationId xmlns:a16="http://schemas.microsoft.com/office/drawing/2014/main" id="{4B7C01BB-19CE-4597-B47C-EF6942571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3622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SID</a:t>
            </a:r>
          </a:p>
        </p:txBody>
      </p:sp>
      <p:sp>
        <p:nvSpPr>
          <p:cNvPr id="31798" name="Text Box 54">
            <a:extLst>
              <a:ext uri="{FF2B5EF4-FFF2-40B4-BE49-F238E27FC236}">
                <a16:creationId xmlns:a16="http://schemas.microsoft.com/office/drawing/2014/main" id="{A100138F-D5FD-41F9-94ED-963002587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59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TRAP</a:t>
            </a:r>
          </a:p>
        </p:txBody>
      </p:sp>
      <p:sp>
        <p:nvSpPr>
          <p:cNvPr id="31799" name="Text Box 55">
            <a:extLst>
              <a:ext uri="{FF2B5EF4-FFF2-40B4-BE49-F238E27FC236}">
                <a16:creationId xmlns:a16="http://schemas.microsoft.com/office/drawing/2014/main" id="{DBE86FA4-C416-403E-A190-E57FC762E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8194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RST 7.5</a:t>
            </a:r>
          </a:p>
        </p:txBody>
      </p:sp>
      <p:sp>
        <p:nvSpPr>
          <p:cNvPr id="31800" name="Text Box 56">
            <a:extLst>
              <a:ext uri="{FF2B5EF4-FFF2-40B4-BE49-F238E27FC236}">
                <a16:creationId xmlns:a16="http://schemas.microsoft.com/office/drawing/2014/main" id="{6C26119B-C7DA-4CDD-B901-5058A1750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2766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RST 5.5</a:t>
            </a:r>
          </a:p>
        </p:txBody>
      </p:sp>
      <p:sp>
        <p:nvSpPr>
          <p:cNvPr id="31801" name="Text Box 57">
            <a:extLst>
              <a:ext uri="{FF2B5EF4-FFF2-40B4-BE49-F238E27FC236}">
                <a16:creationId xmlns:a16="http://schemas.microsoft.com/office/drawing/2014/main" id="{04CC688E-F00D-46B8-82A4-3C2A2A7AC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0480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RST 6.5</a:t>
            </a:r>
          </a:p>
        </p:txBody>
      </p:sp>
      <p:sp>
        <p:nvSpPr>
          <p:cNvPr id="31802" name="Text Box 58">
            <a:extLst>
              <a:ext uri="{FF2B5EF4-FFF2-40B4-BE49-F238E27FC236}">
                <a16:creationId xmlns:a16="http://schemas.microsoft.com/office/drawing/2014/main" id="{CA7EA453-E0AC-4837-82FB-1B7BE1DEF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5052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INTR</a:t>
            </a:r>
          </a:p>
        </p:txBody>
      </p:sp>
      <p:sp>
        <p:nvSpPr>
          <p:cNvPr id="31803" name="Text Box 59">
            <a:extLst>
              <a:ext uri="{FF2B5EF4-FFF2-40B4-BE49-F238E27FC236}">
                <a16:creationId xmlns:a16="http://schemas.microsoft.com/office/drawing/2014/main" id="{53569800-5F2B-4832-A256-959DC5640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733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INTA</a:t>
            </a:r>
          </a:p>
        </p:txBody>
      </p:sp>
      <p:sp>
        <p:nvSpPr>
          <p:cNvPr id="31804" name="Text Box 60">
            <a:extLst>
              <a:ext uri="{FF2B5EF4-FFF2-40B4-BE49-F238E27FC236}">
                <a16:creationId xmlns:a16="http://schemas.microsoft.com/office/drawing/2014/main" id="{171F1201-228F-4C47-A507-A08EE2D9F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9624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AD0</a:t>
            </a:r>
          </a:p>
        </p:txBody>
      </p:sp>
      <p:sp>
        <p:nvSpPr>
          <p:cNvPr id="31805" name="Text Box 61">
            <a:extLst>
              <a:ext uri="{FF2B5EF4-FFF2-40B4-BE49-F238E27FC236}">
                <a16:creationId xmlns:a16="http://schemas.microsoft.com/office/drawing/2014/main" id="{EF3CC17E-6577-4766-B0CC-82EB04554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1910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AD1</a:t>
            </a:r>
          </a:p>
        </p:txBody>
      </p:sp>
      <p:sp>
        <p:nvSpPr>
          <p:cNvPr id="31806" name="Text Box 62">
            <a:extLst>
              <a:ext uri="{FF2B5EF4-FFF2-40B4-BE49-F238E27FC236}">
                <a16:creationId xmlns:a16="http://schemas.microsoft.com/office/drawing/2014/main" id="{F93F99AF-92DD-4574-AAF4-B582F34D4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4196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AD2</a:t>
            </a:r>
          </a:p>
        </p:txBody>
      </p:sp>
      <p:sp>
        <p:nvSpPr>
          <p:cNvPr id="31807" name="Text Box 63">
            <a:extLst>
              <a:ext uri="{FF2B5EF4-FFF2-40B4-BE49-F238E27FC236}">
                <a16:creationId xmlns:a16="http://schemas.microsoft.com/office/drawing/2014/main" id="{CD60B230-C4C9-4895-9B8A-B46598FB2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6482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AD3</a:t>
            </a:r>
          </a:p>
        </p:txBody>
      </p:sp>
      <p:sp>
        <p:nvSpPr>
          <p:cNvPr id="31808" name="Text Box 64">
            <a:extLst>
              <a:ext uri="{FF2B5EF4-FFF2-40B4-BE49-F238E27FC236}">
                <a16:creationId xmlns:a16="http://schemas.microsoft.com/office/drawing/2014/main" id="{8DE6FC08-B3EE-433D-9FB5-AC4C835E7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876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AD4</a:t>
            </a:r>
          </a:p>
        </p:txBody>
      </p:sp>
      <p:sp>
        <p:nvSpPr>
          <p:cNvPr id="31809" name="Text Box 65">
            <a:extLst>
              <a:ext uri="{FF2B5EF4-FFF2-40B4-BE49-F238E27FC236}">
                <a16:creationId xmlns:a16="http://schemas.microsoft.com/office/drawing/2014/main" id="{C5012D93-2586-4882-8E18-81AFC4838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1054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AD5</a:t>
            </a:r>
          </a:p>
        </p:txBody>
      </p:sp>
      <p:sp>
        <p:nvSpPr>
          <p:cNvPr id="31810" name="Text Box 66">
            <a:extLst>
              <a:ext uri="{FF2B5EF4-FFF2-40B4-BE49-F238E27FC236}">
                <a16:creationId xmlns:a16="http://schemas.microsoft.com/office/drawing/2014/main" id="{5B52BA17-FAD4-44F1-8E27-D4CFF6549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3340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AD6</a:t>
            </a:r>
          </a:p>
        </p:txBody>
      </p:sp>
      <p:sp>
        <p:nvSpPr>
          <p:cNvPr id="31811" name="Text Box 67">
            <a:extLst>
              <a:ext uri="{FF2B5EF4-FFF2-40B4-BE49-F238E27FC236}">
                <a16:creationId xmlns:a16="http://schemas.microsoft.com/office/drawing/2014/main" id="{883263F4-197C-4141-B593-DEC8F2DD6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5626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AD7</a:t>
            </a:r>
          </a:p>
        </p:txBody>
      </p:sp>
      <p:sp>
        <p:nvSpPr>
          <p:cNvPr id="31812" name="Text Box 68">
            <a:extLst>
              <a:ext uri="{FF2B5EF4-FFF2-40B4-BE49-F238E27FC236}">
                <a16:creationId xmlns:a16="http://schemas.microsoft.com/office/drawing/2014/main" id="{6FB288AD-CA07-4FC5-B845-13644BEAF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447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Vcc</a:t>
            </a:r>
          </a:p>
        </p:txBody>
      </p:sp>
      <p:sp>
        <p:nvSpPr>
          <p:cNvPr id="31813" name="Text Box 69">
            <a:extLst>
              <a:ext uri="{FF2B5EF4-FFF2-40B4-BE49-F238E27FC236}">
                <a16:creationId xmlns:a16="http://schemas.microsoft.com/office/drawing/2014/main" id="{83975E13-0160-426B-87E3-5F7C3F463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6764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HOLD</a:t>
            </a:r>
          </a:p>
        </p:txBody>
      </p:sp>
      <p:sp>
        <p:nvSpPr>
          <p:cNvPr id="31814" name="Text Box 70">
            <a:extLst>
              <a:ext uri="{FF2B5EF4-FFF2-40B4-BE49-F238E27FC236}">
                <a16:creationId xmlns:a16="http://schemas.microsoft.com/office/drawing/2014/main" id="{EB252BEE-FC8D-4FFA-B592-FA89E7791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9050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HLDA</a:t>
            </a:r>
          </a:p>
        </p:txBody>
      </p:sp>
      <p:sp>
        <p:nvSpPr>
          <p:cNvPr id="31815" name="Text Box 71">
            <a:extLst>
              <a:ext uri="{FF2B5EF4-FFF2-40B4-BE49-F238E27FC236}">
                <a16:creationId xmlns:a16="http://schemas.microsoft.com/office/drawing/2014/main" id="{42FEAB67-29C6-4EAF-9B3C-54AE86218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1336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CLK(OUT)</a:t>
            </a:r>
          </a:p>
        </p:txBody>
      </p:sp>
      <p:sp>
        <p:nvSpPr>
          <p:cNvPr id="31816" name="Text Box 72">
            <a:extLst>
              <a:ext uri="{FF2B5EF4-FFF2-40B4-BE49-F238E27FC236}">
                <a16:creationId xmlns:a16="http://schemas.microsoft.com/office/drawing/2014/main" id="{232E9BC3-0079-4CE9-89EA-DCAA13B65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3622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RESET IN</a:t>
            </a:r>
          </a:p>
        </p:txBody>
      </p:sp>
      <p:sp>
        <p:nvSpPr>
          <p:cNvPr id="31817" name="Text Box 73">
            <a:extLst>
              <a:ext uri="{FF2B5EF4-FFF2-40B4-BE49-F238E27FC236}">
                <a16:creationId xmlns:a16="http://schemas.microsoft.com/office/drawing/2014/main" id="{8CD6ED76-42C8-46A2-BBDB-8119E1D98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5908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READY</a:t>
            </a:r>
          </a:p>
        </p:txBody>
      </p:sp>
      <p:sp>
        <p:nvSpPr>
          <p:cNvPr id="31818" name="Text Box 74">
            <a:extLst>
              <a:ext uri="{FF2B5EF4-FFF2-40B4-BE49-F238E27FC236}">
                <a16:creationId xmlns:a16="http://schemas.microsoft.com/office/drawing/2014/main" id="{E77C19A4-5B6D-403D-92F6-D4D3B5824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8194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IO/M</a:t>
            </a:r>
          </a:p>
        </p:txBody>
      </p:sp>
      <p:sp>
        <p:nvSpPr>
          <p:cNvPr id="31819" name="Line 75">
            <a:extLst>
              <a:ext uri="{FF2B5EF4-FFF2-40B4-BE49-F238E27FC236}">
                <a16:creationId xmlns:a16="http://schemas.microsoft.com/office/drawing/2014/main" id="{E59CE6A9-6763-4FE1-863A-E3C975BA171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438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0" name="Text Box 76">
            <a:extLst>
              <a:ext uri="{FF2B5EF4-FFF2-40B4-BE49-F238E27FC236}">
                <a16:creationId xmlns:a16="http://schemas.microsoft.com/office/drawing/2014/main" id="{7CD9FEF9-9787-4E4C-BA9E-469D2C75E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0480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S1</a:t>
            </a:r>
          </a:p>
        </p:txBody>
      </p:sp>
      <p:sp>
        <p:nvSpPr>
          <p:cNvPr id="31821" name="Line 77">
            <a:extLst>
              <a:ext uri="{FF2B5EF4-FFF2-40B4-BE49-F238E27FC236}">
                <a16:creationId xmlns:a16="http://schemas.microsoft.com/office/drawing/2014/main" id="{20C643D3-A41A-472A-B44E-7A97857337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52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2" name="Text Box 78">
            <a:extLst>
              <a:ext uri="{FF2B5EF4-FFF2-40B4-BE49-F238E27FC236}">
                <a16:creationId xmlns:a16="http://schemas.microsoft.com/office/drawing/2014/main" id="{587354F7-BB4B-4EAC-A62E-ADF37EE61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2766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RD</a:t>
            </a:r>
          </a:p>
        </p:txBody>
      </p:sp>
      <p:sp>
        <p:nvSpPr>
          <p:cNvPr id="31823" name="Line 79">
            <a:extLst>
              <a:ext uri="{FF2B5EF4-FFF2-40B4-BE49-F238E27FC236}">
                <a16:creationId xmlns:a16="http://schemas.microsoft.com/office/drawing/2014/main" id="{862D5C22-0E62-4BC3-B15F-1D4FF904BA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4" name="Text Box 80">
            <a:extLst>
              <a:ext uri="{FF2B5EF4-FFF2-40B4-BE49-F238E27FC236}">
                <a16:creationId xmlns:a16="http://schemas.microsoft.com/office/drawing/2014/main" id="{D896834B-6814-4214-8622-A5C57124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5052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WR</a:t>
            </a:r>
          </a:p>
        </p:txBody>
      </p:sp>
      <p:sp>
        <p:nvSpPr>
          <p:cNvPr id="31827" name="Text Box 83">
            <a:hlinkClick r:id="rId3" action="ppaction://hlinksldjump"/>
            <a:extLst>
              <a:ext uri="{FF2B5EF4-FFF2-40B4-BE49-F238E27FC236}">
                <a16:creationId xmlns:a16="http://schemas.microsoft.com/office/drawing/2014/main" id="{15BA637C-843C-4C2F-ADD0-C2D90BAAF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7338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ALE</a:t>
            </a:r>
          </a:p>
        </p:txBody>
      </p:sp>
      <p:sp>
        <p:nvSpPr>
          <p:cNvPr id="31830" name="Text Box 86">
            <a:extLst>
              <a:ext uri="{FF2B5EF4-FFF2-40B4-BE49-F238E27FC236}">
                <a16:creationId xmlns:a16="http://schemas.microsoft.com/office/drawing/2014/main" id="{3735C85C-1CB5-4D85-B7FF-86B3A2B4A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962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S0</a:t>
            </a:r>
          </a:p>
        </p:txBody>
      </p:sp>
      <p:sp>
        <p:nvSpPr>
          <p:cNvPr id="31833" name="Text Box 89">
            <a:extLst>
              <a:ext uri="{FF2B5EF4-FFF2-40B4-BE49-F238E27FC236}">
                <a16:creationId xmlns:a16="http://schemas.microsoft.com/office/drawing/2014/main" id="{58C6A48F-F2B4-4027-B87F-0692E61FA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1910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A15</a:t>
            </a:r>
          </a:p>
        </p:txBody>
      </p:sp>
      <p:sp>
        <p:nvSpPr>
          <p:cNvPr id="31836" name="Line 92">
            <a:extLst>
              <a:ext uri="{FF2B5EF4-FFF2-40B4-BE49-F238E27FC236}">
                <a16:creationId xmlns:a16="http://schemas.microsoft.com/office/drawing/2014/main" id="{9B6AB802-AA27-4F73-8F82-9BBA1FBFA5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581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7" name="Text Box 93">
            <a:extLst>
              <a:ext uri="{FF2B5EF4-FFF2-40B4-BE49-F238E27FC236}">
                <a16:creationId xmlns:a16="http://schemas.microsoft.com/office/drawing/2014/main" id="{FF48D5D1-D54C-4643-9894-DAB141DD0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4196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A14</a:t>
            </a:r>
          </a:p>
        </p:txBody>
      </p:sp>
      <p:sp>
        <p:nvSpPr>
          <p:cNvPr id="31841" name="Text Box 97">
            <a:extLst>
              <a:ext uri="{FF2B5EF4-FFF2-40B4-BE49-F238E27FC236}">
                <a16:creationId xmlns:a16="http://schemas.microsoft.com/office/drawing/2014/main" id="{44EEC69B-7A0E-4C6D-89E7-10C9C1838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6482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A13</a:t>
            </a:r>
          </a:p>
        </p:txBody>
      </p:sp>
      <p:sp>
        <p:nvSpPr>
          <p:cNvPr id="31845" name="Text Box 101">
            <a:extLst>
              <a:ext uri="{FF2B5EF4-FFF2-40B4-BE49-F238E27FC236}">
                <a16:creationId xmlns:a16="http://schemas.microsoft.com/office/drawing/2014/main" id="{7FBD1448-7033-438E-9AE4-3C25CB6B4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8768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A12</a:t>
            </a:r>
          </a:p>
        </p:txBody>
      </p:sp>
      <p:sp>
        <p:nvSpPr>
          <p:cNvPr id="31850" name="Text Box 106">
            <a:extLst>
              <a:ext uri="{FF2B5EF4-FFF2-40B4-BE49-F238E27FC236}">
                <a16:creationId xmlns:a16="http://schemas.microsoft.com/office/drawing/2014/main" id="{515C09C2-9989-43B7-80A3-FD7D3C40E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1054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A11</a:t>
            </a:r>
          </a:p>
        </p:txBody>
      </p:sp>
      <p:sp>
        <p:nvSpPr>
          <p:cNvPr id="31851" name="Line 107">
            <a:extLst>
              <a:ext uri="{FF2B5EF4-FFF2-40B4-BE49-F238E27FC236}">
                <a16:creationId xmlns:a16="http://schemas.microsoft.com/office/drawing/2014/main" id="{AB96E211-47FC-49F7-B82A-6857190C5D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810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52" name="Text Box 108">
            <a:extLst>
              <a:ext uri="{FF2B5EF4-FFF2-40B4-BE49-F238E27FC236}">
                <a16:creationId xmlns:a16="http://schemas.microsoft.com/office/drawing/2014/main" id="{A336D52D-9D97-4DB4-B210-BAEB97244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334000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A10</a:t>
            </a:r>
          </a:p>
        </p:txBody>
      </p:sp>
      <p:sp>
        <p:nvSpPr>
          <p:cNvPr id="31854" name="Text Box 110">
            <a:extLst>
              <a:ext uri="{FF2B5EF4-FFF2-40B4-BE49-F238E27FC236}">
                <a16:creationId xmlns:a16="http://schemas.microsoft.com/office/drawing/2014/main" id="{7D566C38-BFC5-44AE-8C69-A0C4DE3AE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5626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A9</a:t>
            </a:r>
          </a:p>
        </p:txBody>
      </p:sp>
      <p:sp>
        <p:nvSpPr>
          <p:cNvPr id="31855" name="Text Box 111">
            <a:extLst>
              <a:ext uri="{FF2B5EF4-FFF2-40B4-BE49-F238E27FC236}">
                <a16:creationId xmlns:a16="http://schemas.microsoft.com/office/drawing/2014/main" id="{7CA156D8-173D-44BD-B355-FEE4487F9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7912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A8</a:t>
            </a:r>
          </a:p>
        </p:txBody>
      </p:sp>
      <p:sp>
        <p:nvSpPr>
          <p:cNvPr id="31858" name="Line 114">
            <a:extLst>
              <a:ext uri="{FF2B5EF4-FFF2-40B4-BE49-F238E27FC236}">
                <a16:creationId xmlns:a16="http://schemas.microsoft.com/office/drawing/2014/main" id="{2B6A150C-081A-4611-8857-92011C0CEB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18288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A4A87C3F-2143-4E73-B37C-59EA92065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1" y="4267201"/>
            <a:ext cx="20097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Right Arrow 93">
            <a:hlinkClick r:id="rId5" action="ppaction://hlinksldjump"/>
            <a:extLst>
              <a:ext uri="{FF2B5EF4-FFF2-40B4-BE49-F238E27FC236}">
                <a16:creationId xmlns:a16="http://schemas.microsoft.com/office/drawing/2014/main" id="{D6ACB8F1-58BD-4D2B-9A5A-54E483E8DCF0}"/>
              </a:ext>
            </a:extLst>
          </p:cNvPr>
          <p:cNvSpPr/>
          <p:nvPr/>
        </p:nvSpPr>
        <p:spPr>
          <a:xfrm>
            <a:off x="9220200" y="64008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1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1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1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1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1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1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1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1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1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1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1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1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1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1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18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1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1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1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31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1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31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3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1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1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3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1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31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317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3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31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31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31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31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31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31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31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31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31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1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31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31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317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31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31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317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3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31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31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317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31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31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317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3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31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31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317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3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31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317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31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31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31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31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317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3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31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31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317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31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31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31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31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31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500" tmFilter="0,0; .5, 1; 1, 1"/>
                                        <p:tgtEl>
                                          <p:spTgt spid="3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31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31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31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31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9" dur="500" tmFilter="0,0; .5, 1; 1, 1"/>
                                        <p:tgtEl>
                                          <p:spTgt spid="3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31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31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317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3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31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31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31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31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6" dur="500" tmFilter="0,0; .5, 1; 1, 1"/>
                                        <p:tgtEl>
                                          <p:spTgt spid="3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31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31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31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31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5" dur="500" tmFilter="0,0; .5, 1; 1, 1"/>
                                        <p:tgtEl>
                                          <p:spTgt spid="3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 nodeType="clickPar">
                      <p:stCondLst>
                        <p:cond delay="indefinite"/>
                      </p:stCondLst>
                      <p:childTnLst>
                        <p:par>
                          <p:cTn id="3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31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31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31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31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4" dur="500" tmFilter="0,0; .5, 1; 1, 1"/>
                                        <p:tgtEl>
                                          <p:spTgt spid="3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 nodeType="clickPar">
                      <p:stCondLst>
                        <p:cond delay="indefinite"/>
                      </p:stCondLst>
                      <p:childTnLst>
                        <p:par>
                          <p:cTn id="3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31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31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31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31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3" dur="500" tmFilter="0,0; .5, 1; 1, 1"/>
                                        <p:tgtEl>
                                          <p:spTgt spid="3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 nodeType="clickPar">
                      <p:stCondLst>
                        <p:cond delay="indefinite"/>
                      </p:stCondLst>
                      <p:childTnLst>
                        <p:par>
                          <p:cTn id="3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8" dur="500" fill="hold"/>
                                        <p:tgtEl>
                                          <p:spTgt spid="31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31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31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31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2" dur="500" tmFilter="0,0; .5, 1; 1, 1"/>
                                        <p:tgtEl>
                                          <p:spTgt spid="3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31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31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31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31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1" dur="500" tmFilter="0,0; .5, 1; 1, 1"/>
                                        <p:tgtEl>
                                          <p:spTgt spid="3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 nodeType="clickPar">
                      <p:stCondLst>
                        <p:cond delay="indefinite"/>
                      </p:stCondLst>
                      <p:childTnLst>
                        <p:par>
                          <p:cTn id="3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6" dur="500" fill="hold"/>
                                        <p:tgtEl>
                                          <p:spTgt spid="31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31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31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500" fill="hold"/>
                                        <p:tgtEl>
                                          <p:spTgt spid="31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0" dur="500" tmFilter="0,0; .5, 1; 1, 1"/>
                                        <p:tgtEl>
                                          <p:spTgt spid="3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 nodeType="clickPar">
                      <p:stCondLst>
                        <p:cond delay="indefinite"/>
                      </p:stCondLst>
                      <p:childTnLst>
                        <p:par>
                          <p:cTn id="3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2000"/>
                                        <p:tgtEl>
                                          <p:spTgt spid="318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6" dur="2000" fill="hold"/>
                                        <p:tgtEl>
                                          <p:spTgt spid="318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2000" fill="hold"/>
                                        <p:tgtEl>
                                          <p:spTgt spid="31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2000" fill="hold"/>
                                        <p:tgtEl>
                                          <p:spTgt spid="31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2000"/>
                                        <p:tgtEl>
                                          <p:spTgt spid="318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2" dur="2000" fill="hold"/>
                                        <p:tgtEl>
                                          <p:spTgt spid="318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2000" fill="hold"/>
                                        <p:tgtEl>
                                          <p:spTgt spid="31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2000" fill="hold"/>
                                        <p:tgtEl>
                                          <p:spTgt spid="31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31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31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500" fill="hold"/>
                                        <p:tgtEl>
                                          <p:spTgt spid="31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31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1" dur="500" tmFilter="0,0; .5, 1; 1, 1"/>
                                        <p:tgtEl>
                                          <p:spTgt spid="3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4" dur="500" fill="hold"/>
                                        <p:tgtEl>
                                          <p:spTgt spid="31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500" fill="hold"/>
                                        <p:tgtEl>
                                          <p:spTgt spid="31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31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31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500" tmFilter="0,0; .5, 1; 1, 1"/>
                                        <p:tgtEl>
                                          <p:spTgt spid="3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31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31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31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500" fill="hold"/>
                                        <p:tgtEl>
                                          <p:spTgt spid="318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5" dur="500" tmFilter="0,0; .5, 1; 1, 1"/>
                                        <p:tgtEl>
                                          <p:spTgt spid="3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8" dur="500" fill="hold"/>
                                        <p:tgtEl>
                                          <p:spTgt spid="31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500" fill="hold"/>
                                        <p:tgtEl>
                                          <p:spTgt spid="31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500" fill="hold"/>
                                        <p:tgtEl>
                                          <p:spTgt spid="31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500" fill="hold"/>
                                        <p:tgtEl>
                                          <p:spTgt spid="31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2" dur="500" tmFilter="0,0; .5, 1; 1, 1"/>
                                        <p:tgtEl>
                                          <p:spTgt spid="3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5" dur="500" fill="hold"/>
                                        <p:tgtEl>
                                          <p:spTgt spid="31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500" fill="hold"/>
                                        <p:tgtEl>
                                          <p:spTgt spid="31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500" fill="hold"/>
                                        <p:tgtEl>
                                          <p:spTgt spid="31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500" fill="hold"/>
                                        <p:tgtEl>
                                          <p:spTgt spid="31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9" dur="500" tmFilter="0,0; .5, 1; 1, 1"/>
                                        <p:tgtEl>
                                          <p:spTgt spid="3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2" dur="500" fill="hold"/>
                                        <p:tgtEl>
                                          <p:spTgt spid="31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500" fill="hold"/>
                                        <p:tgtEl>
                                          <p:spTgt spid="3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500" fill="hold"/>
                                        <p:tgtEl>
                                          <p:spTgt spid="31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500" fill="hold"/>
                                        <p:tgtEl>
                                          <p:spTgt spid="31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6" dur="500" tmFilter="0,0; .5, 1; 1, 1"/>
                                        <p:tgtEl>
                                          <p:spTgt spid="3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9" dur="500" fill="hold"/>
                                        <p:tgtEl>
                                          <p:spTgt spid="31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500" fill="hold"/>
                                        <p:tgtEl>
                                          <p:spTgt spid="31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500" fill="hold"/>
                                        <p:tgtEl>
                                          <p:spTgt spid="31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31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3" dur="500" tmFilter="0,0; .5, 1; 1, 1"/>
                                        <p:tgtEl>
                                          <p:spTgt spid="3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 nodeType="clickPar">
                      <p:stCondLst>
                        <p:cond delay="indefinite"/>
                      </p:stCondLst>
                      <p:childTnLst>
                        <p:par>
                          <p:cTn id="4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8" dur="500" fill="hold"/>
                                        <p:tgtEl>
                                          <p:spTgt spid="31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500" fill="hold"/>
                                        <p:tgtEl>
                                          <p:spTgt spid="31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500" fill="hold"/>
                                        <p:tgtEl>
                                          <p:spTgt spid="31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1" dur="500" fill="hold"/>
                                        <p:tgtEl>
                                          <p:spTgt spid="31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2" dur="500" tmFilter="0,0; .5, 1; 1, 1"/>
                                        <p:tgtEl>
                                          <p:spTgt spid="3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 nodeType="clickPar">
                      <p:stCondLst>
                        <p:cond delay="indefinite"/>
                      </p:stCondLst>
                      <p:childTnLst>
                        <p:par>
                          <p:cTn id="4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7" dur="500" fill="hold"/>
                                        <p:tgtEl>
                                          <p:spTgt spid="31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500" fill="hold"/>
                                        <p:tgtEl>
                                          <p:spTgt spid="31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500" fill="hold"/>
                                        <p:tgtEl>
                                          <p:spTgt spid="317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500" fill="hold"/>
                                        <p:tgtEl>
                                          <p:spTgt spid="317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1" dur="500" tmFilter="0,0; .5, 1; 1, 1"/>
                                        <p:tgtEl>
                                          <p:spTgt spid="3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 nodeType="clickPar">
                      <p:stCondLst>
                        <p:cond delay="indefinite"/>
                      </p:stCondLst>
                      <p:childTnLst>
                        <p:par>
                          <p:cTn id="4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6" dur="500" fill="hold"/>
                                        <p:tgtEl>
                                          <p:spTgt spid="31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500" fill="hold"/>
                                        <p:tgtEl>
                                          <p:spTgt spid="31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500" fill="hold"/>
                                        <p:tgtEl>
                                          <p:spTgt spid="31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500" fill="hold"/>
                                        <p:tgtEl>
                                          <p:spTgt spid="31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0" dur="500" tmFilter="0,0; .5, 1; 1, 1"/>
                                        <p:tgtEl>
                                          <p:spTgt spid="3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 nodeType="clickPar">
                      <p:stCondLst>
                        <p:cond delay="indefinite"/>
                      </p:stCondLst>
                      <p:childTnLst>
                        <p:par>
                          <p:cTn id="4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5" dur="500" fill="hold"/>
                                        <p:tgtEl>
                                          <p:spTgt spid="31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500" fill="hold"/>
                                        <p:tgtEl>
                                          <p:spTgt spid="31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500" fill="hold"/>
                                        <p:tgtEl>
                                          <p:spTgt spid="31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500" fill="hold"/>
                                        <p:tgtEl>
                                          <p:spTgt spid="31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9" dur="500" tmFilter="0,0; .5, 1; 1, 1"/>
                                        <p:tgtEl>
                                          <p:spTgt spid="31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 nodeType="clickPar">
                      <p:stCondLst>
                        <p:cond delay="indefinite"/>
                      </p:stCondLst>
                      <p:childTnLst>
                        <p:par>
                          <p:cTn id="4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4" dur="500" fill="hold"/>
                                        <p:tgtEl>
                                          <p:spTgt spid="31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500" fill="hold"/>
                                        <p:tgtEl>
                                          <p:spTgt spid="31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6" dur="500" fill="hold"/>
                                        <p:tgtEl>
                                          <p:spTgt spid="31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7" dur="500" fill="hold"/>
                                        <p:tgtEl>
                                          <p:spTgt spid="31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8" dur="500" tmFilter="0,0; .5, 1; 1, 1"/>
                                        <p:tgtEl>
                                          <p:spTgt spid="3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 nodeType="clickPar">
                      <p:stCondLst>
                        <p:cond delay="indefinite"/>
                      </p:stCondLst>
                      <p:childTnLst>
                        <p:par>
                          <p:cTn id="4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3" dur="500" fill="hold"/>
                                        <p:tgtEl>
                                          <p:spTgt spid="31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500" fill="hold"/>
                                        <p:tgtEl>
                                          <p:spTgt spid="31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500" fill="hold"/>
                                        <p:tgtEl>
                                          <p:spTgt spid="31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500" fill="hold"/>
                                        <p:tgtEl>
                                          <p:spTgt spid="31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7" dur="500" tmFilter="0,0; .5, 1; 1, 1"/>
                                        <p:tgtEl>
                                          <p:spTgt spid="3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 nodeType="clickPar">
                      <p:stCondLst>
                        <p:cond delay="indefinite"/>
                      </p:stCondLst>
                      <p:childTnLst>
                        <p:par>
                          <p:cTn id="4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2" dur="500" fill="hold"/>
                                        <p:tgtEl>
                                          <p:spTgt spid="31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500" fill="hold"/>
                                        <p:tgtEl>
                                          <p:spTgt spid="31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500" fill="hold"/>
                                        <p:tgtEl>
                                          <p:spTgt spid="31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5" dur="500" fill="hold"/>
                                        <p:tgtEl>
                                          <p:spTgt spid="31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6" dur="500" tmFilter="0,0; .5, 1; 1, 1"/>
                                        <p:tgtEl>
                                          <p:spTgt spid="3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 nodeType="clickPar">
                      <p:stCondLst>
                        <p:cond delay="indefinite"/>
                      </p:stCondLst>
                      <p:childTnLst>
                        <p:par>
                          <p:cTn id="4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1" dur="500" fill="hold"/>
                                        <p:tgtEl>
                                          <p:spTgt spid="31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500" fill="hold"/>
                                        <p:tgtEl>
                                          <p:spTgt spid="31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3" dur="500" fill="hold"/>
                                        <p:tgtEl>
                                          <p:spTgt spid="31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500" fill="hold"/>
                                        <p:tgtEl>
                                          <p:spTgt spid="31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5" dur="500" tmFilter="0,0; .5, 1; 1, 1"/>
                                        <p:tgtEl>
                                          <p:spTgt spid="3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 nodeType="clickPar">
                      <p:stCondLst>
                        <p:cond delay="indefinite"/>
                      </p:stCondLst>
                      <p:childTnLst>
                        <p:par>
                          <p:cTn id="4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0" dur="500" fill="hold"/>
                                        <p:tgtEl>
                                          <p:spTgt spid="31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500" fill="hold"/>
                                        <p:tgtEl>
                                          <p:spTgt spid="31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2" dur="500" fill="hold"/>
                                        <p:tgtEl>
                                          <p:spTgt spid="31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3" dur="500" fill="hold"/>
                                        <p:tgtEl>
                                          <p:spTgt spid="31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4" dur="500" tmFilter="0,0; .5, 1; 1, 1"/>
                                        <p:tgtEl>
                                          <p:spTgt spid="3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 nodeType="clickPar">
                      <p:stCondLst>
                        <p:cond delay="indefinite"/>
                      </p:stCondLst>
                      <p:childTnLst>
                        <p:par>
                          <p:cTn id="5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9" dur="500" fill="hold"/>
                                        <p:tgtEl>
                                          <p:spTgt spid="31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0" dur="500" fill="hold"/>
                                        <p:tgtEl>
                                          <p:spTgt spid="31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1" dur="500" fill="hold"/>
                                        <p:tgtEl>
                                          <p:spTgt spid="31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500" fill="hold"/>
                                        <p:tgtEl>
                                          <p:spTgt spid="31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3" dur="500" tmFilter="0,0; .5, 1; 1, 1"/>
                                        <p:tgtEl>
                                          <p:spTgt spid="3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 nodeType="clickPar">
                      <p:stCondLst>
                        <p:cond delay="indefinite"/>
                      </p:stCondLst>
                      <p:childTnLst>
                        <p:par>
                          <p:cTn id="5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8" dur="500" fill="hold"/>
                                        <p:tgtEl>
                                          <p:spTgt spid="31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500" fill="hold"/>
                                        <p:tgtEl>
                                          <p:spTgt spid="31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0" dur="500" fill="hold"/>
                                        <p:tgtEl>
                                          <p:spTgt spid="31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1" dur="500" fill="hold"/>
                                        <p:tgtEl>
                                          <p:spTgt spid="31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2" dur="500" tmFilter="0,0; .5, 1; 1, 1"/>
                                        <p:tgtEl>
                                          <p:spTgt spid="3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5" dur="2000"/>
                                        <p:tgtEl>
                                          <p:spTgt spid="318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6" dur="2000" fill="hold"/>
                                        <p:tgtEl>
                                          <p:spTgt spid="318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7" dur="2000" fill="hold"/>
                                        <p:tgtEl>
                                          <p:spTgt spid="31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8" dur="2000" fill="hold"/>
                                        <p:tgtEl>
                                          <p:spTgt spid="31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 nodeType="clickPar">
                      <p:stCondLst>
                        <p:cond delay="indefinite"/>
                      </p:stCondLst>
                      <p:childTnLst>
                        <p:par>
                          <p:cTn id="5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6" dur="500" fill="hold"/>
                                        <p:tgtEl>
                                          <p:spTgt spid="31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500" fill="hold"/>
                                        <p:tgtEl>
                                          <p:spTgt spid="31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500" fill="hold"/>
                                        <p:tgtEl>
                                          <p:spTgt spid="31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9" dur="500" fill="hold"/>
                                        <p:tgtEl>
                                          <p:spTgt spid="31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0" dur="500" tmFilter="0,0; .5, 1; 1, 1"/>
                                        <p:tgtEl>
                                          <p:spTgt spid="3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 nodeType="clickPar">
                      <p:stCondLst>
                        <p:cond delay="indefinite"/>
                      </p:stCondLst>
                      <p:childTnLst>
                        <p:par>
                          <p:cTn id="5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5" dur="2000"/>
                                        <p:tgtEl>
                                          <p:spTgt spid="318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6" dur="2000" fill="hold"/>
                                        <p:tgtEl>
                                          <p:spTgt spid="318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7" dur="2000" fill="hold"/>
                                        <p:tgtEl>
                                          <p:spTgt spid="31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2000" fill="hold"/>
                                        <p:tgtEl>
                                          <p:spTgt spid="31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1" dur="2000"/>
                                        <p:tgtEl>
                                          <p:spTgt spid="318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2" dur="2000" fill="hold"/>
                                        <p:tgtEl>
                                          <p:spTgt spid="318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3" dur="2000" fill="hold"/>
                                        <p:tgtEl>
                                          <p:spTgt spid="31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2000" fill="hold"/>
                                        <p:tgtEl>
                                          <p:spTgt spid="31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7" dur="2000"/>
                                        <p:tgtEl>
                                          <p:spTgt spid="318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8" dur="2000" fill="hold"/>
                                        <p:tgtEl>
                                          <p:spTgt spid="318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9" dur="2000" fill="hold"/>
                                        <p:tgtEl>
                                          <p:spTgt spid="31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2000" fill="hold"/>
                                        <p:tgtEl>
                                          <p:spTgt spid="31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3" dur="2000"/>
                                        <p:tgtEl>
                                          <p:spTgt spid="318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4" dur="2000" fill="hold"/>
                                        <p:tgtEl>
                                          <p:spTgt spid="318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5" dur="2000" fill="hold"/>
                                        <p:tgtEl>
                                          <p:spTgt spid="31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2000" fill="hold"/>
                                        <p:tgtEl>
                                          <p:spTgt spid="31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9" dur="2000"/>
                                        <p:tgtEl>
                                          <p:spTgt spid="318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0" dur="2000" fill="hold"/>
                                        <p:tgtEl>
                                          <p:spTgt spid="318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1" dur="2000" fill="hold"/>
                                        <p:tgtEl>
                                          <p:spTgt spid="31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2000" fill="hold"/>
                                        <p:tgtEl>
                                          <p:spTgt spid="31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5" dur="2000"/>
                                        <p:tgtEl>
                                          <p:spTgt spid="318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6" dur="2000" fill="hold"/>
                                        <p:tgtEl>
                                          <p:spTgt spid="318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7" dur="2000" fill="hold"/>
                                        <p:tgtEl>
                                          <p:spTgt spid="31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2000" fill="hold"/>
                                        <p:tgtEl>
                                          <p:spTgt spid="31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1" dur="2000"/>
                                        <p:tgtEl>
                                          <p:spTgt spid="318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2" dur="2000" fill="hold"/>
                                        <p:tgtEl>
                                          <p:spTgt spid="318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3" dur="2000" fill="hold"/>
                                        <p:tgtEl>
                                          <p:spTgt spid="31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2000" fill="hold"/>
                                        <p:tgtEl>
                                          <p:spTgt spid="31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7" dur="2000"/>
                                        <p:tgtEl>
                                          <p:spTgt spid="318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8" dur="2000" fill="hold"/>
                                        <p:tgtEl>
                                          <p:spTgt spid="318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9" dur="2000" fill="hold"/>
                                        <p:tgtEl>
                                          <p:spTgt spid="31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2000" fill="hold"/>
                                        <p:tgtEl>
                                          <p:spTgt spid="31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3" dur="2000"/>
                                        <p:tgtEl>
                                          <p:spTgt spid="318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4" dur="2000" fill="hold"/>
                                        <p:tgtEl>
                                          <p:spTgt spid="318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5" dur="2000" fill="hold"/>
                                        <p:tgtEl>
                                          <p:spTgt spid="31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2000" fill="hold"/>
                                        <p:tgtEl>
                                          <p:spTgt spid="31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9" dur="2000"/>
                                        <p:tgtEl>
                                          <p:spTgt spid="318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0" dur="2000" fill="hold"/>
                                        <p:tgtEl>
                                          <p:spTgt spid="318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1" dur="2000" fill="hold"/>
                                        <p:tgtEl>
                                          <p:spTgt spid="31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2000" fill="hold"/>
                                        <p:tgtEl>
                                          <p:spTgt spid="31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3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5" dur="2000"/>
                                        <p:tgtEl>
                                          <p:spTgt spid="318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6" dur="2000" fill="hold"/>
                                        <p:tgtEl>
                                          <p:spTgt spid="318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7" dur="2000" fill="hold"/>
                                        <p:tgtEl>
                                          <p:spTgt spid="31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2000" fill="hold"/>
                                        <p:tgtEl>
                                          <p:spTgt spid="31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1" dur="2000"/>
                                        <p:tgtEl>
                                          <p:spTgt spid="318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2" dur="2000" fill="hold"/>
                                        <p:tgtEl>
                                          <p:spTgt spid="318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3" dur="2000" fill="hold"/>
                                        <p:tgtEl>
                                          <p:spTgt spid="31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2000" fill="hold"/>
                                        <p:tgtEl>
                                          <p:spTgt spid="31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7" dur="2000"/>
                                        <p:tgtEl>
                                          <p:spTgt spid="318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8" dur="2000" fill="hold"/>
                                        <p:tgtEl>
                                          <p:spTgt spid="318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9" dur="2000" fill="hold"/>
                                        <p:tgtEl>
                                          <p:spTgt spid="31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2000" fill="hold"/>
                                        <p:tgtEl>
                                          <p:spTgt spid="31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 nodeType="clickPar">
                      <p:stCondLst>
                        <p:cond delay="indefinite"/>
                      </p:stCondLst>
                      <p:childTnLst>
                        <p:par>
                          <p:cTn id="6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animBg="1"/>
      <p:bldP spid="31751" grpId="0" animBg="1"/>
      <p:bldP spid="31752" grpId="0" animBg="1"/>
      <p:bldP spid="31753" grpId="0" animBg="1"/>
      <p:bldP spid="31754" grpId="0" animBg="1"/>
      <p:bldP spid="31755" grpId="0" animBg="1"/>
      <p:bldP spid="31756" grpId="0" animBg="1"/>
      <p:bldP spid="31757" grpId="0" animBg="1"/>
      <p:bldP spid="31758" grpId="0" animBg="1"/>
      <p:bldP spid="31759" grpId="0" animBg="1"/>
      <p:bldP spid="31760" grpId="0" animBg="1"/>
      <p:bldP spid="31761" grpId="0" animBg="1"/>
      <p:bldP spid="31762" grpId="0" animBg="1"/>
      <p:bldP spid="31763" grpId="0" animBg="1"/>
      <p:bldP spid="31764" grpId="0" animBg="1"/>
      <p:bldP spid="31765" grpId="0" animBg="1"/>
      <p:bldP spid="31766" grpId="0" animBg="1"/>
      <p:bldP spid="31767" grpId="0" animBg="1"/>
      <p:bldP spid="31768" grpId="0" animBg="1"/>
      <p:bldP spid="31769" grpId="0" animBg="1"/>
      <p:bldP spid="31770" grpId="0" animBg="1"/>
      <p:bldP spid="31771" grpId="0" animBg="1"/>
      <p:bldP spid="31772" grpId="0" animBg="1"/>
      <p:bldP spid="31773" grpId="0" animBg="1"/>
      <p:bldP spid="31774" grpId="0" animBg="1"/>
      <p:bldP spid="31775" grpId="0" animBg="1"/>
      <p:bldP spid="31776" grpId="0" animBg="1"/>
      <p:bldP spid="31777" grpId="0" animBg="1"/>
      <p:bldP spid="31778" grpId="0" animBg="1"/>
      <p:bldP spid="31779" grpId="0" animBg="1"/>
      <p:bldP spid="31780" grpId="0" animBg="1"/>
      <p:bldP spid="31781" grpId="0" animBg="1"/>
      <p:bldP spid="31782" grpId="0" animBg="1"/>
      <p:bldP spid="31783" grpId="0" animBg="1"/>
      <p:bldP spid="31784" grpId="0" animBg="1"/>
      <p:bldP spid="31785" grpId="0" animBg="1"/>
      <p:bldP spid="31786" grpId="0" animBg="1"/>
      <p:bldP spid="31787" grpId="0" animBg="1"/>
      <p:bldP spid="31788" grpId="0" animBg="1"/>
      <p:bldP spid="31789" grpId="0" animBg="1"/>
      <p:bldP spid="31790" grpId="0" animBg="1"/>
      <p:bldP spid="31791" grpId="0" animBg="1"/>
      <p:bldP spid="31792" grpId="0"/>
      <p:bldP spid="31793" grpId="0"/>
      <p:bldP spid="31794" grpId="0"/>
      <p:bldP spid="31795" grpId="0"/>
      <p:bldP spid="31796" grpId="0"/>
      <p:bldP spid="31797" grpId="0"/>
      <p:bldP spid="31798" grpId="0"/>
      <p:bldP spid="31799" grpId="0"/>
      <p:bldP spid="31800" grpId="0"/>
      <p:bldP spid="31801" grpId="0"/>
      <p:bldP spid="31802" grpId="0"/>
      <p:bldP spid="31803" grpId="0"/>
      <p:bldP spid="31804" grpId="0"/>
      <p:bldP spid="31805" grpId="0"/>
      <p:bldP spid="31806" grpId="0"/>
      <p:bldP spid="31807" grpId="0"/>
      <p:bldP spid="31808" grpId="0"/>
      <p:bldP spid="31809" grpId="0"/>
      <p:bldP spid="31810" grpId="0"/>
      <p:bldP spid="31811" grpId="0"/>
      <p:bldP spid="31812" grpId="0"/>
      <p:bldP spid="31813" grpId="0"/>
      <p:bldP spid="31814" grpId="0"/>
      <p:bldP spid="31815" grpId="0"/>
      <p:bldP spid="31816" grpId="0"/>
      <p:bldP spid="31817" grpId="0"/>
      <p:bldP spid="31818" grpId="0"/>
      <p:bldP spid="31820" grpId="0"/>
      <p:bldP spid="31822" grpId="0"/>
      <p:bldP spid="31824" grpId="0"/>
      <p:bldP spid="31827" grpId="0"/>
      <p:bldP spid="31830" grpId="0"/>
      <p:bldP spid="31833" grpId="0"/>
      <p:bldP spid="31837" grpId="0"/>
      <p:bldP spid="31841" grpId="0"/>
      <p:bldP spid="31845" grpId="0"/>
      <p:bldP spid="31850" grpId="0"/>
      <p:bldP spid="31852" grpId="0"/>
      <p:bldP spid="31854" grpId="0"/>
      <p:bldP spid="31855" grpId="0"/>
      <p:bldP spid="9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C031BB-4705-4784-B5C1-9E6940D553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96039" y="2362200"/>
            <a:ext cx="8661952" cy="4237039"/>
          </a:xfrm>
        </p:spPr>
        <p:txBody>
          <a:bodyPr>
            <a:normAutofit/>
          </a:bodyPr>
          <a:lstStyle/>
          <a:p>
            <a:pPr marL="285750" indent="-285750" algn="just" eaLnBrk="1" hangingPunct="1"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Bookman Old Style" panose="02050604050505020204" pitchFamily="18" charset="0"/>
              </a:rPr>
              <a:t>Microcomputer is a microprocessor based system.</a:t>
            </a:r>
          </a:p>
          <a:p>
            <a:pPr marL="285750" indent="-285750" algn="just" eaLnBrk="1" hangingPunct="1"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Bookman Old Style" panose="02050604050505020204" pitchFamily="18" charset="0"/>
              </a:rPr>
              <a:t>Includes :	</a:t>
            </a:r>
          </a:p>
          <a:p>
            <a:pPr lvl="3" algn="just"/>
            <a:r>
              <a:rPr lang="en-US" altLang="en-US" sz="16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Microprocessor</a:t>
            </a:r>
          </a:p>
          <a:p>
            <a:pPr lvl="3" algn="just"/>
            <a:r>
              <a:rPr lang="en-US" altLang="en-US" sz="16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Input/Output</a:t>
            </a:r>
          </a:p>
          <a:p>
            <a:pPr lvl="3" algn="just"/>
            <a:r>
              <a:rPr lang="en-US" altLang="en-US" sz="16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Memory</a:t>
            </a:r>
          </a:p>
          <a:p>
            <a:pPr marL="285750" indent="-285750" algn="just"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Bookman Old Style" panose="02050604050505020204" pitchFamily="18" charset="0"/>
              </a:rPr>
              <a:t>Components are connected through a communication path called a bus</a:t>
            </a:r>
          </a:p>
          <a:p>
            <a:pPr marL="285750" indent="-285750" algn="just" eaLnBrk="1" hangingPunct="1"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Bookman Old Style" panose="02050604050505020204" pitchFamily="18" charset="0"/>
              </a:rPr>
              <a:t>How we can differentiate microcomputer and a microprocessor?</a:t>
            </a:r>
          </a:p>
          <a:p>
            <a:pPr lvl="2" algn="just"/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uP is one component of the microcomputer</a:t>
            </a:r>
          </a:p>
          <a:p>
            <a:pPr lvl="2" algn="just"/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CPU functions of the microcomputer are performed by the uP</a:t>
            </a:r>
          </a:p>
          <a:p>
            <a:pPr marL="285750" indent="-285750" algn="just" eaLnBrk="1" hangingPunct="1"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Bookman Old Style" panose="02050604050505020204" pitchFamily="18" charset="0"/>
              </a:rPr>
              <a:t>The term peripherals is used for I/O devices.</a:t>
            </a:r>
          </a:p>
          <a:p>
            <a:pPr algn="just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51D637-95D0-44C2-9D37-22FE8EBC5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879" y="715961"/>
            <a:ext cx="8227864" cy="1189037"/>
          </a:xfrm>
        </p:spPr>
        <p:txBody>
          <a:bodyPr/>
          <a:lstStyle/>
          <a:p>
            <a:r>
              <a:rPr lang="en-US" altLang="en-US" dirty="0"/>
              <a:t>What is a Microprocessor Based System?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88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B7594-8468-4DC8-A435-CD4E6B13C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8453" y="715961"/>
            <a:ext cx="8158290" cy="1189037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uP based System Architecture with Bus Architecture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6038E3E-DF6D-4039-AA26-592A6169F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845" y="2392018"/>
            <a:ext cx="8296275" cy="403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18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5F1FA2-34A6-4055-82FD-F7E57E84E8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8331" y="824949"/>
            <a:ext cx="8188108" cy="5814391"/>
          </a:xfrm>
        </p:spPr>
        <p:txBody>
          <a:bodyPr>
            <a:normAutofit fontScale="92500" lnSpcReduction="20000"/>
          </a:bodyPr>
          <a:lstStyle/>
          <a:p>
            <a:pPr marL="285750" indent="-285750" algn="just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Bookman Old Style" panose="02050604050505020204" pitchFamily="18" charset="0"/>
              </a:rPr>
              <a:t>Microprocessor :- </a:t>
            </a:r>
          </a:p>
          <a:p>
            <a:pPr lvl="2" algn="just" eaLnBrk="1" hangingPunct="1">
              <a:lnSpc>
                <a:spcPct val="120000"/>
              </a:lnSpc>
            </a:pPr>
            <a:r>
              <a:rPr lang="en-US" altLang="en-US" sz="18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multipurpose, </a:t>
            </a:r>
          </a:p>
          <a:p>
            <a:pPr lvl="2" algn="just" eaLnBrk="1" hangingPunct="1">
              <a:lnSpc>
                <a:spcPct val="120000"/>
              </a:lnSpc>
            </a:pPr>
            <a:r>
              <a:rPr lang="en-US" altLang="en-US" sz="18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programmable,</a:t>
            </a:r>
          </a:p>
          <a:p>
            <a:pPr lvl="2" algn="just" eaLnBrk="1" hangingPunct="1">
              <a:lnSpc>
                <a:spcPct val="120000"/>
              </a:lnSpc>
            </a:pPr>
            <a:r>
              <a:rPr lang="en-US" altLang="en-US" sz="18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clock driven, </a:t>
            </a:r>
          </a:p>
          <a:p>
            <a:pPr lvl="2" algn="just" eaLnBrk="1" hangingPunct="1">
              <a:lnSpc>
                <a:spcPct val="120000"/>
              </a:lnSpc>
            </a:pPr>
            <a:r>
              <a:rPr lang="en-US" altLang="en-US" sz="18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register-based electronic device </a:t>
            </a:r>
          </a:p>
          <a:p>
            <a:pPr lvl="2" algn="just" eaLnBrk="1" hangingPunct="1">
              <a:lnSpc>
                <a:spcPct val="120000"/>
              </a:lnSpc>
            </a:pPr>
            <a:r>
              <a:rPr lang="en-US" altLang="en-US" sz="18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that reads binary instruction from a storage device called memory, </a:t>
            </a:r>
          </a:p>
          <a:p>
            <a:pPr lvl="2" algn="just" eaLnBrk="1" hangingPunct="1">
              <a:lnSpc>
                <a:spcPct val="120000"/>
              </a:lnSpc>
            </a:pPr>
            <a:r>
              <a:rPr lang="en-US" altLang="en-US" sz="18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accepts binary data as input and</a:t>
            </a:r>
          </a:p>
          <a:p>
            <a:pPr lvl="2" algn="just" eaLnBrk="1" hangingPunct="1">
              <a:lnSpc>
                <a:spcPct val="120000"/>
              </a:lnSpc>
            </a:pPr>
            <a:r>
              <a:rPr lang="en-US" altLang="en-US" sz="18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process data according to the instructions, and </a:t>
            </a:r>
          </a:p>
          <a:p>
            <a:pPr lvl="2" algn="just" eaLnBrk="1" hangingPunct="1">
              <a:lnSpc>
                <a:spcPct val="120000"/>
              </a:lnSpc>
            </a:pPr>
            <a:r>
              <a:rPr lang="en-US" altLang="en-US" sz="18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provides results as output.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dirty="0">
                <a:latin typeface="Bookman Old Style" panose="02050604050505020204" pitchFamily="18" charset="0"/>
              </a:rPr>
              <a:t>Manufactured by using LSI or VLSI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dirty="0">
                <a:latin typeface="Bookman Old Style" panose="02050604050505020204" pitchFamily="18" charset="0"/>
              </a:rPr>
              <a:t>Microprocessor operation is similar to human brain</a:t>
            </a:r>
          </a:p>
          <a:p>
            <a:pPr marL="285750" indent="-285750" algn="just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Bookman Old Style" panose="02050604050505020204" pitchFamily="18" charset="0"/>
              </a:rPr>
              <a:t>How we can differentiate CPU &amp; uP ?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dirty="0">
                <a:latin typeface="Bookman Old Style" panose="02050604050505020204" pitchFamily="18" charset="0"/>
              </a:rPr>
              <a:t>CPU is implemented on one or more circuit boards to perform the computing functions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dirty="0">
                <a:latin typeface="Bookman Old Style" panose="02050604050505020204" pitchFamily="18" charset="0"/>
              </a:rPr>
              <a:t>uP is similar to CPU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dirty="0">
                <a:latin typeface="Bookman Old Style" panose="02050604050505020204" pitchFamily="18" charset="0"/>
              </a:rPr>
              <a:t>uP - CPU on a single chip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D1520E-4FC4-405C-A0EF-8EA574ECE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778" y="99737"/>
            <a:ext cx="7219043" cy="705333"/>
          </a:xfrm>
        </p:spPr>
        <p:txBody>
          <a:bodyPr/>
          <a:lstStyle/>
          <a:p>
            <a:r>
              <a:rPr lang="en-US" dirty="0"/>
              <a:t>What is a microprocessor?</a:t>
            </a:r>
          </a:p>
        </p:txBody>
      </p:sp>
    </p:spTree>
    <p:extLst>
      <p:ext uri="{BB962C8B-B14F-4D97-AF65-F5344CB8AC3E}">
        <p14:creationId xmlns:p14="http://schemas.microsoft.com/office/powerpoint/2010/main" val="533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52AFF9-FD71-4E6C-983E-5089947647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79914" y="1905000"/>
            <a:ext cx="8396830" cy="3988904"/>
          </a:xfrm>
        </p:spPr>
        <p:txBody>
          <a:bodyPr>
            <a:normAutofit lnSpcReduction="10000"/>
          </a:bodyPr>
          <a:lstStyle/>
          <a:p>
            <a:pPr lvl="1" algn="just" eaLnBrk="1" hangingPunct="1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altLang="en-US" sz="1800" b="1" dirty="0">
                <a:latin typeface="Bookman Old Style" panose="02050604050505020204" pitchFamily="18" charset="0"/>
              </a:rPr>
              <a:t>ALU :- </a:t>
            </a:r>
            <a:r>
              <a:rPr lang="en-US" altLang="en-US" sz="1800" dirty="0">
                <a:latin typeface="Bookman Old Style" panose="02050604050505020204" pitchFamily="18" charset="0"/>
              </a:rPr>
              <a:t>This area of uP will perform various computing functions such as arithmetic operations (Addition &amp; Subtraction) and logic operations (AND/OR/EXOR) </a:t>
            </a:r>
          </a:p>
          <a:p>
            <a:pPr marL="0" lvl="1" indent="0" algn="just" eaLnBrk="1" hangingPunct="1">
              <a:lnSpc>
                <a:spcPct val="115000"/>
              </a:lnSpc>
              <a:buNone/>
            </a:pPr>
            <a:endParaRPr lang="en-US" altLang="en-US" sz="1800" dirty="0">
              <a:latin typeface="Bookman Old Style" panose="02050604050505020204" pitchFamily="18" charset="0"/>
            </a:endParaRPr>
          </a:p>
          <a:p>
            <a:pPr lvl="1" algn="just" eaLnBrk="1" hangingPunct="1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altLang="en-US" sz="1800" b="1" dirty="0">
                <a:latin typeface="Bookman Old Style" panose="02050604050505020204" pitchFamily="18" charset="0"/>
              </a:rPr>
              <a:t>Register Array :- </a:t>
            </a:r>
            <a:r>
              <a:rPr lang="en-US" altLang="en-US" sz="1800" dirty="0">
                <a:latin typeface="Bookman Old Style" panose="02050604050505020204" pitchFamily="18" charset="0"/>
              </a:rPr>
              <a:t>This area of uP consists of various register; B,C,D,E,H &amp; L. Store data temporarily during execution of a program and are accessible to the user through instruction</a:t>
            </a:r>
          </a:p>
          <a:p>
            <a:pPr marL="0" lvl="1" indent="0" algn="just" eaLnBrk="1" hangingPunct="1">
              <a:lnSpc>
                <a:spcPct val="115000"/>
              </a:lnSpc>
              <a:buNone/>
            </a:pPr>
            <a:endParaRPr lang="en-US" altLang="en-US" sz="1800" dirty="0">
              <a:latin typeface="Bookman Old Style" panose="02050604050505020204" pitchFamily="18" charset="0"/>
            </a:endParaRPr>
          </a:p>
          <a:p>
            <a:pPr lvl="1" algn="just" eaLnBrk="1" hangingPunct="1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altLang="en-US" sz="1800" b="1" dirty="0">
                <a:latin typeface="Bookman Old Style" panose="02050604050505020204" pitchFamily="18" charset="0"/>
              </a:rPr>
              <a:t>Control Unit</a:t>
            </a:r>
            <a:r>
              <a:rPr lang="en-US" altLang="en-US" sz="1800" dirty="0">
                <a:latin typeface="Bookman Old Style" panose="02050604050505020204" pitchFamily="18" charset="0"/>
              </a:rPr>
              <a:t> </a:t>
            </a:r>
            <a:r>
              <a:rPr lang="en-US" altLang="en-US" sz="1800" b="1" dirty="0">
                <a:latin typeface="Bookman Old Style" panose="02050604050505020204" pitchFamily="18" charset="0"/>
              </a:rPr>
              <a:t>:-</a:t>
            </a:r>
            <a:r>
              <a:rPr lang="en-US" altLang="en-US" sz="1800" dirty="0">
                <a:latin typeface="Bookman Old Style" panose="02050604050505020204" pitchFamily="18" charset="0"/>
              </a:rPr>
              <a:t> Provides necessary timing and control signals to all the operations. Controls the flow of data b/w uP and memory and peripherals.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A37F94-8AB5-4DB6-960C-D886ABE4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3 segments of uP</a:t>
            </a:r>
          </a:p>
        </p:txBody>
      </p:sp>
    </p:spTree>
    <p:extLst>
      <p:ext uri="{BB962C8B-B14F-4D97-AF65-F5344CB8AC3E}">
        <p14:creationId xmlns:p14="http://schemas.microsoft.com/office/powerpoint/2010/main" val="233803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A9B64C-D123-4B17-B311-1C10BD4EBC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33918" y="1302026"/>
            <a:ext cx="8535977" cy="5039139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Bookman Old Style" panose="02050604050505020204" pitchFamily="18" charset="0"/>
              </a:rPr>
              <a:t>Memory stores binary information as instruction and data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Bookman Old Style" panose="02050604050505020204" pitchFamily="18" charset="0"/>
              </a:rPr>
              <a:t>2 sections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18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Read only Memory (ROM)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Program in ROM can only be read, not altered.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Store programs that don’t need alteration	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18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Read/Write Memory (RAM)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User Memory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Stores user program &amp; data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Information stored can be easily read and altered</a:t>
            </a:r>
          </a:p>
          <a:p>
            <a:pPr marL="285750" indent="-285750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Bookman Old Style" panose="02050604050505020204" pitchFamily="18" charset="0"/>
              </a:rPr>
              <a:t>Consider the monitor program, generally stored in ROM </a:t>
            </a:r>
          </a:p>
          <a:p>
            <a:pPr lvl="2" algn="just" eaLnBrk="1" hangingPunct="1">
              <a:lnSpc>
                <a:spcPct val="120000"/>
              </a:lnSpc>
            </a:pPr>
            <a:r>
              <a:rPr lang="en-US" altLang="en-US" sz="18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This program interprets the information entered through a keyboard and provides equivalent binary to the uP.</a:t>
            </a:r>
          </a:p>
          <a:p>
            <a:pPr lvl="2" algn="just" eaLnBrk="1" hangingPunct="1">
              <a:lnSpc>
                <a:spcPct val="120000"/>
              </a:lnSpc>
            </a:pPr>
            <a:r>
              <a:rPr lang="en-US" altLang="en-US" sz="18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monitor programs monitors the Hex Key and stores data in R/W memory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40C9A3-286C-4BC2-9D06-70F4ABEA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716" y="189188"/>
            <a:ext cx="7219043" cy="715274"/>
          </a:xfrm>
        </p:spPr>
        <p:txBody>
          <a:bodyPr/>
          <a:lstStyle/>
          <a:p>
            <a:r>
              <a:rPr lang="en-US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0461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9E98A0-B3B6-4132-98C2-F47E56FEE0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16356" y="1083365"/>
            <a:ext cx="8700053" cy="5337313"/>
          </a:xfrm>
        </p:spPr>
        <p:txBody>
          <a:bodyPr>
            <a:normAutofit fontScale="92500" lnSpcReduction="20000"/>
          </a:bodyPr>
          <a:lstStyle/>
          <a:p>
            <a:pPr marL="285750" indent="-285750"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Bookman Old Style" panose="02050604050505020204" pitchFamily="18" charset="0"/>
              </a:rPr>
              <a:t>Input/Output :- 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 dirty="0">
                <a:latin typeface="Bookman Old Style" panose="02050604050505020204" pitchFamily="18" charset="0"/>
              </a:rPr>
              <a:t>Also known as peripherals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 dirty="0">
                <a:latin typeface="Bookman Old Style" panose="02050604050505020204" pitchFamily="18" charset="0"/>
              </a:rPr>
              <a:t>Communicating with the outside world through I/O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 dirty="0">
                <a:latin typeface="Bookman Old Style" panose="02050604050505020204" pitchFamily="18" charset="0"/>
              </a:rPr>
              <a:t>Inputs devices :- keyboard, switches, ADC</a:t>
            </a:r>
          </a:p>
          <a:p>
            <a:pPr lvl="2" eaLnBrk="1" hangingPunct="1">
              <a:lnSpc>
                <a:spcPct val="125000"/>
              </a:lnSpc>
            </a:pPr>
            <a:r>
              <a:rPr lang="en-US" altLang="en-US" sz="18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Transfer binary information from outside world to the uP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 dirty="0">
                <a:latin typeface="Bookman Old Style" panose="02050604050505020204" pitchFamily="18" charset="0"/>
              </a:rPr>
              <a:t>Output devices:-  LED, CRT, Video screen (monitor), XY Plotter, Magnetic Tape, DAC</a:t>
            </a:r>
          </a:p>
          <a:p>
            <a:pPr lvl="2" eaLnBrk="1" hangingPunct="1">
              <a:lnSpc>
                <a:spcPct val="125000"/>
              </a:lnSpc>
            </a:pPr>
            <a:r>
              <a:rPr lang="en-US" altLang="en-US" sz="18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Transfer data from uP to the outside world</a:t>
            </a:r>
          </a:p>
          <a:p>
            <a:pPr marL="285750" indent="-285750"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Bookman Old Style" panose="02050604050505020204" pitchFamily="18" charset="0"/>
              </a:rPr>
              <a:t>System Bus:- 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 dirty="0">
                <a:latin typeface="Bookman Old Style" panose="02050604050505020204" pitchFamily="18" charset="0"/>
              </a:rPr>
              <a:t>Communication path between the uP and peripherals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 dirty="0">
                <a:latin typeface="Bookman Old Style" panose="02050604050505020204" pitchFamily="18" charset="0"/>
              </a:rPr>
              <a:t>Bus - Group of wires to carry bits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 dirty="0">
                <a:latin typeface="Bookman Old Style" panose="02050604050505020204" pitchFamily="18" charset="0"/>
              </a:rPr>
              <a:t>All peripherals share the same bus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 dirty="0">
                <a:latin typeface="Bookman Old Style" panose="02050604050505020204" pitchFamily="18" charset="0"/>
              </a:rPr>
              <a:t>uP communicates with only one peripheral at a time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 dirty="0">
                <a:latin typeface="Bookman Old Style" panose="02050604050505020204" pitchFamily="18" charset="0"/>
              </a:rPr>
              <a:t>Timing is provided by the CU of the uP.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7A9DC2-8E2C-4381-9EFF-CF3E48EA0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2447" y="248479"/>
            <a:ext cx="7219043" cy="685800"/>
          </a:xfrm>
        </p:spPr>
        <p:txBody>
          <a:bodyPr/>
          <a:lstStyle/>
          <a:p>
            <a:r>
              <a:rPr lang="en-US" dirty="0"/>
              <a:t>Input/ Output &amp; System Bus</a:t>
            </a:r>
          </a:p>
        </p:txBody>
      </p:sp>
    </p:spTree>
    <p:extLst>
      <p:ext uri="{BB962C8B-B14F-4D97-AF65-F5344CB8AC3E}">
        <p14:creationId xmlns:p14="http://schemas.microsoft.com/office/powerpoint/2010/main" val="33202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Islander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E56925"/>
      </a:accent1>
      <a:accent2>
        <a:srgbClr val="F19936"/>
      </a:accent2>
      <a:accent3>
        <a:srgbClr val="5DA3CC"/>
      </a:accent3>
      <a:accent4>
        <a:srgbClr val="B3DAD6"/>
      </a:accent4>
      <a:accent5>
        <a:srgbClr val="76B144"/>
      </a:accent5>
      <a:accent6>
        <a:srgbClr val="438F63"/>
      </a:accent6>
      <a:hlink>
        <a:srgbClr val="E2DD60"/>
      </a:hlink>
      <a:folHlink>
        <a:srgbClr val="E78576"/>
      </a:folHlink>
    </a:clrScheme>
    <a:fontScheme name="Custom 1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ian Pacific heritage_TM10131490_Win32_LH_v4" id="{B2A0ACF3-34FF-4C5A-A737-2558AC4C9FEA}" vid="{FBDB92CC-0A39-410B-A16B-8C101333048E}"/>
    </a:ext>
  </a:extLst>
</a:theme>
</file>

<file path=ppt/theme/theme2.xml><?xml version="1.0" encoding="utf-8"?>
<a:theme xmlns:a="http://schemas.openxmlformats.org/drawingml/2006/main" name="Theme1">
  <a:themeElements>
    <a:clrScheme name="Islander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E56925"/>
      </a:accent1>
      <a:accent2>
        <a:srgbClr val="F19936"/>
      </a:accent2>
      <a:accent3>
        <a:srgbClr val="5DA3CC"/>
      </a:accent3>
      <a:accent4>
        <a:srgbClr val="B3DAD6"/>
      </a:accent4>
      <a:accent5>
        <a:srgbClr val="76B144"/>
      </a:accent5>
      <a:accent6>
        <a:srgbClr val="438F63"/>
      </a:accent6>
      <a:hlink>
        <a:srgbClr val="E2DD60"/>
      </a:hlink>
      <a:folHlink>
        <a:srgbClr val="E78576"/>
      </a:folHlink>
    </a:clrScheme>
    <a:fontScheme name="Custom 1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66FA6A2A-2FED-49F7-B780-AAFE7FC4B93E}" vid="{60471616-EB7E-460B-B0F8-23EED40AD8B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18D074-6F3D-488C-8220-03C2DEFDE85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9CE79C-5104-4273-B83B-D03AD839A8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141EBB-3386-4164-A294-111C6309E3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Asian Pacific American Heritage Month presentation</Template>
  <TotalTime>3950</TotalTime>
  <Words>2212</Words>
  <Application>Microsoft Office PowerPoint</Application>
  <PresentationFormat>Widescreen</PresentationFormat>
  <Paragraphs>392</Paragraphs>
  <Slides>32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Arial</vt:lpstr>
      <vt:lpstr>Arial Black</vt:lpstr>
      <vt:lpstr>Blackadder ITC</vt:lpstr>
      <vt:lpstr>Bodoni MT</vt:lpstr>
      <vt:lpstr>Bookman Old Style</vt:lpstr>
      <vt:lpstr>Comic Sans MS</vt:lpstr>
      <vt:lpstr>Segoe UI</vt:lpstr>
      <vt:lpstr>Times New Roman</vt:lpstr>
      <vt:lpstr>Wingdings</vt:lpstr>
      <vt:lpstr>WordVisi_MSFontService</vt:lpstr>
      <vt:lpstr>1_Office Theme</vt:lpstr>
      <vt:lpstr>Theme1</vt:lpstr>
      <vt:lpstr>Bitmap Image</vt:lpstr>
      <vt:lpstr>Architecture of Microprocessors Case Study: 8085</vt:lpstr>
      <vt:lpstr>PowerPoint Presentation</vt:lpstr>
      <vt:lpstr>PowerPoint Presentation</vt:lpstr>
      <vt:lpstr>What is a Microprocessor Based System?</vt:lpstr>
      <vt:lpstr>uP based System Architecture with Bus Architecture</vt:lpstr>
      <vt:lpstr>What is a microprocessor?</vt:lpstr>
      <vt:lpstr>Main 3 segments of uP</vt:lpstr>
      <vt:lpstr>Memory</vt:lpstr>
      <vt:lpstr>Input/ Output &amp; System Bus</vt:lpstr>
      <vt:lpstr>How does a uP works? </vt:lpstr>
      <vt:lpstr>Terminology</vt:lpstr>
      <vt:lpstr>INTEL 8085-Features</vt:lpstr>
      <vt:lpstr>PowerPoint Presentation</vt:lpstr>
      <vt:lpstr>PowerPoint Presentation</vt:lpstr>
      <vt:lpstr>8085 Models</vt:lpstr>
      <vt:lpstr>PowerPoint Presentation</vt:lpstr>
      <vt:lpstr>8085 Programming Model</vt:lpstr>
      <vt:lpstr>Program Counter</vt:lpstr>
      <vt:lpstr>8085 Architecture</vt:lpstr>
      <vt:lpstr>PowerPoint Presentation</vt:lpstr>
      <vt:lpstr>ALU (ARITHMETIC AND LOGICAL UNIT)</vt:lpstr>
      <vt:lpstr>Timing and Control Unit  </vt:lpstr>
      <vt:lpstr>ACCUMULATOR</vt:lpstr>
      <vt:lpstr>Flag Register</vt:lpstr>
      <vt:lpstr>BUS STRUCTURE IN 8085  </vt:lpstr>
      <vt:lpstr>Address Bus</vt:lpstr>
      <vt:lpstr>Data Bus</vt:lpstr>
      <vt:lpstr>Control Bus</vt:lpstr>
      <vt:lpstr>Processor Cycles</vt:lpstr>
      <vt:lpstr>T States </vt:lpstr>
      <vt:lpstr>Thank You 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Asian Pacific  Heritage Month</dc:title>
  <dc:subject/>
  <dc:creator>Anu Chalil</dc:creator>
  <cp:keywords/>
  <dc:description/>
  <cp:lastModifiedBy>Deepthi rajmohan</cp:lastModifiedBy>
  <cp:revision>16</cp:revision>
  <dcterms:created xsi:type="dcterms:W3CDTF">2021-07-16T18:32:28Z</dcterms:created>
  <dcterms:modified xsi:type="dcterms:W3CDTF">2022-09-13T15:26:45Z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