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9306"/>
            <a:ext cx="6985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1500" y="1136903"/>
            <a:ext cx="6172200" cy="4909185"/>
          </a:xfrm>
          <a:custGeom>
            <a:avLst/>
            <a:gdLst/>
            <a:ahLst/>
            <a:cxnLst/>
            <a:rect l="l" t="t" r="r" b="b"/>
            <a:pathLst>
              <a:path w="6172200" h="4909185">
                <a:moveTo>
                  <a:pt x="6172200" y="0"/>
                </a:moveTo>
                <a:lnTo>
                  <a:pt x="0" y="0"/>
                </a:lnTo>
                <a:lnTo>
                  <a:pt x="0" y="4908804"/>
                </a:lnTo>
                <a:lnTo>
                  <a:pt x="6172200" y="4908804"/>
                </a:lnTo>
                <a:lnTo>
                  <a:pt x="61722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13436"/>
            <a:ext cx="42360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828" y="1068246"/>
            <a:ext cx="10379710" cy="262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spc="-5">
                <a:solidFill>
                  <a:srgbClr val="FFFFFF"/>
                </a:solidFill>
                <a:latin typeface="Carlito"/>
                <a:cs typeface="Carlito"/>
              </a:rPr>
              <a:t>3-0-0</a:t>
            </a:r>
            <a:r>
              <a:rPr sz="36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33" y="131826"/>
            <a:ext cx="40100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85" dirty="0"/>
              <a:t>Twisted-Pair- </a:t>
            </a:r>
            <a:r>
              <a:rPr sz="2600" spc="-165" dirty="0"/>
              <a:t>RJ45 </a:t>
            </a:r>
            <a:r>
              <a:rPr sz="2600" spc="-200" dirty="0"/>
              <a:t>Connector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6391655" y="803148"/>
            <a:ext cx="5533644" cy="2860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1655" y="3973067"/>
            <a:ext cx="5344667" cy="2252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75" y="4613147"/>
            <a:ext cx="5611368" cy="1432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6034" y="6245453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RJ45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Connector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472" y="356996"/>
            <a:ext cx="560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cable stripper used </a:t>
            </a:r>
            <a:r>
              <a:rPr sz="1800" spc="-10" dirty="0">
                <a:latin typeface="Carlito"/>
                <a:cs typeface="Carlito"/>
              </a:rPr>
              <a:t>to remove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shield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expose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0231" y="6245453"/>
            <a:ext cx="419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RJ45 </a:t>
            </a:r>
            <a:r>
              <a:rPr sz="1800" spc="-10" dirty="0">
                <a:latin typeface="Carlito"/>
                <a:cs typeface="Carlito"/>
              </a:rPr>
              <a:t>connector attached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wire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cripper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0904" y="3651961"/>
            <a:ext cx="3054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block </a:t>
            </a:r>
            <a:r>
              <a:rPr sz="1800" spc="-15" dirty="0">
                <a:latin typeface="Carlito"/>
                <a:cs typeface="Carlito"/>
              </a:rPr>
              <a:t>row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twisted </a:t>
            </a:r>
            <a:r>
              <a:rPr sz="1800" spc="-5" dirty="0">
                <a:latin typeface="Carlito"/>
                <a:cs typeface="Carlito"/>
              </a:rPr>
              <a:t>pair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5681" y="957072"/>
            <a:ext cx="3307982" cy="3566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4528" y="6638645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Twisted-Pair: </a:t>
            </a:r>
            <a:r>
              <a:rPr spc="-270" dirty="0"/>
              <a:t>568A </a:t>
            </a:r>
            <a:r>
              <a:rPr spc="-200" dirty="0"/>
              <a:t>and</a:t>
            </a:r>
            <a:r>
              <a:rPr spc="-110" dirty="0"/>
              <a:t> </a:t>
            </a:r>
            <a:r>
              <a:rPr spc="-235" dirty="0"/>
              <a:t>568B</a:t>
            </a:r>
          </a:p>
        </p:txBody>
      </p:sp>
      <p:sp>
        <p:nvSpPr>
          <p:cNvPr id="3" name="object 3"/>
          <p:cNvSpPr/>
          <p:nvPr/>
        </p:nvSpPr>
        <p:spPr>
          <a:xfrm>
            <a:off x="2400300" y="1414272"/>
            <a:ext cx="6918959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31881" y="6103416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5427675"/>
            <a:ext cx="1066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There are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major Unshielded </a:t>
            </a:r>
            <a:r>
              <a:rPr sz="1800" b="1" spc="-20" dirty="0">
                <a:solidFill>
                  <a:srgbClr val="1F2023"/>
                </a:solidFill>
                <a:latin typeface="Arial"/>
                <a:cs typeface="Arial"/>
              </a:rPr>
              <a:t>Twisted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Pair Cable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wiring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standards used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widely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in networking</a:t>
            </a:r>
            <a:r>
              <a:rPr sz="1800" spc="3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F2023"/>
                </a:solidFill>
                <a:latin typeface="Arial"/>
                <a:cs typeface="Arial"/>
              </a:rPr>
              <a:t>industry.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... TIA/EIA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568A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TIA/EIA-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568B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standards determine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order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the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wires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placed in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RJ45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5970219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cto</a:t>
            </a:r>
            <a:r>
              <a:rPr sz="1800" spc="-100" dirty="0">
                <a:solidFill>
                  <a:srgbClr val="1F2023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165" dirty="0"/>
              <a:t>-Straight </a:t>
            </a:r>
            <a:r>
              <a:rPr spc="-245" dirty="0"/>
              <a:t>through/ </a:t>
            </a:r>
            <a:r>
              <a:rPr spc="-125" dirty="0"/>
              <a:t>Cross</a:t>
            </a:r>
            <a:r>
              <a:rPr spc="-140" dirty="0"/>
              <a:t> </a:t>
            </a:r>
            <a:r>
              <a:rPr spc="-250" dirty="0"/>
              <a:t>over</a:t>
            </a:r>
          </a:p>
        </p:txBody>
      </p:sp>
      <p:sp>
        <p:nvSpPr>
          <p:cNvPr id="3" name="object 3"/>
          <p:cNvSpPr/>
          <p:nvPr/>
        </p:nvSpPr>
        <p:spPr>
          <a:xfrm>
            <a:off x="5712615" y="1132054"/>
            <a:ext cx="5445951" cy="147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04087" y="1355872"/>
            <a:ext cx="4676140" cy="4851400"/>
            <a:chOff x="704087" y="1355872"/>
            <a:chExt cx="4676140" cy="4851400"/>
          </a:xfrm>
        </p:grpSpPr>
        <p:sp>
          <p:nvSpPr>
            <p:cNvPr id="5" name="object 5"/>
            <p:cNvSpPr/>
            <p:nvPr/>
          </p:nvSpPr>
          <p:spPr>
            <a:xfrm>
              <a:off x="1570223" y="1355872"/>
              <a:ext cx="2903040" cy="1871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087" y="3267455"/>
              <a:ext cx="4675632" cy="29397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9873" y="947115"/>
            <a:ext cx="2117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Straight Through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2126" y="750189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crossover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4455" y="2903220"/>
            <a:ext cx="5960363" cy="3076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4246" y="6111341"/>
            <a:ext cx="1660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14401"/>
            <a:ext cx="35312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/>
              <a:t>Twisted </a:t>
            </a:r>
            <a:r>
              <a:rPr sz="2900" spc="-170" dirty="0"/>
              <a:t>Pair</a:t>
            </a:r>
            <a:r>
              <a:rPr sz="2900" spc="-155" dirty="0"/>
              <a:t> categories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239011" y="781812"/>
            <a:ext cx="9494520" cy="529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033" y="6038655"/>
            <a:ext cx="11499215" cy="7696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ts val="2135"/>
              </a:lnSpc>
              <a:spcBef>
                <a:spcPts val="254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technology,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category 6a cable, can achieve data rates of 10 Gbps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25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distances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hundred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883900" cy="51142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ct val="898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 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has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an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outer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plastic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covering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containing 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2 </a:t>
            </a:r>
            <a:r>
              <a:rPr sz="2400" spc="-185" dirty="0">
                <a:solidFill>
                  <a:srgbClr val="40424E"/>
                </a:solidFill>
                <a:latin typeface="Trebuchet MS"/>
                <a:cs typeface="Trebuchet MS"/>
              </a:rPr>
              <a:t>parallel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conductors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each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having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separate 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insulated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protection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cover. The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coaxial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transmits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information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in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two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modes: 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Baseband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mode(dedicated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bandwidth)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Broadband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mode(cable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bandwidth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split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into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separate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ranges).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TVs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analog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television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networks </a:t>
            </a:r>
            <a:r>
              <a:rPr sz="2400" spc="-175" dirty="0">
                <a:solidFill>
                  <a:srgbClr val="40424E"/>
                </a:solidFill>
                <a:latin typeface="Trebuchet MS"/>
                <a:cs typeface="Trebuchet MS"/>
              </a:rPr>
              <a:t>widely 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use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Coaxial 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cables</a:t>
            </a:r>
            <a:r>
              <a:rPr sz="2800" spc="-150" dirty="0">
                <a:solidFill>
                  <a:srgbClr val="40424E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5" dirty="0">
                <a:solidFill>
                  <a:srgbClr val="C00000"/>
                </a:solidFill>
                <a:latin typeface="Trebuchet MS"/>
                <a:cs typeface="Trebuchet MS"/>
              </a:rPr>
              <a:t>Advantages: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solidFill>
                  <a:srgbClr val="40424E"/>
                </a:solidFill>
                <a:latin typeface="Trebuchet MS"/>
                <a:cs typeface="Trebuchet MS"/>
              </a:rPr>
              <a:t>High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Bandwidth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Better </a:t>
            </a: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noise</a:t>
            </a:r>
            <a:r>
              <a:rPr sz="2400" spc="4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Immunity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Easy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to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install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</a:t>
            </a:r>
            <a:r>
              <a:rPr sz="2400" spc="15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expand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Inexpensive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25" dirty="0">
                <a:solidFill>
                  <a:srgbClr val="C00000"/>
                </a:solidFill>
                <a:latin typeface="Trebuchet MS"/>
                <a:cs typeface="Trebuchet MS"/>
              </a:rPr>
              <a:t>Disadvantages: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Single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85" dirty="0">
                <a:solidFill>
                  <a:srgbClr val="40424E"/>
                </a:solidFill>
                <a:latin typeface="Trebuchet MS"/>
                <a:cs typeface="Trebuchet MS"/>
              </a:rPr>
              <a:t>failure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disrupt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entire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Coaxial cable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is commonly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used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cable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operators, telephone</a:t>
            </a:r>
            <a:r>
              <a:rPr sz="1800" spc="9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companies,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4" name="object 4"/>
          <p:cNvSpPr/>
          <p:nvPr/>
        </p:nvSpPr>
        <p:spPr>
          <a:xfrm>
            <a:off x="7810500" y="2894076"/>
            <a:ext cx="38100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sp>
          <p:nvSpPr>
            <p:cNvPr id="3" name="object 3"/>
            <p:cNvSpPr/>
            <p:nvPr/>
          </p:nvSpPr>
          <p:spPr>
            <a:xfrm>
              <a:off x="0" y="6370320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6" name="object 6"/>
          <p:cNvSpPr/>
          <p:nvPr/>
        </p:nvSpPr>
        <p:spPr>
          <a:xfrm>
            <a:off x="359663" y="874775"/>
            <a:ext cx="11472672" cy="4863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3314"/>
            <a:ext cx="5945505" cy="37318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1336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5" dirty="0">
                <a:latin typeface="Carlito"/>
                <a:cs typeface="Carlito"/>
              </a:rPr>
              <a:t>Coaxial </a:t>
            </a:r>
            <a:r>
              <a:rPr sz="2000" i="1" spc="-10" dirty="0">
                <a:latin typeface="Carlito"/>
                <a:cs typeface="Carlito"/>
              </a:rPr>
              <a:t>cable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hollow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cylindrical  conductor that </a:t>
            </a:r>
            <a:r>
              <a:rPr sz="2000" spc="-10" dirty="0">
                <a:latin typeface="Carlito"/>
                <a:cs typeface="Carlito"/>
              </a:rPr>
              <a:t>surrounds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</a:t>
            </a:r>
            <a:r>
              <a:rPr sz="2000" dirty="0">
                <a:latin typeface="Carlito"/>
                <a:cs typeface="Carlito"/>
              </a:rPr>
              <a:t>inner </a:t>
            </a:r>
            <a:r>
              <a:rPr sz="2000" spc="-10" dirty="0">
                <a:latin typeface="Carlito"/>
                <a:cs typeface="Carlito"/>
              </a:rPr>
              <a:t>wire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conducting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elements.</a:t>
            </a:r>
            <a:endParaRPr sz="2000">
              <a:latin typeface="Carlito"/>
              <a:cs typeface="Carlito"/>
            </a:endParaRPr>
          </a:p>
          <a:p>
            <a:pPr marL="241300" marR="254000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2000" dirty="0">
                <a:latin typeface="Carlito"/>
                <a:cs typeface="Carlito"/>
              </a:rPr>
              <a:t>One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5" dirty="0">
                <a:latin typeface="Carlito"/>
                <a:cs typeface="Carlito"/>
              </a:rPr>
              <a:t>elements, </a:t>
            </a:r>
            <a:r>
              <a:rPr sz="2000" spc="-10" dirty="0">
                <a:latin typeface="Carlito"/>
                <a:cs typeface="Carlito"/>
              </a:rPr>
              <a:t>located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center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cable, </a:t>
            </a:r>
            <a:r>
              <a:rPr sz="2000" dirty="0">
                <a:latin typeface="Carlito"/>
                <a:cs typeface="Carlito"/>
              </a:rPr>
              <a:t>is a copper </a:t>
            </a:r>
            <a:r>
              <a:rPr sz="2000" spc="-25" dirty="0">
                <a:latin typeface="Carlito"/>
                <a:cs typeface="Carlito"/>
              </a:rPr>
              <a:t>conductor. </a:t>
            </a:r>
            <a:r>
              <a:rPr sz="2000" spc="-5" dirty="0">
                <a:latin typeface="Carlito"/>
                <a:cs typeface="Carlito"/>
              </a:rPr>
              <a:t>Surrounding </a:t>
            </a:r>
            <a:r>
              <a:rPr sz="2000" dirty="0">
                <a:latin typeface="Carlito"/>
                <a:cs typeface="Carlito"/>
              </a:rPr>
              <a:t>the copper  </a:t>
            </a:r>
            <a:r>
              <a:rPr sz="2000" spc="-5" dirty="0">
                <a:latin typeface="Carlito"/>
                <a:cs typeface="Carlito"/>
              </a:rPr>
              <a:t>conductor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layer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flexible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insulation.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ts val="2160"/>
              </a:lnSpc>
              <a:spcBef>
                <a:spcPts val="10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Over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insulating </a:t>
            </a:r>
            <a:r>
              <a:rPr sz="2000" spc="-10" dirty="0">
                <a:latin typeface="Carlito"/>
                <a:cs typeface="Carlito"/>
              </a:rPr>
              <a:t>material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5" dirty="0">
                <a:latin typeface="Carlito"/>
                <a:cs typeface="Carlito"/>
              </a:rPr>
              <a:t>woven </a:t>
            </a:r>
            <a:r>
              <a:rPr sz="2000" dirty="0">
                <a:latin typeface="Carlito"/>
                <a:cs typeface="Carlito"/>
              </a:rPr>
              <a:t>copper </a:t>
            </a:r>
            <a:r>
              <a:rPr sz="2000" spc="-10" dirty="0">
                <a:latin typeface="Carlito"/>
                <a:cs typeface="Carlito"/>
              </a:rPr>
              <a:t>braid </a:t>
            </a:r>
            <a:r>
              <a:rPr sz="2000" spc="-5" dirty="0">
                <a:latin typeface="Carlito"/>
                <a:cs typeface="Carlito"/>
              </a:rPr>
              <a:t>or  </a:t>
            </a:r>
            <a:r>
              <a:rPr sz="2000" spc="-10" dirty="0">
                <a:latin typeface="Carlito"/>
                <a:cs typeface="Carlito"/>
              </a:rPr>
              <a:t>metallic </a:t>
            </a:r>
            <a:r>
              <a:rPr sz="2000" spc="-15" dirty="0">
                <a:latin typeface="Carlito"/>
                <a:cs typeface="Carlito"/>
              </a:rPr>
              <a:t>foil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acts </a:t>
            </a:r>
            <a:r>
              <a:rPr sz="2000" spc="-5" dirty="0">
                <a:latin typeface="Carlito"/>
                <a:cs typeface="Carlito"/>
              </a:rPr>
              <a:t>both </a:t>
            </a:r>
            <a:r>
              <a:rPr sz="2000" dirty="0">
                <a:latin typeface="Carlito"/>
                <a:cs typeface="Carlito"/>
              </a:rPr>
              <a:t>as the </a:t>
            </a:r>
            <a:r>
              <a:rPr sz="2000" spc="-5" dirty="0">
                <a:latin typeface="Carlito"/>
                <a:cs typeface="Carlito"/>
              </a:rPr>
              <a:t>second </a:t>
            </a:r>
            <a:r>
              <a:rPr sz="2000" spc="-10" dirty="0">
                <a:latin typeface="Carlito"/>
                <a:cs typeface="Carlito"/>
              </a:rPr>
              <a:t>wire </a:t>
            </a:r>
            <a:r>
              <a:rPr sz="2000" dirty="0">
                <a:latin typeface="Carlito"/>
                <a:cs typeface="Carlito"/>
              </a:rPr>
              <a:t>in the  </a:t>
            </a:r>
            <a:r>
              <a:rPr sz="2000" spc="-5" dirty="0">
                <a:latin typeface="Carlito"/>
                <a:cs typeface="Carlito"/>
              </a:rPr>
              <a:t>circuit </a:t>
            </a:r>
            <a:r>
              <a:rPr sz="2000" dirty="0">
                <a:latin typeface="Carlito"/>
                <a:cs typeface="Carlito"/>
              </a:rPr>
              <a:t>and as a </a:t>
            </a:r>
            <a:r>
              <a:rPr sz="2000" spc="-5" dirty="0">
                <a:latin typeface="Carlito"/>
                <a:cs typeface="Carlito"/>
              </a:rPr>
              <a:t>shield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inner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conductor.</a:t>
            </a:r>
            <a:endParaRPr sz="2000">
              <a:latin typeface="Carlito"/>
              <a:cs typeface="Carlito"/>
            </a:endParaRPr>
          </a:p>
          <a:p>
            <a:pPr marL="241300" marR="121920" indent="-228600">
              <a:lnSpc>
                <a:spcPct val="90300"/>
              </a:lnSpc>
              <a:spcBef>
                <a:spcPts val="95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2000" spc="-5" dirty="0">
                <a:latin typeface="Carlito"/>
                <a:cs typeface="Carlito"/>
              </a:rPr>
              <a:t>This second </a:t>
            </a:r>
            <a:r>
              <a:rPr sz="2000" spc="-40" dirty="0">
                <a:latin typeface="Carlito"/>
                <a:cs typeface="Carlito"/>
              </a:rPr>
              <a:t>layer, </a:t>
            </a:r>
            <a:r>
              <a:rPr sz="200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shield, can help reduce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amount of outside </a:t>
            </a:r>
            <a:r>
              <a:rPr sz="2000" spc="-10" dirty="0">
                <a:latin typeface="Carlito"/>
                <a:cs typeface="Carlito"/>
              </a:rPr>
              <a:t>interference. Covering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shield </a:t>
            </a:r>
            <a:r>
              <a:rPr sz="2000" dirty="0">
                <a:latin typeface="Carlito"/>
                <a:cs typeface="Carlito"/>
              </a:rPr>
              <a:t>is  the cable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jacket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4" name="object 4"/>
          <p:cNvSpPr/>
          <p:nvPr/>
        </p:nvSpPr>
        <p:spPr>
          <a:xfrm>
            <a:off x="6877811" y="612648"/>
            <a:ext cx="5191125" cy="5633085"/>
          </a:xfrm>
          <a:custGeom>
            <a:avLst/>
            <a:gdLst/>
            <a:ahLst/>
            <a:cxnLst/>
            <a:rect l="l" t="t" r="r" b="b"/>
            <a:pathLst>
              <a:path w="5191125" h="5633085">
                <a:moveTo>
                  <a:pt x="5190744" y="0"/>
                </a:moveTo>
                <a:lnTo>
                  <a:pt x="0" y="0"/>
                </a:lnTo>
                <a:lnTo>
                  <a:pt x="0" y="5632704"/>
                </a:lnTo>
                <a:lnTo>
                  <a:pt x="5190744" y="5632704"/>
                </a:lnTo>
                <a:lnTo>
                  <a:pt x="5190744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6806" y="628853"/>
            <a:ext cx="5007610" cy="551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1594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dirty="0">
                <a:latin typeface="Carlito"/>
                <a:cs typeface="Carlito"/>
              </a:rPr>
              <a:t>cable </a:t>
            </a:r>
            <a:r>
              <a:rPr sz="2000" spc="-5" dirty="0">
                <a:latin typeface="Carlito"/>
                <a:cs typeface="Carlito"/>
              </a:rPr>
              <a:t>supports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100 Mbps and is  </a:t>
            </a:r>
            <a:r>
              <a:rPr sz="2000" spc="-10" dirty="0">
                <a:latin typeface="Carlito"/>
                <a:cs typeface="Carlito"/>
              </a:rPr>
              <a:t>relatively inexpensive, </a:t>
            </a:r>
            <a:r>
              <a:rPr sz="2000" dirty="0">
                <a:latin typeface="Carlito"/>
                <a:cs typeface="Carlito"/>
              </a:rPr>
              <a:t>although it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more  costly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5" dirty="0">
                <a:latin typeface="Carlito"/>
                <a:cs typeface="Carlito"/>
              </a:rPr>
              <a:t>UTP on </a:t>
            </a:r>
            <a:r>
              <a:rPr sz="2000" dirty="0">
                <a:latin typeface="Carlito"/>
                <a:cs typeface="Carlito"/>
              </a:rPr>
              <a:t>a per-unit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length.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LANs,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spc="-5" dirty="0">
                <a:latin typeface="Carlito"/>
                <a:cs typeface="Carlito"/>
              </a:rPr>
              <a:t>cable </a:t>
            </a:r>
            <a:r>
              <a:rPr sz="2000" spc="-20" dirty="0">
                <a:latin typeface="Carlito"/>
                <a:cs typeface="Carlito"/>
              </a:rPr>
              <a:t>offers </a:t>
            </a:r>
            <a:r>
              <a:rPr sz="2000" spc="-15" dirty="0">
                <a:latin typeface="Carlito"/>
                <a:cs typeface="Carlito"/>
              </a:rPr>
              <a:t>several  </a:t>
            </a:r>
            <a:r>
              <a:rPr sz="2000" spc="-10" dirty="0">
                <a:latin typeface="Carlito"/>
                <a:cs typeface="Carlito"/>
              </a:rPr>
              <a:t>advantages.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fewer </a:t>
            </a:r>
            <a:r>
              <a:rPr sz="2000" spc="-5" dirty="0">
                <a:latin typeface="Carlito"/>
                <a:cs typeface="Carlito"/>
              </a:rPr>
              <a:t>boosts  </a:t>
            </a:r>
            <a:r>
              <a:rPr sz="2000" spc="-15" dirty="0">
                <a:latin typeface="Carlito"/>
                <a:cs typeface="Carlito"/>
              </a:rPr>
              <a:t>from repeaters for </a:t>
            </a:r>
            <a:r>
              <a:rPr sz="2000" spc="-5" dirty="0">
                <a:latin typeface="Carlito"/>
                <a:cs typeface="Carlito"/>
              </a:rPr>
              <a:t>longer </a:t>
            </a:r>
            <a:r>
              <a:rPr sz="2000" spc="-10" dirty="0">
                <a:latin typeface="Carlito"/>
                <a:cs typeface="Carlito"/>
              </a:rPr>
              <a:t>distances </a:t>
            </a:r>
            <a:r>
              <a:rPr sz="2000" spc="-5" dirty="0">
                <a:latin typeface="Carlito"/>
                <a:cs typeface="Carlito"/>
              </a:rPr>
              <a:t>between 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dirty="0">
                <a:latin typeface="Carlito"/>
                <a:cs typeface="Carlito"/>
              </a:rPr>
              <a:t>nodes than either </a:t>
            </a:r>
            <a:r>
              <a:rPr sz="2000" spc="-5" dirty="0">
                <a:latin typeface="Carlito"/>
                <a:cs typeface="Carlito"/>
              </a:rPr>
              <a:t>STP or UTP cable.  </a:t>
            </a:r>
            <a:r>
              <a:rPr sz="2000" spc="-15" dirty="0">
                <a:latin typeface="Carlito"/>
                <a:cs typeface="Carlito"/>
              </a:rPr>
              <a:t>Repeaters regenerate </a:t>
            </a:r>
            <a:r>
              <a:rPr sz="2000" dirty="0">
                <a:latin typeface="Carlito"/>
                <a:cs typeface="Carlito"/>
              </a:rPr>
              <a:t>the signals in a 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so that they can </a:t>
            </a:r>
            <a:r>
              <a:rPr sz="2000" spc="-15" dirty="0">
                <a:latin typeface="Carlito"/>
                <a:cs typeface="Carlito"/>
              </a:rPr>
              <a:t>cover greater  </a:t>
            </a:r>
            <a:r>
              <a:rPr sz="2000" spc="-5" dirty="0">
                <a:latin typeface="Carlito"/>
                <a:cs typeface="Carlito"/>
              </a:rPr>
              <a:t>distances.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dirty="0">
                <a:latin typeface="Carlito"/>
                <a:cs typeface="Carlito"/>
              </a:rPr>
              <a:t>cable is </a:t>
            </a:r>
            <a:r>
              <a:rPr sz="2000" spc="-5" dirty="0">
                <a:latin typeface="Carlito"/>
                <a:cs typeface="Carlito"/>
              </a:rPr>
              <a:t>less </a:t>
            </a:r>
            <a:r>
              <a:rPr sz="2000" spc="-10" dirty="0">
                <a:latin typeface="Carlito"/>
                <a:cs typeface="Carlito"/>
              </a:rPr>
              <a:t>expensive </a:t>
            </a:r>
            <a:r>
              <a:rPr sz="2000" dirty="0">
                <a:latin typeface="Carlito"/>
                <a:cs typeface="Carlito"/>
              </a:rPr>
              <a:t>than  </a:t>
            </a:r>
            <a:r>
              <a:rPr sz="2000" spc="-5" dirty="0">
                <a:latin typeface="Carlito"/>
                <a:cs typeface="Carlito"/>
              </a:rPr>
              <a:t>fiber-optic cable,</a:t>
            </a:r>
            <a:endParaRPr sz="2000">
              <a:latin typeface="Carlito"/>
              <a:cs typeface="Carlito"/>
            </a:endParaRPr>
          </a:p>
          <a:p>
            <a:pPr marL="299085" marR="539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Thicknet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Thinnet (sometimes called  </a:t>
            </a:r>
            <a:r>
              <a:rPr sz="2000" spc="-10" dirty="0">
                <a:latin typeface="Carlito"/>
                <a:cs typeface="Carlito"/>
              </a:rPr>
              <a:t>ThickWire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ThinWire)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commonly used  </a:t>
            </a:r>
            <a:r>
              <a:rPr sz="2000" spc="-10" dirty="0">
                <a:latin typeface="Carlito"/>
                <a:cs typeface="Carlito"/>
              </a:rPr>
              <a:t>terms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larger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smaller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  <a:p>
            <a:pPr marL="299085" marR="3117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spc="-5" dirty="0">
                <a:latin typeface="Carlito"/>
                <a:cs typeface="Carlito"/>
              </a:rPr>
              <a:t>cable used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Ethernet local </a:t>
            </a:r>
            <a:r>
              <a:rPr sz="2000" spc="-10" dirty="0">
                <a:latin typeface="Carlito"/>
                <a:cs typeface="Carlito"/>
              </a:rPr>
              <a:t>area  networks</a:t>
            </a:r>
            <a:endParaRPr sz="2000">
              <a:latin typeface="Carlito"/>
              <a:cs typeface="Carlito"/>
            </a:endParaRPr>
          </a:p>
          <a:p>
            <a:pPr marL="299085" marR="50545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common </a:t>
            </a:r>
            <a:r>
              <a:rPr sz="2000" spc="-10" dirty="0">
                <a:latin typeface="Carlito"/>
                <a:cs typeface="Carlito"/>
              </a:rPr>
              <a:t>connectors </a:t>
            </a:r>
            <a:r>
              <a:rPr sz="2000" spc="-5" dirty="0">
                <a:latin typeface="Carlito"/>
                <a:cs typeface="Carlito"/>
              </a:rPr>
              <a:t>used with  Thinnet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BNC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338783"/>
            <a:ext cx="1084453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24E"/>
                </a:solidFill>
                <a:latin typeface="Trebuchet MS"/>
                <a:cs typeface="Trebuchet MS"/>
              </a:rPr>
              <a:t>uses</a:t>
            </a: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concept</a:t>
            </a: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reflection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light</a:t>
            </a:r>
            <a:r>
              <a:rPr sz="2400" spc="-5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through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core</a:t>
            </a:r>
            <a:r>
              <a:rPr sz="2400" spc="-8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made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up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glass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plastic.</a:t>
            </a:r>
            <a:r>
              <a:rPr sz="2400" spc="-9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 marR="371475">
              <a:lnSpc>
                <a:spcPct val="70000"/>
              </a:lnSpc>
              <a:spcBef>
                <a:spcPts val="434"/>
              </a:spcBef>
            </a:pP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core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surrounded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by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 </a:t>
            </a:r>
            <a:r>
              <a:rPr sz="2400" spc="-45" dirty="0">
                <a:solidFill>
                  <a:srgbClr val="40424E"/>
                </a:solidFill>
                <a:latin typeface="Trebuchet MS"/>
                <a:cs typeface="Trebuchet MS"/>
              </a:rPr>
              <a:t>less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dense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glass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plastic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covering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called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cladding.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 </a:t>
            </a:r>
            <a:r>
              <a:rPr sz="2400" spc="-80" dirty="0">
                <a:solidFill>
                  <a:srgbClr val="40424E"/>
                </a:solidFill>
                <a:latin typeface="Trebuchet MS"/>
                <a:cs typeface="Trebuchet MS"/>
              </a:rPr>
              <a:t>used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for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transmission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large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volumes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35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20" dirty="0">
                <a:solidFill>
                  <a:srgbClr val="40424E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233929"/>
            <a:ext cx="986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can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be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unidirectional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bidirectional. The </a:t>
            </a:r>
            <a:r>
              <a:rPr sz="2400" spc="10" dirty="0">
                <a:solidFill>
                  <a:srgbClr val="40424E"/>
                </a:solidFill>
                <a:latin typeface="Trebuchet MS"/>
                <a:cs typeface="Trebuchet MS"/>
              </a:rPr>
              <a:t>WDM</a:t>
            </a:r>
            <a:r>
              <a:rPr sz="2400" spc="3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(Wavelength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Division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489657"/>
            <a:ext cx="9679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Multiplexer) </a:t>
            </a:r>
            <a:r>
              <a:rPr sz="2400" spc="-85" dirty="0">
                <a:solidFill>
                  <a:srgbClr val="40424E"/>
                </a:solidFill>
                <a:latin typeface="Trebuchet MS"/>
                <a:cs typeface="Trebuchet MS"/>
              </a:rPr>
              <a:t>supports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two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modes,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namely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unidirectional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bidirectional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mode.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874390"/>
            <a:ext cx="503936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Increased </a:t>
            </a:r>
            <a:r>
              <a:rPr sz="2000" dirty="0">
                <a:solidFill>
                  <a:srgbClr val="40424E"/>
                </a:solidFill>
                <a:latin typeface="Carlito"/>
                <a:cs typeface="Carlito"/>
              </a:rPr>
              <a:t>capacity and</a:t>
            </a:r>
            <a:r>
              <a:rPr sz="2000" spc="-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bandwidth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Lightweight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Less signal</a:t>
            </a:r>
            <a:r>
              <a:rPr sz="20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attenuation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Immunity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electromagnetic</a:t>
            </a:r>
            <a:r>
              <a:rPr sz="2000" spc="-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interference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Resistance </a:t>
            </a:r>
            <a:r>
              <a:rPr sz="2000" spc="-15" dirty="0">
                <a:solidFill>
                  <a:srgbClr val="40424E"/>
                </a:solidFill>
                <a:latin typeface="Carlito"/>
                <a:cs typeface="Carlito"/>
              </a:rPr>
              <a:t>to corrosive</a:t>
            </a:r>
            <a:r>
              <a:rPr sz="2000" spc="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materials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775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0424E"/>
                </a:solidFill>
                <a:latin typeface="Carlito"/>
                <a:cs typeface="Carlito"/>
              </a:rPr>
              <a:t>Disadvantages: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Difficult to install </a:t>
            </a:r>
            <a:r>
              <a:rPr sz="20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2000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maintain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High </a:t>
            </a:r>
            <a:r>
              <a:rPr sz="2000" spc="-15" dirty="0">
                <a:solidFill>
                  <a:srgbClr val="40424E"/>
                </a:solidFill>
                <a:latin typeface="Carlito"/>
                <a:cs typeface="Carlito"/>
              </a:rPr>
              <a:t>cost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Fragile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41859"/>
            <a:ext cx="10208895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50"/>
              </a:lnSpc>
              <a:spcBef>
                <a:spcPts val="105"/>
              </a:spcBef>
            </a:pPr>
            <a:r>
              <a:rPr spc="-204" dirty="0"/>
              <a:t>Optical </a:t>
            </a:r>
            <a:r>
              <a:rPr spc="-250" dirty="0"/>
              <a:t>Fibre</a:t>
            </a:r>
            <a:r>
              <a:rPr spc="-160" dirty="0"/>
              <a:t> </a:t>
            </a:r>
            <a:r>
              <a:rPr spc="-190" dirty="0"/>
              <a:t>Cable</a:t>
            </a:r>
          </a:p>
          <a:p>
            <a:pPr marL="12700" marR="5080">
              <a:lnSpc>
                <a:spcPts val="1939"/>
              </a:lnSpc>
              <a:spcBef>
                <a:spcPts val="155"/>
              </a:spcBef>
            </a:pP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An optical fiber is a thin, flexible medium that conducts pulses 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light, </a:t>
            </a:r>
            <a:r>
              <a:rPr sz="1800" b="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each pulse representing a  bit.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2278" y="3458289"/>
            <a:ext cx="5962650" cy="1761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2860" y="5756249"/>
            <a:ext cx="7459345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14"/>
              </a:spcBef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Single-mode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laser light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to send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signals,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and they are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thinner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than multi-mode 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cables.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Light-emitting 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diodes (LEDs)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are used to send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signals in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multi-mode 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cables,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and multi-mode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usually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short  distances.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transfer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rates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Mbps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11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Gbps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norm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243384"/>
            <a:ext cx="5893308" cy="225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7516" y="883919"/>
            <a:ext cx="3124200" cy="2746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3616" y="4794645"/>
            <a:ext cx="5106924" cy="1377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" y="3752088"/>
            <a:ext cx="5404104" cy="2546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5967" y="4239005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Refraction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520" y="190627"/>
            <a:ext cx="344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solidFill>
                  <a:srgbClr val="C00000"/>
                </a:solidFill>
              </a:rPr>
              <a:t>Fibre </a:t>
            </a:r>
            <a:r>
              <a:rPr sz="3600" spc="-260" dirty="0">
                <a:solidFill>
                  <a:srgbClr val="C00000"/>
                </a:solidFill>
              </a:rPr>
              <a:t>Optic</a:t>
            </a:r>
            <a:r>
              <a:rPr sz="3600" spc="-165" dirty="0">
                <a:solidFill>
                  <a:srgbClr val="C00000"/>
                </a:solidFill>
              </a:rPr>
              <a:t> Cables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6440" y="922655"/>
          <a:ext cx="10992482" cy="5361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298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Media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Type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Maximum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Segment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Length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Speed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Cost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Advantages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Disadvantages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1000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Least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Easy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install;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widely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2533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available and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widely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Susceptible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1619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interference;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cover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limited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distance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expensive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Reduced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crosstalk;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1543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more resistant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  than Thinnet or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Difficult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work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with;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1193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cover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limited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distance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254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Coaxial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(Thicknet)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185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(Thinnet)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Relatively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inexpensive,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 marR="219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but more costly</a:t>
                      </a:r>
                      <a:r>
                        <a:rPr sz="14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Less susceptible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196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interference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other  types of copper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media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Difficult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work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27749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(Thicknet); limited  bandwidth; limited  application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(Thinnet);  damage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cable can  bring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down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entire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000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Fiber-Optic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" indent="-387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edium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is possibly th 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twork. The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choice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km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farther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(single-mode)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5010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 km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farther  (multimode)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" indent="889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e single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most importan 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media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type will</a:t>
                      </a:r>
                      <a:r>
                        <a:rPr sz="1600" b="1" spc="-6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affect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Mbps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Gbps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54610" marR="9461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(single 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54610" marR="1320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Mbps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9.92 Gbps  (multimode)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9461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690" indent="-692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long-term investmen  the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type of NICs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inst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(Single mode</a:t>
                      </a:r>
                      <a:r>
                        <a:rPr sz="14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81075" indent="1047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made 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alled,</a:t>
                      </a:r>
                      <a:r>
                        <a:rPr sz="1600" b="1" spc="-9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Cannot be tapped,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so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508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security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better;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can  be used over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great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distances;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 susceptible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EMI; has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higher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 coaxial and twisted-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pair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cable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00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Comparison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950" y="5498083"/>
            <a:ext cx="669480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1187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m 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in a</a:t>
            </a:r>
            <a:r>
              <a:rPr sz="1600" b="1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ne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140"/>
              </a:lnSpc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speed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network,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capability of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network to meet future</a:t>
            </a:r>
            <a:r>
              <a:rPr sz="1600" b="1" spc="2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needs.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9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800" b="1" spc="-15" dirty="0">
                <a:latin typeface="Carlito"/>
                <a:cs typeface="Carlito"/>
              </a:rPr>
              <a:t>Network</a:t>
            </a:r>
            <a:r>
              <a:rPr sz="4800" b="1" spc="-5" dirty="0">
                <a:latin typeface="Carlito"/>
                <a:cs typeface="Carlito"/>
              </a:rPr>
              <a:t> </a:t>
            </a:r>
            <a:r>
              <a:rPr sz="4800" b="1" spc="-30" dirty="0">
                <a:latin typeface="Carlito"/>
                <a:cs typeface="Carlito"/>
              </a:rPr>
              <a:t>Edge</a:t>
            </a:r>
            <a:endParaRPr sz="4800">
              <a:latin typeface="Carlito"/>
              <a:cs typeface="Carlito"/>
            </a:endParaRPr>
          </a:p>
          <a:p>
            <a:pPr marL="3121025" indent="-287020">
              <a:lnSpc>
                <a:spcPct val="100000"/>
              </a:lnSpc>
              <a:spcBef>
                <a:spcPts val="265"/>
              </a:spcBef>
              <a:buChar char="•"/>
              <a:tabLst>
                <a:tab pos="3121025" algn="l"/>
                <a:tab pos="3121660" algn="l"/>
              </a:tabLst>
            </a:pP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marL="3121025" indent="-287020">
              <a:lnSpc>
                <a:spcPct val="100000"/>
              </a:lnSpc>
              <a:buChar char="•"/>
              <a:tabLst>
                <a:tab pos="3121025" algn="l"/>
                <a:tab pos="3121660" algn="l"/>
              </a:tabLst>
            </a:pP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Media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65835">
              <a:lnSpc>
                <a:spcPct val="100000"/>
              </a:lnSpc>
              <a:spcBef>
                <a:spcPts val="135"/>
              </a:spcBef>
            </a:pPr>
            <a:r>
              <a:rPr sz="4800" b="1" dirty="0">
                <a:latin typeface="Carlito"/>
                <a:cs typeface="Carlito"/>
              </a:rPr>
              <a:t>Unguided </a:t>
            </a:r>
            <a:r>
              <a:rPr sz="4800" b="1" spc="-5" dirty="0">
                <a:latin typeface="Carlito"/>
                <a:cs typeface="Carlito"/>
              </a:rPr>
              <a:t>Media </a:t>
            </a:r>
            <a:r>
              <a:rPr sz="4800" b="1" dirty="0">
                <a:latin typeface="Carlito"/>
                <a:cs typeface="Carlito"/>
              </a:rPr>
              <a:t>(</a:t>
            </a:r>
            <a:r>
              <a:rPr sz="4800" b="1" spc="-20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wireless)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Radio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Microwave</a:t>
            </a: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Infrared</a:t>
            </a:r>
            <a:r>
              <a:rPr sz="1800" i="1" spc="-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Light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111632"/>
            <a:ext cx="2766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Unguided</a:t>
            </a:r>
            <a:r>
              <a:rPr spc="-270" dirty="0"/>
              <a:t> </a:t>
            </a:r>
            <a:r>
              <a:rPr spc="-120" dirty="0"/>
              <a:t>Media</a:t>
            </a:r>
          </a:p>
        </p:txBody>
      </p:sp>
      <p:sp>
        <p:nvSpPr>
          <p:cNvPr id="3" name="object 3"/>
          <p:cNvSpPr/>
          <p:nvPr/>
        </p:nvSpPr>
        <p:spPr>
          <a:xfrm>
            <a:off x="3897145" y="727002"/>
            <a:ext cx="8294854" cy="2072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020" y="735584"/>
            <a:ext cx="10795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Unguided medium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transport electromagnetic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without using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physical </a:t>
            </a: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conductor.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often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referred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normally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broadcast through free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space and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thus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 available to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anyone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who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has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device capable of receiving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them.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078" y="3032740"/>
            <a:ext cx="6467847" cy="2685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1131" y="3132201"/>
            <a:ext cx="468630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Ground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this,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travel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lowest portion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atmosphere,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hugging 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Earth.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follow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curvature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planet.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dirty="0">
                <a:solidFill>
                  <a:srgbClr val="333333"/>
                </a:solidFill>
                <a:latin typeface="Carlito"/>
                <a:cs typeface="Carlito"/>
              </a:rPr>
              <a:t>Sky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this,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higher-frequency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radiate upward into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ionosphere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where  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reflected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back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Earth. allows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greater  distances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lower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output</a:t>
            </a:r>
            <a:r>
              <a:rPr sz="1800" spc="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Carlito"/>
                <a:cs typeface="Carlito"/>
              </a:rPr>
              <a:t>power.</a:t>
            </a:r>
            <a:endParaRPr sz="1800">
              <a:latin typeface="Carlito"/>
              <a:cs typeface="Carlito"/>
            </a:endParaRPr>
          </a:p>
          <a:p>
            <a:pPr marL="12700" marR="26034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Line-of-sight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this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high-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frequency 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transmitted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straight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lines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directly from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antenna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</a:t>
            </a:r>
            <a:r>
              <a:rPr sz="1800" spc="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antenna.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53909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Electromagnetic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ranging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2800" spc="-140" dirty="0">
                <a:solidFill>
                  <a:srgbClr val="333333"/>
                </a:solidFill>
                <a:latin typeface="Trebuchet MS"/>
                <a:cs typeface="Trebuchet MS"/>
              </a:rPr>
              <a:t>KHz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normally </a:t>
            </a:r>
            <a:r>
              <a:rPr sz="2800" spc="-210" dirty="0">
                <a:solidFill>
                  <a:srgbClr val="333333"/>
                </a:solidFill>
                <a:latin typeface="Trebuchet MS"/>
                <a:cs typeface="Trebuchet MS"/>
              </a:rPr>
              <a:t>called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radio</a:t>
            </a:r>
            <a:r>
              <a:rPr sz="2800" spc="3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waves.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7767"/>
            <a:ext cx="2167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Radio</a:t>
            </a:r>
            <a:r>
              <a:rPr spc="-260" dirty="0"/>
              <a:t> </a:t>
            </a:r>
            <a:r>
              <a:rPr spc="-180" dirty="0"/>
              <a:t>Waves</a:t>
            </a:r>
          </a:p>
        </p:txBody>
      </p:sp>
      <p:sp>
        <p:nvSpPr>
          <p:cNvPr id="4" name="object 4"/>
          <p:cNvSpPr/>
          <p:nvPr/>
        </p:nvSpPr>
        <p:spPr>
          <a:xfrm>
            <a:off x="7496469" y="2534411"/>
            <a:ext cx="2437848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542" y="2880486"/>
            <a:ext cx="585787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Radio</a:t>
            </a:r>
            <a:r>
              <a:rPr sz="1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25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omnidirectional characteristics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make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useful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multicasting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which there is one sender but</a:t>
            </a:r>
            <a:r>
              <a:rPr sz="1800" spc="1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many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receivers.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AM 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FM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radio,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television, maritime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radio,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cordless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phones,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paging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examples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r>
              <a:rPr sz="1800" spc="6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multicasting.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84809"/>
            <a:ext cx="2154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Micro</a:t>
            </a:r>
            <a:r>
              <a:rPr spc="-265" dirty="0"/>
              <a:t> </a:t>
            </a:r>
            <a:r>
              <a:rPr spc="-180" dirty="0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3950589"/>
            <a:ext cx="5803900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Micro</a:t>
            </a:r>
            <a:r>
              <a:rPr sz="1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35"/>
              </a:spcBef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Microwaves,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unidirectional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properties,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very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useful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unicast(one-to-one)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needed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sender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the </a:t>
            </a:r>
            <a:r>
              <a:rPr sz="1800" spc="-30" dirty="0">
                <a:solidFill>
                  <a:srgbClr val="333333"/>
                </a:solidFill>
                <a:latin typeface="Carlito"/>
                <a:cs typeface="Carlito"/>
              </a:rPr>
              <a:t>receiver.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cellular</a:t>
            </a:r>
            <a:endParaRPr sz="1800">
              <a:latin typeface="Carlito"/>
              <a:cs typeface="Carlito"/>
            </a:endParaRPr>
          </a:p>
          <a:p>
            <a:pPr marL="12700" marR="1490980">
              <a:lnSpc>
                <a:spcPts val="216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phones,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satellite networks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 LANs.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There 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types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Transmission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: 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1.Terrestrial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2.Satellite</a:t>
            </a:r>
            <a:r>
              <a:rPr sz="1800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2493" y="2935674"/>
            <a:ext cx="4905150" cy="230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118438"/>
            <a:ext cx="10296525" cy="22745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Electromagnetic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having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300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 called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micro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waves. </a:t>
            </a:r>
            <a:r>
              <a:rPr sz="2800" spc="-95" dirty="0">
                <a:solidFill>
                  <a:srgbClr val="333333"/>
                </a:solidFill>
                <a:latin typeface="Trebuchet MS"/>
                <a:cs typeface="Trebuchet MS"/>
              </a:rPr>
              <a:t>Micro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unidirectional.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When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2800" spc="-200" dirty="0">
                <a:solidFill>
                  <a:srgbClr val="333333"/>
                </a:solidFill>
                <a:latin typeface="Trebuchet MS"/>
                <a:cs typeface="Trebuchet MS"/>
              </a:rPr>
              <a:t>antenna  </a:t>
            </a:r>
            <a:r>
              <a:rPr sz="2800" spc="-155" dirty="0">
                <a:solidFill>
                  <a:srgbClr val="333333"/>
                </a:solidFill>
                <a:latin typeface="Trebuchet MS"/>
                <a:cs typeface="Trebuchet MS"/>
              </a:rPr>
              <a:t>transmits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microwaves, </a:t>
            </a:r>
            <a:r>
              <a:rPr sz="2800" spc="-210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narrowly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3333"/>
                </a:solidFill>
                <a:latin typeface="Trebuchet MS"/>
                <a:cs typeface="Trebuchet MS"/>
              </a:rPr>
              <a:t>focused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1814"/>
              </a:spcBef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propagation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</a:t>
            </a:r>
            <a:r>
              <a:rPr sz="1800" spc="4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line-of-sight.</a:t>
            </a:r>
            <a:endParaRPr sz="1800">
              <a:latin typeface="Carlito"/>
              <a:cs typeface="Carlito"/>
            </a:endParaRPr>
          </a:p>
          <a:p>
            <a:pPr marL="357505" marR="4727575">
              <a:lnSpc>
                <a:spcPct val="100000"/>
              </a:lnSpc>
            </a:pP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high-frequency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cannot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penetrate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walls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band is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relatively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wide, almost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299</a:t>
            </a:r>
            <a:r>
              <a:rPr sz="1800" spc="7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GHz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2467" y="5573064"/>
            <a:ext cx="401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Unidirectional Antenna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Micro</a:t>
            </a:r>
            <a:r>
              <a:rPr sz="1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098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Microwave</a:t>
            </a:r>
            <a:r>
              <a:rPr spc="-215" dirty="0"/>
              <a:t> </a:t>
            </a:r>
            <a:r>
              <a:rPr spc="-190" dirty="0"/>
              <a:t>Transmission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698959" y="232480"/>
            <a:ext cx="5205651" cy="243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635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55270" algn="l"/>
              </a:tabLst>
            </a:pPr>
            <a:r>
              <a:rPr spc="-5" dirty="0"/>
              <a:t>2 types of </a:t>
            </a:r>
            <a:r>
              <a:rPr spc="-25" dirty="0"/>
              <a:t>Microwave Transmission</a:t>
            </a:r>
            <a:r>
              <a:rPr spc="95" dirty="0"/>
              <a:t> </a:t>
            </a:r>
            <a:r>
              <a:rPr spc="-5" dirty="0"/>
              <a:t>:</a:t>
            </a:r>
          </a:p>
          <a:p>
            <a:pPr marL="483234" marR="6981190" lvl="1">
              <a:lnSpc>
                <a:spcPct val="107500"/>
              </a:lnSpc>
              <a:spcBef>
                <a:spcPts val="30"/>
              </a:spcBef>
              <a:buSzPct val="95833"/>
              <a:buAutoNum type="arabicPeriod"/>
              <a:tabLst>
                <a:tab pos="715645" algn="l"/>
              </a:tabLst>
            </a:pPr>
            <a:r>
              <a:rPr sz="2400" spc="-30" dirty="0">
                <a:solidFill>
                  <a:srgbClr val="333333"/>
                </a:solidFill>
                <a:latin typeface="Carlito"/>
                <a:cs typeface="Carlito"/>
              </a:rPr>
              <a:t>Terrestrial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Microwave 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2.Satellite</a:t>
            </a:r>
            <a:r>
              <a:rPr sz="2400" spc="-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2400">
              <a:latin typeface="Carlito"/>
              <a:cs typeface="Carlito"/>
            </a:endParaRPr>
          </a:p>
          <a:p>
            <a:pPr marL="106680">
              <a:lnSpc>
                <a:spcPts val="2125"/>
              </a:lnSpc>
              <a:spcBef>
                <a:spcPts val="1810"/>
              </a:spcBef>
            </a:pPr>
            <a:r>
              <a:rPr sz="1800" spc="-5" dirty="0">
                <a:latin typeface="Arial"/>
                <a:cs typeface="Arial"/>
              </a:rPr>
              <a:t>Satellite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Microwave</a:t>
            </a:r>
            <a:endParaRPr sz="1800">
              <a:latin typeface="Arial"/>
              <a:cs typeface="Arial"/>
            </a:endParaRPr>
          </a:p>
          <a:p>
            <a:pPr marL="106680" marR="5080">
              <a:lnSpc>
                <a:spcPts val="2160"/>
              </a:lnSpc>
              <a:spcBef>
                <a:spcPts val="35"/>
              </a:spcBef>
            </a:pPr>
            <a:r>
              <a:rPr sz="1800" spc="-5" dirty="0"/>
              <a:t>This </a:t>
            </a:r>
            <a:r>
              <a:rPr sz="1800" dirty="0"/>
              <a:t>is a </a:t>
            </a:r>
            <a:r>
              <a:rPr sz="1800" spc="-15" dirty="0"/>
              <a:t>microwave relay station </a:t>
            </a:r>
            <a:r>
              <a:rPr sz="1800" spc="-5" dirty="0"/>
              <a:t>which is placed in </a:t>
            </a:r>
            <a:r>
              <a:rPr sz="1800" spc="-10" dirty="0"/>
              <a:t>outer </a:t>
            </a:r>
            <a:r>
              <a:rPr sz="1800" dirty="0"/>
              <a:t>space. </a:t>
            </a:r>
            <a:r>
              <a:rPr sz="1800" spc="-5" dirty="0"/>
              <a:t>The </a:t>
            </a:r>
            <a:r>
              <a:rPr sz="1800" spc="-10" dirty="0"/>
              <a:t>satellites are </a:t>
            </a:r>
            <a:r>
              <a:rPr sz="1800" spc="-5" dirty="0"/>
              <a:t>launched </a:t>
            </a:r>
            <a:r>
              <a:rPr sz="1800" dirty="0"/>
              <a:t>either </a:t>
            </a:r>
            <a:r>
              <a:rPr sz="1800" spc="-5" dirty="0"/>
              <a:t>by </a:t>
            </a:r>
            <a:r>
              <a:rPr sz="1800" spc="-20" dirty="0"/>
              <a:t>rockets </a:t>
            </a:r>
            <a:r>
              <a:rPr sz="1800" spc="-5" dirty="0"/>
              <a:t>or  </a:t>
            </a:r>
            <a:r>
              <a:rPr sz="1800" dirty="0"/>
              <a:t>space </a:t>
            </a:r>
            <a:r>
              <a:rPr sz="1800" spc="-10" dirty="0"/>
              <a:t>shuttles </a:t>
            </a:r>
            <a:r>
              <a:rPr sz="1800" spc="-5" dirty="0"/>
              <a:t>carry</a:t>
            </a:r>
            <a:r>
              <a:rPr sz="1800" spc="5" dirty="0"/>
              <a:t> </a:t>
            </a:r>
            <a:r>
              <a:rPr sz="1800" dirty="0"/>
              <a:t>them.</a:t>
            </a:r>
            <a:endParaRPr sz="1800"/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 satellites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communications: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828" y="3663442"/>
            <a:ext cx="396938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geostationary satellites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low-earth orbiting (LEO)</a:t>
            </a:r>
            <a:r>
              <a:rPr sz="1800" b="1" spc="-70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971" y="4061459"/>
            <a:ext cx="5367655" cy="2308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Geostationary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  <a:p>
            <a:pPr marL="377825" marR="43370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Permanently remain above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same spot on  Earth.</a:t>
            </a:r>
            <a:endParaRPr sz="1800">
              <a:latin typeface="Arial"/>
              <a:cs typeface="Arial"/>
            </a:endParaRPr>
          </a:p>
          <a:p>
            <a:pPr marL="377825" marR="195580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stationary presence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achieved by placing  the satellite in orbit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36,000 kilometers above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Earth’s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  <a:p>
            <a:pPr marL="377825" marR="651510" indent="-287020">
              <a:lnSpc>
                <a:spcPts val="2110"/>
              </a:lnSpc>
              <a:spcBef>
                <a:spcPts val="114"/>
              </a:spcBef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substantial signal propagation delay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280  milliseconds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7" y="4338828"/>
            <a:ext cx="6105525" cy="2032000"/>
          </a:xfrm>
          <a:custGeom>
            <a:avLst/>
            <a:gdLst/>
            <a:ahLst/>
            <a:cxnLst/>
            <a:rect l="l" t="t" r="r" b="b"/>
            <a:pathLst>
              <a:path w="6105525" h="2032000">
                <a:moveTo>
                  <a:pt x="6105144" y="0"/>
                </a:moveTo>
                <a:lnTo>
                  <a:pt x="0" y="0"/>
                </a:lnTo>
                <a:lnTo>
                  <a:pt x="0" y="2031492"/>
                </a:lnTo>
                <a:lnTo>
                  <a:pt x="6105144" y="2031492"/>
                </a:lnTo>
                <a:lnTo>
                  <a:pt x="610514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952" y="4366641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LEO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52" y="4640960"/>
            <a:ext cx="567817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0896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Placed much closer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Earth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 remain  permanently above one spot on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Earth.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They rotate around Earth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may communicate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other,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ground</a:t>
            </a:r>
            <a:r>
              <a:rPr sz="1800" spc="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stations.</a:t>
            </a:r>
            <a:endParaRPr sz="1800">
              <a:latin typeface="Arial"/>
              <a:cs typeface="Arial"/>
            </a:endParaRPr>
          </a:p>
          <a:p>
            <a:pPr marL="299085" marR="368300" indent="-287020">
              <a:lnSpc>
                <a:spcPts val="2110"/>
              </a:lnSpc>
              <a:spcBef>
                <a:spcPts val="11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continuous coverage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area, many  satellites 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placed in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orbit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994390" cy="44380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Infrared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waves,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300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</a:t>
            </a:r>
            <a:r>
              <a:rPr sz="2800" spc="-225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400 </a:t>
            </a:r>
            <a:r>
              <a:rPr sz="2800" spc="-235" dirty="0">
                <a:solidFill>
                  <a:srgbClr val="333333"/>
                </a:solidFill>
                <a:latin typeface="Trebuchet MS"/>
                <a:cs typeface="Trebuchet MS"/>
              </a:rPr>
              <a:t>THz, </a:t>
            </a:r>
            <a:r>
              <a:rPr sz="2800" spc="-155" dirty="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95" dirty="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for  </a:t>
            </a:r>
            <a:r>
              <a:rPr sz="2800" spc="-130" dirty="0">
                <a:solidFill>
                  <a:srgbClr val="333333"/>
                </a:solidFill>
                <a:latin typeface="Trebuchet MS"/>
                <a:cs typeface="Trebuchet MS"/>
              </a:rPr>
              <a:t>short-range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communication.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Infrared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waves,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having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high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frequencies,  cannot </a:t>
            </a:r>
            <a:r>
              <a:rPr sz="2800" spc="-225" dirty="0">
                <a:solidFill>
                  <a:srgbClr val="333333"/>
                </a:solidFill>
                <a:latin typeface="Trebuchet MS"/>
                <a:cs typeface="Trebuchet MS"/>
              </a:rPr>
              <a:t>penetrate </a:t>
            </a:r>
            <a:r>
              <a:rPr sz="2800" spc="-195" dirty="0">
                <a:solidFill>
                  <a:srgbClr val="333333"/>
                </a:solidFill>
                <a:latin typeface="Trebuchet MS"/>
                <a:cs typeface="Trebuchet MS"/>
              </a:rPr>
              <a:t>walls.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2800" spc="-150" dirty="0">
                <a:solidFill>
                  <a:srgbClr val="333333"/>
                </a:solidFill>
                <a:latin typeface="Trebuchet MS"/>
                <a:cs typeface="Trebuchet MS"/>
              </a:rPr>
              <a:t>advantageous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characteristic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prevents  </a:t>
            </a:r>
            <a:r>
              <a:rPr sz="2800" spc="-195" dirty="0">
                <a:solidFill>
                  <a:srgbClr val="333333"/>
                </a:solidFill>
                <a:latin typeface="Trebuchet MS"/>
                <a:cs typeface="Trebuchet MS"/>
              </a:rPr>
              <a:t>interference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150" dirty="0">
                <a:solidFill>
                  <a:srgbClr val="333333"/>
                </a:solidFill>
                <a:latin typeface="Trebuchet MS"/>
                <a:cs typeface="Trebuchet MS"/>
              </a:rPr>
              <a:t>one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another, </a:t>
            </a:r>
            <a:r>
              <a:rPr sz="2800" spc="-220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short-range 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communication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2800" spc="-120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room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cannot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affected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another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 </a:t>
            </a:r>
            <a:r>
              <a:rPr sz="2800" spc="-23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r>
              <a:rPr sz="2800" spc="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room.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Infrared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 Waves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150495" marR="136525" lvl="1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infrared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band, almost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400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THz, has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excellent potential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data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transmission. Such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wide bandwidth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transmit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digital data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high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data</a:t>
            </a:r>
            <a:r>
              <a:rPr sz="18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rate.</a:t>
            </a:r>
            <a:endParaRPr sz="1800">
              <a:latin typeface="Carlito"/>
              <a:cs typeface="Carlito"/>
            </a:endParaRPr>
          </a:p>
          <a:p>
            <a:pPr marL="23114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Infrared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short-range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closed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using line-of-sight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propagation.</a:t>
            </a:r>
            <a:r>
              <a:rPr sz="1800" spc="229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Very</a:t>
            </a:r>
            <a:endParaRPr sz="1800">
              <a:latin typeface="Carlito"/>
              <a:cs typeface="Carlito"/>
            </a:endParaRPr>
          </a:p>
          <a:p>
            <a:pPr marL="15049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secure</a:t>
            </a:r>
            <a:endParaRPr sz="1800">
              <a:latin typeface="Carlito"/>
              <a:cs typeface="Carlito"/>
            </a:endParaRPr>
          </a:p>
          <a:p>
            <a:pPr marL="23114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in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TV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remote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remote,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Automatic </a:t>
            </a:r>
            <a:r>
              <a:rPr sz="1800" spc="-40" dirty="0">
                <a:solidFill>
                  <a:srgbClr val="333333"/>
                </a:solidFill>
                <a:latin typeface="Carlito"/>
                <a:cs typeface="Carlito"/>
              </a:rPr>
              <a:t>Door,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</a:t>
            </a:r>
            <a:r>
              <a:rPr sz="1800" spc="1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speakers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01878"/>
            <a:ext cx="2524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Infrared</a:t>
            </a:r>
            <a:r>
              <a:rPr spc="-250" dirty="0"/>
              <a:t> </a:t>
            </a:r>
            <a:r>
              <a:rPr spc="-180" dirty="0"/>
              <a:t>Waves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935"/>
              </a:spcBef>
            </a:pPr>
            <a:r>
              <a:rPr sz="4800" b="1" spc="-20" dirty="0">
                <a:latin typeface="Carlito"/>
                <a:cs typeface="Carlito"/>
              </a:rPr>
              <a:t>Physical</a:t>
            </a:r>
            <a:r>
              <a:rPr sz="4800" b="1" spc="-5" dirty="0">
                <a:latin typeface="Carlito"/>
                <a:cs typeface="Carlito"/>
              </a:rPr>
              <a:t> Media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Twisted-Pair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Copper</a:t>
            </a:r>
            <a:r>
              <a:rPr sz="1800" i="1" spc="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Wire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Coaxial</a:t>
            </a:r>
            <a:r>
              <a:rPr sz="1800" i="1" spc="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Fiber 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Optics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ts val="2135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20" dirty="0">
                <a:solidFill>
                  <a:srgbClr val="707070"/>
                </a:solidFill>
                <a:latin typeface="Arial"/>
                <a:cs typeface="Arial"/>
              </a:rPr>
              <a:t>Terrestrial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Radio</a:t>
            </a:r>
            <a:r>
              <a:rPr sz="1800" i="1" spc="2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ts val="2135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Satellite Radio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343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Transmission</a:t>
            </a:r>
            <a:r>
              <a:rPr spc="-290" dirty="0"/>
              <a:t> </a:t>
            </a:r>
            <a:r>
              <a:rPr spc="-120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865" y="4357496"/>
            <a:ext cx="97377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Guided</a:t>
            </a:r>
            <a:r>
              <a:rPr sz="1800" b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Media: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is also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referred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Wired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Bounded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media. Signals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being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transmitted are directed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confined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narrow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pathway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by using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physical</a:t>
            </a:r>
            <a:r>
              <a:rPr sz="1800" spc="9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links.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Features: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Speed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Secure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shorter</a:t>
            </a:r>
            <a:r>
              <a:rPr sz="1800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distances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488" y="1233297"/>
            <a:ext cx="9877044" cy="261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07725" cy="432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Network media is the actual path over which an electrical signal travels as it moves from</a:t>
            </a:r>
            <a:r>
              <a:rPr sz="2000" spc="-2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component to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Examples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20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media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Copper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Coaxial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Multimode fiber-optic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Unguided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Radio,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Microwave,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Infrared,</a:t>
            </a:r>
            <a:r>
              <a:rPr sz="1800" spc="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light)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25252"/>
              </a:buClr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Physical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media </a:t>
            </a:r>
            <a:r>
              <a:rPr sz="2000" b="1" spc="-114" dirty="0">
                <a:solidFill>
                  <a:srgbClr val="C00000"/>
                </a:solidFill>
                <a:latin typeface="Trebuchet MS"/>
                <a:cs typeface="Trebuchet MS"/>
              </a:rPr>
              <a:t>fall 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into </a:t>
            </a:r>
            <a:r>
              <a:rPr sz="2000" b="1" spc="-195" dirty="0">
                <a:solidFill>
                  <a:srgbClr val="C00000"/>
                </a:solidFill>
                <a:latin typeface="Trebuchet MS"/>
                <a:cs typeface="Trebuchet MS"/>
              </a:rPr>
              <a:t>two </a:t>
            </a: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categories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guided media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unguided</a:t>
            </a:r>
            <a:r>
              <a:rPr sz="2000" b="1" spc="14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media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055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guided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media,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waves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guided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solid medium,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as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fiber-optic cable,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twisted-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ts val="205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 copper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coaxial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cable.</a:t>
            </a:r>
            <a:endParaRPr sz="1800">
              <a:latin typeface="Arial"/>
              <a:cs typeface="Arial"/>
            </a:endParaRPr>
          </a:p>
          <a:p>
            <a:pPr marL="698500" marR="296545" lvl="1" indent="-229235">
              <a:lnSpc>
                <a:spcPts val="1939"/>
              </a:lnSpc>
              <a:spcBef>
                <a:spcPts val="525"/>
              </a:spcBef>
              <a:buChar char="•"/>
              <a:tabLst>
                <a:tab pos="698500" algn="l"/>
                <a:tab pos="699135" algn="l"/>
                <a:tab pos="30340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unguided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media,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waves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propagate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atmosphere and in outer space, such as in a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 or a digital satellite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channel.T</a:t>
            </a:r>
            <a:r>
              <a:rPr sz="1800" spc="-25" dirty="0">
                <a:solidFill>
                  <a:srgbClr val="525252"/>
                </a:solidFill>
                <a:latin typeface="Trebuchet MS"/>
                <a:cs typeface="Trebuchet MS"/>
              </a:rPr>
              <a:t>he 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bit </a:t>
            </a:r>
            <a:r>
              <a:rPr sz="1800" spc="-30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sent by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propagating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electromagnetic </a:t>
            </a: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waves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or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optical  </a:t>
            </a:r>
            <a:r>
              <a:rPr sz="1800" spc="-60" dirty="0">
                <a:solidFill>
                  <a:srgbClr val="525252"/>
                </a:solidFill>
                <a:latin typeface="Trebuchet MS"/>
                <a:cs typeface="Trebuchet MS"/>
              </a:rPr>
              <a:t>pulses </a:t>
            </a: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across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b="1" spc="-90" dirty="0">
                <a:solidFill>
                  <a:srgbClr val="519FF7"/>
                </a:solidFill>
                <a:latin typeface="Trebuchet MS"/>
                <a:cs typeface="Trebuchet MS"/>
              </a:rPr>
              <a:t>physical</a:t>
            </a:r>
            <a:r>
              <a:rPr sz="1800" b="1" spc="20" dirty="0">
                <a:solidFill>
                  <a:srgbClr val="519FF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519FF7"/>
                </a:solidFill>
                <a:latin typeface="Trebuchet MS"/>
                <a:cs typeface="Trebuchet MS"/>
              </a:rPr>
              <a:t>medium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552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Physical</a:t>
            </a:r>
            <a:r>
              <a:rPr spc="-240" dirty="0"/>
              <a:t> </a:t>
            </a:r>
            <a:r>
              <a:rPr spc="-120" dirty="0"/>
              <a:t>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520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95"/>
              </a:spcBef>
            </a:pPr>
            <a:r>
              <a:rPr sz="4800" b="1" spc="-5" dirty="0">
                <a:latin typeface="Carlito"/>
                <a:cs typeface="Carlito"/>
              </a:rPr>
              <a:t>Guided</a:t>
            </a:r>
            <a:r>
              <a:rPr sz="4800" b="1" spc="5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Media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Twisted-Pair </a:t>
            </a:r>
            <a:r>
              <a:rPr sz="1800" i="1" spc="-10" dirty="0">
                <a:solidFill>
                  <a:srgbClr val="707070"/>
                </a:solidFill>
                <a:latin typeface="Arial"/>
                <a:cs typeface="Arial"/>
              </a:rPr>
              <a:t>Copper</a:t>
            </a:r>
            <a:r>
              <a:rPr sz="1800" i="1" spc="2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Wire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Coaxial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Fiber 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Optics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11723"/>
            <a:ext cx="12192000" cy="923925"/>
          </a:xfrm>
          <a:custGeom>
            <a:avLst/>
            <a:gdLst/>
            <a:ahLst/>
            <a:cxnLst/>
            <a:rect l="l" t="t" r="r" b="b"/>
            <a:pathLst>
              <a:path w="12192000" h="923925">
                <a:moveTo>
                  <a:pt x="12192000" y="0"/>
                </a:moveTo>
                <a:lnTo>
                  <a:pt x="0" y="0"/>
                </a:lnTo>
                <a:lnTo>
                  <a:pt x="0" y="923544"/>
                </a:lnTo>
                <a:lnTo>
                  <a:pt x="12192000" y="923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229" dirty="0"/>
              <a:t>Copper</a:t>
            </a:r>
            <a:r>
              <a:rPr spc="-200" dirty="0"/>
              <a:t> </a:t>
            </a:r>
            <a:r>
              <a:rPr spc="-235" dirty="0"/>
              <a:t>Wire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778255"/>
            <a:ext cx="108946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35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least </a:t>
            </a:r>
            <a:r>
              <a:rPr sz="1800" spc="-95" dirty="0">
                <a:latin typeface="Trebuchet MS"/>
                <a:cs typeface="Trebuchet MS"/>
              </a:rPr>
              <a:t>expensive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85" dirty="0">
                <a:latin typeface="Trebuchet MS"/>
                <a:cs typeface="Trebuchet MS"/>
              </a:rPr>
              <a:t>most </a:t>
            </a:r>
            <a:r>
              <a:rPr sz="1800" spc="-100" dirty="0">
                <a:latin typeface="Trebuchet MS"/>
                <a:cs typeface="Trebuchet MS"/>
              </a:rPr>
              <a:t>commonly </a:t>
            </a:r>
            <a:r>
              <a:rPr sz="1800" spc="-60" dirty="0">
                <a:latin typeface="Trebuchet MS"/>
                <a:cs typeface="Trebuchet MS"/>
              </a:rPr>
              <a:t>used </a:t>
            </a:r>
            <a:r>
              <a:rPr sz="1800" spc="-100" dirty="0">
                <a:latin typeface="Trebuchet MS"/>
                <a:cs typeface="Trebuchet MS"/>
              </a:rPr>
              <a:t>guided </a:t>
            </a:r>
            <a:r>
              <a:rPr sz="1800" spc="-80" dirty="0">
                <a:latin typeface="Trebuchet MS"/>
                <a:cs typeface="Trebuchet MS"/>
              </a:rPr>
              <a:t>transmission </a:t>
            </a:r>
            <a:r>
              <a:rPr sz="1800" spc="-130" dirty="0">
                <a:latin typeface="Trebuchet MS"/>
                <a:cs typeface="Trebuchet MS"/>
              </a:rPr>
              <a:t>medium,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dominant solution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high-speed LAN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1498091"/>
            <a:ext cx="11306810" cy="120142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4139">
              <a:lnSpc>
                <a:spcPct val="100000"/>
              </a:lnSpc>
              <a:spcBef>
                <a:spcPts val="320"/>
              </a:spcBef>
            </a:pP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Twisted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pair </a:t>
            </a:r>
            <a:r>
              <a:rPr sz="1800" spc="-50" dirty="0">
                <a:solidFill>
                  <a:srgbClr val="525252"/>
                </a:solidFill>
                <a:latin typeface="Trebuchet MS"/>
                <a:cs typeface="Trebuchet MS"/>
              </a:rPr>
              <a:t>consists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of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two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insulated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copper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wires, each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about </a:t>
            </a: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1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mm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thick,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arranged </a:t>
            </a:r>
            <a:r>
              <a:rPr sz="1800" spc="-120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regular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spiral 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pattern.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The 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wires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are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twisted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together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reduce </a:t>
            </a: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electrical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interference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from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similar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75" dirty="0">
                <a:solidFill>
                  <a:srgbClr val="525252"/>
                </a:solidFill>
                <a:latin typeface="Trebuchet MS"/>
                <a:cs typeface="Trebuchet MS"/>
              </a:rPr>
              <a:t>close </a:t>
            </a:r>
            <a:r>
              <a:rPr sz="1800" spc="-170" dirty="0">
                <a:solidFill>
                  <a:srgbClr val="525252"/>
                </a:solidFill>
                <a:latin typeface="Trebuchet MS"/>
                <a:cs typeface="Trebuchet MS"/>
              </a:rPr>
              <a:t>by. </a:t>
            </a:r>
            <a:r>
              <a:rPr sz="1800" spc="-165" dirty="0">
                <a:solidFill>
                  <a:srgbClr val="525252"/>
                </a:solidFill>
                <a:latin typeface="Trebuchet MS"/>
                <a:cs typeface="Trebuchet MS"/>
              </a:rPr>
              <a:t>Typically,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number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are 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bundled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together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Trebuchet MS"/>
                <a:cs typeface="Trebuchet MS"/>
              </a:rPr>
              <a:t>cable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by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wrapping </a:t>
            </a: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protective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shield. </a:t>
            </a:r>
            <a:r>
              <a:rPr sz="1800" spc="-7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wire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pair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constitutes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Trebuchet MS"/>
                <a:cs typeface="Trebuchet MS"/>
              </a:rPr>
              <a:t>single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communication 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link.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1856" y="2766060"/>
            <a:ext cx="4000500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753995"/>
            <a:ext cx="11682730" cy="3529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425196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46785" algn="l"/>
                <a:tab pos="947419" algn="l"/>
              </a:tabLst>
            </a:pP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Unshielded twisted pair (UTP)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commonly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computer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networks within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building, that is,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LANs</a:t>
            </a:r>
            <a:endParaRPr sz="1800">
              <a:latin typeface="Arial"/>
              <a:cs typeface="Arial"/>
            </a:endParaRPr>
          </a:p>
          <a:p>
            <a:pPr marL="946785" indent="-287020">
              <a:lnSpc>
                <a:spcPct val="100000"/>
              </a:lnSpc>
              <a:buChar char="•"/>
              <a:tabLst>
                <a:tab pos="946785" algn="l"/>
                <a:tab pos="947419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rates 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LANs using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 today range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Mbps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4678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Gbps.</a:t>
            </a:r>
            <a:endParaRPr sz="1800">
              <a:latin typeface="Arial"/>
              <a:cs typeface="Arial"/>
            </a:endParaRPr>
          </a:p>
          <a:p>
            <a:pPr marL="946785" marR="3907154" indent="-287020">
              <a:lnSpc>
                <a:spcPct val="100000"/>
              </a:lnSpc>
              <a:buChar char="•"/>
              <a:tabLst>
                <a:tab pos="946785" algn="l"/>
                <a:tab pos="947419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rates that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can be achieved depend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thickness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distance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transmitter and</a:t>
            </a:r>
            <a:r>
              <a:rPr sz="1800" spc="1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902969" marR="4873625">
              <a:lnSpc>
                <a:spcPct val="100000"/>
              </a:lnSpc>
            </a:pPr>
            <a:r>
              <a:rPr sz="1800" i="1" spc="-15" dirty="0">
                <a:latin typeface="Carlito"/>
                <a:cs typeface="Carlito"/>
              </a:rPr>
              <a:t>Twisted-pair </a:t>
            </a:r>
            <a:r>
              <a:rPr sz="1800" i="1" spc="-10" dirty="0">
                <a:latin typeface="Carlito"/>
                <a:cs typeface="Carlito"/>
              </a:rPr>
              <a:t>cable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type </a:t>
            </a:r>
            <a:r>
              <a:rPr sz="1800" spc="-5" dirty="0">
                <a:latin typeface="Carlito"/>
                <a:cs typeface="Carlito"/>
              </a:rPr>
              <a:t>of cabling that is 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telephone  </a:t>
            </a:r>
            <a:r>
              <a:rPr sz="1800" spc="-10" dirty="0">
                <a:latin typeface="Carlito"/>
                <a:cs typeface="Carlito"/>
              </a:rPr>
              <a:t>communications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most </a:t>
            </a:r>
            <a:r>
              <a:rPr sz="1800" dirty="0">
                <a:latin typeface="Carlito"/>
                <a:cs typeface="Carlito"/>
              </a:rPr>
              <a:t>modern </a:t>
            </a:r>
            <a:r>
              <a:rPr sz="1800" spc="-5" dirty="0">
                <a:latin typeface="Carlito"/>
                <a:cs typeface="Carlito"/>
              </a:rPr>
              <a:t>Ethernet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Dial-up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modem technology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enables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access at rates of up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56 kbps over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ts val="2110"/>
              </a:lnSpc>
              <a:spcBef>
                <a:spcPts val="114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DSL (digital subscriber line) technology has enabled residential users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tens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Mbps over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76070"/>
            <a:ext cx="4232910" cy="467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039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pair of </a:t>
            </a:r>
            <a:r>
              <a:rPr sz="2000" spc="-10" dirty="0">
                <a:latin typeface="Carlito"/>
                <a:cs typeface="Carlito"/>
              </a:rPr>
              <a:t>wires </a:t>
            </a:r>
            <a:r>
              <a:rPr sz="2000" spc="-15" dirty="0">
                <a:latin typeface="Carlito"/>
                <a:cs typeface="Carlito"/>
              </a:rPr>
              <a:t>forms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circuit that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latin typeface="Carlito"/>
                <a:cs typeface="Carlito"/>
              </a:rPr>
              <a:t>transmit </a:t>
            </a:r>
            <a:r>
              <a:rPr sz="2000" spc="-10" dirty="0">
                <a:latin typeface="Carlito"/>
                <a:cs typeface="Carlito"/>
              </a:rPr>
              <a:t>data.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pairs are twisted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241300" marR="50800">
              <a:lnSpc>
                <a:spcPct val="70000"/>
              </a:lnSpc>
              <a:spcBef>
                <a:spcPts val="360"/>
              </a:spcBef>
            </a:pP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protection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i="1" spc="-5" dirty="0">
                <a:latin typeface="Carlito"/>
                <a:cs typeface="Carlito"/>
              </a:rPr>
              <a:t>crosstalk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noise </a:t>
            </a:r>
            <a:r>
              <a:rPr sz="2000" spc="-10" dirty="0">
                <a:latin typeface="Carlito"/>
                <a:cs typeface="Carlito"/>
              </a:rPr>
              <a:t>generated </a:t>
            </a:r>
            <a:r>
              <a:rPr sz="2000" spc="-5" dirty="0">
                <a:latin typeface="Carlito"/>
                <a:cs typeface="Carlito"/>
              </a:rPr>
              <a:t>by adjacent</a:t>
            </a:r>
            <a:r>
              <a:rPr sz="2000" spc="-15" dirty="0">
                <a:latin typeface="Carlito"/>
                <a:cs typeface="Carlito"/>
              </a:rPr>
              <a:t> pairs.</a:t>
            </a:r>
            <a:endParaRPr sz="2000">
              <a:latin typeface="Carlito"/>
              <a:cs typeface="Carlito"/>
            </a:endParaRPr>
          </a:p>
          <a:p>
            <a:pPr marL="297180" indent="-285115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electrical </a:t>
            </a:r>
            <a:r>
              <a:rPr sz="2000" spc="-10" dirty="0">
                <a:latin typeface="Carlito"/>
                <a:cs typeface="Carlito"/>
              </a:rPr>
              <a:t>current flows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through</a:t>
            </a:r>
            <a:endParaRPr sz="2000">
              <a:latin typeface="Carlito"/>
              <a:cs typeface="Carlito"/>
            </a:endParaRPr>
          </a:p>
          <a:p>
            <a:pPr marL="241300" marR="61595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wire,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creates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small, circular  </a:t>
            </a: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10" dirty="0">
                <a:latin typeface="Carlito"/>
                <a:cs typeface="Carlito"/>
              </a:rPr>
              <a:t>around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wire.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two wires </a:t>
            </a:r>
            <a:r>
              <a:rPr sz="2000" dirty="0">
                <a:latin typeface="Carlito"/>
                <a:cs typeface="Carlito"/>
              </a:rPr>
              <a:t>in an </a:t>
            </a:r>
            <a:r>
              <a:rPr sz="2000" spc="-5" dirty="0">
                <a:latin typeface="Carlito"/>
                <a:cs typeface="Carlito"/>
              </a:rPr>
              <a:t>electrical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circuit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placed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together,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their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exact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opposite</a:t>
            </a:r>
            <a:endParaRPr sz="2000">
              <a:latin typeface="Carlito"/>
              <a:cs typeface="Carlito"/>
            </a:endParaRPr>
          </a:p>
          <a:p>
            <a:pPr marL="241300" marR="80010">
              <a:lnSpc>
                <a:spcPct val="70000"/>
              </a:lnSpc>
              <a:spcBef>
                <a:spcPts val="359"/>
              </a:spcBef>
            </a:pP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40" dirty="0">
                <a:latin typeface="Carlito"/>
                <a:cs typeface="Carlito"/>
              </a:rPr>
              <a:t>other. </a:t>
            </a:r>
            <a:r>
              <a:rPr sz="2000" spc="-5" dirty="0">
                <a:latin typeface="Carlito"/>
                <a:cs typeface="Carlito"/>
              </a:rPr>
              <a:t>Thus,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magnetic  </a:t>
            </a:r>
            <a:r>
              <a:rPr sz="2000" spc="-5" dirty="0">
                <a:latin typeface="Carlito"/>
                <a:cs typeface="Carlito"/>
              </a:rPr>
              <a:t>fields </a:t>
            </a:r>
            <a:r>
              <a:rPr sz="2000" dirty="0">
                <a:latin typeface="Carlito"/>
                <a:cs typeface="Carlito"/>
              </a:rPr>
              <a:t>cancel each other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out.</a:t>
            </a:r>
            <a:endParaRPr sz="2000">
              <a:latin typeface="Carlito"/>
              <a:cs typeface="Carlito"/>
            </a:endParaRPr>
          </a:p>
          <a:p>
            <a:pPr marL="297180" indent="-285115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Carlito"/>
                <a:cs typeface="Carlito"/>
              </a:rPr>
              <a:t>They also </a:t>
            </a:r>
            <a:r>
              <a:rPr sz="2000" dirty="0">
                <a:latin typeface="Carlito"/>
                <a:cs typeface="Carlito"/>
              </a:rPr>
              <a:t>cancel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spc="-10" dirty="0">
                <a:latin typeface="Carlito"/>
                <a:cs typeface="Carlito"/>
              </a:rPr>
              <a:t>any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outside</a:t>
            </a:r>
            <a:endParaRPr sz="2000">
              <a:latin typeface="Carlito"/>
              <a:cs typeface="Carlito"/>
            </a:endParaRPr>
          </a:p>
          <a:p>
            <a:pPr marL="241300" marR="17145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fields. </a:t>
            </a:r>
            <a:r>
              <a:rPr sz="2000" spc="-15" dirty="0">
                <a:latin typeface="Carlito"/>
                <a:cs typeface="Carlito"/>
              </a:rPr>
              <a:t>Twisting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wires </a:t>
            </a:r>
            <a:r>
              <a:rPr sz="2000" spc="-5" dirty="0">
                <a:latin typeface="Carlito"/>
                <a:cs typeface="Carlito"/>
              </a:rPr>
              <a:t>can  </a:t>
            </a:r>
            <a:r>
              <a:rPr sz="2000" dirty="0">
                <a:latin typeface="Carlito"/>
                <a:cs typeface="Carlito"/>
              </a:rPr>
              <a:t>enhance this </a:t>
            </a:r>
            <a:r>
              <a:rPr sz="2000" i="1" spc="-5" dirty="0">
                <a:latin typeface="Carlito"/>
                <a:cs typeface="Carlito"/>
              </a:rPr>
              <a:t>cancellation</a:t>
            </a:r>
            <a:r>
              <a:rPr sz="2000" i="1" spc="-2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effect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Using cancellation together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with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latin typeface="Carlito"/>
                <a:cs typeface="Carlito"/>
              </a:rPr>
              <a:t>twisting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wires, cable </a:t>
            </a:r>
            <a:r>
              <a:rPr sz="2000" spc="-10" dirty="0">
                <a:latin typeface="Carlito"/>
                <a:cs typeface="Carlito"/>
              </a:rPr>
              <a:t>designers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15" dirty="0">
                <a:latin typeface="Carlito"/>
                <a:cs typeface="Carlito"/>
              </a:rPr>
              <a:t>effectively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self-shielding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39"/>
              </a:lnSpc>
            </a:pPr>
            <a:r>
              <a:rPr sz="2000" spc="-10" dirty="0">
                <a:latin typeface="Carlito"/>
                <a:cs typeface="Carlito"/>
              </a:rPr>
              <a:t>wire pairs </a:t>
            </a:r>
            <a:r>
              <a:rPr sz="2000" spc="-5" dirty="0">
                <a:latin typeface="Carlito"/>
                <a:cs typeface="Carlito"/>
              </a:rPr>
              <a:t>within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network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media.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947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280" dirty="0"/>
              <a:t>(UTP,</a:t>
            </a:r>
            <a:r>
              <a:rPr spc="-204" dirty="0"/>
              <a:t> </a:t>
            </a:r>
            <a:r>
              <a:rPr spc="-125" dirty="0"/>
              <a:t>STP)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270" y="5150358"/>
            <a:ext cx="588010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800" spc="5" dirty="0">
                <a:solidFill>
                  <a:srgbClr val="1F2023"/>
                </a:solidFill>
                <a:latin typeface="Arial"/>
                <a:cs typeface="Arial"/>
              </a:rPr>
              <a:t>TP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cable, each pair is represented by a specific </a:t>
            </a:r>
            <a:r>
              <a:rPr sz="1800" spc="-20" dirty="0">
                <a:solidFill>
                  <a:srgbClr val="1F2023"/>
                </a:solidFill>
                <a:latin typeface="Arial"/>
                <a:cs typeface="Arial"/>
              </a:rPr>
              <a:t>color.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Pair 1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Blue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Pair 2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Orange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Pair 3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Green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and Pair  4 is </a:t>
            </a:r>
            <a:r>
              <a:rPr sz="1800" b="1" spc="5" dirty="0">
                <a:solidFill>
                  <a:srgbClr val="1F2023"/>
                </a:solidFill>
                <a:latin typeface="Arial"/>
                <a:cs typeface="Arial"/>
              </a:rPr>
              <a:t>Brown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0727" y="1320061"/>
            <a:ext cx="5052444" cy="3031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3213" y="3904869"/>
            <a:ext cx="256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Shielded </a:t>
            </a:r>
            <a:r>
              <a:rPr sz="1800" spc="-20" dirty="0">
                <a:latin typeface="Carlito"/>
                <a:cs typeface="Carlito"/>
              </a:rPr>
              <a:t>Twisted </a:t>
            </a:r>
            <a:r>
              <a:rPr sz="1800" spc="-15" dirty="0">
                <a:latin typeface="Carlito"/>
                <a:cs typeface="Carlito"/>
              </a:rPr>
              <a:t>Pair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STP)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14401"/>
            <a:ext cx="1887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04" dirty="0"/>
              <a:t>Twisted-Pair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70103" y="812291"/>
            <a:ext cx="6106795" cy="2862580"/>
          </a:xfrm>
          <a:custGeom>
            <a:avLst/>
            <a:gdLst/>
            <a:ahLst/>
            <a:cxnLst/>
            <a:rect l="l" t="t" r="r" b="b"/>
            <a:pathLst>
              <a:path w="6106795" h="2862579">
                <a:moveTo>
                  <a:pt x="6106668" y="0"/>
                </a:moveTo>
                <a:lnTo>
                  <a:pt x="0" y="0"/>
                </a:lnTo>
                <a:lnTo>
                  <a:pt x="0" y="2862072"/>
                </a:lnTo>
                <a:lnTo>
                  <a:pt x="6106668" y="2862072"/>
                </a:lnTo>
                <a:lnTo>
                  <a:pt x="610666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453" y="830707"/>
            <a:ext cx="58902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Unshielded </a:t>
            </a:r>
            <a:r>
              <a:rPr sz="1800" b="1" spc="-20" dirty="0">
                <a:solidFill>
                  <a:srgbClr val="40424E"/>
                </a:solidFill>
                <a:latin typeface="Carlito"/>
                <a:cs typeface="Carlito"/>
              </a:rPr>
              <a:t>Twisted </a:t>
            </a: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Pair</a:t>
            </a:r>
            <a:r>
              <a:rPr sz="1800" b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(UTP):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 has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ability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block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interference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does  not depend 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physical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shield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purpose.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used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telephonic applications.</a:t>
            </a:r>
            <a:r>
              <a:rPr sz="1800" spc="3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Least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Easy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install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High-speed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capacity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Susceptible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external</a:t>
            </a:r>
            <a:r>
              <a:rPr sz="1800" spc="2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interference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Lower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capacity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comparison to</a:t>
            </a:r>
            <a:r>
              <a:rPr sz="1800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STP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Short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distance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transmission due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</a:t>
            </a:r>
            <a:r>
              <a:rPr sz="1800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attenuation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2971" y="298704"/>
            <a:ext cx="5861685" cy="3416935"/>
          </a:xfrm>
          <a:custGeom>
            <a:avLst/>
            <a:gdLst/>
            <a:ahLst/>
            <a:cxnLst/>
            <a:rect l="l" t="t" r="r" b="b"/>
            <a:pathLst>
              <a:path w="5861684" h="3416935">
                <a:moveTo>
                  <a:pt x="5861304" y="0"/>
                </a:moveTo>
                <a:lnTo>
                  <a:pt x="0" y="0"/>
                </a:lnTo>
                <a:lnTo>
                  <a:pt x="0" y="3416808"/>
                </a:lnTo>
                <a:lnTo>
                  <a:pt x="5861304" y="3416808"/>
                </a:lnTo>
                <a:lnTo>
                  <a:pt x="586130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2982" y="316738"/>
            <a:ext cx="56896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Shielded </a:t>
            </a:r>
            <a:r>
              <a:rPr sz="1800" b="1" spc="-20" dirty="0">
                <a:solidFill>
                  <a:srgbClr val="40424E"/>
                </a:solidFill>
                <a:latin typeface="Carlito"/>
                <a:cs typeface="Carlito"/>
              </a:rPr>
              <a:t>Twisted </a:t>
            </a: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Pair</a:t>
            </a:r>
            <a:r>
              <a:rPr sz="1800" b="1" spc="-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(STP):</a:t>
            </a:r>
            <a:endParaRPr sz="1800">
              <a:latin typeface="Carlito"/>
              <a:cs typeface="Carlito"/>
            </a:endParaRPr>
          </a:p>
          <a:p>
            <a:pPr marL="12700" marR="38735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consists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special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jacket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block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external interference.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fast-data-rate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Ethernet 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voice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channels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</a:t>
            </a:r>
            <a:r>
              <a:rPr sz="1800" spc="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telephone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lines.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Better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at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higher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</a:t>
            </a:r>
            <a:r>
              <a:rPr sz="1800" spc="1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comparison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UTP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Eliminates</a:t>
            </a:r>
            <a:r>
              <a:rPr sz="18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crosstalk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faster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 difficult to install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1800" spc="5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manufacture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More</a:t>
            </a:r>
            <a:r>
              <a:rPr sz="18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Bulky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376" y="3782567"/>
            <a:ext cx="4713732" cy="294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1340" y="4038600"/>
            <a:ext cx="4558284" cy="268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0034" y="6709054"/>
            <a:ext cx="1660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9898F767C334FA4C0AE9B6336ECB8" ma:contentTypeVersion="4" ma:contentTypeDescription="Create a new document." ma:contentTypeScope="" ma:versionID="e01ae776422da4b0cfb9149e8ecf2c10">
  <xsd:schema xmlns:xsd="http://www.w3.org/2001/XMLSchema" xmlns:xs="http://www.w3.org/2001/XMLSchema" xmlns:p="http://schemas.microsoft.com/office/2006/metadata/properties" xmlns:ns2="7a65bc86-b1ff-49eb-9dcb-9034d2585cae" targetNamespace="http://schemas.microsoft.com/office/2006/metadata/properties" ma:root="true" ma:fieldsID="c409a2ef15c138b17008d41646bd9063" ns2:_="">
    <xsd:import namespace="7a65bc86-b1ff-49eb-9dcb-9034d2585c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5bc86-b1ff-49eb-9dcb-9034d2585c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A43A40-A167-4EC7-8257-6356768CC889}"/>
</file>

<file path=customXml/itemProps2.xml><?xml version="1.0" encoding="utf-8"?>
<ds:datastoreItem xmlns:ds="http://schemas.openxmlformats.org/officeDocument/2006/customXml" ds:itemID="{47C2D17D-B133-40BF-85B5-2ABBE7CA60BB}"/>
</file>

<file path=customXml/itemProps3.xml><?xml version="1.0" encoding="utf-8"?>
<ds:datastoreItem xmlns:ds="http://schemas.openxmlformats.org/officeDocument/2006/customXml" ds:itemID="{76E9802B-D7C6-4457-BC3B-85C05F6328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2201</Words>
  <Application>Microsoft Office PowerPoint</Application>
  <PresentationFormat>Widescreen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Carlito</vt:lpstr>
      <vt:lpstr>Times New Roman</vt:lpstr>
      <vt:lpstr>Trebuchet MS</vt:lpstr>
      <vt:lpstr>Office Theme</vt:lpstr>
      <vt:lpstr>19CSE301 COMPUTER NETWORKS 3-0-0 4</vt:lpstr>
      <vt:lpstr>PowerPoint Presentation</vt:lpstr>
      <vt:lpstr>PowerPoint Presentation</vt:lpstr>
      <vt:lpstr>Transmission Media</vt:lpstr>
      <vt:lpstr>Physical Media</vt:lpstr>
      <vt:lpstr>PowerPoint Presentation</vt:lpstr>
      <vt:lpstr>Twisted-Pair Copper Wire</vt:lpstr>
      <vt:lpstr>Twisted-Pair (UTP, STP)</vt:lpstr>
      <vt:lpstr>Twisted-Pair</vt:lpstr>
      <vt:lpstr>Twisted-Pair- RJ45 Connector</vt:lpstr>
      <vt:lpstr>Twisted-Pair: 568A and 568B</vt:lpstr>
      <vt:lpstr>Twisted-Pair -Straight through/ Cross over</vt:lpstr>
      <vt:lpstr>Twisted Pair categories</vt:lpstr>
      <vt:lpstr>Coaxial Cable</vt:lpstr>
      <vt:lpstr>Coaxial Cable</vt:lpstr>
      <vt:lpstr>Coaxial Cable</vt:lpstr>
      <vt:lpstr>Optical Fibre Cable An optical fiber is a thin, flexible medium that conducts pulses of light, with each pulse representing a  bit.</vt:lpstr>
      <vt:lpstr>Fibre Optic Cables</vt:lpstr>
      <vt:lpstr>Comparison</vt:lpstr>
      <vt:lpstr>PowerPoint Presentation</vt:lpstr>
      <vt:lpstr>Unguided Media</vt:lpstr>
      <vt:lpstr>Radio Waves</vt:lpstr>
      <vt:lpstr>Micro Waves</vt:lpstr>
      <vt:lpstr>Microwave Transmission</vt:lpstr>
      <vt:lpstr>Infrared Waves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</cp:revision>
  <dcterms:created xsi:type="dcterms:W3CDTF">2021-07-20T09:34:51Z</dcterms:created>
  <dcterms:modified xsi:type="dcterms:W3CDTF">2021-07-28T01:51:53Z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0x0101008DB9898F767C334FA4C0AE9B6336ECB8</vt:lpwstr>
  </property>
</Properties>
</file>