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28040"/>
            <a:ext cx="50380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153" y="1264665"/>
            <a:ext cx="1099769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130300"/>
            <a:ext cx="11228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1535" y="6434659"/>
            <a:ext cx="35750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34" Type="http://schemas.openxmlformats.org/officeDocument/2006/relationships/image" Target="../media/image10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20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6.png"/><Relationship Id="rId32" Type="http://schemas.openxmlformats.org/officeDocument/2006/relationships/image" Target="../media/image10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6.png"/><Relationship Id="rId10" Type="http://schemas.openxmlformats.org/officeDocument/2006/relationships/image" Target="../media/image83.png"/><Relationship Id="rId19" Type="http://schemas.openxmlformats.org/officeDocument/2006/relationships/image" Target="../media/image91.png"/><Relationship Id="rId31" Type="http://schemas.openxmlformats.org/officeDocument/2006/relationships/image" Target="../media/image10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5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1.png"/><Relationship Id="rId35" Type="http://schemas.openxmlformats.org/officeDocument/2006/relationships/image" Target="../media/image105.png"/><Relationship Id="rId8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82.png"/><Relationship Id="rId26" Type="http://schemas.openxmlformats.org/officeDocument/2006/relationships/image" Target="../media/image128.png"/><Relationship Id="rId3" Type="http://schemas.openxmlformats.org/officeDocument/2006/relationships/image" Target="../media/image108.png"/><Relationship Id="rId21" Type="http://schemas.openxmlformats.org/officeDocument/2006/relationships/image" Target="../media/image124.png"/><Relationship Id="rId34" Type="http://schemas.openxmlformats.org/officeDocument/2006/relationships/image" Target="../media/image133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2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32" Type="http://schemas.openxmlformats.org/officeDocument/2006/relationships/image" Target="../media/image10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0.png"/><Relationship Id="rId36" Type="http://schemas.openxmlformats.org/officeDocument/2006/relationships/image" Target="../media/image135.png"/><Relationship Id="rId10" Type="http://schemas.openxmlformats.org/officeDocument/2006/relationships/image" Target="../media/image115.png"/><Relationship Id="rId19" Type="http://schemas.openxmlformats.org/officeDocument/2006/relationships/image" Target="../media/image122.png"/><Relationship Id="rId31" Type="http://schemas.openxmlformats.org/officeDocument/2006/relationships/image" Target="../media/image132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5.png"/><Relationship Id="rId27" Type="http://schemas.openxmlformats.org/officeDocument/2006/relationships/image" Target="../media/image129.png"/><Relationship Id="rId30" Type="http://schemas.openxmlformats.org/officeDocument/2006/relationships/image" Target="../media/image131.png"/><Relationship Id="rId35" Type="http://schemas.openxmlformats.org/officeDocument/2006/relationships/image" Target="../media/image134.png"/><Relationship Id="rId8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44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77.png"/><Relationship Id="rId3" Type="http://schemas.openxmlformats.org/officeDocument/2006/relationships/image" Target="../media/image20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44.png"/><Relationship Id="rId2" Type="http://schemas.openxmlformats.org/officeDocument/2006/relationships/hyperlink" Target="mailto:bob@someschool.edu" TargetMode="External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56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52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4.png"/><Relationship Id="rId3" Type="http://schemas.openxmlformats.org/officeDocument/2006/relationships/image" Target="../media/image180.png"/><Relationship Id="rId21" Type="http://schemas.openxmlformats.org/officeDocument/2006/relationships/image" Target="../media/image156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3.png"/><Relationship Id="rId2" Type="http://schemas.openxmlformats.org/officeDocument/2006/relationships/image" Target="../media/image179.png"/><Relationship Id="rId16" Type="http://schemas.openxmlformats.org/officeDocument/2006/relationships/image" Target="../media/image192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24" Type="http://schemas.openxmlformats.org/officeDocument/2006/relationships/image" Target="../media/image196.png"/><Relationship Id="rId5" Type="http://schemas.openxmlformats.org/officeDocument/2006/relationships/image" Target="../media/image182.png"/><Relationship Id="rId15" Type="http://schemas.openxmlformats.org/officeDocument/2006/relationships/image" Target="../media/image191.png"/><Relationship Id="rId23" Type="http://schemas.openxmlformats.org/officeDocument/2006/relationships/image" Target="../media/image101.png"/><Relationship Id="rId10" Type="http://schemas.openxmlformats.org/officeDocument/2006/relationships/image" Target="../media/image187.png"/><Relationship Id="rId19" Type="http://schemas.openxmlformats.org/officeDocument/2006/relationships/image" Target="../media/image195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71.png"/><Relationship Id="rId2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campus.gif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685" marR="5080" indent="132461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en-US" dirty="0"/>
              <a:t>9</a:t>
            </a:r>
            <a:r>
              <a:rPr dirty="0"/>
              <a:t>CSE3</a:t>
            </a:r>
            <a:r>
              <a:rPr lang="en-US" dirty="0"/>
              <a:t>01</a:t>
            </a:r>
            <a:r>
              <a:rPr dirty="0"/>
              <a:t>  </a:t>
            </a:r>
            <a:r>
              <a:rPr spc="-5" dirty="0"/>
              <a:t>COMPUTER</a:t>
            </a:r>
            <a:r>
              <a:rPr spc="-114" dirty="0"/>
              <a:t> </a:t>
            </a:r>
            <a:r>
              <a:rPr spc="-10" dirty="0"/>
              <a:t>NETWORKS</a:t>
            </a:r>
          </a:p>
          <a:p>
            <a:pPr marL="6588125" algn="ctr">
              <a:lnSpc>
                <a:spcPct val="100000"/>
              </a:lnSpc>
            </a:pPr>
            <a:r>
              <a:rPr spc="-5" dirty="0"/>
              <a:t>3-0-</a:t>
            </a:r>
            <a:r>
              <a:rPr dirty="0"/>
              <a:t>3</a:t>
            </a:r>
            <a:r>
              <a:rPr lang="en-US" dirty="0"/>
              <a:t>-4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example</a:t>
            </a:r>
            <a:r>
              <a:rPr sz="4000" b="0" spc="-254" dirty="0">
                <a:solidFill>
                  <a:srgbClr val="A3123E"/>
                </a:solidFill>
                <a:latin typeface="Georgia"/>
                <a:cs typeface="Georgia"/>
              </a:rPr>
              <a:t>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15" y="1290269"/>
            <a:ext cx="6562725" cy="221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assumptions:</a:t>
            </a:r>
            <a:endParaRPr sz="2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6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14" dirty="0">
                <a:latin typeface="Trebuchet MS"/>
                <a:cs typeface="Trebuchet MS"/>
              </a:rPr>
              <a:t>object </a:t>
            </a:r>
            <a:r>
              <a:rPr sz="1800" spc="-130" dirty="0">
                <a:latin typeface="Trebuchet MS"/>
                <a:cs typeface="Trebuchet MS"/>
              </a:rPr>
              <a:t>size: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Mbits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83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90" dirty="0">
                <a:latin typeface="Trebuchet MS"/>
                <a:cs typeface="Trebuchet MS"/>
              </a:rPr>
              <a:t>request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browsers to </a:t>
            </a:r>
            <a:r>
              <a:rPr sz="1800" spc="-70" dirty="0">
                <a:latin typeface="Trebuchet MS"/>
                <a:cs typeface="Trebuchet MS"/>
              </a:rPr>
              <a:t>origin </a:t>
            </a:r>
            <a:r>
              <a:rPr sz="1800" spc="-75" dirty="0">
                <a:latin typeface="Trebuchet MS"/>
                <a:cs typeface="Trebuchet MS"/>
              </a:rPr>
              <a:t>servers:15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requests/sec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39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browsers: </a:t>
            </a:r>
            <a:r>
              <a:rPr sz="1800" spc="-100" dirty="0">
                <a:latin typeface="Trebuchet MS"/>
                <a:cs typeface="Trebuchet MS"/>
              </a:rPr>
              <a:t>1.50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Mbps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200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“Internet </a:t>
            </a:r>
            <a:r>
              <a:rPr sz="1800" spc="-10" dirty="0">
                <a:latin typeface="Times New Roman"/>
                <a:cs typeface="Times New Roman"/>
              </a:rPr>
              <a:t>delay.”:two </a:t>
            </a:r>
            <a:r>
              <a:rPr sz="1800" spc="-5" dirty="0">
                <a:latin typeface="Times New Roman"/>
                <a:cs typeface="Times New Roman"/>
              </a:rPr>
              <a:t>seconds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total </a:t>
            </a:r>
            <a:r>
              <a:rPr sz="1800" spc="-5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time—that is,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10" dirty="0">
                <a:latin typeface="Times New Roman"/>
                <a:cs typeface="Times New Roman"/>
              </a:rPr>
              <a:t>browser’s </a:t>
            </a:r>
            <a:r>
              <a:rPr sz="1800" dirty="0">
                <a:latin typeface="Times New Roman"/>
                <a:cs typeface="Times New Roman"/>
              </a:rPr>
              <a:t>request of  an object until its receipt of the object—is 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the LAN </a:t>
            </a:r>
            <a:r>
              <a:rPr sz="1800" spc="-15" dirty="0">
                <a:latin typeface="Times New Roman"/>
                <a:cs typeface="Times New Roman"/>
              </a:rPr>
              <a:t>delay,  </a:t>
            </a:r>
            <a:r>
              <a:rPr sz="1800" dirty="0">
                <a:latin typeface="Times New Roman"/>
                <a:cs typeface="Times New Roman"/>
              </a:rPr>
              <a:t>the access delay ,and the Internet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9915" y="3790569"/>
            <a:ext cx="377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LAN s =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" y="4339590"/>
            <a:ext cx="65278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access link (from the Internet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 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</a:t>
            </a:r>
          </a:p>
          <a:p>
            <a:pPr marL="12700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router) is 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1840" y="5647131"/>
            <a:ext cx="483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intensity </a:t>
            </a:r>
            <a:r>
              <a:rPr sz="1800" spc="-5" dirty="0">
                <a:latin typeface="Carlito"/>
                <a:cs typeface="Carlito"/>
              </a:rPr>
              <a:t>approaches </a:t>
            </a:r>
            <a:r>
              <a:rPr sz="1800" dirty="0">
                <a:latin typeface="Carlito"/>
                <a:cs typeface="Carlito"/>
              </a:rPr>
              <a:t>1 , the </a:t>
            </a:r>
            <a:r>
              <a:rPr sz="1800" spc="-10" dirty="0">
                <a:latin typeface="Carlito"/>
                <a:cs typeface="Carlito"/>
              </a:rPr>
              <a:t>delay </a:t>
            </a: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link becomes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grows </a:t>
            </a:r>
            <a:r>
              <a:rPr sz="1800" spc="-5" dirty="0">
                <a:latin typeface="Carlito"/>
                <a:cs typeface="Carlito"/>
              </a:rPr>
              <a:t>without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bound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235" y="5712967"/>
            <a:ext cx="56699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response time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satisfy </a:t>
            </a:r>
            <a:r>
              <a:rPr sz="1800" dirty="0">
                <a:latin typeface="Times New Roman"/>
                <a:cs typeface="Times New Roman"/>
              </a:rPr>
              <a:t>requests is going to be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order of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minutes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if 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A39128-10DA-4C0E-9D09-11E28D27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544971"/>
            <a:ext cx="38957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fa</a:t>
            </a:r>
            <a:r>
              <a:rPr lang="en-US" sz="4000" spc="-350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ter </a:t>
            </a:r>
            <a:r>
              <a:rPr sz="4000" spc="-13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4000" spc="-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65" dirty="0">
                <a:solidFill>
                  <a:srgbClr val="A3123E"/>
                </a:solidFill>
                <a:latin typeface="Trebuchet MS"/>
                <a:cs typeface="Trebuchet MS"/>
              </a:rPr>
              <a:t>link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832" y="1885760"/>
            <a:ext cx="185420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R="85216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1.54 Mbps  access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3342" y="2014918"/>
            <a:ext cx="1525270" cy="3148330"/>
            <a:chOff x="7693342" y="2014918"/>
            <a:chExt cx="1525270" cy="3148330"/>
          </a:xfrm>
        </p:grpSpPr>
        <p:sp>
          <p:nvSpPr>
            <p:cNvPr id="5" name="object 5"/>
            <p:cNvSpPr/>
            <p:nvPr/>
          </p:nvSpPr>
          <p:spPr>
            <a:xfrm>
              <a:off x="7707630" y="2029205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7042" y="2067305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4242" y="2230373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198" y="3467861"/>
              <a:ext cx="489584" cy="1681480"/>
            </a:xfrm>
            <a:custGeom>
              <a:avLst/>
              <a:gdLst/>
              <a:ahLst/>
              <a:cxnLst/>
              <a:rect l="l" t="t" r="r" b="b"/>
              <a:pathLst>
                <a:path w="489584" h="1681479">
                  <a:moveTo>
                    <a:pt x="147827" y="1289304"/>
                  </a:moveTo>
                  <a:lnTo>
                    <a:pt x="0" y="1671827"/>
                  </a:lnTo>
                </a:path>
                <a:path w="489584" h="1681479">
                  <a:moveTo>
                    <a:pt x="365759" y="1267968"/>
                  </a:moveTo>
                  <a:lnTo>
                    <a:pt x="489203" y="1680971"/>
                  </a:lnTo>
                </a:path>
                <a:path w="489584" h="1681479">
                  <a:moveTo>
                    <a:pt x="161544" y="0"/>
                  </a:moveTo>
                  <a:lnTo>
                    <a:pt x="161544" y="10622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6159" y="950993"/>
            <a:ext cx="3902710" cy="4831080"/>
            <a:chOff x="7376159" y="950993"/>
            <a:chExt cx="3902710" cy="4831080"/>
          </a:xfrm>
        </p:grpSpPr>
        <p:sp>
          <p:nvSpPr>
            <p:cNvPr id="10" name="object 10"/>
            <p:cNvSpPr/>
            <p:nvPr/>
          </p:nvSpPr>
          <p:spPr>
            <a:xfrm>
              <a:off x="9172955" y="2610612"/>
              <a:ext cx="356616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5" y="2667000"/>
              <a:ext cx="154305" cy="35560"/>
            </a:xfrm>
            <a:custGeom>
              <a:avLst/>
              <a:gdLst/>
              <a:ahLst/>
              <a:cxnLst/>
              <a:rect l="l" t="t" r="r" b="b"/>
              <a:pathLst>
                <a:path w="154304" h="35560">
                  <a:moveTo>
                    <a:pt x="146050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6050" y="35051"/>
                  </a:lnTo>
                  <a:lnTo>
                    <a:pt x="153924" y="27177"/>
                  </a:lnTo>
                  <a:lnTo>
                    <a:pt x="153924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0783" y="2671572"/>
              <a:ext cx="147827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15849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8496" y="1371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0" y="13715"/>
                  </a:moveTo>
                  <a:lnTo>
                    <a:pt x="158496" y="13715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4687" y="2746247"/>
              <a:ext cx="155575" cy="32384"/>
            </a:xfrm>
            <a:custGeom>
              <a:avLst/>
              <a:gdLst/>
              <a:ahLst/>
              <a:cxnLst/>
              <a:rect l="l" t="t" r="r" b="b"/>
              <a:pathLst>
                <a:path w="155575" h="32385">
                  <a:moveTo>
                    <a:pt x="14833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148335" y="32003"/>
                  </a:lnTo>
                  <a:lnTo>
                    <a:pt x="155447" y="24891"/>
                  </a:lnTo>
                  <a:lnTo>
                    <a:pt x="155447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59" y="2749296"/>
              <a:ext cx="146304" cy="25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39" y="2898647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7574" y="35051"/>
                  </a:lnTo>
                  <a:lnTo>
                    <a:pt x="155448" y="27177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4687" y="2903219"/>
              <a:ext cx="149351" cy="259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9467" y="2831591"/>
              <a:ext cx="70103" cy="4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4687" y="2825496"/>
              <a:ext cx="152400" cy="33655"/>
            </a:xfrm>
            <a:custGeom>
              <a:avLst/>
              <a:gdLst/>
              <a:ahLst/>
              <a:cxnLst/>
              <a:rect l="l" t="t" r="r" b="b"/>
              <a:pathLst>
                <a:path w="152400" h="33655">
                  <a:moveTo>
                    <a:pt x="144906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44906" y="33527"/>
                  </a:lnTo>
                  <a:lnTo>
                    <a:pt x="152400" y="26034"/>
                  </a:lnTo>
                  <a:lnTo>
                    <a:pt x="152400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7735" y="2610612"/>
              <a:ext cx="150875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8799" y="2610612"/>
              <a:ext cx="20320" cy="550545"/>
            </a:xfrm>
            <a:custGeom>
              <a:avLst/>
              <a:gdLst/>
              <a:ahLst/>
              <a:cxnLst/>
              <a:rect l="l" t="t" r="r" b="b"/>
              <a:pathLst>
                <a:path w="20320" h="550544">
                  <a:moveTo>
                    <a:pt x="0" y="550163"/>
                  </a:moveTo>
                  <a:lnTo>
                    <a:pt x="19811" y="550163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3" y="2749296"/>
              <a:ext cx="62483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7" y="2670047"/>
              <a:ext cx="64007" cy="57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2516" y="313486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4" h="48894">
                  <a:moveTo>
                    <a:pt x="70104" y="5080"/>
                  </a:moveTo>
                  <a:lnTo>
                    <a:pt x="67437" y="0"/>
                  </a:lnTo>
                  <a:lnTo>
                    <a:pt x="64262" y="0"/>
                  </a:lnTo>
                  <a:lnTo>
                    <a:pt x="60579" y="0"/>
                  </a:lnTo>
                  <a:lnTo>
                    <a:pt x="59778" y="1511"/>
                  </a:lnTo>
                  <a:lnTo>
                    <a:pt x="0" y="21590"/>
                  </a:lnTo>
                  <a:lnTo>
                    <a:pt x="381" y="48768"/>
                  </a:lnTo>
                  <a:lnTo>
                    <a:pt x="64274" y="22860"/>
                  </a:lnTo>
                  <a:lnTo>
                    <a:pt x="67437" y="22860"/>
                  </a:lnTo>
                  <a:lnTo>
                    <a:pt x="70104" y="17780"/>
                  </a:lnTo>
                  <a:lnTo>
                    <a:pt x="70104" y="508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310641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310641" y="35051"/>
                  </a:lnTo>
                  <a:lnTo>
                    <a:pt x="318515" y="27177"/>
                  </a:lnTo>
                  <a:lnTo>
                    <a:pt x="318515" y="7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0" y="17525"/>
                  </a:moveTo>
                  <a:lnTo>
                    <a:pt x="0" y="7873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300989" y="0"/>
                  </a:lnTo>
                  <a:lnTo>
                    <a:pt x="310641" y="0"/>
                  </a:lnTo>
                  <a:lnTo>
                    <a:pt x="318515" y="7873"/>
                  </a:lnTo>
                  <a:lnTo>
                    <a:pt x="318515" y="17525"/>
                  </a:lnTo>
                  <a:lnTo>
                    <a:pt x="318515" y="27177"/>
                  </a:lnTo>
                  <a:lnTo>
                    <a:pt x="310641" y="35051"/>
                  </a:lnTo>
                  <a:lnTo>
                    <a:pt x="300989" y="35051"/>
                  </a:lnTo>
                  <a:lnTo>
                    <a:pt x="17525" y="35051"/>
                  </a:lnTo>
                  <a:lnTo>
                    <a:pt x="7874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2955" y="3159252"/>
              <a:ext cx="283464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2955" y="3159252"/>
              <a:ext cx="283845" cy="18415"/>
            </a:xfrm>
            <a:custGeom>
              <a:avLst/>
              <a:gdLst/>
              <a:ahLst/>
              <a:cxnLst/>
              <a:rect l="l" t="t" r="r" b="b"/>
              <a:pathLst>
                <a:path w="283845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74320" y="0"/>
                  </a:lnTo>
                  <a:lnTo>
                    <a:pt x="279400" y="0"/>
                  </a:lnTo>
                  <a:lnTo>
                    <a:pt x="283464" y="4063"/>
                  </a:lnTo>
                  <a:lnTo>
                    <a:pt x="283464" y="9144"/>
                  </a:lnTo>
                  <a:lnTo>
                    <a:pt x="283464" y="14224"/>
                  </a:lnTo>
                  <a:lnTo>
                    <a:pt x="279400" y="18287"/>
                  </a:lnTo>
                  <a:lnTo>
                    <a:pt x="274320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0387" y="3080003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60">
                  <a:moveTo>
                    <a:pt x="20573" y="0"/>
                  </a:moveTo>
                  <a:lnTo>
                    <a:pt x="12590" y="1381"/>
                  </a:lnTo>
                  <a:lnTo>
                    <a:pt x="6048" y="5143"/>
                  </a:lnTo>
                  <a:lnTo>
                    <a:pt x="1625" y="10715"/>
                  </a:lnTo>
                  <a:lnTo>
                    <a:pt x="0" y="17525"/>
                  </a:lnTo>
                  <a:lnTo>
                    <a:pt x="1625" y="24336"/>
                  </a:lnTo>
                  <a:lnTo>
                    <a:pt x="6048" y="29908"/>
                  </a:lnTo>
                  <a:lnTo>
                    <a:pt x="12590" y="33670"/>
                  </a:lnTo>
                  <a:lnTo>
                    <a:pt x="20573" y="35051"/>
                  </a:lnTo>
                  <a:lnTo>
                    <a:pt x="28557" y="33670"/>
                  </a:lnTo>
                  <a:lnTo>
                    <a:pt x="35099" y="29908"/>
                  </a:lnTo>
                  <a:lnTo>
                    <a:pt x="39522" y="24336"/>
                  </a:lnTo>
                  <a:lnTo>
                    <a:pt x="41147" y="17525"/>
                  </a:lnTo>
                  <a:lnTo>
                    <a:pt x="39522" y="10715"/>
                  </a:lnTo>
                  <a:lnTo>
                    <a:pt x="35099" y="5143"/>
                  </a:lnTo>
                  <a:lnTo>
                    <a:pt x="28557" y="138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7631" y="3080003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93351" y="3080003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1336" y="0"/>
                  </a:moveTo>
                  <a:lnTo>
                    <a:pt x="13019" y="1315"/>
                  </a:lnTo>
                  <a:lnTo>
                    <a:pt x="6238" y="4905"/>
                  </a:lnTo>
                  <a:lnTo>
                    <a:pt x="1672" y="10233"/>
                  </a:lnTo>
                  <a:lnTo>
                    <a:pt x="0" y="16763"/>
                  </a:lnTo>
                  <a:lnTo>
                    <a:pt x="1672" y="23294"/>
                  </a:lnTo>
                  <a:lnTo>
                    <a:pt x="6238" y="28622"/>
                  </a:lnTo>
                  <a:lnTo>
                    <a:pt x="13019" y="32212"/>
                  </a:lnTo>
                  <a:lnTo>
                    <a:pt x="21336" y="33528"/>
                  </a:lnTo>
                  <a:lnTo>
                    <a:pt x="29652" y="32212"/>
                  </a:lnTo>
                  <a:lnTo>
                    <a:pt x="36433" y="28622"/>
                  </a:lnTo>
                  <a:lnTo>
                    <a:pt x="40999" y="23294"/>
                  </a:lnTo>
                  <a:lnTo>
                    <a:pt x="42672" y="16763"/>
                  </a:lnTo>
                  <a:lnTo>
                    <a:pt x="40999" y="10233"/>
                  </a:lnTo>
                  <a:lnTo>
                    <a:pt x="36433" y="4905"/>
                  </a:lnTo>
                  <a:lnTo>
                    <a:pt x="29652" y="13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2133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21335" y="18287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0" y="182879"/>
                  </a:moveTo>
                  <a:lnTo>
                    <a:pt x="21335" y="1828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5630" y="356641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5" h="173989">
                  <a:moveTo>
                    <a:pt x="594415" y="136189"/>
                  </a:moveTo>
                  <a:lnTo>
                    <a:pt x="588137" y="173862"/>
                  </a:lnTo>
                  <a:lnTo>
                    <a:pt x="700026" y="139319"/>
                  </a:lnTo>
                  <a:lnTo>
                    <a:pt x="613283" y="139319"/>
                  </a:lnTo>
                  <a:lnTo>
                    <a:pt x="594415" y="136189"/>
                  </a:lnTo>
                  <a:close/>
                </a:path>
                <a:path w="710565" h="173989">
                  <a:moveTo>
                    <a:pt x="600680" y="98603"/>
                  </a:moveTo>
                  <a:lnTo>
                    <a:pt x="594415" y="136189"/>
                  </a:lnTo>
                  <a:lnTo>
                    <a:pt x="613283" y="139319"/>
                  </a:lnTo>
                  <a:lnTo>
                    <a:pt x="619505" y="101727"/>
                  </a:lnTo>
                  <a:lnTo>
                    <a:pt x="600680" y="98603"/>
                  </a:lnTo>
                  <a:close/>
                </a:path>
                <a:path w="710565" h="173989">
                  <a:moveTo>
                    <a:pt x="606933" y="61087"/>
                  </a:moveTo>
                  <a:lnTo>
                    <a:pt x="600680" y="98603"/>
                  </a:lnTo>
                  <a:lnTo>
                    <a:pt x="619505" y="101727"/>
                  </a:lnTo>
                  <a:lnTo>
                    <a:pt x="613283" y="139319"/>
                  </a:lnTo>
                  <a:lnTo>
                    <a:pt x="700026" y="139319"/>
                  </a:lnTo>
                  <a:lnTo>
                    <a:pt x="710311" y="136144"/>
                  </a:lnTo>
                  <a:lnTo>
                    <a:pt x="606933" y="61087"/>
                  </a:lnTo>
                  <a:close/>
                </a:path>
                <a:path w="710565" h="173989">
                  <a:moveTo>
                    <a:pt x="6350" y="0"/>
                  </a:moveTo>
                  <a:lnTo>
                    <a:pt x="0" y="37591"/>
                  </a:lnTo>
                  <a:lnTo>
                    <a:pt x="594415" y="136189"/>
                  </a:lnTo>
                  <a:lnTo>
                    <a:pt x="600680" y="98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159" y="950993"/>
              <a:ext cx="3902461" cy="4831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60111" y="5876035"/>
            <a:ext cx="634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increased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link speed </a:t>
            </a:r>
            <a:r>
              <a:rPr sz="2400" dirty="0">
                <a:latin typeface="Arial"/>
                <a:cs typeface="Arial"/>
              </a:rPr>
              <a:t>(not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606044" y="1621916"/>
            <a:ext cx="59156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One possible solution </a:t>
            </a:r>
            <a:r>
              <a:rPr sz="1800" dirty="0">
                <a:latin typeface="Times New Roman"/>
                <a:cs typeface="Times New Roman"/>
              </a:rPr>
              <a:t>is to increase the access rate from 15 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to,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dirty="0">
                <a:latin typeface="Times New Roman"/>
                <a:cs typeface="Times New Roman"/>
              </a:rPr>
              <a:t>100 </a:t>
            </a:r>
            <a:r>
              <a:rPr sz="1800" spc="-5" dirty="0">
                <a:latin typeface="Times New Roman"/>
                <a:cs typeface="Times New Roman"/>
              </a:rPr>
              <a:t>Mbps.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will lower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to 0.15,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translates to negligible </a:t>
            </a:r>
            <a:r>
              <a:rPr sz="1800" spc="5" dirty="0">
                <a:latin typeface="Times New Roman"/>
                <a:cs typeface="Times New Roman"/>
              </a:rPr>
              <a:t>delays 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two routers. In this </a:t>
            </a:r>
            <a:r>
              <a:rPr sz="1800" spc="-5" dirty="0">
                <a:latin typeface="Times New Roman"/>
                <a:cs typeface="Times New Roman"/>
              </a:rPr>
              <a:t>case, </a:t>
            </a:r>
            <a:r>
              <a:rPr sz="1800" dirty="0">
                <a:latin typeface="Times New Roman"/>
                <a:cs typeface="Times New Roman"/>
              </a:rPr>
              <a:t>the total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</a:p>
          <a:p>
            <a:pPr marL="12700" marR="508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time will </a:t>
            </a:r>
            <a:r>
              <a:rPr sz="1800" dirty="0">
                <a:latin typeface="Times New Roman"/>
                <a:cs typeface="Times New Roman"/>
              </a:rPr>
              <a:t>roughly be </a:t>
            </a:r>
            <a:r>
              <a:rPr sz="1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that is, the Internet </a:t>
            </a:r>
            <a:r>
              <a:rPr sz="1800" spc="-15" dirty="0">
                <a:latin typeface="Times New Roman"/>
                <a:cs typeface="Times New Roman"/>
              </a:rPr>
              <a:t>delay.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 this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also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that the institution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upgrade its  access link from 15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100 Mbps, </a:t>
            </a:r>
            <a:r>
              <a:rPr sz="1800" dirty="0">
                <a:latin typeface="Times New Roman"/>
                <a:cs typeface="Times New Roman"/>
              </a:rPr>
              <a:t>a costly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proposition.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0409" y="3078225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100Mbps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195" dirty="0">
                <a:solidFill>
                  <a:srgbClr val="A3123E"/>
                </a:solidFill>
                <a:latin typeface="Trebuchet MS"/>
                <a:cs typeface="Trebuchet MS"/>
              </a:rPr>
              <a:t>install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local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cache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8895" y="822960"/>
            <a:ext cx="4836160" cy="5544820"/>
            <a:chOff x="7168895" y="822960"/>
            <a:chExt cx="4836160" cy="5544820"/>
          </a:xfrm>
        </p:grpSpPr>
        <p:sp>
          <p:nvSpPr>
            <p:cNvPr id="4" name="object 4"/>
            <p:cNvSpPr/>
            <p:nvPr/>
          </p:nvSpPr>
          <p:spPr>
            <a:xfrm>
              <a:off x="7707629" y="2029206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7041" y="2067306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4241" y="2230374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8895" y="822960"/>
              <a:ext cx="4835587" cy="554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240" y="1169289"/>
            <a:ext cx="5910580" cy="500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consider the alternative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upgrading the  access link but instead installing a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cache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institutional 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let’s</a:t>
            </a:r>
            <a:endParaRPr sz="1800">
              <a:latin typeface="Times New Roman"/>
              <a:cs typeface="Times New Roman"/>
            </a:endParaRPr>
          </a:p>
          <a:p>
            <a:pPr marL="54610" marR="794385">
              <a:lnSpc>
                <a:spcPts val="211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suppose </a:t>
            </a:r>
            <a:r>
              <a:rPr sz="1800" dirty="0">
                <a:latin typeface="Times New Roman"/>
                <a:cs typeface="Times New Roman"/>
              </a:rPr>
              <a:t>that the cache provides a hit rate of 0.4 for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 institution.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13030">
              <a:lnSpc>
                <a:spcPct val="99600"/>
              </a:lnSpc>
            </a:pPr>
            <a:r>
              <a:rPr sz="1800" dirty="0">
                <a:latin typeface="Times New Roman"/>
                <a:cs typeface="Times New Roman"/>
              </a:rPr>
              <a:t>40 percent of the requests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satisfied almost </a:t>
            </a:r>
            <a:r>
              <a:rPr sz="1800" spc="-10" dirty="0">
                <a:latin typeface="Times New Roman"/>
                <a:cs typeface="Times New Roman"/>
              </a:rPr>
              <a:t>immediately, 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10 </a:t>
            </a:r>
            <a:r>
              <a:rPr sz="1800" spc="-5" dirty="0">
                <a:latin typeface="Times New Roman"/>
                <a:cs typeface="Times New Roman"/>
              </a:rPr>
              <a:t>milliseconds, </a:t>
            </a:r>
            <a:r>
              <a:rPr sz="1800" dirty="0">
                <a:latin typeface="Times New Roman"/>
                <a:cs typeface="Times New Roman"/>
              </a:rPr>
              <a:t>by the cache. </a:t>
            </a:r>
            <a:r>
              <a:rPr sz="1800" spc="-5" dirty="0">
                <a:latin typeface="Times New Roman"/>
                <a:cs typeface="Times New Roman"/>
              </a:rPr>
              <a:t>Nevertheless, </a:t>
            </a:r>
            <a:r>
              <a:rPr sz="1800" dirty="0">
                <a:latin typeface="Times New Roman"/>
                <a:cs typeface="Times New Roman"/>
              </a:rPr>
              <a:t>the  remaining 60 percent of the requests </a:t>
            </a:r>
            <a:r>
              <a:rPr sz="1800" spc="-5" dirty="0">
                <a:latin typeface="Times New Roman"/>
                <a:cs typeface="Times New Roman"/>
              </a:rPr>
              <a:t>still </a:t>
            </a:r>
            <a:r>
              <a:rPr sz="1800" dirty="0">
                <a:latin typeface="Times New Roman"/>
                <a:cs typeface="Times New Roman"/>
              </a:rPr>
              <a:t>need to be satisfied  by the origin </a:t>
            </a:r>
            <a:r>
              <a:rPr sz="1800" spc="-5" dirty="0">
                <a:latin typeface="Times New Roman"/>
                <a:cs typeface="Times New Roman"/>
              </a:rPr>
              <a:t>servers.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only 60 percent of 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requested  objects passing through the access link, 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is reduced from 1.0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Average </a:t>
            </a:r>
            <a:r>
              <a:rPr sz="1800" dirty="0">
                <a:latin typeface="Times New Roman"/>
                <a:cs typeface="Times New Roman"/>
              </a:rPr>
              <a:t>Delay is just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slightly greater than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1.2</a:t>
            </a:r>
            <a:r>
              <a:rPr sz="1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endParaRPr sz="1800">
              <a:latin typeface="Times New Roman"/>
              <a:cs typeface="Times New Roman"/>
            </a:endParaRPr>
          </a:p>
          <a:p>
            <a:pPr marL="651510" algn="ctr">
              <a:lnSpc>
                <a:spcPct val="100000"/>
              </a:lnSpc>
              <a:spcBef>
                <a:spcPts val="1045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web cache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2579"/>
            <a:ext cx="12192000" cy="1455420"/>
            <a:chOff x="0" y="5402579"/>
            <a:chExt cx="12192000" cy="1455420"/>
          </a:xfrm>
        </p:grpSpPr>
        <p:sp>
          <p:nvSpPr>
            <p:cNvPr id="3" name="object 3"/>
            <p:cNvSpPr/>
            <p:nvPr/>
          </p:nvSpPr>
          <p:spPr>
            <a:xfrm>
              <a:off x="6131813" y="544868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54"/>
                  </a:moveTo>
                  <a:lnTo>
                    <a:pt x="0" y="390525"/>
                  </a:lnTo>
                  <a:lnTo>
                    <a:pt x="80010" y="419646"/>
                  </a:lnTo>
                  <a:lnTo>
                    <a:pt x="76936" y="392709"/>
                  </a:lnTo>
                  <a:lnTo>
                    <a:pt x="64135" y="392709"/>
                  </a:lnTo>
                  <a:lnTo>
                    <a:pt x="61975" y="373786"/>
                  </a:lnTo>
                  <a:lnTo>
                    <a:pt x="74611" y="372329"/>
                  </a:lnTo>
                  <a:lnTo>
                    <a:pt x="71374" y="343954"/>
                  </a:lnTo>
                  <a:close/>
                </a:path>
                <a:path w="3307079" h="419735">
                  <a:moveTo>
                    <a:pt x="74611" y="372329"/>
                  </a:moveTo>
                  <a:lnTo>
                    <a:pt x="61975" y="373786"/>
                  </a:lnTo>
                  <a:lnTo>
                    <a:pt x="64135" y="392709"/>
                  </a:lnTo>
                  <a:lnTo>
                    <a:pt x="76770" y="391252"/>
                  </a:lnTo>
                  <a:lnTo>
                    <a:pt x="74611" y="372329"/>
                  </a:lnTo>
                  <a:close/>
                </a:path>
                <a:path w="3307079" h="419735">
                  <a:moveTo>
                    <a:pt x="76770" y="391252"/>
                  </a:moveTo>
                  <a:lnTo>
                    <a:pt x="64135" y="392709"/>
                  </a:lnTo>
                  <a:lnTo>
                    <a:pt x="76936" y="392709"/>
                  </a:lnTo>
                  <a:lnTo>
                    <a:pt x="76770" y="391252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329"/>
                  </a:lnTo>
                  <a:lnTo>
                    <a:pt x="76770" y="391252"/>
                  </a:lnTo>
                  <a:lnTo>
                    <a:pt x="3306699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4892" y="5402579"/>
              <a:ext cx="2644140" cy="925194"/>
            </a:xfrm>
            <a:custGeom>
              <a:avLst/>
              <a:gdLst/>
              <a:ahLst/>
              <a:cxnLst/>
              <a:rect l="l" t="t" r="r" b="b"/>
              <a:pathLst>
                <a:path w="2644140" h="925195">
                  <a:moveTo>
                    <a:pt x="2644140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644140" y="92506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2646"/>
            <a:ext cx="4478655" cy="3975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Goal: </a:t>
            </a:r>
            <a:r>
              <a:rPr sz="2400" spc="15" dirty="0">
                <a:latin typeface="Georgia"/>
                <a:cs typeface="Georgia"/>
              </a:rPr>
              <a:t>don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15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send object </a:t>
            </a:r>
            <a:r>
              <a:rPr sz="2400" dirty="0">
                <a:latin typeface="Georgia"/>
                <a:cs typeface="Georgia"/>
              </a:rPr>
              <a:t>if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  has up-to-date cached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version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no object </a:t>
            </a:r>
            <a:r>
              <a:rPr sz="2000" spc="-5" dirty="0">
                <a:latin typeface="Georgia"/>
                <a:cs typeface="Georgia"/>
              </a:rPr>
              <a:t>transmission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delay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lower link</a:t>
            </a:r>
            <a:r>
              <a:rPr sz="2000" dirty="0">
                <a:latin typeface="Georgia"/>
                <a:cs typeface="Georgia"/>
              </a:rPr>
              <a:t> utilization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000090"/>
                </a:solidFill>
                <a:latin typeface="Georgia"/>
                <a:cs typeface="Georgia"/>
              </a:rPr>
              <a:t>cache: </a:t>
            </a:r>
            <a:r>
              <a:rPr sz="2400" spc="-5" dirty="0">
                <a:latin typeface="Georgia"/>
                <a:cs typeface="Georgia"/>
              </a:rPr>
              <a:t>specify date of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cached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copy </a:t>
            </a:r>
            <a:r>
              <a:rPr sz="2400" dirty="0">
                <a:latin typeface="Georgia"/>
                <a:cs typeface="Georgia"/>
              </a:rPr>
              <a:t>in HTTP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request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latin typeface="Courier New"/>
                <a:cs typeface="Courier New"/>
              </a:rPr>
              <a:t>If-modified-since: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&lt;date&gt;</a:t>
            </a:r>
            <a:endParaRPr sz="2000">
              <a:latin typeface="Courier New"/>
              <a:cs typeface="Courier New"/>
            </a:endParaRPr>
          </a:p>
          <a:p>
            <a:pPr marL="241300" marR="233045" indent="-228600">
              <a:lnSpc>
                <a:spcPct val="9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000090"/>
                </a:solidFill>
                <a:latin typeface="Georgia"/>
                <a:cs typeface="Georgia"/>
              </a:rPr>
              <a:t>server: </a:t>
            </a:r>
            <a:r>
              <a:rPr sz="2400" dirty="0">
                <a:latin typeface="Georgia"/>
                <a:cs typeface="Georgia"/>
              </a:rPr>
              <a:t>response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no  </a:t>
            </a: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if </a:t>
            </a:r>
            <a:r>
              <a:rPr sz="2400" spc="-5" dirty="0">
                <a:latin typeface="Georgia"/>
                <a:cs typeface="Georgia"/>
              </a:rPr>
              <a:t>cached copy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up-to-  date: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latin typeface="Courier New"/>
                <a:cs typeface="Courier New"/>
              </a:rPr>
              <a:t>HTTP/1.0 304 Not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Modified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pc="-2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85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45327" y="1997964"/>
            <a:ext cx="3305175" cy="622300"/>
            <a:chOff x="6045327" y="1997964"/>
            <a:chExt cx="3305175" cy="622300"/>
          </a:xfrm>
        </p:grpSpPr>
        <p:sp>
          <p:nvSpPr>
            <p:cNvPr id="8" name="object 8"/>
            <p:cNvSpPr/>
            <p:nvPr/>
          </p:nvSpPr>
          <p:spPr>
            <a:xfrm>
              <a:off x="6045327" y="2106549"/>
              <a:ext cx="3305175" cy="419734"/>
            </a:xfrm>
            <a:custGeom>
              <a:avLst/>
              <a:gdLst/>
              <a:ahLst/>
              <a:cxnLst/>
              <a:rect l="l" t="t" r="r" b="b"/>
              <a:pathLst>
                <a:path w="3305175" h="419735">
                  <a:moveTo>
                    <a:pt x="3228403" y="391227"/>
                  </a:moveTo>
                  <a:lnTo>
                    <a:pt x="3225165" y="419608"/>
                  </a:lnTo>
                  <a:lnTo>
                    <a:pt x="3299235" y="392684"/>
                  </a:lnTo>
                  <a:lnTo>
                    <a:pt x="3241040" y="392684"/>
                  </a:lnTo>
                  <a:lnTo>
                    <a:pt x="3228403" y="391227"/>
                  </a:lnTo>
                  <a:close/>
                </a:path>
                <a:path w="3305175" h="419735">
                  <a:moveTo>
                    <a:pt x="3230562" y="372303"/>
                  </a:moveTo>
                  <a:lnTo>
                    <a:pt x="3228403" y="391227"/>
                  </a:lnTo>
                  <a:lnTo>
                    <a:pt x="3241040" y="392684"/>
                  </a:lnTo>
                  <a:lnTo>
                    <a:pt x="3243199" y="373761"/>
                  </a:lnTo>
                  <a:lnTo>
                    <a:pt x="3230562" y="372303"/>
                  </a:lnTo>
                  <a:close/>
                </a:path>
                <a:path w="3305175" h="419735">
                  <a:moveTo>
                    <a:pt x="3233801" y="343915"/>
                  </a:moveTo>
                  <a:lnTo>
                    <a:pt x="3230562" y="372303"/>
                  </a:lnTo>
                  <a:lnTo>
                    <a:pt x="3243199" y="373761"/>
                  </a:lnTo>
                  <a:lnTo>
                    <a:pt x="3241040" y="392684"/>
                  </a:lnTo>
                  <a:lnTo>
                    <a:pt x="3299235" y="392684"/>
                  </a:lnTo>
                  <a:lnTo>
                    <a:pt x="3305175" y="390525"/>
                  </a:lnTo>
                  <a:lnTo>
                    <a:pt x="3233801" y="343915"/>
                  </a:lnTo>
                  <a:close/>
                </a:path>
                <a:path w="3305175" h="419735">
                  <a:moveTo>
                    <a:pt x="2286" y="0"/>
                  </a:moveTo>
                  <a:lnTo>
                    <a:pt x="0" y="19050"/>
                  </a:lnTo>
                  <a:lnTo>
                    <a:pt x="3228403" y="391227"/>
                  </a:lnTo>
                  <a:lnTo>
                    <a:pt x="3230562" y="372303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1997964"/>
              <a:ext cx="2680970" cy="622300"/>
            </a:xfrm>
            <a:custGeom>
              <a:avLst/>
              <a:gdLst/>
              <a:ahLst/>
              <a:cxnLst/>
              <a:rect l="l" t="t" r="r" b="b"/>
              <a:pathLst>
                <a:path w="2680970" h="622300">
                  <a:moveTo>
                    <a:pt x="268071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680716" y="621791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2032" y="1997964"/>
            <a:ext cx="2680970" cy="622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758" y="2851785"/>
            <a:ext cx="3307079" cy="868680"/>
            <a:chOff x="6064758" y="2851785"/>
            <a:chExt cx="3307079" cy="868680"/>
          </a:xfrm>
        </p:grpSpPr>
        <p:sp>
          <p:nvSpPr>
            <p:cNvPr id="12" name="object 12"/>
            <p:cNvSpPr/>
            <p:nvPr/>
          </p:nvSpPr>
          <p:spPr>
            <a:xfrm>
              <a:off x="6064758" y="2851785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5"/>
                  </a:lnTo>
                  <a:lnTo>
                    <a:pt x="80009" y="419607"/>
                  </a:lnTo>
                  <a:lnTo>
                    <a:pt x="76938" y="392684"/>
                  </a:lnTo>
                  <a:lnTo>
                    <a:pt x="64134" y="392684"/>
                  </a:lnTo>
                  <a:lnTo>
                    <a:pt x="61975" y="373761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5" y="373761"/>
                  </a:lnTo>
                  <a:lnTo>
                    <a:pt x="64134" y="392684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4" y="392684"/>
                  </a:lnTo>
                  <a:lnTo>
                    <a:pt x="76938" y="392684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8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1280" y="2909316"/>
              <a:ext cx="2505710" cy="739140"/>
            </a:xfrm>
            <a:custGeom>
              <a:avLst/>
              <a:gdLst/>
              <a:ahLst/>
              <a:cxnLst/>
              <a:rect l="l" t="t" r="r" b="b"/>
              <a:pathLst>
                <a:path w="2505709" h="739139">
                  <a:moveTo>
                    <a:pt x="0" y="739140"/>
                  </a:moveTo>
                  <a:lnTo>
                    <a:pt x="2505455" y="739140"/>
                  </a:lnTo>
                  <a:lnTo>
                    <a:pt x="2505455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2220" y="2854452"/>
              <a:ext cx="2644140" cy="866140"/>
            </a:xfrm>
            <a:custGeom>
              <a:avLst/>
              <a:gdLst/>
              <a:ahLst/>
              <a:cxnLst/>
              <a:rect l="l" t="t" r="r" b="b"/>
              <a:pathLst>
                <a:path w="2644140" h="866139">
                  <a:moveTo>
                    <a:pt x="2644139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2644139" y="865632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2220" y="2854451"/>
            <a:ext cx="2644140" cy="86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HTTP/1.0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304 Not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Modified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1665" y="2177034"/>
            <a:ext cx="887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79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not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0099"/>
                </a:solidFill>
                <a:latin typeface="Arial"/>
                <a:cs typeface="Arial"/>
              </a:rPr>
              <a:t>od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2629" y="4080509"/>
            <a:ext cx="3906520" cy="0"/>
          </a:xfrm>
          <a:custGeom>
            <a:avLst/>
            <a:gdLst/>
            <a:ahLst/>
            <a:cxnLst/>
            <a:rect l="l" t="t" r="r" b="b"/>
            <a:pathLst>
              <a:path w="3906520">
                <a:moveTo>
                  <a:pt x="0" y="0"/>
                </a:moveTo>
                <a:lnTo>
                  <a:pt x="3906012" y="0"/>
                </a:lnTo>
              </a:path>
            </a:pathLst>
          </a:custGeom>
          <a:ln w="28575">
            <a:solidFill>
              <a:srgbClr val="00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10859" y="4562855"/>
            <a:ext cx="3307079" cy="620395"/>
            <a:chOff x="6110859" y="4562855"/>
            <a:chExt cx="3307079" cy="620395"/>
          </a:xfrm>
        </p:grpSpPr>
        <p:sp>
          <p:nvSpPr>
            <p:cNvPr id="19" name="object 19"/>
            <p:cNvSpPr/>
            <p:nvPr/>
          </p:nvSpPr>
          <p:spPr>
            <a:xfrm>
              <a:off x="6110859" y="46699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7"/>
                  </a:lnTo>
                  <a:lnTo>
                    <a:pt x="3300759" y="392683"/>
                  </a:lnTo>
                  <a:lnTo>
                    <a:pt x="3242564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3"/>
                  </a:lnTo>
                  <a:lnTo>
                    <a:pt x="3244722" y="373760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4" y="343915"/>
                  </a:moveTo>
                  <a:lnTo>
                    <a:pt x="3232086" y="372304"/>
                  </a:lnTo>
                  <a:lnTo>
                    <a:pt x="3244722" y="373760"/>
                  </a:lnTo>
                  <a:lnTo>
                    <a:pt x="3242564" y="392683"/>
                  </a:lnTo>
                  <a:lnTo>
                    <a:pt x="3300759" y="392683"/>
                  </a:lnTo>
                  <a:lnTo>
                    <a:pt x="3306698" y="390524"/>
                  </a:lnTo>
                  <a:lnTo>
                    <a:pt x="3235324" y="343915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49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6604" y="4562855"/>
              <a:ext cx="2680970" cy="620395"/>
            </a:xfrm>
            <a:custGeom>
              <a:avLst/>
              <a:gdLst/>
              <a:ahLst/>
              <a:cxnLst/>
              <a:rect l="l" t="t" r="r" b="b"/>
              <a:pathLst>
                <a:path w="2680970" h="620395">
                  <a:moveTo>
                    <a:pt x="268071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680716" y="620268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6603" y="4562855"/>
            <a:ext cx="2680970" cy="620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4891" y="5402579"/>
            <a:ext cx="264414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4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HTTP/1.0 200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&lt;data&gt;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1293" y="4836667"/>
            <a:ext cx="88709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mo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after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1436" y="1087323"/>
            <a:ext cx="620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5329" y="1083056"/>
            <a:ext cx="121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493395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	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93645" y="973645"/>
            <a:ext cx="427355" cy="695325"/>
            <a:chOff x="8593645" y="973645"/>
            <a:chExt cx="427355" cy="695325"/>
          </a:xfrm>
        </p:grpSpPr>
        <p:sp>
          <p:nvSpPr>
            <p:cNvPr id="27" name="object 27"/>
            <p:cNvSpPr/>
            <p:nvPr/>
          </p:nvSpPr>
          <p:spPr>
            <a:xfrm>
              <a:off x="8616695" y="978408"/>
              <a:ext cx="399287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17830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307" y="12191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0" y="12191"/>
                  </a:moveTo>
                  <a:lnTo>
                    <a:pt x="178307" y="12191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39" y="1046988"/>
              <a:ext cx="172720" cy="41275"/>
            </a:xfrm>
            <a:custGeom>
              <a:avLst/>
              <a:gdLst/>
              <a:ahLst/>
              <a:cxnLst/>
              <a:rect l="l" t="t" r="r" b="b"/>
              <a:pathLst>
                <a:path w="172720" h="41275">
                  <a:moveTo>
                    <a:pt x="151637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51637" y="41148"/>
                  </a:lnTo>
                  <a:lnTo>
                    <a:pt x="159621" y="39522"/>
                  </a:lnTo>
                  <a:lnTo>
                    <a:pt x="166163" y="35099"/>
                  </a:lnTo>
                  <a:lnTo>
                    <a:pt x="170586" y="28557"/>
                  </a:lnTo>
                  <a:lnTo>
                    <a:pt x="172211" y="20574"/>
                  </a:lnTo>
                  <a:lnTo>
                    <a:pt x="170586" y="12590"/>
                  </a:lnTo>
                  <a:lnTo>
                    <a:pt x="166163" y="6048"/>
                  </a:lnTo>
                  <a:lnTo>
                    <a:pt x="159621" y="162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2811" y="1050036"/>
              <a:ext cx="163068" cy="3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17678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6783" y="13715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0" y="13715"/>
                  </a:moveTo>
                  <a:lnTo>
                    <a:pt x="176783" y="13715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715" y="1139952"/>
              <a:ext cx="173990" cy="38100"/>
            </a:xfrm>
            <a:custGeom>
              <a:avLst/>
              <a:gdLst/>
              <a:ahLst/>
              <a:cxnLst/>
              <a:rect l="l" t="t" r="r" b="b"/>
              <a:pathLst>
                <a:path w="173990" h="38100">
                  <a:moveTo>
                    <a:pt x="15468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54685" y="38100"/>
                  </a:lnTo>
                  <a:lnTo>
                    <a:pt x="162109" y="36605"/>
                  </a:lnTo>
                  <a:lnTo>
                    <a:pt x="168163" y="32527"/>
                  </a:lnTo>
                  <a:lnTo>
                    <a:pt x="172241" y="26473"/>
                  </a:lnTo>
                  <a:lnTo>
                    <a:pt x="173735" y="19050"/>
                  </a:lnTo>
                  <a:lnTo>
                    <a:pt x="172241" y="11626"/>
                  </a:lnTo>
                  <a:lnTo>
                    <a:pt x="168163" y="5572"/>
                  </a:lnTo>
                  <a:lnTo>
                    <a:pt x="162109" y="1494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9763" y="1144524"/>
              <a:ext cx="166115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17830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8307" y="13715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0" y="13715"/>
                  </a:moveTo>
                  <a:lnTo>
                    <a:pt x="178307" y="13715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1321308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80">
                  <a:moveTo>
                    <a:pt x="152400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52400" y="42671"/>
                  </a:lnTo>
                  <a:lnTo>
                    <a:pt x="160716" y="40999"/>
                  </a:lnTo>
                  <a:lnTo>
                    <a:pt x="167497" y="36433"/>
                  </a:lnTo>
                  <a:lnTo>
                    <a:pt x="172063" y="29652"/>
                  </a:lnTo>
                  <a:lnTo>
                    <a:pt x="173735" y="21336"/>
                  </a:lnTo>
                  <a:lnTo>
                    <a:pt x="172063" y="13019"/>
                  </a:lnTo>
                  <a:lnTo>
                    <a:pt x="167497" y="6238"/>
                  </a:lnTo>
                  <a:lnTo>
                    <a:pt x="160716" y="16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6715" y="1325880"/>
              <a:ext cx="166115" cy="33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8259" y="1242060"/>
              <a:ext cx="77724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5191" y="1234440"/>
              <a:ext cx="172720" cy="40005"/>
            </a:xfrm>
            <a:custGeom>
              <a:avLst/>
              <a:gdLst/>
              <a:ahLst/>
              <a:cxnLst/>
              <a:rect l="l" t="t" r="r" b="b"/>
              <a:pathLst>
                <a:path w="172720" h="40005">
                  <a:moveTo>
                    <a:pt x="152400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52400" y="39624"/>
                  </a:lnTo>
                  <a:lnTo>
                    <a:pt x="160103" y="38064"/>
                  </a:lnTo>
                  <a:lnTo>
                    <a:pt x="166401" y="33813"/>
                  </a:lnTo>
                  <a:lnTo>
                    <a:pt x="170652" y="27515"/>
                  </a:lnTo>
                  <a:lnTo>
                    <a:pt x="172211" y="19812"/>
                  </a:lnTo>
                  <a:lnTo>
                    <a:pt x="170652" y="12108"/>
                  </a:lnTo>
                  <a:lnTo>
                    <a:pt x="166401" y="5810"/>
                  </a:lnTo>
                  <a:lnTo>
                    <a:pt x="160103" y="1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8239" y="978408"/>
              <a:ext cx="169163" cy="6553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26067" y="978408"/>
              <a:ext cx="21590" cy="655320"/>
            </a:xfrm>
            <a:custGeom>
              <a:avLst/>
              <a:gdLst/>
              <a:ahLst/>
              <a:cxnLst/>
              <a:rect l="l" t="t" r="r" b="b"/>
              <a:pathLst>
                <a:path w="21590" h="655319">
                  <a:moveTo>
                    <a:pt x="0" y="655320"/>
                  </a:moveTo>
                  <a:lnTo>
                    <a:pt x="21335" y="65532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5879" y="1143000"/>
              <a:ext cx="70103" cy="60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1050036"/>
              <a:ext cx="73151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2832" y="1601723"/>
              <a:ext cx="78105" cy="59690"/>
            </a:xfrm>
            <a:custGeom>
              <a:avLst/>
              <a:gdLst/>
              <a:ahLst/>
              <a:cxnLst/>
              <a:rect l="l" t="t" r="r" b="b"/>
              <a:pathLst>
                <a:path w="78104" h="59689">
                  <a:moveTo>
                    <a:pt x="77724" y="6477"/>
                  </a:moveTo>
                  <a:lnTo>
                    <a:pt x="74295" y="0"/>
                  </a:lnTo>
                  <a:lnTo>
                    <a:pt x="65913" y="0"/>
                  </a:lnTo>
                  <a:lnTo>
                    <a:pt x="63881" y="3835"/>
                  </a:lnTo>
                  <a:lnTo>
                    <a:pt x="0" y="27051"/>
                  </a:lnTo>
                  <a:lnTo>
                    <a:pt x="508" y="59436"/>
                  </a:lnTo>
                  <a:lnTo>
                    <a:pt x="69608" y="28956"/>
                  </a:lnTo>
                  <a:lnTo>
                    <a:pt x="74295" y="28956"/>
                  </a:lnTo>
                  <a:lnTo>
                    <a:pt x="77724" y="22479"/>
                  </a:lnTo>
                  <a:lnTo>
                    <a:pt x="77724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33299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32994" y="44196"/>
                  </a:lnTo>
                  <a:lnTo>
                    <a:pt x="341590" y="42457"/>
                  </a:lnTo>
                  <a:lnTo>
                    <a:pt x="348615" y="37719"/>
                  </a:lnTo>
                  <a:lnTo>
                    <a:pt x="353353" y="30694"/>
                  </a:lnTo>
                  <a:lnTo>
                    <a:pt x="355092" y="22098"/>
                  </a:lnTo>
                  <a:lnTo>
                    <a:pt x="353353" y="13501"/>
                  </a:lnTo>
                  <a:lnTo>
                    <a:pt x="348615" y="6476"/>
                  </a:lnTo>
                  <a:lnTo>
                    <a:pt x="341590" y="1738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32994" y="0"/>
                  </a:lnTo>
                  <a:lnTo>
                    <a:pt x="341590" y="1738"/>
                  </a:lnTo>
                  <a:lnTo>
                    <a:pt x="348615" y="6476"/>
                  </a:lnTo>
                  <a:lnTo>
                    <a:pt x="353353" y="13501"/>
                  </a:lnTo>
                  <a:lnTo>
                    <a:pt x="355092" y="22098"/>
                  </a:lnTo>
                  <a:lnTo>
                    <a:pt x="353353" y="30694"/>
                  </a:lnTo>
                  <a:lnTo>
                    <a:pt x="348615" y="37719"/>
                  </a:lnTo>
                  <a:lnTo>
                    <a:pt x="341590" y="42457"/>
                  </a:lnTo>
                  <a:lnTo>
                    <a:pt x="33299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6695" y="1630680"/>
              <a:ext cx="316992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630680"/>
              <a:ext cx="317500" cy="22860"/>
            </a:xfrm>
            <a:custGeom>
              <a:avLst/>
              <a:gdLst/>
              <a:ahLst/>
              <a:cxnLst/>
              <a:rect l="l" t="t" r="r" b="b"/>
              <a:pathLst>
                <a:path w="31750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05561" y="0"/>
                  </a:lnTo>
                  <a:lnTo>
                    <a:pt x="311911" y="0"/>
                  </a:lnTo>
                  <a:lnTo>
                    <a:pt x="316992" y="5080"/>
                  </a:lnTo>
                  <a:lnTo>
                    <a:pt x="316992" y="11430"/>
                  </a:lnTo>
                  <a:lnTo>
                    <a:pt x="316992" y="17780"/>
                  </a:lnTo>
                  <a:lnTo>
                    <a:pt x="311911" y="22860"/>
                  </a:lnTo>
                  <a:lnTo>
                    <a:pt x="30556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7175" y="153619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3622" y="0"/>
                  </a:moveTo>
                  <a:lnTo>
                    <a:pt x="14412" y="1625"/>
                  </a:lnTo>
                  <a:lnTo>
                    <a:pt x="6905" y="6048"/>
                  </a:lnTo>
                  <a:lnTo>
                    <a:pt x="1851" y="12590"/>
                  </a:lnTo>
                  <a:lnTo>
                    <a:pt x="0" y="20574"/>
                  </a:lnTo>
                  <a:lnTo>
                    <a:pt x="1851" y="28557"/>
                  </a:lnTo>
                  <a:lnTo>
                    <a:pt x="6905" y="35099"/>
                  </a:lnTo>
                  <a:lnTo>
                    <a:pt x="14412" y="39522"/>
                  </a:lnTo>
                  <a:lnTo>
                    <a:pt x="23622" y="41148"/>
                  </a:lnTo>
                  <a:lnTo>
                    <a:pt x="32831" y="39522"/>
                  </a:lnTo>
                  <a:lnTo>
                    <a:pt x="40338" y="35099"/>
                  </a:lnTo>
                  <a:lnTo>
                    <a:pt x="45392" y="28557"/>
                  </a:lnTo>
                  <a:lnTo>
                    <a:pt x="47244" y="20574"/>
                  </a:lnTo>
                  <a:lnTo>
                    <a:pt x="45392" y="12590"/>
                  </a:lnTo>
                  <a:lnTo>
                    <a:pt x="40338" y="6048"/>
                  </a:lnTo>
                  <a:lnTo>
                    <a:pt x="32831" y="162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00515" y="1536191"/>
              <a:ext cx="45720" cy="41275"/>
            </a:xfrm>
            <a:custGeom>
              <a:avLst/>
              <a:gdLst/>
              <a:ahLst/>
              <a:cxnLst/>
              <a:rect l="l" t="t" r="r" b="b"/>
              <a:pathLst>
                <a:path w="45720" h="41275">
                  <a:moveTo>
                    <a:pt x="22859" y="0"/>
                  </a:moveTo>
                  <a:lnTo>
                    <a:pt x="13983" y="1625"/>
                  </a:lnTo>
                  <a:lnTo>
                    <a:pt x="6715" y="6048"/>
                  </a:lnTo>
                  <a:lnTo>
                    <a:pt x="1803" y="12590"/>
                  </a:lnTo>
                  <a:lnTo>
                    <a:pt x="0" y="20574"/>
                  </a:lnTo>
                  <a:lnTo>
                    <a:pt x="1803" y="28557"/>
                  </a:lnTo>
                  <a:lnTo>
                    <a:pt x="6715" y="35099"/>
                  </a:lnTo>
                  <a:lnTo>
                    <a:pt x="13983" y="39522"/>
                  </a:lnTo>
                  <a:lnTo>
                    <a:pt x="22859" y="41148"/>
                  </a:lnTo>
                  <a:lnTo>
                    <a:pt x="31736" y="39522"/>
                  </a:lnTo>
                  <a:lnTo>
                    <a:pt x="39004" y="35099"/>
                  </a:lnTo>
                  <a:lnTo>
                    <a:pt x="43916" y="28557"/>
                  </a:lnTo>
                  <a:lnTo>
                    <a:pt x="45719" y="20574"/>
                  </a:lnTo>
                  <a:lnTo>
                    <a:pt x="43916" y="12590"/>
                  </a:lnTo>
                  <a:lnTo>
                    <a:pt x="39004" y="6048"/>
                  </a:lnTo>
                  <a:lnTo>
                    <a:pt x="31736" y="162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52331" y="1536191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5">
                  <a:moveTo>
                    <a:pt x="23622" y="0"/>
                  </a:moveTo>
                  <a:lnTo>
                    <a:pt x="14412" y="1559"/>
                  </a:lnTo>
                  <a:lnTo>
                    <a:pt x="6905" y="5810"/>
                  </a:lnTo>
                  <a:lnTo>
                    <a:pt x="1851" y="12108"/>
                  </a:lnTo>
                  <a:lnTo>
                    <a:pt x="0" y="19812"/>
                  </a:lnTo>
                  <a:lnTo>
                    <a:pt x="1851" y="27515"/>
                  </a:lnTo>
                  <a:lnTo>
                    <a:pt x="6905" y="33813"/>
                  </a:lnTo>
                  <a:lnTo>
                    <a:pt x="14412" y="38064"/>
                  </a:lnTo>
                  <a:lnTo>
                    <a:pt x="23622" y="39624"/>
                  </a:lnTo>
                  <a:lnTo>
                    <a:pt x="32831" y="38064"/>
                  </a:lnTo>
                  <a:lnTo>
                    <a:pt x="40338" y="33813"/>
                  </a:lnTo>
                  <a:lnTo>
                    <a:pt x="45392" y="27515"/>
                  </a:lnTo>
                  <a:lnTo>
                    <a:pt x="47244" y="19812"/>
                  </a:lnTo>
                  <a:lnTo>
                    <a:pt x="45392" y="12108"/>
                  </a:lnTo>
                  <a:lnTo>
                    <a:pt x="40338" y="5810"/>
                  </a:lnTo>
                  <a:lnTo>
                    <a:pt x="32831" y="155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24383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24383" y="21793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0" y="217932"/>
                  </a:moveTo>
                  <a:lnTo>
                    <a:pt x="24383" y="21793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897879" y="1022603"/>
            <a:ext cx="742315" cy="742315"/>
            <a:chOff x="5897879" y="1022603"/>
            <a:chExt cx="742315" cy="742315"/>
          </a:xfrm>
        </p:grpSpPr>
        <p:sp>
          <p:nvSpPr>
            <p:cNvPr id="57" name="object 57"/>
            <p:cNvSpPr/>
            <p:nvPr/>
          </p:nvSpPr>
          <p:spPr>
            <a:xfrm>
              <a:off x="5897879" y="1022603"/>
              <a:ext cx="742187" cy="742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1" y="1094231"/>
              <a:ext cx="361187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z="3200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50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534" y="2359151"/>
            <a:ext cx="4795096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60" y="1493596"/>
            <a:ext cx="562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behalf 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requesting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browser,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proxy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" y="3088004"/>
            <a:ext cx="577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requested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068" y="711453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C00000"/>
                </a:solidFill>
                <a:latin typeface="Arial"/>
                <a:cs typeface="Arial"/>
              </a:rPr>
              <a:t>One </a:t>
            </a:r>
            <a:r>
              <a:rPr sz="1800" spc="-130" dirty="0">
                <a:solidFill>
                  <a:srgbClr val="C00000"/>
                </a:solidFill>
                <a:latin typeface="Arial"/>
                <a:cs typeface="Arial"/>
              </a:rPr>
              <a:t>week 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later, another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requests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same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via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9820" y="293319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EB38-99BE-4665-BA2F-5123EAE7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8" y="3989068"/>
            <a:ext cx="4852783" cy="16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25449-39EB-4E47-AEE6-1B6D3C11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28" y="1426049"/>
            <a:ext cx="5625460" cy="9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CED74-4028-40DA-AFBF-C9272C84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47" y="3810000"/>
            <a:ext cx="5108378" cy="164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  <a:spcBef>
                <a:spcPts val="2405"/>
              </a:spcBef>
            </a:pPr>
            <a:r>
              <a:rPr sz="3600" b="1" spc="-5" dirty="0">
                <a:latin typeface="Times New Roman"/>
                <a:cs typeface="Times New Roman"/>
              </a:rPr>
              <a:t>File </a:t>
            </a:r>
            <a:r>
              <a:rPr sz="3600" b="1" spc="-35" dirty="0">
                <a:latin typeface="Times New Roman"/>
                <a:cs typeface="Times New Roman"/>
              </a:rPr>
              <a:t>Transfer </a:t>
            </a:r>
            <a:r>
              <a:rPr sz="3600" b="1" spc="-10" dirty="0">
                <a:latin typeface="Times New Roman"/>
                <a:cs typeface="Times New Roman"/>
              </a:rPr>
              <a:t>Protocol 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FTP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97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Transfer </a:t>
            </a: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Protocol: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281683"/>
            <a:ext cx="10843260" cy="13233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034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00" dirty="0">
                <a:latin typeface="Arial"/>
                <a:cs typeface="Arial"/>
              </a:rPr>
              <a:t>session,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sitting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50" dirty="0">
                <a:latin typeface="Arial"/>
                <a:cs typeface="Arial"/>
              </a:rPr>
              <a:t>front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75" dirty="0">
                <a:latin typeface="Arial"/>
                <a:cs typeface="Arial"/>
              </a:rPr>
              <a:t>host)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files  </a:t>
            </a:r>
            <a:r>
              <a:rPr sz="2000" spc="-60" dirty="0">
                <a:latin typeface="Arial"/>
                <a:cs typeface="Arial"/>
              </a:rPr>
              <a:t>to or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host. </a:t>
            </a: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order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30" dirty="0">
                <a:latin typeface="Arial"/>
                <a:cs typeface="Arial"/>
              </a:rPr>
              <a:t>access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100" dirty="0">
                <a:latin typeface="Arial"/>
                <a:cs typeface="Arial"/>
              </a:rPr>
              <a:t>account,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must </a:t>
            </a:r>
            <a:r>
              <a:rPr sz="2000" spc="-95" dirty="0">
                <a:latin typeface="Arial"/>
                <a:cs typeface="Arial"/>
              </a:rPr>
              <a:t>provide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password. </a:t>
            </a: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85" dirty="0">
                <a:latin typeface="Arial"/>
                <a:cs typeface="Arial"/>
              </a:rPr>
              <a:t>providing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00" dirty="0">
                <a:latin typeface="Arial"/>
                <a:cs typeface="Arial"/>
              </a:rPr>
              <a:t>authorization </a:t>
            </a:r>
            <a:r>
              <a:rPr sz="2000" spc="-75" dirty="0">
                <a:latin typeface="Arial"/>
                <a:cs typeface="Arial"/>
              </a:rPr>
              <a:t>information,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-80" dirty="0">
                <a:latin typeface="Arial"/>
                <a:cs typeface="Arial"/>
              </a:rPr>
              <a:t>transfer  </a:t>
            </a:r>
            <a:r>
              <a:rPr sz="2000" spc="-65" dirty="0">
                <a:latin typeface="Arial"/>
                <a:cs typeface="Arial"/>
              </a:rPr>
              <a:t>files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local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remote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versa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429000"/>
            <a:ext cx="10843260" cy="22466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interacts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85" dirty="0">
                <a:latin typeface="Arial"/>
                <a:cs typeface="Arial"/>
              </a:rPr>
              <a:t>through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10" dirty="0">
                <a:latin typeface="Arial"/>
                <a:cs typeface="Arial"/>
              </a:rPr>
              <a:t>agent.</a:t>
            </a:r>
            <a:endParaRPr sz="2000">
              <a:latin typeface="Arial"/>
              <a:cs typeface="Arial"/>
            </a:endParaRPr>
          </a:p>
          <a:p>
            <a:pPr marL="434340" marR="34607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95" dirty="0">
                <a:latin typeface="Arial"/>
                <a:cs typeface="Arial"/>
              </a:rPr>
              <a:t>provides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hostname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host, </a:t>
            </a:r>
            <a:r>
              <a:rPr sz="2000" spc="-114" dirty="0">
                <a:latin typeface="Arial"/>
                <a:cs typeface="Arial"/>
              </a:rPr>
              <a:t>causing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establish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host.</a:t>
            </a:r>
            <a:endParaRPr sz="20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provides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identification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password,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434340" marR="64770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Once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10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user,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05" dirty="0">
                <a:latin typeface="Arial"/>
                <a:cs typeface="Arial"/>
              </a:rPr>
              <a:t>copies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0" dirty="0">
                <a:latin typeface="Arial"/>
                <a:cs typeface="Arial"/>
              </a:rPr>
              <a:t>or </a:t>
            </a:r>
            <a:r>
              <a:rPr sz="2000" spc="-110" dirty="0">
                <a:latin typeface="Arial"/>
                <a:cs typeface="Arial"/>
              </a:rPr>
              <a:t>more </a:t>
            </a:r>
            <a:r>
              <a:rPr sz="2000" spc="-70" dirty="0">
                <a:latin typeface="Arial"/>
                <a:cs typeface="Arial"/>
              </a:rPr>
              <a:t>files </a:t>
            </a:r>
            <a:r>
              <a:rPr sz="2000" spc="-90" dirty="0">
                <a:latin typeface="Arial"/>
                <a:cs typeface="Arial"/>
              </a:rPr>
              <a:t>stored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60" dirty="0">
                <a:latin typeface="Arial"/>
                <a:cs typeface="Arial"/>
              </a:rPr>
              <a:t>file 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35" dirty="0">
                <a:latin typeface="Arial"/>
                <a:cs typeface="Arial"/>
              </a:rPr>
              <a:t>(or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versa).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2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transfer</a:t>
            </a:r>
            <a:r>
              <a:rPr spc="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5467" y="2220467"/>
            <a:ext cx="4660900" cy="283845"/>
            <a:chOff x="4125467" y="2220467"/>
            <a:chExt cx="4660900" cy="283845"/>
          </a:xfrm>
        </p:grpSpPr>
        <p:sp>
          <p:nvSpPr>
            <p:cNvPr id="6" name="object 6"/>
            <p:cNvSpPr/>
            <p:nvPr/>
          </p:nvSpPr>
          <p:spPr>
            <a:xfrm>
              <a:off x="7685532" y="2220467"/>
              <a:ext cx="1100327" cy="283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220467"/>
              <a:ext cx="1784604" cy="28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8805" y="12829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106" y="1411986"/>
            <a:ext cx="706120" cy="8293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0905" y="1402841"/>
            <a:ext cx="1696720" cy="838200"/>
          </a:xfrm>
          <a:custGeom>
            <a:avLst/>
            <a:gdLst/>
            <a:ahLst/>
            <a:cxnLst/>
            <a:rect l="l" t="t" r="r" b="b"/>
            <a:pathLst>
              <a:path w="1696720" h="838200">
                <a:moveTo>
                  <a:pt x="990600" y="829055"/>
                </a:moveTo>
                <a:lnTo>
                  <a:pt x="1696212" y="829055"/>
                </a:lnTo>
                <a:lnTo>
                  <a:pt x="1696212" y="0"/>
                </a:lnTo>
                <a:lnTo>
                  <a:pt x="990600" y="0"/>
                </a:lnTo>
                <a:lnTo>
                  <a:pt x="990600" y="829055"/>
                </a:lnTo>
                <a:close/>
              </a:path>
              <a:path w="1696720" h="838200">
                <a:moveTo>
                  <a:pt x="0" y="838199"/>
                </a:moveTo>
                <a:lnTo>
                  <a:pt x="963168" y="838199"/>
                </a:lnTo>
                <a:lnTo>
                  <a:pt x="963168" y="9143"/>
                </a:lnTo>
                <a:lnTo>
                  <a:pt x="0" y="9143"/>
                </a:lnTo>
                <a:lnTo>
                  <a:pt x="0" y="8381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0430" y="1416938"/>
            <a:ext cx="958215" cy="8102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1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92075" marR="7874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315" y="1416938"/>
            <a:ext cx="700405" cy="810260"/>
          </a:xfrm>
          <a:prstGeom prst="rect">
            <a:avLst/>
          </a:prstGeom>
          <a:solidFill>
            <a:srgbClr val="0462C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6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003" y="2551556"/>
            <a:ext cx="75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 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4974" y="2231897"/>
            <a:ext cx="828040" cy="447040"/>
          </a:xfrm>
          <a:custGeom>
            <a:avLst/>
            <a:gdLst/>
            <a:ahLst/>
            <a:cxnLst/>
            <a:rect l="l" t="t" r="r" b="b"/>
            <a:pathLst>
              <a:path w="828039" h="447039">
                <a:moveTo>
                  <a:pt x="323088" y="446532"/>
                </a:moveTo>
                <a:lnTo>
                  <a:pt x="315175" y="401066"/>
                </a:lnTo>
                <a:lnTo>
                  <a:pt x="308483" y="362585"/>
                </a:lnTo>
                <a:lnTo>
                  <a:pt x="285470" y="379603"/>
                </a:lnTo>
                <a:lnTo>
                  <a:pt x="52870" y="64808"/>
                </a:lnTo>
                <a:lnTo>
                  <a:pt x="66662" y="54610"/>
                </a:lnTo>
                <a:lnTo>
                  <a:pt x="75946" y="47752"/>
                </a:lnTo>
                <a:lnTo>
                  <a:pt x="0" y="9144"/>
                </a:lnTo>
                <a:lnTo>
                  <a:pt x="14605" y="93091"/>
                </a:lnTo>
                <a:lnTo>
                  <a:pt x="37604" y="76085"/>
                </a:lnTo>
                <a:lnTo>
                  <a:pt x="270205" y="390880"/>
                </a:lnTo>
                <a:lnTo>
                  <a:pt x="247142" y="407924"/>
                </a:lnTo>
                <a:lnTo>
                  <a:pt x="323088" y="446532"/>
                </a:lnTo>
                <a:close/>
              </a:path>
              <a:path w="828039" h="447039">
                <a:moveTo>
                  <a:pt x="827532" y="0"/>
                </a:moveTo>
                <a:lnTo>
                  <a:pt x="751078" y="37592"/>
                </a:lnTo>
                <a:lnTo>
                  <a:pt x="773887" y="54927"/>
                </a:lnTo>
                <a:lnTo>
                  <a:pt x="533781" y="370967"/>
                </a:lnTo>
                <a:lnTo>
                  <a:pt x="511048" y="353695"/>
                </a:lnTo>
                <a:lnTo>
                  <a:pt x="495300" y="437388"/>
                </a:lnTo>
                <a:lnTo>
                  <a:pt x="571754" y="399796"/>
                </a:lnTo>
                <a:lnTo>
                  <a:pt x="562216" y="392557"/>
                </a:lnTo>
                <a:lnTo>
                  <a:pt x="548932" y="382473"/>
                </a:lnTo>
                <a:lnTo>
                  <a:pt x="789038" y="66433"/>
                </a:lnTo>
                <a:lnTo>
                  <a:pt x="811784" y="83693"/>
                </a:lnTo>
                <a:lnTo>
                  <a:pt x="819086" y="44831"/>
                </a:lnTo>
                <a:lnTo>
                  <a:pt x="8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64905" y="2362580"/>
            <a:ext cx="9759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628" y="1453896"/>
            <a:ext cx="5438140" cy="1215390"/>
            <a:chOff x="3040628" y="1453896"/>
            <a:chExt cx="5438140" cy="1215390"/>
          </a:xfrm>
        </p:grpSpPr>
        <p:sp>
          <p:nvSpPr>
            <p:cNvPr id="17" name="object 17"/>
            <p:cNvSpPr/>
            <p:nvPr/>
          </p:nvSpPr>
          <p:spPr>
            <a:xfrm>
              <a:off x="8402574" y="2241042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28575" y="352044"/>
                  </a:moveTo>
                  <a:lnTo>
                    <a:pt x="0" y="352044"/>
                  </a:lnTo>
                  <a:lnTo>
                    <a:pt x="38100" y="428244"/>
                  </a:lnTo>
                  <a:lnTo>
                    <a:pt x="69850" y="364744"/>
                  </a:lnTo>
                  <a:lnTo>
                    <a:pt x="28575" y="364744"/>
                  </a:lnTo>
                  <a:lnTo>
                    <a:pt x="28575" y="352044"/>
                  </a:lnTo>
                  <a:close/>
                </a:path>
                <a:path w="76200" h="42862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64744"/>
                  </a:lnTo>
                  <a:lnTo>
                    <a:pt x="47625" y="364744"/>
                  </a:lnTo>
                  <a:lnTo>
                    <a:pt x="47625" y="63500"/>
                  </a:lnTo>
                  <a:close/>
                </a:path>
                <a:path w="76200" h="428625">
                  <a:moveTo>
                    <a:pt x="76200" y="352044"/>
                  </a:moveTo>
                  <a:lnTo>
                    <a:pt x="47625" y="352044"/>
                  </a:lnTo>
                  <a:lnTo>
                    <a:pt x="47625" y="364744"/>
                  </a:lnTo>
                  <a:lnTo>
                    <a:pt x="69850" y="364744"/>
                  </a:lnTo>
                  <a:lnTo>
                    <a:pt x="76200" y="352044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628" y="1453896"/>
              <a:ext cx="536199" cy="66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1622" y="2191257"/>
            <a:ext cx="637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user  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3205" y="1672335"/>
            <a:ext cx="5212080" cy="1529715"/>
            <a:chOff x="3553205" y="1672335"/>
            <a:chExt cx="5212080" cy="1529715"/>
          </a:xfrm>
        </p:grpSpPr>
        <p:sp>
          <p:nvSpPr>
            <p:cNvPr id="21" name="object 21"/>
            <p:cNvSpPr/>
            <p:nvPr/>
          </p:nvSpPr>
          <p:spPr>
            <a:xfrm>
              <a:off x="8189976" y="2628899"/>
              <a:ext cx="569976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976" y="2628899"/>
              <a:ext cx="570230" cy="428625"/>
            </a:xfrm>
            <a:custGeom>
              <a:avLst/>
              <a:gdLst/>
              <a:ahLst/>
              <a:cxnLst/>
              <a:rect l="l" t="t" r="r" b="b"/>
              <a:pathLst>
                <a:path w="570229" h="428625">
                  <a:moveTo>
                    <a:pt x="569976" y="43307"/>
                  </a:moveTo>
                  <a:lnTo>
                    <a:pt x="531057" y="65146"/>
                  </a:lnTo>
                  <a:lnTo>
                    <a:pt x="486489" y="73913"/>
                  </a:lnTo>
                  <a:lnTo>
                    <a:pt x="428808" y="80692"/>
                  </a:lnTo>
                  <a:lnTo>
                    <a:pt x="360734" y="85064"/>
                  </a:lnTo>
                  <a:lnTo>
                    <a:pt x="284988" y="86613"/>
                  </a:lnTo>
                  <a:lnTo>
                    <a:pt x="209241" y="85064"/>
                  </a:lnTo>
                  <a:lnTo>
                    <a:pt x="141167" y="80692"/>
                  </a:lnTo>
                  <a:lnTo>
                    <a:pt x="83486" y="73913"/>
                  </a:lnTo>
                  <a:lnTo>
                    <a:pt x="38918" y="65146"/>
                  </a:lnTo>
                  <a:lnTo>
                    <a:pt x="0" y="43307"/>
                  </a:lnTo>
                  <a:lnTo>
                    <a:pt x="10182" y="31808"/>
                  </a:lnTo>
                  <a:lnTo>
                    <a:pt x="83486" y="12700"/>
                  </a:lnTo>
                  <a:lnTo>
                    <a:pt x="141167" y="5921"/>
                  </a:lnTo>
                  <a:lnTo>
                    <a:pt x="209241" y="1549"/>
                  </a:lnTo>
                  <a:lnTo>
                    <a:pt x="284988" y="0"/>
                  </a:lnTo>
                  <a:lnTo>
                    <a:pt x="360734" y="1549"/>
                  </a:lnTo>
                  <a:lnTo>
                    <a:pt x="428808" y="5921"/>
                  </a:lnTo>
                  <a:lnTo>
                    <a:pt x="486489" y="12700"/>
                  </a:lnTo>
                  <a:lnTo>
                    <a:pt x="531057" y="21467"/>
                  </a:lnTo>
                  <a:lnTo>
                    <a:pt x="569976" y="43307"/>
                  </a:lnTo>
                  <a:lnTo>
                    <a:pt x="569976" y="384937"/>
                  </a:lnTo>
                  <a:lnTo>
                    <a:pt x="531057" y="406776"/>
                  </a:lnTo>
                  <a:lnTo>
                    <a:pt x="486489" y="415543"/>
                  </a:lnTo>
                  <a:lnTo>
                    <a:pt x="428808" y="422322"/>
                  </a:lnTo>
                  <a:lnTo>
                    <a:pt x="360734" y="426694"/>
                  </a:lnTo>
                  <a:lnTo>
                    <a:pt x="284988" y="428244"/>
                  </a:lnTo>
                  <a:lnTo>
                    <a:pt x="209241" y="426694"/>
                  </a:lnTo>
                  <a:lnTo>
                    <a:pt x="141167" y="422322"/>
                  </a:lnTo>
                  <a:lnTo>
                    <a:pt x="83486" y="415543"/>
                  </a:lnTo>
                  <a:lnTo>
                    <a:pt x="38918" y="406776"/>
                  </a:lnTo>
                  <a:lnTo>
                    <a:pt x="0" y="384937"/>
                  </a:lnTo>
                  <a:lnTo>
                    <a:pt x="0" y="43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205" y="1812797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3118" y="47625"/>
                  </a:lnTo>
                  <a:lnTo>
                    <a:pt x="518668" y="47625"/>
                  </a:lnTo>
                  <a:lnTo>
                    <a:pt x="518668" y="28575"/>
                  </a:lnTo>
                  <a:lnTo>
                    <a:pt x="563118" y="28575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82295" h="76200">
                  <a:moveTo>
                    <a:pt x="505968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05968" y="47625"/>
                  </a:lnTo>
                  <a:lnTo>
                    <a:pt x="505968" y="28575"/>
                  </a:lnTo>
                  <a:close/>
                </a:path>
                <a:path w="582295" h="76200">
                  <a:moveTo>
                    <a:pt x="563118" y="28575"/>
                  </a:moveTo>
                  <a:lnTo>
                    <a:pt x="518668" y="28575"/>
                  </a:lnTo>
                  <a:lnTo>
                    <a:pt x="518668" y="47625"/>
                  </a:lnTo>
                  <a:lnTo>
                    <a:pt x="563118" y="47625"/>
                  </a:lnTo>
                  <a:lnTo>
                    <a:pt x="582168" y="38100"/>
                  </a:lnTo>
                  <a:lnTo>
                    <a:pt x="56311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8511" y="2673095"/>
              <a:ext cx="568451" cy="428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8511" y="267309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60" h="428625">
                  <a:moveTo>
                    <a:pt x="568451" y="43306"/>
                  </a:moveTo>
                  <a:lnTo>
                    <a:pt x="529646" y="65146"/>
                  </a:lnTo>
                  <a:lnTo>
                    <a:pt x="485203" y="73913"/>
                  </a:lnTo>
                  <a:lnTo>
                    <a:pt x="427679" y="80692"/>
                  </a:lnTo>
                  <a:lnTo>
                    <a:pt x="359783" y="85064"/>
                  </a:lnTo>
                  <a:lnTo>
                    <a:pt x="284225" y="86613"/>
                  </a:lnTo>
                  <a:lnTo>
                    <a:pt x="208668" y="85064"/>
                  </a:lnTo>
                  <a:lnTo>
                    <a:pt x="140772" y="80692"/>
                  </a:lnTo>
                  <a:lnTo>
                    <a:pt x="83248" y="73913"/>
                  </a:lnTo>
                  <a:lnTo>
                    <a:pt x="38805" y="65146"/>
                  </a:lnTo>
                  <a:lnTo>
                    <a:pt x="0" y="43306"/>
                  </a:lnTo>
                  <a:lnTo>
                    <a:pt x="10152" y="31808"/>
                  </a:lnTo>
                  <a:lnTo>
                    <a:pt x="83248" y="12700"/>
                  </a:lnTo>
                  <a:lnTo>
                    <a:pt x="140772" y="5921"/>
                  </a:lnTo>
                  <a:lnTo>
                    <a:pt x="208668" y="1549"/>
                  </a:lnTo>
                  <a:lnTo>
                    <a:pt x="284225" y="0"/>
                  </a:lnTo>
                  <a:lnTo>
                    <a:pt x="359783" y="1549"/>
                  </a:lnTo>
                  <a:lnTo>
                    <a:pt x="427679" y="5921"/>
                  </a:lnTo>
                  <a:lnTo>
                    <a:pt x="485203" y="12700"/>
                  </a:lnTo>
                  <a:lnTo>
                    <a:pt x="529646" y="21467"/>
                  </a:lnTo>
                  <a:lnTo>
                    <a:pt x="568451" y="43306"/>
                  </a:lnTo>
                  <a:lnTo>
                    <a:pt x="568451" y="384937"/>
                  </a:lnTo>
                  <a:lnTo>
                    <a:pt x="529646" y="406776"/>
                  </a:lnTo>
                  <a:lnTo>
                    <a:pt x="485203" y="415543"/>
                  </a:lnTo>
                  <a:lnTo>
                    <a:pt x="427679" y="422322"/>
                  </a:lnTo>
                  <a:lnTo>
                    <a:pt x="359783" y="426694"/>
                  </a:lnTo>
                  <a:lnTo>
                    <a:pt x="284225" y="428243"/>
                  </a:lnTo>
                  <a:lnTo>
                    <a:pt x="208668" y="426694"/>
                  </a:lnTo>
                  <a:lnTo>
                    <a:pt x="140772" y="422322"/>
                  </a:lnTo>
                  <a:lnTo>
                    <a:pt x="83248" y="415543"/>
                  </a:lnTo>
                  <a:lnTo>
                    <a:pt x="38805" y="406776"/>
                  </a:lnTo>
                  <a:lnTo>
                    <a:pt x="0" y="384937"/>
                  </a:lnTo>
                  <a:lnTo>
                    <a:pt x="0" y="43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1022" y="1672335"/>
              <a:ext cx="2186940" cy="85725"/>
            </a:xfrm>
            <a:custGeom>
              <a:avLst/>
              <a:gdLst/>
              <a:ahLst/>
              <a:cxnLst/>
              <a:rect l="l" t="t" r="r" b="b"/>
              <a:pathLst>
                <a:path w="2186940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186940" h="85725">
                  <a:moveTo>
                    <a:pt x="2101214" y="0"/>
                  </a:moveTo>
                  <a:lnTo>
                    <a:pt x="2101214" y="85725"/>
                  </a:lnTo>
                  <a:lnTo>
                    <a:pt x="2158449" y="57150"/>
                  </a:lnTo>
                  <a:lnTo>
                    <a:pt x="2115438" y="57150"/>
                  </a:lnTo>
                  <a:lnTo>
                    <a:pt x="2115438" y="28575"/>
                  </a:lnTo>
                  <a:lnTo>
                    <a:pt x="2158280" y="28575"/>
                  </a:lnTo>
                  <a:lnTo>
                    <a:pt x="2101214" y="0"/>
                  </a:lnTo>
                  <a:close/>
                </a:path>
                <a:path w="2186940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186940" h="85725">
                  <a:moveTo>
                    <a:pt x="2101214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101214" y="57150"/>
                  </a:lnTo>
                  <a:lnTo>
                    <a:pt x="2101214" y="28575"/>
                  </a:lnTo>
                  <a:close/>
                </a:path>
                <a:path w="2186940" h="85725">
                  <a:moveTo>
                    <a:pt x="2158280" y="28575"/>
                  </a:moveTo>
                  <a:lnTo>
                    <a:pt x="2115438" y="28575"/>
                  </a:lnTo>
                  <a:lnTo>
                    <a:pt x="2115438" y="57150"/>
                  </a:lnTo>
                  <a:lnTo>
                    <a:pt x="2158449" y="57150"/>
                  </a:lnTo>
                  <a:lnTo>
                    <a:pt x="2186939" y="42925"/>
                  </a:lnTo>
                  <a:lnTo>
                    <a:pt x="2158280" y="285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4467" y="2327147"/>
              <a:ext cx="449579" cy="716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823" y="2401823"/>
              <a:ext cx="198120" cy="45720"/>
            </a:xfrm>
            <a:custGeom>
              <a:avLst/>
              <a:gdLst/>
              <a:ahLst/>
              <a:cxnLst/>
              <a:rect l="l" t="t" r="r" b="b"/>
              <a:pathLst>
                <a:path w="198120" h="45719">
                  <a:moveTo>
                    <a:pt x="175259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5259" y="45720"/>
                  </a:lnTo>
                  <a:lnTo>
                    <a:pt x="184136" y="43916"/>
                  </a:lnTo>
                  <a:lnTo>
                    <a:pt x="191404" y="39004"/>
                  </a:lnTo>
                  <a:lnTo>
                    <a:pt x="196316" y="31736"/>
                  </a:lnTo>
                  <a:lnTo>
                    <a:pt x="198120" y="22860"/>
                  </a:lnTo>
                  <a:lnTo>
                    <a:pt x="196316" y="13983"/>
                  </a:lnTo>
                  <a:lnTo>
                    <a:pt x="191404" y="6715"/>
                  </a:lnTo>
                  <a:lnTo>
                    <a:pt x="184136" y="1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0396" y="2406395"/>
              <a:ext cx="185927" cy="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823" y="250393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72211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0396" y="2508503"/>
              <a:ext cx="184403" cy="3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02051"/>
              <a:ext cx="195580" cy="47625"/>
            </a:xfrm>
            <a:custGeom>
              <a:avLst/>
              <a:gdLst/>
              <a:ahLst/>
              <a:cxnLst/>
              <a:rect l="l" t="t" r="r" b="b"/>
              <a:pathLst>
                <a:path w="195579" h="47625">
                  <a:moveTo>
                    <a:pt x="17145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71450" y="47244"/>
                  </a:lnTo>
                  <a:lnTo>
                    <a:pt x="180659" y="45392"/>
                  </a:lnTo>
                  <a:lnTo>
                    <a:pt x="188166" y="40338"/>
                  </a:lnTo>
                  <a:lnTo>
                    <a:pt x="193220" y="32831"/>
                  </a:lnTo>
                  <a:lnTo>
                    <a:pt x="195072" y="23622"/>
                  </a:lnTo>
                  <a:lnTo>
                    <a:pt x="193220" y="14412"/>
                  </a:lnTo>
                  <a:lnTo>
                    <a:pt x="188166" y="6905"/>
                  </a:lnTo>
                  <a:lnTo>
                    <a:pt x="180659" y="185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5823" y="2706623"/>
              <a:ext cx="185927" cy="36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5655" y="2616707"/>
              <a:ext cx="88392" cy="57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2776" y="2609087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80">
                  <a:moveTo>
                    <a:pt x="1737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3735" y="42672"/>
                  </a:lnTo>
                  <a:lnTo>
                    <a:pt x="182052" y="40999"/>
                  </a:lnTo>
                  <a:lnTo>
                    <a:pt x="188833" y="36433"/>
                  </a:lnTo>
                  <a:lnTo>
                    <a:pt x="193399" y="29652"/>
                  </a:lnTo>
                  <a:lnTo>
                    <a:pt x="195072" y="21336"/>
                  </a:lnTo>
                  <a:lnTo>
                    <a:pt x="193399" y="13019"/>
                  </a:lnTo>
                  <a:lnTo>
                    <a:pt x="188833" y="6238"/>
                  </a:lnTo>
                  <a:lnTo>
                    <a:pt x="182052" y="16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7347" y="2327147"/>
              <a:ext cx="188975" cy="716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4988" y="2327147"/>
              <a:ext cx="21590" cy="716280"/>
            </a:xfrm>
            <a:custGeom>
              <a:avLst/>
              <a:gdLst/>
              <a:ahLst/>
              <a:cxnLst/>
              <a:rect l="l" t="t" r="r" b="b"/>
              <a:pathLst>
                <a:path w="21590" h="716280">
                  <a:moveTo>
                    <a:pt x="0" y="716279"/>
                  </a:moveTo>
                  <a:lnTo>
                    <a:pt x="21335" y="7162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800" y="2508503"/>
              <a:ext cx="79248" cy="65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4800" y="2406395"/>
              <a:ext cx="82296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1752" y="3009899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86868" y="6858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168" y="1765"/>
                  </a:lnTo>
                  <a:lnTo>
                    <a:pt x="0" y="27559"/>
                  </a:lnTo>
                  <a:lnTo>
                    <a:pt x="508" y="62484"/>
                  </a:lnTo>
                  <a:lnTo>
                    <a:pt x="76250" y="30480"/>
                  </a:lnTo>
                  <a:lnTo>
                    <a:pt x="83439" y="30480"/>
                  </a:lnTo>
                  <a:lnTo>
                    <a:pt x="86868" y="23622"/>
                  </a:lnTo>
                  <a:lnTo>
                    <a:pt x="86868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376427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76427" y="45719"/>
                  </a:lnTo>
                  <a:lnTo>
                    <a:pt x="385304" y="43916"/>
                  </a:lnTo>
                  <a:lnTo>
                    <a:pt x="392572" y="39004"/>
                  </a:lnTo>
                  <a:lnTo>
                    <a:pt x="397484" y="31736"/>
                  </a:lnTo>
                  <a:lnTo>
                    <a:pt x="399288" y="22860"/>
                  </a:lnTo>
                  <a:lnTo>
                    <a:pt x="397484" y="13983"/>
                  </a:lnTo>
                  <a:lnTo>
                    <a:pt x="392572" y="6715"/>
                  </a:lnTo>
                  <a:lnTo>
                    <a:pt x="385304" y="180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6427" y="0"/>
                  </a:lnTo>
                  <a:lnTo>
                    <a:pt x="385304" y="1803"/>
                  </a:lnTo>
                  <a:lnTo>
                    <a:pt x="392572" y="6715"/>
                  </a:lnTo>
                  <a:lnTo>
                    <a:pt x="397484" y="13983"/>
                  </a:lnTo>
                  <a:lnTo>
                    <a:pt x="399288" y="22860"/>
                  </a:lnTo>
                  <a:lnTo>
                    <a:pt x="397484" y="31736"/>
                  </a:lnTo>
                  <a:lnTo>
                    <a:pt x="392572" y="39004"/>
                  </a:lnTo>
                  <a:lnTo>
                    <a:pt x="385304" y="43916"/>
                  </a:lnTo>
                  <a:lnTo>
                    <a:pt x="376427" y="45719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4467" y="3041903"/>
              <a:ext cx="358139" cy="24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4467" y="304190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39" y="5461"/>
                  </a:lnTo>
                  <a:lnTo>
                    <a:pt x="358139" y="12192"/>
                  </a:lnTo>
                  <a:lnTo>
                    <a:pt x="358139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87996" y="2938271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8"/>
                  </a:lnTo>
                  <a:lnTo>
                    <a:pt x="16769" y="42457"/>
                  </a:lnTo>
                  <a:lnTo>
                    <a:pt x="27431" y="44195"/>
                  </a:lnTo>
                  <a:lnTo>
                    <a:pt x="38094" y="42457"/>
                  </a:lnTo>
                  <a:lnTo>
                    <a:pt x="46815" y="37718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6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5" y="2938271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8"/>
                  </a:lnTo>
                  <a:lnTo>
                    <a:pt x="16287" y="42457"/>
                  </a:lnTo>
                  <a:lnTo>
                    <a:pt x="26670" y="44195"/>
                  </a:lnTo>
                  <a:lnTo>
                    <a:pt x="37052" y="42457"/>
                  </a:lnTo>
                  <a:lnTo>
                    <a:pt x="45529" y="37718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6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06867" y="2938271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2895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8955" y="237744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0" y="237744"/>
                  </a:moveTo>
                  <a:lnTo>
                    <a:pt x="28955" y="237744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4467" y="2353055"/>
              <a:ext cx="830579" cy="8488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036" y="2433827"/>
              <a:ext cx="403860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347722" y="3670503"/>
            <a:ext cx="7515859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95"/>
              </a:spcBef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80" dirty="0">
                <a:latin typeface="Arial"/>
                <a:cs typeface="Arial"/>
              </a:rPr>
              <a:t>file </a:t>
            </a:r>
            <a:r>
              <a:rPr sz="2800" spc="-85" dirty="0">
                <a:latin typeface="Arial"/>
                <a:cs typeface="Arial"/>
              </a:rPr>
              <a:t>to/from </a:t>
            </a:r>
            <a:r>
              <a:rPr sz="2800" spc="-140" dirty="0">
                <a:latin typeface="Arial"/>
                <a:cs typeface="Arial"/>
              </a:rPr>
              <a:t>remote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80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client/server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59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0" dirty="0">
                <a:solidFill>
                  <a:srgbClr val="CC0000"/>
                </a:solidFill>
                <a:latin typeface="Arial"/>
                <a:cs typeface="Arial"/>
              </a:rPr>
              <a:t>client: </a:t>
            </a:r>
            <a:r>
              <a:rPr sz="2400" spc="-130" dirty="0">
                <a:latin typeface="Arial"/>
                <a:cs typeface="Arial"/>
              </a:rPr>
              <a:t>side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initiates transfer </a:t>
            </a:r>
            <a:r>
              <a:rPr sz="2400" spc="-90" dirty="0">
                <a:latin typeface="Arial"/>
                <a:cs typeface="Arial"/>
              </a:rPr>
              <a:t>(either </a:t>
            </a:r>
            <a:r>
              <a:rPr sz="2400" spc="-75" dirty="0">
                <a:latin typeface="Arial"/>
                <a:cs typeface="Arial"/>
              </a:rPr>
              <a:t>to/from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server: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ftp: </a:t>
            </a:r>
            <a:r>
              <a:rPr sz="2800" spc="-455" dirty="0">
                <a:latin typeface="Arial"/>
                <a:cs typeface="Arial"/>
              </a:rPr>
              <a:t>RFC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959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94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ftp </a:t>
            </a:r>
            <a:r>
              <a:rPr sz="2800" spc="-114" dirty="0">
                <a:latin typeface="Arial"/>
                <a:cs typeface="Arial"/>
              </a:rPr>
              <a:t>server: </a:t>
            </a:r>
            <a:r>
              <a:rPr sz="2800" spc="-65" dirty="0">
                <a:latin typeface="Arial"/>
                <a:cs typeface="Arial"/>
              </a:rPr>
              <a:t>port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286382"/>
            <a:ext cx="11290935" cy="3690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marR="177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most </a:t>
            </a:r>
            <a:r>
              <a:rPr sz="2000" spc="-65" dirty="0">
                <a:latin typeface="Arial"/>
                <a:cs typeface="Arial"/>
              </a:rPr>
              <a:t>striking </a:t>
            </a:r>
            <a:r>
              <a:rPr sz="2000" spc="-90" dirty="0">
                <a:latin typeface="Arial"/>
                <a:cs typeface="Arial"/>
              </a:rPr>
              <a:t>difference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20" dirty="0">
                <a:latin typeface="Arial"/>
                <a:cs typeface="Arial"/>
              </a:rPr>
              <a:t>uses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105" dirty="0">
                <a:latin typeface="Arial"/>
                <a:cs typeface="Arial"/>
              </a:rPr>
              <a:t>parallel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file,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35" dirty="0">
                <a:latin typeface="Trebuchet MS"/>
                <a:cs typeface="Trebuchet MS"/>
              </a:rPr>
              <a:t>data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connection</a:t>
            </a:r>
            <a:r>
              <a:rPr sz="2000" spc="-13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80" dirty="0">
                <a:latin typeface="Arial"/>
                <a:cs typeface="Arial"/>
              </a:rPr>
              <a:t>information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90" dirty="0">
                <a:latin typeface="Arial"/>
                <a:cs typeface="Arial"/>
              </a:rPr>
              <a:t>hosts—information </a:t>
            </a:r>
            <a:r>
              <a:rPr sz="2000" spc="-110" dirty="0">
                <a:latin typeface="Arial"/>
                <a:cs typeface="Arial"/>
              </a:rPr>
              <a:t>such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80"/>
              </a:lnSpc>
            </a:pP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identification, </a:t>
            </a:r>
            <a:r>
              <a:rPr sz="2000" spc="-105" dirty="0">
                <a:latin typeface="Arial"/>
                <a:cs typeface="Arial"/>
              </a:rPr>
              <a:t>password,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change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“put”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“get” </a:t>
            </a:r>
            <a:r>
              <a:rPr sz="2000" spc="-7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35" dirty="0">
                <a:latin typeface="Trebuchet MS"/>
                <a:cs typeface="Trebuchet MS"/>
              </a:rPr>
              <a:t>data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actually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80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contacts </a:t>
            </a: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10" dirty="0">
                <a:latin typeface="Arial"/>
                <a:cs typeface="Arial"/>
              </a:rPr>
              <a:t>at </a:t>
            </a:r>
            <a:r>
              <a:rPr sz="2000" spc="-45" dirty="0">
                <a:latin typeface="Arial"/>
                <a:cs typeface="Arial"/>
              </a:rPr>
              <a:t>port </a:t>
            </a:r>
            <a:r>
              <a:rPr sz="2000" spc="-90" dirty="0">
                <a:latin typeface="Arial"/>
                <a:cs typeface="Arial"/>
              </a:rPr>
              <a:t>21, using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4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75" dirty="0">
                <a:latin typeface="Arial"/>
                <a:cs typeface="Arial"/>
              </a:rPr>
              <a:t>control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browses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3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receives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transfer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r>
              <a:rPr sz="2000" i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opens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2</a:t>
            </a:r>
            <a:r>
              <a:rPr sz="1950" i="1" spc="-112" baseline="25641" dirty="0">
                <a:latin typeface="Arial"/>
                <a:cs typeface="Arial"/>
              </a:rPr>
              <a:t>nd</a:t>
            </a:r>
            <a:r>
              <a:rPr sz="1950" i="1" spc="262" baseline="25641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80" dirty="0">
                <a:latin typeface="Arial"/>
                <a:cs typeface="Arial"/>
              </a:rPr>
              <a:t>transferring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5" dirty="0">
                <a:latin typeface="Arial"/>
                <a:cs typeface="Arial"/>
              </a:rPr>
              <a:t>file,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9668" y="2697479"/>
            <a:ext cx="391795" cy="1905"/>
          </a:xfrm>
          <a:custGeom>
            <a:avLst/>
            <a:gdLst/>
            <a:ahLst/>
            <a:cxnLst/>
            <a:rect l="l" t="t" r="r" b="b"/>
            <a:pathLst>
              <a:path w="391795" h="1905">
                <a:moveTo>
                  <a:pt x="0" y="0"/>
                </a:moveTo>
                <a:lnTo>
                  <a:pt x="391667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958" y="1384173"/>
            <a:ext cx="262763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4820" marR="5080" indent="-452755">
              <a:lnSpc>
                <a:spcPts val="1630"/>
              </a:lnSpc>
              <a:spcBef>
                <a:spcPts val="390"/>
              </a:spcBef>
              <a:tabLst>
                <a:tab pos="2364740" algn="l"/>
                <a:tab pos="2613025" algn="l"/>
              </a:tabLst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</a:t>
            </a:r>
            <a:r>
              <a:rPr sz="1600" i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1600" i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server port</a:t>
            </a:r>
            <a:r>
              <a:rPr sz="1600" i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21	</a:t>
            </a:r>
            <a:r>
              <a:rPr sz="1600" i="1" spc="-4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u="heavy" spc="-1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0629" y="2361946"/>
            <a:ext cx="5568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783" y="2371471"/>
            <a:ext cx="659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0798" y="1797303"/>
            <a:ext cx="2581910" cy="410209"/>
          </a:xfrm>
          <a:custGeom>
            <a:avLst/>
            <a:gdLst/>
            <a:ahLst/>
            <a:cxnLst/>
            <a:rect l="l" t="t" r="r" b="b"/>
            <a:pathLst>
              <a:path w="2581909" h="410210">
                <a:moveTo>
                  <a:pt x="2561844" y="42926"/>
                </a:moveTo>
                <a:lnTo>
                  <a:pt x="2476119" y="127"/>
                </a:lnTo>
                <a:lnTo>
                  <a:pt x="2476119" y="28702"/>
                </a:lnTo>
                <a:lnTo>
                  <a:pt x="85725" y="28587"/>
                </a:lnTo>
                <a:lnTo>
                  <a:pt x="85725" y="0"/>
                </a:lnTo>
                <a:lnTo>
                  <a:pt x="0" y="42926"/>
                </a:lnTo>
                <a:lnTo>
                  <a:pt x="85725" y="85725"/>
                </a:lnTo>
                <a:lnTo>
                  <a:pt x="85725" y="57162"/>
                </a:lnTo>
                <a:lnTo>
                  <a:pt x="2476119" y="57277"/>
                </a:lnTo>
                <a:lnTo>
                  <a:pt x="2476119" y="85852"/>
                </a:lnTo>
                <a:lnTo>
                  <a:pt x="2533180" y="57277"/>
                </a:lnTo>
                <a:lnTo>
                  <a:pt x="2561844" y="42926"/>
                </a:lnTo>
                <a:close/>
              </a:path>
              <a:path w="2581909" h="410210">
                <a:moveTo>
                  <a:pt x="2581656" y="356870"/>
                </a:moveTo>
                <a:lnTo>
                  <a:pt x="2553462" y="342900"/>
                </a:lnTo>
                <a:lnTo>
                  <a:pt x="2495804" y="314325"/>
                </a:lnTo>
                <a:lnTo>
                  <a:pt x="2495880" y="342963"/>
                </a:lnTo>
                <a:lnTo>
                  <a:pt x="105486" y="352882"/>
                </a:lnTo>
                <a:lnTo>
                  <a:pt x="105410" y="324358"/>
                </a:lnTo>
                <a:lnTo>
                  <a:pt x="19812" y="367538"/>
                </a:lnTo>
                <a:lnTo>
                  <a:pt x="105664" y="410083"/>
                </a:lnTo>
                <a:lnTo>
                  <a:pt x="105575" y="381508"/>
                </a:lnTo>
                <a:lnTo>
                  <a:pt x="2495969" y="371538"/>
                </a:lnTo>
                <a:lnTo>
                  <a:pt x="2496058" y="400050"/>
                </a:lnTo>
                <a:lnTo>
                  <a:pt x="2581656" y="3568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339" y="2220848"/>
            <a:ext cx="1971039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8140" marR="5080" indent="-346075">
              <a:lnSpc>
                <a:spcPts val="1630"/>
              </a:lnSpc>
              <a:spcBef>
                <a:spcPts val="390"/>
              </a:spcBef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 data</a:t>
            </a:r>
            <a:r>
              <a:rPr sz="1600" i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 server port</a:t>
            </a:r>
            <a:r>
              <a:rPr sz="1600" i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8119" y="1493519"/>
            <a:ext cx="3918585" cy="893444"/>
            <a:chOff x="7818119" y="1493519"/>
            <a:chExt cx="3918585" cy="893444"/>
          </a:xfrm>
        </p:grpSpPr>
        <p:sp>
          <p:nvSpPr>
            <p:cNvPr id="8" name="object 8"/>
            <p:cNvSpPr/>
            <p:nvPr/>
          </p:nvSpPr>
          <p:spPr>
            <a:xfrm>
              <a:off x="11311127" y="1502663"/>
              <a:ext cx="420624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5" y="1575815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7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6387" y="1580387"/>
              <a:ext cx="170687" cy="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0291" y="1674875"/>
              <a:ext cx="181610" cy="41275"/>
            </a:xfrm>
            <a:custGeom>
              <a:avLst/>
              <a:gdLst/>
              <a:ahLst/>
              <a:cxnLst/>
              <a:rect l="l" t="t" r="r" b="b"/>
              <a:pathLst>
                <a:path w="181609" h="41275">
                  <a:moveTo>
                    <a:pt x="16078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0781" y="41148"/>
                  </a:lnTo>
                  <a:lnTo>
                    <a:pt x="168765" y="39522"/>
                  </a:lnTo>
                  <a:lnTo>
                    <a:pt x="175307" y="35099"/>
                  </a:lnTo>
                  <a:lnTo>
                    <a:pt x="179730" y="28557"/>
                  </a:lnTo>
                  <a:lnTo>
                    <a:pt x="181355" y="20574"/>
                  </a:lnTo>
                  <a:lnTo>
                    <a:pt x="179730" y="12590"/>
                  </a:lnTo>
                  <a:lnTo>
                    <a:pt x="175307" y="6048"/>
                  </a:lnTo>
                  <a:lnTo>
                    <a:pt x="168765" y="1625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84863" y="1679447"/>
              <a:ext cx="170687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7243" y="1868423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1815" y="1872995"/>
              <a:ext cx="170687" cy="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49455" y="1784603"/>
              <a:ext cx="82296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8767" y="1775459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59257" y="44195"/>
                  </a:lnTo>
                  <a:lnTo>
                    <a:pt x="167854" y="42457"/>
                  </a:lnTo>
                  <a:lnTo>
                    <a:pt x="174878" y="37718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3339" y="1502663"/>
              <a:ext cx="173735" cy="697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37263" y="1502663"/>
              <a:ext cx="20320" cy="698500"/>
            </a:xfrm>
            <a:custGeom>
              <a:avLst/>
              <a:gdLst/>
              <a:ahLst/>
              <a:cxnLst/>
              <a:rect l="l" t="t" r="r" b="b"/>
              <a:pathLst>
                <a:path w="20320" h="698500">
                  <a:moveTo>
                    <a:pt x="0" y="697991"/>
                  </a:moveTo>
                  <a:lnTo>
                    <a:pt x="19811" y="6979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57075" y="1679447"/>
              <a:ext cx="73151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57075" y="1578863"/>
              <a:ext cx="76200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54028" y="2167127"/>
              <a:ext cx="82550" cy="60960"/>
            </a:xfrm>
            <a:custGeom>
              <a:avLst/>
              <a:gdLst/>
              <a:ahLst/>
              <a:cxnLst/>
              <a:rect l="l" t="t" r="r" b="b"/>
              <a:pathLst>
                <a:path w="82550" h="60960">
                  <a:moveTo>
                    <a:pt x="82296" y="6096"/>
                  </a:moveTo>
                  <a:lnTo>
                    <a:pt x="78867" y="0"/>
                  </a:lnTo>
                  <a:lnTo>
                    <a:pt x="74676" y="0"/>
                  </a:lnTo>
                  <a:lnTo>
                    <a:pt x="70485" y="0"/>
                  </a:lnTo>
                  <a:lnTo>
                    <a:pt x="69418" y="1905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6200" y="27940"/>
                  </a:lnTo>
                  <a:lnTo>
                    <a:pt x="76161" y="27432"/>
                  </a:lnTo>
                  <a:lnTo>
                    <a:pt x="78867" y="27432"/>
                  </a:lnTo>
                  <a:lnTo>
                    <a:pt x="82296" y="21336"/>
                  </a:lnTo>
                  <a:lnTo>
                    <a:pt x="82296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35280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52805" y="44196"/>
                  </a:lnTo>
                  <a:lnTo>
                    <a:pt x="361402" y="42457"/>
                  </a:lnTo>
                  <a:lnTo>
                    <a:pt x="368426" y="37719"/>
                  </a:lnTo>
                  <a:lnTo>
                    <a:pt x="373165" y="30694"/>
                  </a:lnTo>
                  <a:lnTo>
                    <a:pt x="374903" y="22098"/>
                  </a:lnTo>
                  <a:lnTo>
                    <a:pt x="373165" y="13501"/>
                  </a:lnTo>
                  <a:lnTo>
                    <a:pt x="368426" y="6477"/>
                  </a:lnTo>
                  <a:lnTo>
                    <a:pt x="361402" y="1738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52805" y="0"/>
                  </a:lnTo>
                  <a:lnTo>
                    <a:pt x="361402" y="1738"/>
                  </a:lnTo>
                  <a:lnTo>
                    <a:pt x="368426" y="6477"/>
                  </a:lnTo>
                  <a:lnTo>
                    <a:pt x="373165" y="13501"/>
                  </a:lnTo>
                  <a:lnTo>
                    <a:pt x="374903" y="22098"/>
                  </a:lnTo>
                  <a:lnTo>
                    <a:pt x="373165" y="30694"/>
                  </a:lnTo>
                  <a:lnTo>
                    <a:pt x="368426" y="37719"/>
                  </a:lnTo>
                  <a:lnTo>
                    <a:pt x="361402" y="42457"/>
                  </a:lnTo>
                  <a:lnTo>
                    <a:pt x="352805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11127" y="2196083"/>
              <a:ext cx="333755" cy="259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11127" y="2196083"/>
              <a:ext cx="334010" cy="26034"/>
            </a:xfrm>
            <a:custGeom>
              <a:avLst/>
              <a:gdLst/>
              <a:ahLst/>
              <a:cxnLst/>
              <a:rect l="l" t="t" r="r" b="b"/>
              <a:pathLst>
                <a:path w="334009" h="26035">
                  <a:moveTo>
                    <a:pt x="0" y="12953"/>
                  </a:move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320801" y="0"/>
                  </a:lnTo>
                  <a:lnTo>
                    <a:pt x="327914" y="0"/>
                  </a:lnTo>
                  <a:lnTo>
                    <a:pt x="333755" y="5841"/>
                  </a:lnTo>
                  <a:lnTo>
                    <a:pt x="333755" y="12953"/>
                  </a:lnTo>
                  <a:lnTo>
                    <a:pt x="333755" y="20065"/>
                  </a:lnTo>
                  <a:lnTo>
                    <a:pt x="327914" y="25907"/>
                  </a:lnTo>
                  <a:lnTo>
                    <a:pt x="320801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3131" y="2097023"/>
              <a:ext cx="50800" cy="44450"/>
            </a:xfrm>
            <a:custGeom>
              <a:avLst/>
              <a:gdLst/>
              <a:ahLst/>
              <a:cxnLst/>
              <a:rect l="l" t="t" r="r" b="b"/>
              <a:pathLst>
                <a:path w="50800" h="44450">
                  <a:moveTo>
                    <a:pt x="25146" y="0"/>
                  </a:moveTo>
                  <a:lnTo>
                    <a:pt x="15376" y="1738"/>
                  </a:lnTo>
                  <a:lnTo>
                    <a:pt x="7381" y="6476"/>
                  </a:lnTo>
                  <a:lnTo>
                    <a:pt x="1982" y="13501"/>
                  </a:lnTo>
                  <a:lnTo>
                    <a:pt x="0" y="22098"/>
                  </a:lnTo>
                  <a:lnTo>
                    <a:pt x="1982" y="30694"/>
                  </a:lnTo>
                  <a:lnTo>
                    <a:pt x="7381" y="37718"/>
                  </a:lnTo>
                  <a:lnTo>
                    <a:pt x="15376" y="42457"/>
                  </a:lnTo>
                  <a:lnTo>
                    <a:pt x="25146" y="44196"/>
                  </a:lnTo>
                  <a:lnTo>
                    <a:pt x="34915" y="42457"/>
                  </a:lnTo>
                  <a:lnTo>
                    <a:pt x="42910" y="37719"/>
                  </a:lnTo>
                  <a:lnTo>
                    <a:pt x="48309" y="30694"/>
                  </a:lnTo>
                  <a:lnTo>
                    <a:pt x="50292" y="22098"/>
                  </a:lnTo>
                  <a:lnTo>
                    <a:pt x="48309" y="13501"/>
                  </a:lnTo>
                  <a:lnTo>
                    <a:pt x="42910" y="6476"/>
                  </a:lnTo>
                  <a:lnTo>
                    <a:pt x="34915" y="173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99519" y="2098547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3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3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54383" y="2097023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4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4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274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27431" y="2316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0" y="231648"/>
                  </a:moveTo>
                  <a:lnTo>
                    <a:pt x="27431" y="231648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8119" y="1493519"/>
              <a:ext cx="873251" cy="893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9975" y="1578863"/>
              <a:ext cx="423672" cy="4099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7" y="913257"/>
            <a:ext cx="7130415" cy="4488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407034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opens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70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transfer 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45" dirty="0">
                <a:latin typeface="Arial"/>
                <a:cs typeface="Arial"/>
              </a:rPr>
              <a:t>file- </a:t>
            </a:r>
            <a:r>
              <a:rPr sz="2400" spc="-165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245" dirty="0">
                <a:latin typeface="Arial"/>
                <a:cs typeface="Arial"/>
              </a:rPr>
              <a:t>– </a:t>
            </a:r>
            <a:r>
              <a:rPr sz="2400" spc="-135" dirty="0">
                <a:latin typeface="Arial"/>
                <a:cs typeface="Arial"/>
              </a:rPr>
              <a:t>non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persistent</a:t>
            </a:r>
            <a:endParaRPr sz="240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35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connection: </a:t>
            </a:r>
            <a:r>
              <a:rPr sz="2500" i="1" spc="-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400" i="1" spc="-30" dirty="0">
                <a:solidFill>
                  <a:srgbClr val="CC0000"/>
                </a:solidFill>
                <a:latin typeface="Arial"/>
                <a:cs typeface="Arial"/>
              </a:rPr>
              <a:t>out </a:t>
            </a: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i="1" spc="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band</a:t>
            </a:r>
            <a:r>
              <a:rPr sz="2500" i="1" spc="-95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 marR="254635">
              <a:lnSpc>
                <a:spcPct val="85000"/>
              </a:lnSpc>
              <a:spcBef>
                <a:spcPts val="250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804" algn="l"/>
              </a:tabLst>
            </a:pPr>
            <a:r>
              <a:rPr sz="2400" spc="-130" dirty="0">
                <a:latin typeface="Arial"/>
                <a:cs typeface="Arial"/>
              </a:rPr>
              <a:t>Throughout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session,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30" dirty="0">
                <a:latin typeface="Arial"/>
                <a:cs typeface="Arial"/>
              </a:rPr>
              <a:t>maintain 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229" dirty="0">
                <a:latin typeface="Arial"/>
                <a:cs typeface="Arial"/>
              </a:rPr>
              <a:t>.The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45" dirty="0">
                <a:latin typeface="Arial"/>
                <a:cs typeface="Arial"/>
              </a:rPr>
              <a:t>associate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5" dirty="0">
                <a:latin typeface="Arial"/>
                <a:cs typeface="Arial"/>
              </a:rPr>
              <a:t>account,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90" dirty="0">
                <a:latin typeface="Arial"/>
                <a:cs typeface="Arial"/>
              </a:rPr>
              <a:t>keep </a:t>
            </a:r>
            <a:r>
              <a:rPr sz="2400" spc="-110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user’s </a:t>
            </a:r>
            <a:r>
              <a:rPr sz="2400" spc="-95" dirty="0">
                <a:latin typeface="Arial"/>
                <a:cs typeface="Arial"/>
              </a:rPr>
              <a:t>current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45" dirty="0">
                <a:latin typeface="Arial"/>
                <a:cs typeface="Arial"/>
              </a:rPr>
              <a:t>wanders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12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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buClr>
                <a:srgbClr val="000099"/>
              </a:buClr>
              <a:buSzPct val="7083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Keeping </a:t>
            </a:r>
            <a:r>
              <a:rPr sz="2400" spc="-114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95" dirty="0">
                <a:latin typeface="Arial"/>
                <a:cs typeface="Arial"/>
              </a:rPr>
              <a:t>information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85" dirty="0">
                <a:latin typeface="Arial"/>
                <a:cs typeface="Arial"/>
              </a:rPr>
              <a:t>each </a:t>
            </a:r>
            <a:r>
              <a:rPr sz="2400" spc="-125" dirty="0">
                <a:latin typeface="Arial"/>
                <a:cs typeface="Arial"/>
              </a:rPr>
              <a:t>ongoing 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90" dirty="0">
                <a:latin typeface="Arial"/>
                <a:cs typeface="Arial"/>
              </a:rPr>
              <a:t>significantly </a:t>
            </a:r>
            <a:r>
              <a:rPr sz="2400" spc="-114" dirty="0">
                <a:latin typeface="Arial"/>
                <a:cs typeface="Arial"/>
              </a:rPr>
              <a:t>constrains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total </a:t>
            </a:r>
            <a:r>
              <a:rPr sz="2400" spc="-125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sessions </a:t>
            </a:r>
            <a:r>
              <a:rPr sz="2400" spc="-105" dirty="0">
                <a:latin typeface="Arial"/>
                <a:cs typeface="Arial"/>
              </a:rPr>
              <a:t>that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30" dirty="0">
                <a:latin typeface="Arial"/>
                <a:cs typeface="Arial"/>
              </a:rPr>
              <a:t>maintain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829559"/>
            <a:ext cx="734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by examining 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User-Server </a:t>
            </a:r>
            <a:r>
              <a:rPr sz="1800" dirty="0">
                <a:latin typeface="Times New Roman"/>
                <a:cs typeface="Times New Roman"/>
              </a:rPr>
              <a:t>Interaction: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Cookies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15" dirty="0">
                <a:latin typeface="Times New Roman"/>
                <a:cs typeface="Times New Roman"/>
              </a:rPr>
              <a:t>WebCaching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Proxy Servers)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7272655" cy="34410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sample</a:t>
            </a:r>
            <a:r>
              <a:rPr sz="2800" i="1" spc="1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commands: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sent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ASCII </a:t>
            </a:r>
            <a:r>
              <a:rPr sz="2400" dirty="0">
                <a:latin typeface="Georgia"/>
                <a:cs typeface="Georgia"/>
              </a:rPr>
              <a:t>text </a:t>
            </a:r>
            <a:r>
              <a:rPr sz="2400" spc="-5" dirty="0">
                <a:latin typeface="Georgia"/>
                <a:cs typeface="Georgia"/>
              </a:rPr>
              <a:t>over control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channel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USER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username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PASS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password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Georgia"/>
                <a:cs typeface="Georgia"/>
              </a:rPr>
              <a:t>return </a:t>
            </a:r>
            <a:r>
              <a:rPr sz="2400" spc="-5" dirty="0">
                <a:latin typeface="Georgia"/>
                <a:cs typeface="Georgia"/>
              </a:rPr>
              <a:t>list of file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current directory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RETR filename</a:t>
            </a:r>
            <a:r>
              <a:rPr sz="2400" b="1" spc="-8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retrieves (gets) file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STOR filename</a:t>
            </a:r>
            <a:r>
              <a:rPr sz="2400" b="1" spc="-8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stores (puts) file onto remote 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commands,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55" dirty="0">
                <a:solidFill>
                  <a:srgbClr val="A3123E"/>
                </a:solidFill>
                <a:latin typeface="Trebuchet MS"/>
                <a:cs typeface="Trebuchet MS"/>
              </a:rPr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5147309"/>
            <a:ext cx="65639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65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commands, </a:t>
            </a:r>
            <a:r>
              <a:rPr sz="1800" dirty="0">
                <a:latin typeface="Times New Roman"/>
                <a:cs typeface="Times New Roman"/>
              </a:rPr>
              <a:t>from client to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and replies, from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client, are </a:t>
            </a:r>
            <a:r>
              <a:rPr sz="1800" spc="-5" dirty="0">
                <a:latin typeface="Times New Roman"/>
                <a:cs typeface="Times New Roman"/>
              </a:rPr>
              <a:t>sent </a:t>
            </a:r>
            <a:r>
              <a:rPr sz="1800" dirty="0">
                <a:latin typeface="Times New Roman"/>
                <a:cs typeface="Times New Roman"/>
              </a:rPr>
              <a:t>across the control connection in 7-bit </a:t>
            </a:r>
            <a:r>
              <a:rPr sz="1800" spc="-5" dirty="0">
                <a:latin typeface="Times New Roman"/>
                <a:cs typeface="Times New Roman"/>
              </a:rPr>
              <a:t>ASCII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command </a:t>
            </a:r>
            <a:r>
              <a:rPr sz="1800" dirty="0">
                <a:latin typeface="Times New Roman"/>
                <a:cs typeface="Times New Roman"/>
              </a:rPr>
              <a:t>consists of four uppercase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characters,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optional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629" y="1202643"/>
            <a:ext cx="3627120" cy="4665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sample return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 codes</a:t>
            </a:r>
            <a:endParaRPr sz="2800">
              <a:latin typeface="Carlito"/>
              <a:cs typeface="Carlito"/>
            </a:endParaRPr>
          </a:p>
          <a:p>
            <a:pPr marL="241300" marR="104139" indent="-229235">
              <a:lnSpc>
                <a:spcPts val="23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phrase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(as  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HTTP)</a:t>
            </a:r>
            <a:endParaRPr sz="2400">
              <a:latin typeface="Carlito"/>
              <a:cs typeface="Carlito"/>
            </a:endParaRPr>
          </a:p>
          <a:p>
            <a:pPr marL="241300" marR="274955" indent="-229235">
              <a:lnSpc>
                <a:spcPct val="800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331 </a:t>
            </a:r>
            <a:r>
              <a:rPr sz="2400" b="1" spc="-10" dirty="0">
                <a:latin typeface="Courier New"/>
                <a:cs typeface="Courier New"/>
              </a:rPr>
              <a:t>Username OK,  </a:t>
            </a:r>
            <a:r>
              <a:rPr sz="2400" b="1" spc="-5" dirty="0">
                <a:latin typeface="Courier New"/>
                <a:cs typeface="Courier New"/>
              </a:rPr>
              <a:t>password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required</a:t>
            </a:r>
            <a:endParaRPr sz="2400">
              <a:latin typeface="Courier New"/>
              <a:cs typeface="Courier New"/>
            </a:endParaRPr>
          </a:p>
          <a:p>
            <a:pPr marL="241300" marR="9144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125 </a:t>
            </a:r>
            <a:r>
              <a:rPr sz="2400" b="1" spc="-10" dirty="0">
                <a:latin typeface="Courier New"/>
                <a:cs typeface="Courier New"/>
              </a:rPr>
              <a:t>data  connection already  </a:t>
            </a:r>
            <a:r>
              <a:rPr sz="2400" b="1" spc="-5" dirty="0">
                <a:latin typeface="Courier New"/>
                <a:cs typeface="Courier New"/>
              </a:rPr>
              <a:t>open; </a:t>
            </a:r>
            <a:r>
              <a:rPr sz="2400" b="1" spc="-10" dirty="0">
                <a:latin typeface="Courier New"/>
                <a:cs typeface="Courier New"/>
              </a:rPr>
              <a:t>transfer  </a:t>
            </a:r>
            <a:r>
              <a:rPr sz="2400" b="1" spc="-5" dirty="0">
                <a:latin typeface="Courier New"/>
                <a:cs typeface="Courier New"/>
              </a:rPr>
              <a:t>starting</a:t>
            </a:r>
            <a:endParaRPr sz="2400">
              <a:latin typeface="Courier New"/>
              <a:cs typeface="Courier New"/>
            </a:endParaRPr>
          </a:p>
          <a:p>
            <a:pPr marL="241300" marR="5080" indent="-229235">
              <a:lnSpc>
                <a:spcPct val="792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425 Can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t open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  </a:t>
            </a:r>
            <a:r>
              <a:rPr sz="2400" b="1" spc="-10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  <a:p>
            <a:pPr marL="241300" marR="274320" indent="-229235">
              <a:lnSpc>
                <a:spcPts val="234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452 </a:t>
            </a:r>
            <a:r>
              <a:rPr sz="2400" b="1" spc="-10" dirty="0">
                <a:latin typeface="Courier New"/>
                <a:cs typeface="Courier New"/>
              </a:rPr>
              <a:t>Error writing  </a:t>
            </a:r>
            <a:r>
              <a:rPr sz="2400" b="1" spc="-5" dirty="0">
                <a:latin typeface="Courier New"/>
                <a:cs typeface="Courier New"/>
              </a:rPr>
              <a:t>file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</a:pPr>
            <a:r>
              <a:rPr sz="3600" b="1" spc="-10" dirty="0">
                <a:latin typeface="Times New Roman"/>
                <a:cs typeface="Times New Roman"/>
              </a:rPr>
              <a:t>Electronic </a:t>
            </a:r>
            <a:r>
              <a:rPr sz="3600" b="1" dirty="0">
                <a:latin typeface="Times New Roman"/>
                <a:cs typeface="Times New Roman"/>
              </a:rPr>
              <a:t>Mail in the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Internet</a:t>
            </a:r>
            <a:endParaRPr sz="36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SMTP </a:t>
            </a:r>
            <a:r>
              <a:rPr sz="2400" b="1" spc="-5" dirty="0">
                <a:latin typeface="Times New Roman"/>
                <a:cs typeface="Times New Roman"/>
              </a:rPr>
              <a:t>(Simple </a:t>
            </a:r>
            <a:r>
              <a:rPr sz="2400" b="1" dirty="0">
                <a:latin typeface="Times New Roman"/>
                <a:cs typeface="Times New Roman"/>
              </a:rPr>
              <a:t>Mail </a:t>
            </a:r>
            <a:r>
              <a:rPr sz="2400" b="1" spc="-25" dirty="0">
                <a:latin typeface="Times New Roman"/>
                <a:cs typeface="Times New Roman"/>
              </a:rPr>
              <a:t>Transfer</a:t>
            </a:r>
            <a:r>
              <a:rPr sz="2400" b="1" spc="-2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Protocol)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POP3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IMAP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1033125" cy="344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Electronic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75" dirty="0">
                <a:latin typeface="Arial"/>
                <a:cs typeface="Arial"/>
              </a:rPr>
              <a:t>been </a:t>
            </a:r>
            <a:r>
              <a:rPr sz="2400" spc="-140" dirty="0">
                <a:latin typeface="Arial"/>
                <a:cs typeface="Arial"/>
              </a:rPr>
              <a:t>around </a:t>
            </a:r>
            <a:r>
              <a:rPr sz="2400" spc="-130" dirty="0">
                <a:latin typeface="Arial"/>
                <a:cs typeface="Arial"/>
              </a:rPr>
              <a:t>since </a:t>
            </a:r>
            <a:r>
              <a:rPr sz="2400" spc="-120" dirty="0">
                <a:latin typeface="Arial"/>
                <a:cs typeface="Arial"/>
              </a:rPr>
              <a:t>the beginning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most  </a:t>
            </a:r>
            <a:r>
              <a:rPr sz="2400" spc="-120" dirty="0">
                <a:latin typeface="Arial"/>
                <a:cs typeface="Arial"/>
              </a:rPr>
              <a:t>popular application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0" dirty="0">
                <a:latin typeface="Arial"/>
                <a:cs typeface="Arial"/>
              </a:rPr>
              <a:t>infancy, </a:t>
            </a:r>
            <a:r>
              <a:rPr sz="2400" spc="-180" dirty="0">
                <a:latin typeface="Arial"/>
                <a:cs typeface="Arial"/>
              </a:rPr>
              <a:t>and has </a:t>
            </a:r>
            <a:r>
              <a:rPr sz="2400" spc="-160" dirty="0">
                <a:latin typeface="Arial"/>
                <a:cs typeface="Arial"/>
              </a:rPr>
              <a:t>become </a:t>
            </a:r>
            <a:r>
              <a:rPr sz="2400" spc="-130" dirty="0">
                <a:latin typeface="Arial"/>
                <a:cs typeface="Arial"/>
              </a:rPr>
              <a:t>more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more  </a:t>
            </a:r>
            <a:r>
              <a:rPr sz="2400" spc="-145" dirty="0">
                <a:latin typeface="Arial"/>
                <a:cs typeface="Arial"/>
              </a:rPr>
              <a:t>elaborate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powerful </a:t>
            </a:r>
            <a:r>
              <a:rPr sz="2400" spc="-125" dirty="0">
                <a:latin typeface="Arial"/>
                <a:cs typeface="Arial"/>
              </a:rPr>
              <a:t>over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years.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35" dirty="0">
                <a:latin typeface="Arial"/>
                <a:cs typeface="Arial"/>
              </a:rPr>
              <a:t>remains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Internet’s most </a:t>
            </a:r>
            <a:r>
              <a:rPr sz="2400" spc="-95" dirty="0">
                <a:latin typeface="Arial"/>
                <a:cs typeface="Arial"/>
              </a:rPr>
              <a:t>important 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utilized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41300" marR="400685" indent="-228600">
              <a:lnSpc>
                <a:spcPct val="9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400" spc="-100" dirty="0">
                <a:latin typeface="Arial"/>
                <a:cs typeface="Arial"/>
              </a:rPr>
              <a:t>e-mail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35" dirty="0">
                <a:latin typeface="Arial"/>
                <a:cs typeface="Arial"/>
              </a:rPr>
              <a:t>asynchronous </a:t>
            </a:r>
            <a:r>
              <a:rPr sz="2400" spc="-120" dirty="0">
                <a:latin typeface="Arial"/>
                <a:cs typeface="Arial"/>
              </a:rPr>
              <a:t>communication </a:t>
            </a:r>
            <a:r>
              <a:rPr sz="2400" spc="-155" dirty="0">
                <a:latin typeface="Arial"/>
                <a:cs typeface="Arial"/>
              </a:rPr>
              <a:t>medium—people send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read </a:t>
            </a:r>
            <a:r>
              <a:rPr sz="2400" spc="-170" dirty="0">
                <a:latin typeface="Arial"/>
                <a:cs typeface="Arial"/>
              </a:rPr>
              <a:t>messages 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25" dirty="0">
                <a:latin typeface="Arial"/>
                <a:cs typeface="Arial"/>
              </a:rPr>
              <a:t>it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convenient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them, </a:t>
            </a:r>
            <a:r>
              <a:rPr sz="2400" spc="-85" dirty="0">
                <a:latin typeface="Arial"/>
                <a:cs typeface="Arial"/>
              </a:rPr>
              <a:t>without </a:t>
            </a:r>
            <a:r>
              <a:rPr sz="2400" spc="-145" dirty="0">
                <a:latin typeface="Arial"/>
                <a:cs typeface="Arial"/>
              </a:rPr>
              <a:t>having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coordinate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00" dirty="0">
                <a:latin typeface="Arial"/>
                <a:cs typeface="Arial"/>
              </a:rPr>
              <a:t>other </a:t>
            </a:r>
            <a:r>
              <a:rPr sz="2400" spc="-155" dirty="0">
                <a:latin typeface="Arial"/>
                <a:cs typeface="Arial"/>
              </a:rPr>
              <a:t>people’s  </a:t>
            </a:r>
            <a:r>
              <a:rPr sz="2400" spc="-140" dirty="0">
                <a:latin typeface="Arial"/>
                <a:cs typeface="Arial"/>
              </a:rPr>
              <a:t>schedules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In contrast </a:t>
            </a:r>
            <a:r>
              <a:rPr sz="2000" spc="-5" dirty="0">
                <a:latin typeface="Times New Roman"/>
                <a:cs typeface="Times New Roman"/>
              </a:rPr>
              <a:t>with postal </a:t>
            </a:r>
            <a:r>
              <a:rPr sz="2000" spc="-10" dirty="0">
                <a:latin typeface="Times New Roman"/>
                <a:cs typeface="Times New Roman"/>
              </a:rPr>
              <a:t>mail, </a:t>
            </a:r>
            <a:r>
              <a:rPr sz="2000" dirty="0">
                <a:latin typeface="Times New Roman"/>
                <a:cs typeface="Times New Roman"/>
              </a:rPr>
              <a:t>electronic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fast, easy to </a:t>
            </a:r>
            <a:r>
              <a:rPr sz="2000" spc="-5" dirty="0">
                <a:latin typeface="Times New Roman"/>
                <a:cs typeface="Times New Roman"/>
              </a:rPr>
              <a:t>distribute,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inexpensive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Modern </a:t>
            </a:r>
            <a:r>
              <a:rPr sz="2000" spc="-5" dirty="0">
                <a:latin typeface="Times New Roman"/>
                <a:cs typeface="Times New Roman"/>
              </a:rPr>
              <a:t>e-mail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powerful features, including </a:t>
            </a:r>
            <a:r>
              <a:rPr sz="2000" spc="-5" dirty="0">
                <a:latin typeface="Times New Roman"/>
                <a:cs typeface="Times New Roman"/>
              </a:rPr>
              <a:t>messages with attachments,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hyperlinks,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HTML-formatted text,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embedded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photos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90" dirty="0">
                <a:solidFill>
                  <a:srgbClr val="A3123E"/>
                </a:solidFill>
                <a:latin typeface="Trebuchet MS"/>
                <a:cs typeface="Trebuchet MS"/>
              </a:rPr>
              <a:t>Mail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75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559" y="1054189"/>
            <a:ext cx="4608830" cy="19304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200" dirty="0">
                <a:solidFill>
                  <a:srgbClr val="CC0000"/>
                </a:solidFill>
                <a:latin typeface="Arial"/>
                <a:cs typeface="Arial"/>
              </a:rPr>
              <a:t>Three </a:t>
            </a:r>
            <a:r>
              <a:rPr sz="2800" i="1" spc="-140" dirty="0">
                <a:solidFill>
                  <a:srgbClr val="CC0000"/>
                </a:solidFill>
                <a:latin typeface="Arial"/>
                <a:cs typeface="Arial"/>
              </a:rPr>
              <a:t>major</a:t>
            </a:r>
            <a:r>
              <a:rPr sz="2800" i="1" spc="-3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i="1" spc="-145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agents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simple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95" dirty="0">
                <a:latin typeface="Arial"/>
                <a:cs typeface="Arial"/>
              </a:rPr>
              <a:t>transfer protocol: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559" y="3201846"/>
            <a:ext cx="5984240" cy="2449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204" dirty="0">
                <a:solidFill>
                  <a:srgbClr val="CC0000"/>
                </a:solidFill>
                <a:latin typeface="Arial"/>
                <a:cs typeface="Arial"/>
              </a:rPr>
              <a:t>User</a:t>
            </a:r>
            <a:r>
              <a:rPr sz="32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i="1" spc="-195" dirty="0">
                <a:solidFill>
                  <a:srgbClr val="CC0000"/>
                </a:solidFill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“mail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reader”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composing, </a:t>
            </a:r>
            <a:r>
              <a:rPr sz="2400" spc="-100" dirty="0">
                <a:latin typeface="Arial"/>
                <a:cs typeface="Arial"/>
              </a:rPr>
              <a:t>editing, </a:t>
            </a:r>
            <a:r>
              <a:rPr sz="2400" spc="-135" dirty="0">
                <a:latin typeface="Arial"/>
                <a:cs typeface="Arial"/>
              </a:rPr>
              <a:t>reading </a:t>
            </a: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e.g., </a:t>
            </a:r>
            <a:r>
              <a:rPr sz="2400" spc="-130" dirty="0">
                <a:latin typeface="Arial"/>
                <a:cs typeface="Arial"/>
              </a:rPr>
              <a:t>Outlook, </a:t>
            </a:r>
            <a:r>
              <a:rPr sz="2400" spc="-125" dirty="0">
                <a:latin typeface="Arial"/>
                <a:cs typeface="Arial"/>
              </a:rPr>
              <a:t>Thunderbird, </a:t>
            </a:r>
            <a:r>
              <a:rPr sz="2400" spc="-155" dirty="0">
                <a:latin typeface="Arial"/>
                <a:cs typeface="Arial"/>
              </a:rPr>
              <a:t>iPhone </a:t>
            </a:r>
            <a:r>
              <a:rPr sz="2400" spc="-125" dirty="0">
                <a:latin typeface="Arial"/>
                <a:cs typeface="Arial"/>
              </a:rPr>
              <a:t>mail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outgoing, </a:t>
            </a:r>
            <a:r>
              <a:rPr sz="2400" spc="-110" dirty="0">
                <a:latin typeface="Arial"/>
                <a:cs typeface="Arial"/>
              </a:rPr>
              <a:t>incoming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10" dirty="0">
                <a:latin typeface="Arial"/>
                <a:cs typeface="Arial"/>
              </a:rPr>
              <a:t>stored </a:t>
            </a:r>
            <a:r>
              <a:rPr sz="2400" spc="-135" dirty="0">
                <a:latin typeface="Arial"/>
                <a:cs typeface="Arial"/>
              </a:rPr>
              <a:t>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79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</a:t>
            </a:r>
            <a:r>
              <a:rPr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961501" y="550544"/>
            <a:ext cx="1840864" cy="1010285"/>
            <a:chOff x="8961501" y="550544"/>
            <a:chExt cx="1840864" cy="1010285"/>
          </a:xfrm>
        </p:grpSpPr>
        <p:sp>
          <p:nvSpPr>
            <p:cNvPr id="6" name="object 6"/>
            <p:cNvSpPr/>
            <p:nvPr/>
          </p:nvSpPr>
          <p:spPr>
            <a:xfrm>
              <a:off x="8968740" y="576071"/>
              <a:ext cx="1828800" cy="980440"/>
            </a:xfrm>
            <a:custGeom>
              <a:avLst/>
              <a:gdLst/>
              <a:ahLst/>
              <a:cxnLst/>
              <a:rect l="l" t="t" r="r" b="b"/>
              <a:pathLst>
                <a:path w="1828800" h="980440">
                  <a:moveTo>
                    <a:pt x="0" y="979931"/>
                  </a:moveTo>
                  <a:lnTo>
                    <a:pt x="1828800" y="979931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1026" y="611885"/>
              <a:ext cx="10795" cy="114300"/>
            </a:xfrm>
            <a:custGeom>
              <a:avLst/>
              <a:gdLst/>
              <a:ahLst/>
              <a:cxnLst/>
              <a:rect l="l" t="t" r="r" b="b"/>
              <a:pathLst>
                <a:path w="10795" h="114300">
                  <a:moveTo>
                    <a:pt x="5333" y="-9525"/>
                  </a:moveTo>
                  <a:lnTo>
                    <a:pt x="5333" y="123825"/>
                  </a:lnTo>
                </a:path>
              </a:pathLst>
            </a:custGeom>
            <a:ln w="29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9418" y="611885"/>
              <a:ext cx="276225" cy="117475"/>
            </a:xfrm>
            <a:custGeom>
              <a:avLst/>
              <a:gdLst/>
              <a:ahLst/>
              <a:cxnLst/>
              <a:rect l="l" t="t" r="r" b="b"/>
              <a:pathLst>
                <a:path w="276225" h="117475">
                  <a:moveTo>
                    <a:pt x="0" y="3048"/>
                  </a:moveTo>
                  <a:lnTo>
                    <a:pt x="0" y="117348"/>
                  </a:lnTo>
                </a:path>
                <a:path w="276225" h="117475">
                  <a:moveTo>
                    <a:pt x="89915" y="0"/>
                  </a:moveTo>
                  <a:lnTo>
                    <a:pt x="89915" y="114300"/>
                  </a:lnTo>
                </a:path>
                <a:path w="276225" h="117475">
                  <a:moveTo>
                    <a:pt x="187451" y="0"/>
                  </a:moveTo>
                  <a:lnTo>
                    <a:pt x="187451" y="114300"/>
                  </a:lnTo>
                </a:path>
                <a:path w="276225" h="117475">
                  <a:moveTo>
                    <a:pt x="275843" y="0"/>
                  </a:moveTo>
                  <a:lnTo>
                    <a:pt x="275843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73502" y="645413"/>
            <a:ext cx="1933575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163195" indent="609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outgoing  message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781050">
              <a:lnSpc>
                <a:spcPts val="1805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98814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2633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29281" y="1187005"/>
            <a:ext cx="111760" cy="157480"/>
            <a:chOff x="8729281" y="1187005"/>
            <a:chExt cx="111760" cy="157480"/>
          </a:xfrm>
        </p:grpSpPr>
        <p:sp>
          <p:nvSpPr>
            <p:cNvPr id="15" name="object 15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91565" y="1609153"/>
            <a:ext cx="3006725" cy="3067050"/>
            <a:chOff x="7191565" y="1609153"/>
            <a:chExt cx="3006725" cy="3067050"/>
          </a:xfrm>
        </p:grpSpPr>
        <p:sp>
          <p:nvSpPr>
            <p:cNvPr id="18" name="object 18"/>
            <p:cNvSpPr/>
            <p:nvPr/>
          </p:nvSpPr>
          <p:spPr>
            <a:xfrm>
              <a:off x="9211056" y="2561844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93936" y="2633472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98508" y="2638044"/>
              <a:ext cx="182880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92412" y="2729483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96984" y="2735580"/>
              <a:ext cx="184404" cy="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87840" y="2919983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4" y="37718"/>
                  </a:lnTo>
                  <a:lnTo>
                    <a:pt x="193333" y="30694"/>
                  </a:lnTo>
                  <a:lnTo>
                    <a:pt x="195071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93936" y="2924555"/>
              <a:ext cx="184404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73768" y="2837688"/>
              <a:ext cx="88391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3936" y="2830068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95460" y="2561844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60052" y="2561844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81388" y="2734055"/>
              <a:ext cx="79247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82912" y="2636519"/>
              <a:ext cx="80772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78340" y="321411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80645" y="0"/>
                  </a:lnTo>
                  <a:lnTo>
                    <a:pt x="75438" y="0"/>
                  </a:lnTo>
                  <a:lnTo>
                    <a:pt x="74155" y="217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379475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379475" y="45720"/>
                  </a:lnTo>
                  <a:lnTo>
                    <a:pt x="388352" y="43916"/>
                  </a:lnTo>
                  <a:lnTo>
                    <a:pt x="395620" y="39004"/>
                  </a:lnTo>
                  <a:lnTo>
                    <a:pt x="400532" y="31736"/>
                  </a:lnTo>
                  <a:lnTo>
                    <a:pt x="402335" y="22860"/>
                  </a:lnTo>
                  <a:lnTo>
                    <a:pt x="400532" y="13983"/>
                  </a:lnTo>
                  <a:lnTo>
                    <a:pt x="395620" y="6715"/>
                  </a:lnTo>
                  <a:lnTo>
                    <a:pt x="388352" y="18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59" y="0"/>
                  </a:lnTo>
                  <a:lnTo>
                    <a:pt x="379475" y="0"/>
                  </a:lnTo>
                  <a:lnTo>
                    <a:pt x="388352" y="1803"/>
                  </a:lnTo>
                  <a:lnTo>
                    <a:pt x="395620" y="6715"/>
                  </a:lnTo>
                  <a:lnTo>
                    <a:pt x="400532" y="13983"/>
                  </a:lnTo>
                  <a:lnTo>
                    <a:pt x="402335" y="22860"/>
                  </a:lnTo>
                  <a:lnTo>
                    <a:pt x="400532" y="31736"/>
                  </a:lnTo>
                  <a:lnTo>
                    <a:pt x="395620" y="39004"/>
                  </a:lnTo>
                  <a:lnTo>
                    <a:pt x="388352" y="43916"/>
                  </a:lnTo>
                  <a:lnTo>
                    <a:pt x="379475" y="45720"/>
                  </a:lnTo>
                  <a:lnTo>
                    <a:pt x="22859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11056" y="3244595"/>
              <a:ext cx="358140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11056" y="3244595"/>
              <a:ext cx="358140" cy="22860"/>
            </a:xfrm>
            <a:custGeom>
              <a:avLst/>
              <a:gdLst/>
              <a:ahLst/>
              <a:cxnLst/>
              <a:rect l="l" t="t" r="r" b="b"/>
              <a:pathLst>
                <a:path w="3581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6710" y="0"/>
                  </a:lnTo>
                  <a:lnTo>
                    <a:pt x="353060" y="0"/>
                  </a:lnTo>
                  <a:lnTo>
                    <a:pt x="358140" y="5079"/>
                  </a:lnTo>
                  <a:lnTo>
                    <a:pt x="358140" y="11429"/>
                  </a:lnTo>
                  <a:lnTo>
                    <a:pt x="358140" y="17779"/>
                  </a:lnTo>
                  <a:lnTo>
                    <a:pt x="353060" y="22859"/>
                  </a:lnTo>
                  <a:lnTo>
                    <a:pt x="346710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44584" y="3145536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04020" y="3145536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363456" y="314401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97568" y="2982468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8170" y="2381250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4"/>
                  </a:lnTo>
                  <a:lnTo>
                    <a:pt x="1123187" y="790955"/>
                  </a:lnTo>
                  <a:lnTo>
                    <a:pt x="1107326" y="761491"/>
                  </a:lnTo>
                  <a:lnTo>
                    <a:pt x="1056512" y="761491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1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1"/>
                  </a:lnTo>
                  <a:lnTo>
                    <a:pt x="1107326" y="761491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4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3"/>
                  </a:lnTo>
                  <a:lnTo>
                    <a:pt x="84119" y="29463"/>
                  </a:lnTo>
                  <a:lnTo>
                    <a:pt x="94741" y="14350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3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3"/>
                  </a:lnTo>
                  <a:close/>
                </a:path>
                <a:path w="1123315" h="791210">
                  <a:moveTo>
                    <a:pt x="84119" y="29463"/>
                  </a:moveTo>
                  <a:lnTo>
                    <a:pt x="66675" y="29463"/>
                  </a:lnTo>
                  <a:lnTo>
                    <a:pt x="78343" y="37680"/>
                  </a:lnTo>
                  <a:lnTo>
                    <a:pt x="84119" y="2946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40524" y="1613916"/>
              <a:ext cx="451103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23404" y="1685544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172212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7976" y="1690116"/>
              <a:ext cx="184403" cy="335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21880" y="1781556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26452" y="1787652"/>
              <a:ext cx="185927" cy="304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18832" y="1972056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72212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2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23404" y="1978152"/>
              <a:ext cx="185927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03236" y="1889760"/>
              <a:ext cx="88392" cy="563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23404" y="1882140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24928" y="1613916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9520" y="1613916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10856" y="1786128"/>
              <a:ext cx="79248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12380" y="1688592"/>
              <a:ext cx="82296" cy="716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07808" y="2266187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04" y="165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0524" y="2296668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0524" y="2296668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2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7405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3501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92924" y="2196084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4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28560" y="2034540"/>
              <a:ext cx="27940" cy="227329"/>
            </a:xfrm>
            <a:custGeom>
              <a:avLst/>
              <a:gdLst/>
              <a:ahLst/>
              <a:cxnLst/>
              <a:rect l="l" t="t" r="r" b="b"/>
              <a:pathLst>
                <a:path w="27940" h="227330">
                  <a:moveTo>
                    <a:pt x="0" y="227075"/>
                  </a:moveTo>
                  <a:lnTo>
                    <a:pt x="27431" y="227075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17664" y="3954780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9644" y="1371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6"/>
                  </a:moveTo>
                  <a:lnTo>
                    <a:pt x="199644" y="13716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0544" y="4026408"/>
              <a:ext cx="193675" cy="44450"/>
            </a:xfrm>
            <a:custGeom>
              <a:avLst/>
              <a:gdLst/>
              <a:ahLst/>
              <a:cxnLst/>
              <a:rect l="l" t="t" r="r" b="b"/>
              <a:pathLst>
                <a:path w="193675" h="44450">
                  <a:moveTo>
                    <a:pt x="171450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1450" y="44196"/>
                  </a:lnTo>
                  <a:lnTo>
                    <a:pt x="180046" y="42457"/>
                  </a:lnTo>
                  <a:lnTo>
                    <a:pt x="187070" y="37719"/>
                  </a:lnTo>
                  <a:lnTo>
                    <a:pt x="191809" y="30694"/>
                  </a:lnTo>
                  <a:lnTo>
                    <a:pt x="193548" y="22098"/>
                  </a:lnTo>
                  <a:lnTo>
                    <a:pt x="191809" y="13501"/>
                  </a:lnTo>
                  <a:lnTo>
                    <a:pt x="187071" y="6477"/>
                  </a:lnTo>
                  <a:lnTo>
                    <a:pt x="180046" y="1738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05116" y="4030980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99020" y="4123944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74498" y="41147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3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03592" y="4128516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81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8120" y="13716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0" y="13716"/>
                  </a:moveTo>
                  <a:lnTo>
                    <a:pt x="198120" y="1371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95972" y="4314444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7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7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00544" y="4319016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80376" y="4232148"/>
              <a:ext cx="88392" cy="563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00544" y="422452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2068" y="3954780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68184" y="3954780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89520" y="4128516"/>
              <a:ext cx="79248" cy="640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89520" y="4030980"/>
              <a:ext cx="82296" cy="71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86472" y="4608575"/>
              <a:ext cx="86995" cy="59690"/>
            </a:xfrm>
            <a:custGeom>
              <a:avLst/>
              <a:gdLst/>
              <a:ahLst/>
              <a:cxnLst/>
              <a:rect l="l" t="t" r="r" b="b"/>
              <a:pathLst>
                <a:path w="86995" h="59689">
                  <a:moveTo>
                    <a:pt x="86868" y="6096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091" y="1714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80137" y="27432"/>
                  </a:lnTo>
                  <a:lnTo>
                    <a:pt x="83439" y="27432"/>
                  </a:lnTo>
                  <a:lnTo>
                    <a:pt x="86868" y="21336"/>
                  </a:lnTo>
                  <a:lnTo>
                    <a:pt x="8686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37871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78714" y="44196"/>
                  </a:lnTo>
                  <a:lnTo>
                    <a:pt x="387310" y="42457"/>
                  </a:lnTo>
                  <a:lnTo>
                    <a:pt x="394334" y="37719"/>
                  </a:lnTo>
                  <a:lnTo>
                    <a:pt x="399073" y="30694"/>
                  </a:lnTo>
                  <a:lnTo>
                    <a:pt x="400812" y="22098"/>
                  </a:lnTo>
                  <a:lnTo>
                    <a:pt x="399073" y="13501"/>
                  </a:lnTo>
                  <a:lnTo>
                    <a:pt x="394335" y="6477"/>
                  </a:lnTo>
                  <a:lnTo>
                    <a:pt x="387310" y="1738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7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78714" y="0"/>
                  </a:lnTo>
                  <a:lnTo>
                    <a:pt x="387310" y="1738"/>
                  </a:lnTo>
                  <a:lnTo>
                    <a:pt x="394335" y="6476"/>
                  </a:lnTo>
                  <a:lnTo>
                    <a:pt x="399073" y="13501"/>
                  </a:lnTo>
                  <a:lnTo>
                    <a:pt x="400812" y="22098"/>
                  </a:lnTo>
                  <a:lnTo>
                    <a:pt x="399073" y="30694"/>
                  </a:lnTo>
                  <a:lnTo>
                    <a:pt x="394334" y="37718"/>
                  </a:lnTo>
                  <a:lnTo>
                    <a:pt x="387310" y="42457"/>
                  </a:lnTo>
                  <a:lnTo>
                    <a:pt x="37871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17664" y="4637532"/>
              <a:ext cx="359663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7664" y="4637532"/>
              <a:ext cx="360045" cy="24765"/>
            </a:xfrm>
            <a:custGeom>
              <a:avLst/>
              <a:gdLst/>
              <a:ahLst/>
              <a:cxnLst/>
              <a:rect l="l" t="t" r="r" b="b"/>
              <a:pathLst>
                <a:path w="360045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7471" y="0"/>
                  </a:lnTo>
                  <a:lnTo>
                    <a:pt x="354202" y="0"/>
                  </a:lnTo>
                  <a:lnTo>
                    <a:pt x="359663" y="5461"/>
                  </a:lnTo>
                  <a:lnTo>
                    <a:pt x="359663" y="12192"/>
                  </a:lnTo>
                  <a:lnTo>
                    <a:pt x="359663" y="18923"/>
                  </a:lnTo>
                  <a:lnTo>
                    <a:pt x="354202" y="24384"/>
                  </a:lnTo>
                  <a:lnTo>
                    <a:pt x="347471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51192" y="4539995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5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5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12152" y="453999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1588" y="453847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69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69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05700" y="437692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6"/>
                  </a:moveTo>
                  <a:lnTo>
                    <a:pt x="28955" y="227076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568053" y="2789300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472041" y="3033141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370444" y="3353180"/>
            <a:ext cx="2771775" cy="1866264"/>
            <a:chOff x="7370444" y="3353180"/>
            <a:chExt cx="2771775" cy="1866264"/>
          </a:xfrm>
        </p:grpSpPr>
        <p:sp>
          <p:nvSpPr>
            <p:cNvPr id="114" name="object 114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495281" y="3405377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567676" y="4189857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71664" y="4433697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7370444" y="1943480"/>
            <a:ext cx="828675" cy="3235325"/>
            <a:chOff x="7370444" y="1943480"/>
            <a:chExt cx="828675" cy="3235325"/>
          </a:xfrm>
        </p:grpSpPr>
        <p:sp>
          <p:nvSpPr>
            <p:cNvPr id="132" name="object 132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95793" y="48059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0583" y="14630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4"/>
                  </a:moveTo>
                  <a:lnTo>
                    <a:pt x="100583" y="146304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471664" y="1941322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7408544" y="2505836"/>
            <a:ext cx="1932939" cy="2085339"/>
            <a:chOff x="7408544" y="2505836"/>
            <a:chExt cx="1932939" cy="2085339"/>
          </a:xfrm>
        </p:grpSpPr>
        <p:sp>
          <p:nvSpPr>
            <p:cNvPr id="149" name="object 149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495793" y="25580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0583" y="14630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3"/>
                  </a:moveTo>
                  <a:lnTo>
                    <a:pt x="100583" y="146303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431532" y="2981705"/>
              <a:ext cx="1910080" cy="1609725"/>
            </a:xfrm>
            <a:custGeom>
              <a:avLst/>
              <a:gdLst/>
              <a:ahLst/>
              <a:cxnLst/>
              <a:rect l="l" t="t" r="r" b="b"/>
              <a:pathLst>
                <a:path w="1910079" h="1609725">
                  <a:moveTo>
                    <a:pt x="85725" y="85725"/>
                  </a:moveTo>
                  <a:lnTo>
                    <a:pt x="78613" y="71501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162431"/>
                  </a:lnTo>
                  <a:lnTo>
                    <a:pt x="0" y="1162431"/>
                  </a:lnTo>
                  <a:lnTo>
                    <a:pt x="42926" y="1248156"/>
                  </a:lnTo>
                  <a:lnTo>
                    <a:pt x="78613" y="1176655"/>
                  </a:lnTo>
                  <a:lnTo>
                    <a:pt x="85725" y="1162431"/>
                  </a:lnTo>
                  <a:lnTo>
                    <a:pt x="57150" y="1162431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1910079" h="1609725">
                  <a:moveTo>
                    <a:pt x="1909826" y="524256"/>
                  </a:moveTo>
                  <a:lnTo>
                    <a:pt x="1818386" y="552958"/>
                  </a:lnTo>
                  <a:lnTo>
                    <a:pt x="1838223" y="573532"/>
                  </a:lnTo>
                  <a:lnTo>
                    <a:pt x="838327" y="1539468"/>
                  </a:lnTo>
                  <a:lnTo>
                    <a:pt x="818515" y="1518920"/>
                  </a:lnTo>
                  <a:lnTo>
                    <a:pt x="786638" y="1609344"/>
                  </a:lnTo>
                  <a:lnTo>
                    <a:pt x="878078" y="1580642"/>
                  </a:lnTo>
                  <a:lnTo>
                    <a:pt x="867778" y="1569974"/>
                  </a:lnTo>
                  <a:lnTo>
                    <a:pt x="858227" y="1560080"/>
                  </a:lnTo>
                  <a:lnTo>
                    <a:pt x="1858124" y="594144"/>
                  </a:lnTo>
                  <a:lnTo>
                    <a:pt x="1877949" y="614680"/>
                  </a:lnTo>
                  <a:lnTo>
                    <a:pt x="1895944" y="563638"/>
                  </a:lnTo>
                  <a:lnTo>
                    <a:pt x="1909826" y="52425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8397240" y="38663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359140" y="26090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036307" y="3323844"/>
            <a:ext cx="856615" cy="304800"/>
          </a:xfrm>
          <a:custGeom>
            <a:avLst/>
            <a:gdLst/>
            <a:ahLst/>
            <a:cxnLst/>
            <a:rect l="l" t="t" r="r" b="b"/>
            <a:pathLst>
              <a:path w="856615" h="304800">
                <a:moveTo>
                  <a:pt x="856488" y="0"/>
                </a:moveTo>
                <a:lnTo>
                  <a:pt x="0" y="0"/>
                </a:lnTo>
                <a:lnTo>
                  <a:pt x="0" y="304799"/>
                </a:lnTo>
                <a:lnTo>
                  <a:pt x="856488" y="304799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7031863" y="3281553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8005571" y="1406652"/>
            <a:ext cx="891540" cy="828040"/>
            <a:chOff x="8005571" y="1406652"/>
            <a:chExt cx="891540" cy="828040"/>
          </a:xfrm>
        </p:grpSpPr>
        <p:sp>
          <p:nvSpPr>
            <p:cNvPr id="168" name="object 168"/>
            <p:cNvSpPr/>
            <p:nvPr/>
          </p:nvSpPr>
          <p:spPr>
            <a:xfrm>
              <a:off x="8005571" y="1406652"/>
              <a:ext cx="891539" cy="82753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385047" y="1485900"/>
              <a:ext cx="432816" cy="3794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8042909" y="1223010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10043159" y="2221992"/>
            <a:ext cx="890269" cy="829310"/>
            <a:chOff x="10043159" y="2221992"/>
            <a:chExt cx="890269" cy="829310"/>
          </a:xfrm>
        </p:grpSpPr>
        <p:sp>
          <p:nvSpPr>
            <p:cNvPr id="172" name="object 172"/>
            <p:cNvSpPr/>
            <p:nvPr/>
          </p:nvSpPr>
          <p:spPr>
            <a:xfrm>
              <a:off x="10043159" y="2221992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22635" y="2301240"/>
              <a:ext cx="432816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0080497" y="20383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0378440" y="2983992"/>
            <a:ext cx="891540" cy="829310"/>
            <a:chOff x="10378440" y="2983992"/>
            <a:chExt cx="891540" cy="829310"/>
          </a:xfrm>
        </p:grpSpPr>
        <p:sp>
          <p:nvSpPr>
            <p:cNvPr id="176" name="object 176"/>
            <p:cNvSpPr/>
            <p:nvPr/>
          </p:nvSpPr>
          <p:spPr>
            <a:xfrm>
              <a:off x="10378440" y="2983992"/>
              <a:ext cx="891539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7916" y="3063240"/>
              <a:ext cx="434339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10415778" y="2800350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3975" indent="5651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0414254" y="4063491"/>
            <a:ext cx="704850" cy="742950"/>
            <a:chOff x="10414254" y="4063491"/>
            <a:chExt cx="704850" cy="742950"/>
          </a:xfrm>
        </p:grpSpPr>
        <p:sp>
          <p:nvSpPr>
            <p:cNvPr id="180" name="object 180"/>
            <p:cNvSpPr/>
            <p:nvPr/>
          </p:nvSpPr>
          <p:spPr>
            <a:xfrm>
              <a:off x="10414254" y="4063491"/>
              <a:ext cx="704596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626852" y="4111751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10284714" y="3848861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7802403" y="5502147"/>
            <a:ext cx="706120" cy="742950"/>
            <a:chOff x="7802403" y="5502147"/>
            <a:chExt cx="706120" cy="742950"/>
          </a:xfrm>
        </p:grpSpPr>
        <p:sp>
          <p:nvSpPr>
            <p:cNvPr id="184" name="object 184"/>
            <p:cNvSpPr/>
            <p:nvPr/>
          </p:nvSpPr>
          <p:spPr>
            <a:xfrm>
              <a:off x="7802403" y="5502147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014715" y="5548883"/>
              <a:ext cx="434339" cy="3794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7672578" y="5285994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3655" marR="55244" indent="55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365235" y="4850891"/>
            <a:ext cx="890269" cy="829310"/>
            <a:chOff x="8365235" y="4850891"/>
            <a:chExt cx="890269" cy="829310"/>
          </a:xfrm>
        </p:grpSpPr>
        <p:sp>
          <p:nvSpPr>
            <p:cNvPr id="188" name="object 188"/>
            <p:cNvSpPr/>
            <p:nvPr/>
          </p:nvSpPr>
          <p:spPr>
            <a:xfrm>
              <a:off x="8365235" y="4850891"/>
              <a:ext cx="890016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744711" y="4930139"/>
              <a:ext cx="432816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402573" y="46672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2" name="object 1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31" y="1009358"/>
            <a:ext cx="5705475" cy="5118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CC0000"/>
                </a:solidFill>
                <a:latin typeface="Georgia"/>
                <a:cs typeface="Georgia"/>
              </a:rPr>
              <a:t>Mail</a:t>
            </a:r>
            <a:r>
              <a:rPr sz="2800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349250" marR="350520" indent="-228600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mailbox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incoming </a:t>
            </a:r>
            <a:r>
              <a:rPr sz="2400" spc="-5" dirty="0">
                <a:latin typeface="Georgia"/>
                <a:cs typeface="Georgia"/>
              </a:rPr>
              <a:t>messages 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user</a:t>
            </a:r>
            <a:endParaRPr sz="2400">
              <a:latin typeface="Georgia"/>
              <a:cs typeface="Georgia"/>
            </a:endParaRPr>
          </a:p>
          <a:p>
            <a:pPr marL="349250" marR="965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message queue </a:t>
            </a:r>
            <a:r>
              <a:rPr sz="2400" spc="-5" dirty="0">
                <a:latin typeface="Georgia"/>
                <a:cs typeface="Georgia"/>
              </a:rPr>
              <a:t>of outgoing </a:t>
            </a:r>
            <a:r>
              <a:rPr sz="2400" dirty="0">
                <a:latin typeface="Georgia"/>
                <a:cs typeface="Georgia"/>
              </a:rPr>
              <a:t>(to </a:t>
            </a:r>
            <a:r>
              <a:rPr sz="2400" spc="-5" dirty="0">
                <a:latin typeface="Georgia"/>
                <a:cs typeface="Georgia"/>
              </a:rPr>
              <a:t>be sent) 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5" dirty="0">
                <a:latin typeface="Georgia"/>
                <a:cs typeface="Georgia"/>
              </a:rPr>
              <a:t> messages</a:t>
            </a:r>
            <a:endParaRPr sz="2400">
              <a:latin typeface="Georgia"/>
              <a:cs typeface="Georgia"/>
            </a:endParaRPr>
          </a:p>
          <a:p>
            <a:pPr marL="349250" marR="6159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SMTP 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 </a:t>
            </a:r>
            <a:r>
              <a:rPr sz="2400" spc="-5" dirty="0">
                <a:latin typeface="Georgia"/>
                <a:cs typeface="Georgia"/>
              </a:rPr>
              <a:t>between mail servers to  send email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07720" algn="l"/>
              </a:tabLst>
            </a:pPr>
            <a:r>
              <a:rPr sz="2400" spc="-5" dirty="0">
                <a:latin typeface="Georgia"/>
                <a:cs typeface="Georgia"/>
              </a:rPr>
              <a:t>client: sending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25"/>
              </a:spcBef>
              <a:buChar char="•"/>
              <a:tabLst>
                <a:tab pos="807720" algn="l"/>
              </a:tabLst>
            </a:pPr>
            <a:r>
              <a:rPr sz="2400" spc="40" dirty="0">
                <a:latin typeface="Arial"/>
                <a:cs typeface="Arial"/>
              </a:rPr>
              <a:t>“</a:t>
            </a:r>
            <a:r>
              <a:rPr sz="2400" spc="40" dirty="0">
                <a:latin typeface="Georgia"/>
                <a:cs typeface="Georgia"/>
              </a:rPr>
              <a:t>server</a:t>
            </a:r>
            <a:r>
              <a:rPr sz="2400" spc="40" dirty="0">
                <a:latin typeface="Arial"/>
                <a:cs typeface="Arial"/>
              </a:rPr>
              <a:t>”</a:t>
            </a:r>
            <a:r>
              <a:rPr sz="2400" spc="40" dirty="0">
                <a:latin typeface="Georgia"/>
                <a:cs typeface="Georgia"/>
              </a:rPr>
              <a:t>: </a:t>
            </a:r>
            <a:r>
              <a:rPr sz="2400" dirty="0">
                <a:latin typeface="Georgia"/>
                <a:cs typeface="Georgia"/>
              </a:rPr>
              <a:t>receiving mail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5" dirty="0">
                <a:latin typeface="Arial"/>
                <a:cs typeface="Arial"/>
              </a:rPr>
              <a:t>starts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0" dirty="0">
                <a:latin typeface="Arial"/>
                <a:cs typeface="Arial"/>
              </a:rPr>
              <a:t>journey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95" dirty="0">
                <a:latin typeface="Arial"/>
                <a:cs typeface="Arial"/>
              </a:rPr>
              <a:t>user  </a:t>
            </a:r>
            <a:r>
              <a:rPr sz="2000" spc="-110" dirty="0">
                <a:latin typeface="Arial"/>
                <a:cs typeface="Arial"/>
              </a:rPr>
              <a:t>agent,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recipient’s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20" dirty="0">
                <a:latin typeface="Arial"/>
                <a:cs typeface="Arial"/>
              </a:rPr>
              <a:t>where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deposited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90" dirty="0">
                <a:latin typeface="Arial"/>
                <a:cs typeface="Arial"/>
              </a:rPr>
              <a:t>recipient’s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mailbox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21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servers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8169" y="2391917"/>
            <a:ext cx="1980564" cy="1439545"/>
            <a:chOff x="8218169" y="2391917"/>
            <a:chExt cx="1980564" cy="1439545"/>
          </a:xfrm>
        </p:grpSpPr>
        <p:sp>
          <p:nvSpPr>
            <p:cNvPr id="5" name="object 5"/>
            <p:cNvSpPr/>
            <p:nvPr/>
          </p:nvSpPr>
          <p:spPr>
            <a:xfrm>
              <a:off x="8218169" y="2391917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5"/>
                  </a:lnTo>
                  <a:lnTo>
                    <a:pt x="1123187" y="790956"/>
                  </a:lnTo>
                  <a:lnTo>
                    <a:pt x="1107326" y="761492"/>
                  </a:lnTo>
                  <a:lnTo>
                    <a:pt x="1056512" y="761492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2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2"/>
                  </a:lnTo>
                  <a:lnTo>
                    <a:pt x="1107326" y="761492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5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4"/>
                  </a:lnTo>
                  <a:lnTo>
                    <a:pt x="84119" y="29464"/>
                  </a:lnTo>
                  <a:lnTo>
                    <a:pt x="94741" y="14351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4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4"/>
                  </a:lnTo>
                  <a:close/>
                </a:path>
                <a:path w="1123315" h="791210">
                  <a:moveTo>
                    <a:pt x="84119" y="29464"/>
                  </a:moveTo>
                  <a:lnTo>
                    <a:pt x="66675" y="29464"/>
                  </a:lnTo>
                  <a:lnTo>
                    <a:pt x="78343" y="37680"/>
                  </a:lnTo>
                  <a:lnTo>
                    <a:pt x="84119" y="29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1"/>
                  </a:lnTo>
                  <a:lnTo>
                    <a:pt x="809244" y="1010411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1"/>
                  </a:moveTo>
                  <a:lnTo>
                    <a:pt x="809244" y="1010411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68053" y="2800349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2041" y="3044189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565" y="2992373"/>
            <a:ext cx="2950845" cy="1696085"/>
            <a:chOff x="7191565" y="2992373"/>
            <a:chExt cx="2950845" cy="1696085"/>
          </a:xfrm>
        </p:grpSpPr>
        <p:sp>
          <p:nvSpPr>
            <p:cNvPr id="11" name="object 11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282" y="3416045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7664" y="3966971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544" y="403859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79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2211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6" y="4043171"/>
              <a:ext cx="184403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9020" y="4134611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592" y="4139183"/>
              <a:ext cx="185927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01168" y="137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6"/>
                  </a:moveTo>
                  <a:lnTo>
                    <a:pt x="201168" y="13716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5972" y="4325111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7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44" y="4329683"/>
              <a:ext cx="185927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0376" y="4242815"/>
              <a:ext cx="88392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544" y="4235195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3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2068" y="3966971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8184" y="396697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9520" y="4139183"/>
              <a:ext cx="79248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9520" y="4041647"/>
              <a:ext cx="82296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4948" y="4619243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30" y="1612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77787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377951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377951" y="45720"/>
                  </a:lnTo>
                  <a:lnTo>
                    <a:pt x="386828" y="43916"/>
                  </a:lnTo>
                  <a:lnTo>
                    <a:pt x="394096" y="39004"/>
                  </a:lnTo>
                  <a:lnTo>
                    <a:pt x="399008" y="31736"/>
                  </a:lnTo>
                  <a:lnTo>
                    <a:pt x="400812" y="22860"/>
                  </a:lnTo>
                  <a:lnTo>
                    <a:pt x="399008" y="13983"/>
                  </a:lnTo>
                  <a:lnTo>
                    <a:pt x="394096" y="6715"/>
                  </a:lnTo>
                  <a:lnTo>
                    <a:pt x="386828" y="180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7951" y="0"/>
                  </a:lnTo>
                  <a:lnTo>
                    <a:pt x="386828" y="1803"/>
                  </a:lnTo>
                  <a:lnTo>
                    <a:pt x="394096" y="6715"/>
                  </a:lnTo>
                  <a:lnTo>
                    <a:pt x="399008" y="13983"/>
                  </a:lnTo>
                  <a:lnTo>
                    <a:pt x="400812" y="22860"/>
                  </a:lnTo>
                  <a:lnTo>
                    <a:pt x="399008" y="31736"/>
                  </a:lnTo>
                  <a:lnTo>
                    <a:pt x="394096" y="39004"/>
                  </a:lnTo>
                  <a:lnTo>
                    <a:pt x="386828" y="43916"/>
                  </a:lnTo>
                  <a:lnTo>
                    <a:pt x="377951" y="45720"/>
                  </a:lnTo>
                  <a:lnTo>
                    <a:pt x="22860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7664" y="4649723"/>
              <a:ext cx="359663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7664" y="4649723"/>
              <a:ext cx="360045" cy="22860"/>
            </a:xfrm>
            <a:custGeom>
              <a:avLst/>
              <a:gdLst/>
              <a:ahLst/>
              <a:cxnLst/>
              <a:rect l="l" t="t" r="r" b="b"/>
              <a:pathLst>
                <a:path w="36004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8233" y="0"/>
                  </a:lnTo>
                  <a:lnTo>
                    <a:pt x="354583" y="0"/>
                  </a:lnTo>
                  <a:lnTo>
                    <a:pt x="359663" y="5080"/>
                  </a:lnTo>
                  <a:lnTo>
                    <a:pt x="359663" y="11430"/>
                  </a:lnTo>
                  <a:lnTo>
                    <a:pt x="359663" y="17780"/>
                  </a:lnTo>
                  <a:lnTo>
                    <a:pt x="354583" y="22859"/>
                  </a:lnTo>
                  <a:lnTo>
                    <a:pt x="348233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1192" y="4550663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2" y="4550663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0064" y="4549139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1532" y="2992373"/>
              <a:ext cx="85725" cy="1248410"/>
            </a:xfrm>
            <a:custGeom>
              <a:avLst/>
              <a:gdLst/>
              <a:ahLst/>
              <a:cxnLst/>
              <a:rect l="l" t="t" r="r" b="b"/>
              <a:pathLst>
                <a:path w="85725" h="1248410">
                  <a:moveTo>
                    <a:pt x="28575" y="1162431"/>
                  </a:moveTo>
                  <a:lnTo>
                    <a:pt x="0" y="1162431"/>
                  </a:lnTo>
                  <a:lnTo>
                    <a:pt x="42925" y="1248156"/>
                  </a:lnTo>
                  <a:lnTo>
                    <a:pt x="78623" y="1176655"/>
                  </a:lnTo>
                  <a:lnTo>
                    <a:pt x="28575" y="1176655"/>
                  </a:lnTo>
                  <a:lnTo>
                    <a:pt x="28575" y="1162431"/>
                  </a:lnTo>
                  <a:close/>
                </a:path>
                <a:path w="85725" h="124841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1176655"/>
                  </a:lnTo>
                  <a:lnTo>
                    <a:pt x="57150" y="1176655"/>
                  </a:lnTo>
                  <a:lnTo>
                    <a:pt x="57150" y="71374"/>
                  </a:lnTo>
                  <a:close/>
                </a:path>
                <a:path w="85725" h="1248410">
                  <a:moveTo>
                    <a:pt x="85725" y="1162431"/>
                  </a:moveTo>
                  <a:lnTo>
                    <a:pt x="57150" y="1162431"/>
                  </a:lnTo>
                  <a:lnTo>
                    <a:pt x="57150" y="1176655"/>
                  </a:lnTo>
                  <a:lnTo>
                    <a:pt x="78623" y="1176655"/>
                  </a:lnTo>
                  <a:lnTo>
                    <a:pt x="85725" y="1162431"/>
                  </a:lnTo>
                  <a:close/>
                </a:path>
                <a:path w="85725" h="124841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124841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93938" y="383565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12901" y="1619821"/>
            <a:ext cx="2454275" cy="3611879"/>
            <a:chOff x="7212901" y="1619821"/>
            <a:chExt cx="2454275" cy="3611879"/>
          </a:xfrm>
        </p:grpSpPr>
        <p:sp>
          <p:nvSpPr>
            <p:cNvPr id="58" name="object 58"/>
            <p:cNvSpPr/>
            <p:nvPr/>
          </p:nvSpPr>
          <p:spPr>
            <a:xfrm>
              <a:off x="9211056" y="2572511"/>
              <a:ext cx="449579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7152" y="2651759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7152" y="2646997"/>
              <a:ext cx="200025" cy="24765"/>
            </a:xfrm>
            <a:custGeom>
              <a:avLst/>
              <a:gdLst/>
              <a:ahLst/>
              <a:cxnLst/>
              <a:rect l="l" t="t" r="r" b="b"/>
              <a:pathLst>
                <a:path w="200025" h="24764">
                  <a:moveTo>
                    <a:pt x="0" y="24765"/>
                  </a:moveTo>
                  <a:lnTo>
                    <a:pt x="199834" y="24765"/>
                  </a:lnTo>
                  <a:lnTo>
                    <a:pt x="199834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92412" y="264413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8508" y="2648711"/>
              <a:ext cx="182880" cy="3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7152" y="274929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7152" y="2744533"/>
              <a:ext cx="204470" cy="23495"/>
            </a:xfrm>
            <a:custGeom>
              <a:avLst/>
              <a:gdLst/>
              <a:ahLst/>
              <a:cxnLst/>
              <a:rect l="l" t="t" r="r" b="b"/>
              <a:pathLst>
                <a:path w="204470" h="23494">
                  <a:moveTo>
                    <a:pt x="0" y="23240"/>
                  </a:moveTo>
                  <a:lnTo>
                    <a:pt x="204406" y="23240"/>
                  </a:lnTo>
                  <a:lnTo>
                    <a:pt x="204406" y="0"/>
                  </a:lnTo>
                  <a:lnTo>
                    <a:pt x="0" y="0"/>
                  </a:ln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90888" y="2741675"/>
              <a:ext cx="196850" cy="41275"/>
            </a:xfrm>
            <a:custGeom>
              <a:avLst/>
              <a:gdLst/>
              <a:ahLst/>
              <a:cxnLst/>
              <a:rect l="l" t="t" r="r" b="b"/>
              <a:pathLst>
                <a:path w="196850" h="41275">
                  <a:moveTo>
                    <a:pt x="176021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76021" y="41148"/>
                  </a:lnTo>
                  <a:lnTo>
                    <a:pt x="184005" y="39522"/>
                  </a:lnTo>
                  <a:lnTo>
                    <a:pt x="190547" y="35099"/>
                  </a:lnTo>
                  <a:lnTo>
                    <a:pt x="194970" y="28557"/>
                  </a:lnTo>
                  <a:lnTo>
                    <a:pt x="196595" y="20574"/>
                  </a:lnTo>
                  <a:lnTo>
                    <a:pt x="194970" y="12590"/>
                  </a:lnTo>
                  <a:lnTo>
                    <a:pt x="190547" y="6048"/>
                  </a:lnTo>
                  <a:lnTo>
                    <a:pt x="184005" y="1625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5460" y="2746247"/>
              <a:ext cx="185928" cy="32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7152" y="2849880"/>
              <a:ext cx="196850" cy="15240"/>
            </a:xfrm>
            <a:custGeom>
              <a:avLst/>
              <a:gdLst/>
              <a:ahLst/>
              <a:cxnLst/>
              <a:rect l="l" t="t" r="r" b="b"/>
              <a:pathLst>
                <a:path w="196850" h="15239">
                  <a:moveTo>
                    <a:pt x="0" y="15239"/>
                  </a:moveTo>
                  <a:lnTo>
                    <a:pt x="196596" y="152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7152" y="2845117"/>
              <a:ext cx="201930" cy="24765"/>
            </a:xfrm>
            <a:custGeom>
              <a:avLst/>
              <a:gdLst/>
              <a:ahLst/>
              <a:cxnLst/>
              <a:rect l="l" t="t" r="r" b="b"/>
              <a:pathLst>
                <a:path w="201929" h="24764">
                  <a:moveTo>
                    <a:pt x="0" y="24765"/>
                  </a:moveTo>
                  <a:lnTo>
                    <a:pt x="201358" y="24765"/>
                  </a:lnTo>
                  <a:lnTo>
                    <a:pt x="201358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87840" y="2930651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1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2211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1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92412" y="2936747"/>
              <a:ext cx="185928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73768" y="2849880"/>
              <a:ext cx="86867" cy="548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2412" y="2840736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6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3936" y="2572511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0052" y="257251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81388" y="2744723"/>
              <a:ext cx="79247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2" y="2647187"/>
              <a:ext cx="80772" cy="716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78340" y="3224783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380237" y="44195"/>
                  </a:lnTo>
                  <a:lnTo>
                    <a:pt x="388834" y="42457"/>
                  </a:lnTo>
                  <a:lnTo>
                    <a:pt x="395858" y="37718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8"/>
                  </a:lnTo>
                  <a:lnTo>
                    <a:pt x="388834" y="42457"/>
                  </a:lnTo>
                  <a:lnTo>
                    <a:pt x="380237" y="44195"/>
                  </a:lnTo>
                  <a:lnTo>
                    <a:pt x="22098" y="44195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11056" y="3255263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11056" y="325526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44584" y="315620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04020" y="3156203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9"/>
                  </a:lnTo>
                  <a:lnTo>
                    <a:pt x="16769" y="42457"/>
                  </a:lnTo>
                  <a:lnTo>
                    <a:pt x="27431" y="44196"/>
                  </a:lnTo>
                  <a:lnTo>
                    <a:pt x="38094" y="42457"/>
                  </a:lnTo>
                  <a:lnTo>
                    <a:pt x="46815" y="37719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7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63456" y="3154680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40524" y="1624583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23404" y="169621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27976" y="1700783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21880" y="1793747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26452" y="1798319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8832" y="1984247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2974" y="44196"/>
                  </a:lnTo>
                  <a:lnTo>
                    <a:pt x="181570" y="42457"/>
                  </a:lnTo>
                  <a:lnTo>
                    <a:pt x="188595" y="37719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23404" y="1988819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3236" y="1901951"/>
              <a:ext cx="88392" cy="548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23404" y="189280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24928" y="1624583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89520" y="1624583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0856" y="1798319"/>
              <a:ext cx="79248" cy="624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2380" y="1699259"/>
              <a:ext cx="82296" cy="73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7808" y="227685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7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7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40524" y="2307335"/>
              <a:ext cx="358140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40524" y="2307335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4052" y="2209800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3488" y="2209800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2924" y="220827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036" y="204520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567421" y="4200905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471409" y="444474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370444" y="1954148"/>
            <a:ext cx="828675" cy="3237230"/>
            <a:chOff x="7370444" y="1954148"/>
            <a:chExt cx="828675" cy="3237230"/>
          </a:xfrm>
        </p:grpSpPr>
        <p:sp>
          <p:nvSpPr>
            <p:cNvPr id="124" name="object 124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95793" y="48166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471409" y="1952370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36307" y="2516504"/>
            <a:ext cx="2305050" cy="2085339"/>
            <a:chOff x="7036307" y="2516504"/>
            <a:chExt cx="2305050" cy="2085339"/>
          </a:xfrm>
        </p:grpSpPr>
        <p:sp>
          <p:nvSpPr>
            <p:cNvPr id="141" name="object 141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95793" y="25687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218169" y="3516629"/>
              <a:ext cx="1123315" cy="1085215"/>
            </a:xfrm>
            <a:custGeom>
              <a:avLst/>
              <a:gdLst/>
              <a:ahLst/>
              <a:cxnLst/>
              <a:rect l="l" t="t" r="r" b="b"/>
              <a:pathLst>
                <a:path w="1123315" h="1085214">
                  <a:moveTo>
                    <a:pt x="31876" y="994664"/>
                  </a:moveTo>
                  <a:lnTo>
                    <a:pt x="0" y="1085088"/>
                  </a:lnTo>
                  <a:lnTo>
                    <a:pt x="91439" y="1056386"/>
                  </a:lnTo>
                  <a:lnTo>
                    <a:pt x="81145" y="1045718"/>
                  </a:lnTo>
                  <a:lnTo>
                    <a:pt x="61340" y="1045718"/>
                  </a:lnTo>
                  <a:lnTo>
                    <a:pt x="41401" y="1025144"/>
                  </a:lnTo>
                  <a:lnTo>
                    <a:pt x="51695" y="1015200"/>
                  </a:lnTo>
                  <a:lnTo>
                    <a:pt x="31876" y="994664"/>
                  </a:lnTo>
                  <a:close/>
                </a:path>
                <a:path w="1123315" h="1085214">
                  <a:moveTo>
                    <a:pt x="51695" y="1015200"/>
                  </a:moveTo>
                  <a:lnTo>
                    <a:pt x="41401" y="1025144"/>
                  </a:lnTo>
                  <a:lnTo>
                    <a:pt x="61340" y="1045718"/>
                  </a:lnTo>
                  <a:lnTo>
                    <a:pt x="71590" y="1035816"/>
                  </a:lnTo>
                  <a:lnTo>
                    <a:pt x="51695" y="1015200"/>
                  </a:lnTo>
                  <a:close/>
                </a:path>
                <a:path w="1123315" h="1085214">
                  <a:moveTo>
                    <a:pt x="71590" y="1035816"/>
                  </a:moveTo>
                  <a:lnTo>
                    <a:pt x="61340" y="1045718"/>
                  </a:lnTo>
                  <a:lnTo>
                    <a:pt x="81145" y="1045718"/>
                  </a:lnTo>
                  <a:lnTo>
                    <a:pt x="71590" y="1035816"/>
                  </a:lnTo>
                  <a:close/>
                </a:path>
                <a:path w="1123315" h="1085214">
                  <a:moveTo>
                    <a:pt x="1051597" y="49271"/>
                  </a:moveTo>
                  <a:lnTo>
                    <a:pt x="51695" y="1015200"/>
                  </a:lnTo>
                  <a:lnTo>
                    <a:pt x="71590" y="1035816"/>
                  </a:lnTo>
                  <a:lnTo>
                    <a:pt x="1071492" y="69887"/>
                  </a:lnTo>
                  <a:lnTo>
                    <a:pt x="1051597" y="49271"/>
                  </a:lnTo>
                  <a:close/>
                </a:path>
                <a:path w="1123315" h="1085214">
                  <a:moveTo>
                    <a:pt x="1109308" y="39370"/>
                  </a:moveTo>
                  <a:lnTo>
                    <a:pt x="1061847" y="39370"/>
                  </a:lnTo>
                  <a:lnTo>
                    <a:pt x="1081785" y="59944"/>
                  </a:lnTo>
                  <a:lnTo>
                    <a:pt x="1071492" y="69887"/>
                  </a:lnTo>
                  <a:lnTo>
                    <a:pt x="1091310" y="90424"/>
                  </a:lnTo>
                  <a:lnTo>
                    <a:pt x="1109308" y="39370"/>
                  </a:lnTo>
                  <a:close/>
                </a:path>
                <a:path w="1123315" h="1085214">
                  <a:moveTo>
                    <a:pt x="1061847" y="39370"/>
                  </a:moveTo>
                  <a:lnTo>
                    <a:pt x="1051597" y="49271"/>
                  </a:lnTo>
                  <a:lnTo>
                    <a:pt x="1071492" y="69887"/>
                  </a:lnTo>
                  <a:lnTo>
                    <a:pt x="1081785" y="59944"/>
                  </a:lnTo>
                  <a:lnTo>
                    <a:pt x="1061847" y="39370"/>
                  </a:lnTo>
                  <a:close/>
                </a:path>
                <a:path w="1123315" h="1085214">
                  <a:moveTo>
                    <a:pt x="1123187" y="0"/>
                  </a:moveTo>
                  <a:lnTo>
                    <a:pt x="1031748" y="28702"/>
                  </a:lnTo>
                  <a:lnTo>
                    <a:pt x="1051597" y="49271"/>
                  </a:lnTo>
                  <a:lnTo>
                    <a:pt x="1061847" y="39370"/>
                  </a:lnTo>
                  <a:lnTo>
                    <a:pt x="1109308" y="39370"/>
                  </a:lnTo>
                  <a:lnTo>
                    <a:pt x="112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6307" y="3334511"/>
              <a:ext cx="856615" cy="304800"/>
            </a:xfrm>
            <a:custGeom>
              <a:avLst/>
              <a:gdLst/>
              <a:ahLst/>
              <a:cxnLst/>
              <a:rect l="l" t="t" r="r" b="b"/>
              <a:pathLst>
                <a:path w="856615" h="304800">
                  <a:moveTo>
                    <a:pt x="8564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56488" y="30480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8359140" y="2619755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31863" y="3292297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4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005571" y="1417319"/>
            <a:ext cx="890269" cy="829310"/>
            <a:chOff x="8005571" y="1417319"/>
            <a:chExt cx="890269" cy="829310"/>
          </a:xfrm>
        </p:grpSpPr>
        <p:sp>
          <p:nvSpPr>
            <p:cNvPr id="159" name="object 159"/>
            <p:cNvSpPr/>
            <p:nvPr/>
          </p:nvSpPr>
          <p:spPr>
            <a:xfrm>
              <a:off x="8005571" y="1417319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85047" y="1496567"/>
              <a:ext cx="432816" cy="379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042909" y="123367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41635" y="2232660"/>
            <a:ext cx="891540" cy="829310"/>
            <a:chOff x="10041635" y="2232660"/>
            <a:chExt cx="891540" cy="829310"/>
          </a:xfrm>
        </p:grpSpPr>
        <p:sp>
          <p:nvSpPr>
            <p:cNvPr id="163" name="object 163"/>
            <p:cNvSpPr/>
            <p:nvPr/>
          </p:nvSpPr>
          <p:spPr>
            <a:xfrm>
              <a:off x="10041635" y="2232660"/>
              <a:ext cx="891540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421111" y="2311908"/>
              <a:ext cx="434340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78973" y="2049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78440" y="2994660"/>
            <a:ext cx="891540" cy="829310"/>
            <a:chOff x="10378440" y="2994660"/>
            <a:chExt cx="891540" cy="829310"/>
          </a:xfrm>
        </p:grpSpPr>
        <p:sp>
          <p:nvSpPr>
            <p:cNvPr id="167" name="object 167"/>
            <p:cNvSpPr/>
            <p:nvPr/>
          </p:nvSpPr>
          <p:spPr>
            <a:xfrm>
              <a:off x="10378440" y="2994660"/>
              <a:ext cx="891539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757916" y="3073908"/>
              <a:ext cx="432815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415778" y="2811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14254" y="4075624"/>
            <a:ext cx="704850" cy="741045"/>
            <a:chOff x="10414254" y="4075624"/>
            <a:chExt cx="704850" cy="741045"/>
          </a:xfrm>
        </p:grpSpPr>
        <p:sp>
          <p:nvSpPr>
            <p:cNvPr id="171" name="object 171"/>
            <p:cNvSpPr/>
            <p:nvPr/>
          </p:nvSpPr>
          <p:spPr>
            <a:xfrm>
              <a:off x="10414254" y="4075624"/>
              <a:ext cx="704596" cy="7409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626852" y="4122419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84714" y="3859529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802403" y="5512815"/>
            <a:ext cx="706120" cy="742950"/>
            <a:chOff x="7802403" y="5512815"/>
            <a:chExt cx="706120" cy="742950"/>
          </a:xfrm>
        </p:grpSpPr>
        <p:sp>
          <p:nvSpPr>
            <p:cNvPr id="175" name="object 175"/>
            <p:cNvSpPr/>
            <p:nvPr/>
          </p:nvSpPr>
          <p:spPr>
            <a:xfrm>
              <a:off x="7802403" y="5512815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014715" y="5561075"/>
              <a:ext cx="432815" cy="3794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672578" y="5298185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 marR="55244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363711" y="4861559"/>
            <a:ext cx="891540" cy="829310"/>
            <a:chOff x="8363711" y="4861559"/>
            <a:chExt cx="891540" cy="829310"/>
          </a:xfrm>
        </p:grpSpPr>
        <p:sp>
          <p:nvSpPr>
            <p:cNvPr id="179" name="object 179"/>
            <p:cNvSpPr/>
            <p:nvPr/>
          </p:nvSpPr>
          <p:spPr>
            <a:xfrm>
              <a:off x="8363711" y="4861559"/>
              <a:ext cx="891540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3187" y="4940807"/>
              <a:ext cx="434339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401050" y="46779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64323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uses </a:t>
            </a:r>
            <a:r>
              <a:rPr sz="2800" spc="-409" dirty="0">
                <a:latin typeface="Arial"/>
                <a:cs typeface="Arial"/>
              </a:rPr>
              <a:t>TCP </a:t>
            </a:r>
            <a:r>
              <a:rPr lang="en-US" sz="2800" spc="-40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reliably </a:t>
            </a: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165" dirty="0">
                <a:latin typeface="Arial"/>
                <a:cs typeface="Arial"/>
              </a:rPr>
              <a:t>email </a:t>
            </a:r>
            <a:r>
              <a:rPr sz="2800" spc="-200" dirty="0">
                <a:latin typeface="Arial"/>
                <a:cs typeface="Arial"/>
              </a:rPr>
              <a:t>message </a:t>
            </a:r>
            <a:r>
              <a:rPr sz="2800" spc="-85" dirty="0">
                <a:latin typeface="Arial"/>
                <a:cs typeface="Arial"/>
              </a:rPr>
              <a:t>from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server,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port </a:t>
            </a:r>
            <a:r>
              <a:rPr sz="2800" spc="-160" dirty="0">
                <a:latin typeface="Arial"/>
                <a:cs typeface="Arial"/>
              </a:rPr>
              <a:t>25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direct </a:t>
            </a:r>
            <a:r>
              <a:rPr sz="2800" spc="-110" dirty="0">
                <a:latin typeface="Arial"/>
                <a:cs typeface="Arial"/>
              </a:rPr>
              <a:t>transfer: </a:t>
            </a:r>
            <a:r>
              <a:rPr sz="2800" spc="-155" dirty="0">
                <a:latin typeface="Arial"/>
                <a:cs typeface="Arial"/>
              </a:rPr>
              <a:t>sending </a:t>
            </a:r>
            <a:r>
              <a:rPr sz="2800" spc="-125" dirty="0">
                <a:latin typeface="Arial"/>
                <a:cs typeface="Arial"/>
              </a:rPr>
              <a:t>server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receiving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109319"/>
            <a:ext cx="618807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three </a:t>
            </a:r>
            <a:r>
              <a:rPr sz="2800" spc="-200" dirty="0">
                <a:latin typeface="Arial"/>
                <a:cs typeface="Arial"/>
              </a:rPr>
              <a:t>phases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transfer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50" dirty="0">
                <a:latin typeface="Arial"/>
                <a:cs typeface="Arial"/>
              </a:rPr>
              <a:t>handshaking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(greeting)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transfer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closure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command/response </a:t>
            </a:r>
            <a:r>
              <a:rPr sz="2800" spc="-120" dirty="0">
                <a:latin typeface="Arial"/>
                <a:cs typeface="Arial"/>
              </a:rPr>
              <a:t>interaction </a:t>
            </a:r>
            <a:r>
              <a:rPr sz="2800" spc="-114" dirty="0">
                <a:latin typeface="Arial"/>
                <a:cs typeface="Arial"/>
              </a:rPr>
              <a:t>(like</a:t>
            </a:r>
            <a:r>
              <a:rPr sz="2800" spc="27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HTTP</a:t>
            </a:r>
            <a:r>
              <a:rPr sz="2800" spc="-22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145" dirty="0">
                <a:solidFill>
                  <a:srgbClr val="000099"/>
                </a:solidFill>
                <a:latin typeface="Arial"/>
                <a:cs typeface="Arial"/>
              </a:rPr>
              <a:t>commands: </a:t>
            </a:r>
            <a:r>
              <a:rPr sz="2400" spc="-225" dirty="0">
                <a:latin typeface="Arial"/>
                <a:cs typeface="Arial"/>
              </a:rPr>
              <a:t>ASCII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40" dirty="0">
                <a:solidFill>
                  <a:srgbClr val="000099"/>
                </a:solidFill>
                <a:latin typeface="Arial"/>
                <a:cs typeface="Arial"/>
              </a:rPr>
              <a:t>response: </a:t>
            </a:r>
            <a:r>
              <a:rPr sz="2400" spc="-114" dirty="0">
                <a:latin typeface="Arial"/>
                <a:cs typeface="Arial"/>
              </a:rPr>
              <a:t>status </a:t>
            </a:r>
            <a:r>
              <a:rPr sz="2400" spc="-155" dirty="0">
                <a:latin typeface="Arial"/>
                <a:cs typeface="Arial"/>
              </a:rPr>
              <a:t>code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55" dirty="0">
                <a:latin typeface="Arial"/>
                <a:cs typeface="Arial"/>
              </a:rPr>
              <a:t> phrase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messages </a:t>
            </a:r>
            <a:r>
              <a:rPr sz="2800" spc="-120" dirty="0">
                <a:latin typeface="Arial"/>
                <a:cs typeface="Arial"/>
              </a:rPr>
              <a:t>must </a:t>
            </a:r>
            <a:r>
              <a:rPr sz="2800" spc="-20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7-bit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300" dirty="0">
                <a:latin typeface="Arial"/>
                <a:cs typeface="Arial"/>
              </a:rPr>
              <a:t>ASCI</a:t>
            </a:r>
            <a:r>
              <a:rPr lang="en-US" sz="2800" spc="-300" dirty="0">
                <a:latin typeface="Arial"/>
                <a:cs typeface="Arial"/>
              </a:rPr>
              <a:t>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 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spc="-3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2821]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139" y="2322398"/>
            <a:ext cx="44557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SMTP </a:t>
            </a:r>
            <a:r>
              <a:rPr sz="1800" spc="-10" dirty="0">
                <a:latin typeface="Carlito"/>
                <a:cs typeface="Carlito"/>
              </a:rPr>
              <a:t>restricts </a:t>
            </a:r>
            <a:r>
              <a:rPr sz="1800" dirty="0">
                <a:latin typeface="Carlito"/>
                <a:cs typeface="Carlito"/>
              </a:rPr>
              <a:t>the body </a:t>
            </a:r>
            <a:r>
              <a:rPr sz="1800" spc="-5" dirty="0">
                <a:latin typeface="Carlito"/>
                <a:cs typeface="Carlito"/>
              </a:rPr>
              <a:t>(not </a:t>
            </a:r>
            <a:r>
              <a:rPr sz="1800" spc="-10" dirty="0">
                <a:latin typeface="Carlito"/>
                <a:cs typeface="Carlito"/>
              </a:rPr>
              <a:t>just the  </a:t>
            </a:r>
            <a:r>
              <a:rPr sz="1800" spc="-5" dirty="0">
                <a:latin typeface="Carlito"/>
                <a:cs typeface="Carlito"/>
              </a:rPr>
              <a:t>headers) of </a:t>
            </a:r>
            <a:r>
              <a:rPr sz="1800" dirty="0">
                <a:latin typeface="Carlito"/>
                <a:cs typeface="Carlito"/>
              </a:rPr>
              <a:t>all mail messages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simple </a:t>
            </a:r>
            <a:r>
              <a:rPr sz="1800" spc="-10" dirty="0">
                <a:latin typeface="Carlito"/>
                <a:cs typeface="Carlito"/>
              </a:rPr>
              <a:t>7-bit  </a:t>
            </a:r>
            <a:r>
              <a:rPr sz="1800" dirty="0">
                <a:latin typeface="Carlito"/>
                <a:cs typeface="Carlito"/>
              </a:rPr>
              <a:t>ASCII.But </a:t>
            </a:r>
            <a:r>
              <a:rPr sz="1800" spc="-35" dirty="0">
                <a:latin typeface="Carlito"/>
                <a:cs typeface="Carlito"/>
              </a:rPr>
              <a:t>today,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era,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  <a:p>
            <a:pPr marL="299085" marR="52069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7-bit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0" dirty="0">
                <a:latin typeface="Carlito"/>
                <a:cs typeface="Carlito"/>
              </a:rPr>
              <a:t>restriction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bit of </a:t>
            </a:r>
            <a:r>
              <a:rPr sz="1800" dirty="0">
                <a:latin typeface="Carlito"/>
                <a:cs typeface="Carlito"/>
              </a:rPr>
              <a:t>a pain—it 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binary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data to </a:t>
            </a:r>
            <a:r>
              <a:rPr sz="1800" dirty="0">
                <a:latin typeface="Carlito"/>
                <a:cs typeface="Carlito"/>
              </a:rPr>
              <a:t>be  </a:t>
            </a:r>
            <a:r>
              <a:rPr sz="1800" spc="-5" dirty="0">
                <a:latin typeface="Carlito"/>
                <a:cs typeface="Carlito"/>
              </a:rPr>
              <a:t>encoded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5" dirty="0">
                <a:latin typeface="Carlito"/>
                <a:cs typeface="Carlito"/>
              </a:rPr>
              <a:t>before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dirty="0">
                <a:latin typeface="Carlito"/>
                <a:cs typeface="Carlito"/>
              </a:rPr>
              <a:t>sent </a:t>
            </a:r>
            <a:r>
              <a:rPr sz="1800" spc="-10" dirty="0">
                <a:latin typeface="Carlito"/>
                <a:cs typeface="Carlito"/>
              </a:rPr>
              <a:t>over  </a:t>
            </a:r>
            <a:r>
              <a:rPr sz="1800" spc="-5" dirty="0">
                <a:latin typeface="Carlito"/>
                <a:cs typeface="Carlito"/>
              </a:rPr>
              <a:t>SMTP; </a:t>
            </a:r>
            <a:r>
              <a:rPr sz="1800" dirty="0">
                <a:latin typeface="Carlito"/>
                <a:cs typeface="Carlito"/>
              </a:rPr>
              <a:t>and it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corresponding  </a:t>
            </a:r>
            <a:r>
              <a:rPr sz="1800" dirty="0">
                <a:latin typeface="Carlito"/>
                <a:cs typeface="Carlito"/>
              </a:rPr>
              <a:t>ASCII message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decoded </a:t>
            </a:r>
            <a:r>
              <a:rPr sz="1800" dirty="0">
                <a:latin typeface="Carlito"/>
                <a:cs typeface="Carlito"/>
              </a:rPr>
              <a:t>back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binary 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SMTP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transport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HTTP does not require multimedia data to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</a:p>
          <a:p>
            <a:pPr marL="299085">
              <a:lnSpc>
                <a:spcPts val="2135"/>
              </a:lnSpc>
            </a:pP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encoded before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018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4379" y="5518403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4" y="121920"/>
                </a:lnTo>
                <a:lnTo>
                  <a:pt x="283665" y="160456"/>
                </a:lnTo>
                <a:lnTo>
                  <a:pt x="263005" y="193924"/>
                </a:lnTo>
                <a:lnTo>
                  <a:pt x="231501" y="220316"/>
                </a:lnTo>
                <a:lnTo>
                  <a:pt x="191548" y="237624"/>
                </a:lnTo>
                <a:lnTo>
                  <a:pt x="145542" y="243840"/>
                </a:lnTo>
                <a:lnTo>
                  <a:pt x="99535" y="237624"/>
                </a:lnTo>
                <a:lnTo>
                  <a:pt x="59582" y="220316"/>
                </a:lnTo>
                <a:lnTo>
                  <a:pt x="28078" y="193924"/>
                </a:lnTo>
                <a:lnTo>
                  <a:pt x="7418" y="16045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184" y="5533975"/>
            <a:ext cx="1130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111" y="5041391"/>
            <a:ext cx="4278630" cy="1144905"/>
            <a:chOff x="2801111" y="5041391"/>
            <a:chExt cx="4278630" cy="1144905"/>
          </a:xfrm>
        </p:grpSpPr>
        <p:sp>
          <p:nvSpPr>
            <p:cNvPr id="8" name="object 8"/>
            <p:cNvSpPr/>
            <p:nvPr/>
          </p:nvSpPr>
          <p:spPr>
            <a:xfrm>
              <a:off x="2801111" y="5041391"/>
              <a:ext cx="957072" cy="82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9543" y="5122163"/>
              <a:ext cx="464819" cy="37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5935979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83"/>
                  </a:lnTo>
                  <a:lnTo>
                    <a:pt x="28236" y="49915"/>
                  </a:lnTo>
                  <a:lnTo>
                    <a:pt x="59911" y="23523"/>
                  </a:lnTo>
                  <a:lnTo>
                    <a:pt x="100071" y="6215"/>
                  </a:lnTo>
                  <a:lnTo>
                    <a:pt x="146303" y="0"/>
                  </a:lnTo>
                  <a:lnTo>
                    <a:pt x="192536" y="6215"/>
                  </a:lnTo>
                  <a:lnTo>
                    <a:pt x="232696" y="23523"/>
                  </a:lnTo>
                  <a:lnTo>
                    <a:pt x="264371" y="49915"/>
                  </a:lnTo>
                  <a:lnTo>
                    <a:pt x="285146" y="83383"/>
                  </a:lnTo>
                  <a:lnTo>
                    <a:pt x="292607" y="121920"/>
                  </a:lnTo>
                  <a:lnTo>
                    <a:pt x="285146" y="160456"/>
                  </a:lnTo>
                  <a:lnTo>
                    <a:pt x="264371" y="193924"/>
                  </a:lnTo>
                  <a:lnTo>
                    <a:pt x="232696" y="220316"/>
                  </a:lnTo>
                  <a:lnTo>
                    <a:pt x="192536" y="237624"/>
                  </a:lnTo>
                  <a:lnTo>
                    <a:pt x="146303" y="243840"/>
                  </a:lnTo>
                  <a:lnTo>
                    <a:pt x="100071" y="237624"/>
                  </a:lnTo>
                  <a:lnTo>
                    <a:pt x="59911" y="220316"/>
                  </a:lnTo>
                  <a:lnTo>
                    <a:pt x="28236" y="193924"/>
                  </a:lnTo>
                  <a:lnTo>
                    <a:pt x="7461" y="160456"/>
                  </a:lnTo>
                  <a:lnTo>
                    <a:pt x="0" y="1219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1498" y="4859273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7885" y="4542853"/>
            <a:ext cx="2893060" cy="1408430"/>
            <a:chOff x="4417885" y="4542853"/>
            <a:chExt cx="2893060" cy="1408430"/>
          </a:xfrm>
        </p:grpSpPr>
        <p:sp>
          <p:nvSpPr>
            <p:cNvPr id="13" name="object 13"/>
            <p:cNvSpPr/>
            <p:nvPr/>
          </p:nvSpPr>
          <p:spPr>
            <a:xfrm>
              <a:off x="4448555" y="4604003"/>
              <a:ext cx="518160" cy="662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343" y="4674107"/>
              <a:ext cx="224154" cy="41275"/>
            </a:xfrm>
            <a:custGeom>
              <a:avLst/>
              <a:gdLst/>
              <a:ahLst/>
              <a:cxnLst/>
              <a:rect l="l" t="t" r="r" b="b"/>
              <a:pathLst>
                <a:path w="224154" h="41275">
                  <a:moveTo>
                    <a:pt x="203453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203453" y="41148"/>
                  </a:lnTo>
                  <a:lnTo>
                    <a:pt x="211437" y="39522"/>
                  </a:lnTo>
                  <a:lnTo>
                    <a:pt x="217979" y="35099"/>
                  </a:lnTo>
                  <a:lnTo>
                    <a:pt x="222402" y="28557"/>
                  </a:lnTo>
                  <a:lnTo>
                    <a:pt x="224027" y="20574"/>
                  </a:lnTo>
                  <a:lnTo>
                    <a:pt x="222402" y="12590"/>
                  </a:lnTo>
                  <a:lnTo>
                    <a:pt x="217979" y="6048"/>
                  </a:lnTo>
                  <a:lnTo>
                    <a:pt x="211437" y="1625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3439" y="4678679"/>
              <a:ext cx="213360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819" y="4767071"/>
              <a:ext cx="222885" cy="36830"/>
            </a:xfrm>
            <a:custGeom>
              <a:avLst/>
              <a:gdLst/>
              <a:ahLst/>
              <a:cxnLst/>
              <a:rect l="l" t="t" r="r" b="b"/>
              <a:pathLst>
                <a:path w="222885" h="36829">
                  <a:moveTo>
                    <a:pt x="20421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04215" y="36575"/>
                  </a:lnTo>
                  <a:lnTo>
                    <a:pt x="211359" y="35147"/>
                  </a:lnTo>
                  <a:lnTo>
                    <a:pt x="217169" y="31242"/>
                  </a:lnTo>
                  <a:lnTo>
                    <a:pt x="221075" y="25431"/>
                  </a:lnTo>
                  <a:lnTo>
                    <a:pt x="222503" y="18287"/>
                  </a:lnTo>
                  <a:lnTo>
                    <a:pt x="221075" y="11144"/>
                  </a:lnTo>
                  <a:lnTo>
                    <a:pt x="217169" y="5334"/>
                  </a:lnTo>
                  <a:lnTo>
                    <a:pt x="211359" y="142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1915" y="4771643"/>
              <a:ext cx="211836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22860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28600" y="137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0" y="13715"/>
                  </a:moveTo>
                  <a:lnTo>
                    <a:pt x="228600" y="13715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7" y="4954523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5819" y="4956047"/>
              <a:ext cx="214883" cy="33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4607" y="4872227"/>
              <a:ext cx="102107" cy="53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2771" y="4864607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8867" y="4604003"/>
              <a:ext cx="217932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4604003"/>
              <a:ext cx="26034" cy="661670"/>
            </a:xfrm>
            <a:custGeom>
              <a:avLst/>
              <a:gdLst/>
              <a:ahLst/>
              <a:cxnLst/>
              <a:rect l="l" t="t" r="r" b="b"/>
              <a:pathLst>
                <a:path w="26035" h="661670">
                  <a:moveTo>
                    <a:pt x="0" y="661416"/>
                  </a:moveTo>
                  <a:lnTo>
                    <a:pt x="25908" y="6614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3751" y="4771643"/>
              <a:ext cx="91439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5275" y="4677155"/>
              <a:ext cx="94487" cy="685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4" y="5236463"/>
              <a:ext cx="100965" cy="58419"/>
            </a:xfrm>
            <a:custGeom>
              <a:avLst/>
              <a:gdLst/>
              <a:ahLst/>
              <a:cxnLst/>
              <a:rect l="l" t="t" r="r" b="b"/>
              <a:pathLst>
                <a:path w="100964" h="58420">
                  <a:moveTo>
                    <a:pt x="100584" y="5842"/>
                  </a:moveTo>
                  <a:lnTo>
                    <a:pt x="96520" y="0"/>
                  </a:lnTo>
                  <a:lnTo>
                    <a:pt x="92583" y="0"/>
                  </a:lnTo>
                  <a:lnTo>
                    <a:pt x="86360" y="0"/>
                  </a:lnTo>
                  <a:lnTo>
                    <a:pt x="84874" y="2133"/>
                  </a:lnTo>
                  <a:lnTo>
                    <a:pt x="0" y="25527"/>
                  </a:lnTo>
                  <a:lnTo>
                    <a:pt x="635" y="57912"/>
                  </a:lnTo>
                  <a:lnTo>
                    <a:pt x="94488" y="26543"/>
                  </a:lnTo>
                  <a:lnTo>
                    <a:pt x="94437" y="25908"/>
                  </a:lnTo>
                  <a:lnTo>
                    <a:pt x="96520" y="25908"/>
                  </a:lnTo>
                  <a:lnTo>
                    <a:pt x="100584" y="20066"/>
                  </a:lnTo>
                  <a:lnTo>
                    <a:pt x="100584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6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40436" y="42672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2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40436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2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6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8555" y="5263895"/>
              <a:ext cx="411480" cy="24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555" y="5263895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79" h="24764">
                  <a:moveTo>
                    <a:pt x="0" y="12191"/>
                  </a:moveTo>
                  <a:lnTo>
                    <a:pt x="0" y="5460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99288" y="0"/>
                  </a:lnTo>
                  <a:lnTo>
                    <a:pt x="406019" y="0"/>
                  </a:lnTo>
                  <a:lnTo>
                    <a:pt x="411480" y="5460"/>
                  </a:lnTo>
                  <a:lnTo>
                    <a:pt x="411480" y="12191"/>
                  </a:lnTo>
                  <a:lnTo>
                    <a:pt x="411480" y="18922"/>
                  </a:lnTo>
                  <a:lnTo>
                    <a:pt x="406019" y="24383"/>
                  </a:lnTo>
                  <a:lnTo>
                    <a:pt x="399288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8179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5235" y="5170931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3815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7739" y="5010911"/>
              <a:ext cx="33655" cy="219710"/>
            </a:xfrm>
            <a:custGeom>
              <a:avLst/>
              <a:gdLst/>
              <a:ahLst/>
              <a:cxnLst/>
              <a:rect l="l" t="t" r="r" b="b"/>
              <a:pathLst>
                <a:path w="33654" h="219710">
                  <a:moveTo>
                    <a:pt x="0" y="219456"/>
                  </a:moveTo>
                  <a:lnTo>
                    <a:pt x="33527" y="219456"/>
                  </a:lnTo>
                  <a:lnTo>
                    <a:pt x="33527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86868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68680" y="1008888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0" y="1008888"/>
                  </a:moveTo>
                  <a:lnTo>
                    <a:pt x="868680" y="1008888"/>
                  </a:lnTo>
                  <a:lnTo>
                    <a:pt x="86868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6371" y="4547615"/>
              <a:ext cx="518159" cy="6644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2301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0124" y="15239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0" y="15239"/>
                  </a:moveTo>
                  <a:lnTo>
                    <a:pt x="230124" y="15239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6683" y="4617719"/>
              <a:ext cx="222885" cy="41275"/>
            </a:xfrm>
            <a:custGeom>
              <a:avLst/>
              <a:gdLst/>
              <a:ahLst/>
              <a:cxnLst/>
              <a:rect l="l" t="t" r="r" b="b"/>
              <a:pathLst>
                <a:path w="222884" h="41275">
                  <a:moveTo>
                    <a:pt x="201930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201930" y="41147"/>
                  </a:lnTo>
                  <a:lnTo>
                    <a:pt x="209913" y="39522"/>
                  </a:lnTo>
                  <a:lnTo>
                    <a:pt x="216455" y="35099"/>
                  </a:lnTo>
                  <a:lnTo>
                    <a:pt x="220878" y="28557"/>
                  </a:lnTo>
                  <a:lnTo>
                    <a:pt x="222504" y="20573"/>
                  </a:lnTo>
                  <a:lnTo>
                    <a:pt x="220878" y="12590"/>
                  </a:lnTo>
                  <a:lnTo>
                    <a:pt x="216455" y="6048"/>
                  </a:lnTo>
                  <a:lnTo>
                    <a:pt x="209913" y="162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1255" y="4622291"/>
              <a:ext cx="213360" cy="32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5159" y="4712207"/>
              <a:ext cx="220979" cy="36830"/>
            </a:xfrm>
            <a:custGeom>
              <a:avLst/>
              <a:gdLst/>
              <a:ahLst/>
              <a:cxnLst/>
              <a:rect l="l" t="t" r="r" b="b"/>
              <a:pathLst>
                <a:path w="220979" h="36829">
                  <a:moveTo>
                    <a:pt x="202692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02692" y="36576"/>
                  </a:lnTo>
                  <a:lnTo>
                    <a:pt x="209835" y="35147"/>
                  </a:lnTo>
                  <a:lnTo>
                    <a:pt x="215646" y="31242"/>
                  </a:lnTo>
                  <a:lnTo>
                    <a:pt x="219551" y="25431"/>
                  </a:lnTo>
                  <a:lnTo>
                    <a:pt x="220980" y="18288"/>
                  </a:lnTo>
                  <a:lnTo>
                    <a:pt x="219551" y="11144"/>
                  </a:lnTo>
                  <a:lnTo>
                    <a:pt x="215646" y="5334"/>
                  </a:lnTo>
                  <a:lnTo>
                    <a:pt x="209835" y="142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9731" y="4716779"/>
              <a:ext cx="213360" cy="28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0587" y="489965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5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3"/>
                  </a:lnTo>
                  <a:lnTo>
                    <a:pt x="204215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7" y="19812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5159" y="4901183"/>
              <a:ext cx="214884" cy="3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3947" y="4815839"/>
              <a:ext cx="100583" cy="548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2111" y="480821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204216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8" y="19811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6683" y="4547615"/>
              <a:ext cx="217931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231" y="4547615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5" h="662939">
                  <a:moveTo>
                    <a:pt x="0" y="662940"/>
                  </a:moveTo>
                  <a:lnTo>
                    <a:pt x="24383" y="662940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3091" y="4715255"/>
              <a:ext cx="91439" cy="624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14615" y="4620767"/>
              <a:ext cx="92963" cy="701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08520" y="5180075"/>
              <a:ext cx="102235" cy="59690"/>
            </a:xfrm>
            <a:custGeom>
              <a:avLst/>
              <a:gdLst/>
              <a:ahLst/>
              <a:cxnLst/>
              <a:rect l="l" t="t" r="r" b="b"/>
              <a:pathLst>
                <a:path w="102234" h="59689">
                  <a:moveTo>
                    <a:pt x="102108" y="6096"/>
                  </a:moveTo>
                  <a:lnTo>
                    <a:pt x="98044" y="0"/>
                  </a:lnTo>
                  <a:lnTo>
                    <a:pt x="87884" y="0"/>
                  </a:lnTo>
                  <a:lnTo>
                    <a:pt x="85572" y="3467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94488" y="28067"/>
                  </a:lnTo>
                  <a:lnTo>
                    <a:pt x="94437" y="27432"/>
                  </a:lnTo>
                  <a:lnTo>
                    <a:pt x="98044" y="27432"/>
                  </a:lnTo>
                  <a:lnTo>
                    <a:pt x="102108" y="21336"/>
                  </a:lnTo>
                  <a:lnTo>
                    <a:pt x="10210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440435" y="42671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1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5" y="0"/>
                  </a:lnTo>
                  <a:lnTo>
                    <a:pt x="440435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1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5" y="42671"/>
                  </a:lnTo>
                  <a:lnTo>
                    <a:pt x="21335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6371" y="5209031"/>
              <a:ext cx="413003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6371" y="5209031"/>
              <a:ext cx="413384" cy="22860"/>
            </a:xfrm>
            <a:custGeom>
              <a:avLst/>
              <a:gdLst/>
              <a:ahLst/>
              <a:cxnLst/>
              <a:rect l="l" t="t" r="r" b="b"/>
              <a:pathLst>
                <a:path w="413384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401574" y="0"/>
                  </a:lnTo>
                  <a:lnTo>
                    <a:pt x="407924" y="0"/>
                  </a:lnTo>
                  <a:lnTo>
                    <a:pt x="413003" y="5080"/>
                  </a:lnTo>
                  <a:lnTo>
                    <a:pt x="413003" y="11430"/>
                  </a:lnTo>
                  <a:lnTo>
                    <a:pt x="413003" y="17780"/>
                  </a:lnTo>
                  <a:lnTo>
                    <a:pt x="407924" y="22860"/>
                  </a:lnTo>
                  <a:lnTo>
                    <a:pt x="401574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599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59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4575" y="5114543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59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3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7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59" y="20573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6315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60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15555" y="4954523"/>
              <a:ext cx="35560" cy="220979"/>
            </a:xfrm>
            <a:custGeom>
              <a:avLst/>
              <a:gdLst/>
              <a:ahLst/>
              <a:cxnLst/>
              <a:rect l="l" t="t" r="r" b="b"/>
              <a:pathLst>
                <a:path w="35559" h="220979">
                  <a:moveTo>
                    <a:pt x="0" y="220980"/>
                  </a:moveTo>
                  <a:lnTo>
                    <a:pt x="35051" y="220980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7061" y="4920741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82723" y="4868036"/>
            <a:ext cx="5815330" cy="1042669"/>
            <a:chOff x="1982723" y="4868036"/>
            <a:chExt cx="5815330" cy="1042669"/>
          </a:xfrm>
        </p:grpSpPr>
        <p:sp>
          <p:nvSpPr>
            <p:cNvPr id="77" name="object 77"/>
            <p:cNvSpPr/>
            <p:nvPr/>
          </p:nvSpPr>
          <p:spPr>
            <a:xfrm>
              <a:off x="1982723" y="5056631"/>
              <a:ext cx="603504" cy="6934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76657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6572" y="1904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0" y="190499"/>
                  </a:moveTo>
                  <a:lnTo>
                    <a:pt x="766572" y="190499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1633" y="553592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78891" y="3048"/>
                  </a:moveTo>
                  <a:lnTo>
                    <a:pt x="278891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0060" y="0"/>
                  </a:moveTo>
                  <a:lnTo>
                    <a:pt x="480060" y="114300"/>
                  </a:lnTo>
                </a:path>
                <a:path w="576579" h="117475">
                  <a:moveTo>
                    <a:pt x="576071" y="0"/>
                  </a:moveTo>
                  <a:lnTo>
                    <a:pt x="576071" y="114300"/>
                  </a:lnTo>
                </a:path>
                <a:path w="576579" h="117475">
                  <a:moveTo>
                    <a:pt x="89915" y="1524"/>
                  </a:moveTo>
                  <a:lnTo>
                    <a:pt x="89915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868679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68679" y="101041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0" y="1010412"/>
                  </a:moveTo>
                  <a:lnTo>
                    <a:pt x="868679" y="101041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9918192" y="4960620"/>
            <a:ext cx="726948" cy="6616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39736" y="4866894"/>
            <a:ext cx="589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620134" y="5335142"/>
            <a:ext cx="5310505" cy="521970"/>
            <a:chOff x="3620134" y="5335142"/>
            <a:chExt cx="5310505" cy="521970"/>
          </a:xfrm>
        </p:grpSpPr>
        <p:sp>
          <p:nvSpPr>
            <p:cNvPr id="96" name="object 96"/>
            <p:cNvSpPr/>
            <p:nvPr/>
          </p:nvSpPr>
          <p:spPr>
            <a:xfrm>
              <a:off x="3620134" y="5423788"/>
              <a:ext cx="959485" cy="177800"/>
            </a:xfrm>
            <a:custGeom>
              <a:avLst/>
              <a:gdLst/>
              <a:ahLst/>
              <a:cxnLst/>
              <a:rect l="l" t="t" r="r" b="b"/>
              <a:pathLst>
                <a:path w="959485" h="177800">
                  <a:moveTo>
                    <a:pt x="883217" y="145936"/>
                  </a:moveTo>
                  <a:lnTo>
                    <a:pt x="878459" y="177292"/>
                  </a:lnTo>
                  <a:lnTo>
                    <a:pt x="959485" y="151003"/>
                  </a:lnTo>
                  <a:lnTo>
                    <a:pt x="954977" y="147828"/>
                  </a:lnTo>
                  <a:lnTo>
                    <a:pt x="895730" y="147828"/>
                  </a:lnTo>
                  <a:lnTo>
                    <a:pt x="883217" y="145936"/>
                  </a:lnTo>
                  <a:close/>
                </a:path>
                <a:path w="959485" h="177800">
                  <a:moveTo>
                    <a:pt x="885125" y="133366"/>
                  </a:moveTo>
                  <a:lnTo>
                    <a:pt x="883217" y="145936"/>
                  </a:lnTo>
                  <a:lnTo>
                    <a:pt x="895730" y="147828"/>
                  </a:lnTo>
                  <a:lnTo>
                    <a:pt x="897636" y="135255"/>
                  </a:lnTo>
                  <a:lnTo>
                    <a:pt x="885125" y="133366"/>
                  </a:lnTo>
                  <a:close/>
                </a:path>
                <a:path w="959485" h="177800">
                  <a:moveTo>
                    <a:pt x="889888" y="101981"/>
                  </a:moveTo>
                  <a:lnTo>
                    <a:pt x="885125" y="133366"/>
                  </a:lnTo>
                  <a:lnTo>
                    <a:pt x="897636" y="135255"/>
                  </a:lnTo>
                  <a:lnTo>
                    <a:pt x="895730" y="147828"/>
                  </a:lnTo>
                  <a:lnTo>
                    <a:pt x="954977" y="147828"/>
                  </a:lnTo>
                  <a:lnTo>
                    <a:pt x="889888" y="101981"/>
                  </a:lnTo>
                  <a:close/>
                </a:path>
                <a:path w="959485" h="177800">
                  <a:moveTo>
                    <a:pt x="1777" y="0"/>
                  </a:moveTo>
                  <a:lnTo>
                    <a:pt x="0" y="12446"/>
                  </a:lnTo>
                  <a:lnTo>
                    <a:pt x="883217" y="145936"/>
                  </a:lnTo>
                  <a:lnTo>
                    <a:pt x="885125" y="1333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768096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8096" y="1904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0" y="190499"/>
                  </a:moveTo>
                  <a:lnTo>
                    <a:pt x="768096" y="1904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43165" y="548258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80415" y="3048"/>
                  </a:moveTo>
                  <a:lnTo>
                    <a:pt x="280415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1583" y="0"/>
                  </a:moveTo>
                  <a:lnTo>
                    <a:pt x="481583" y="114300"/>
                  </a:lnTo>
                </a:path>
                <a:path w="576579" h="117475">
                  <a:moveTo>
                    <a:pt x="576072" y="0"/>
                  </a:moveTo>
                  <a:lnTo>
                    <a:pt x="576072" y="114300"/>
                  </a:lnTo>
                </a:path>
                <a:path w="576579" h="117475">
                  <a:moveTo>
                    <a:pt x="91439" y="1524"/>
                  </a:moveTo>
                  <a:lnTo>
                    <a:pt x="9143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0647" y="5335142"/>
              <a:ext cx="3500120" cy="474980"/>
            </a:xfrm>
            <a:custGeom>
              <a:avLst/>
              <a:gdLst/>
              <a:ahLst/>
              <a:cxnLst/>
              <a:rect l="l" t="t" r="r" b="b"/>
              <a:pathLst>
                <a:path w="3500120" h="474979">
                  <a:moveTo>
                    <a:pt x="1482217" y="448437"/>
                  </a:moveTo>
                  <a:lnTo>
                    <a:pt x="1477886" y="445414"/>
                  </a:lnTo>
                  <a:lnTo>
                    <a:pt x="1412367" y="399580"/>
                  </a:lnTo>
                  <a:lnTo>
                    <a:pt x="1407706" y="430987"/>
                  </a:lnTo>
                  <a:lnTo>
                    <a:pt x="1778" y="222758"/>
                  </a:lnTo>
                  <a:lnTo>
                    <a:pt x="0" y="235204"/>
                  </a:lnTo>
                  <a:lnTo>
                    <a:pt x="1405839" y="443547"/>
                  </a:lnTo>
                  <a:lnTo>
                    <a:pt x="1401191" y="474954"/>
                  </a:lnTo>
                  <a:lnTo>
                    <a:pt x="1482217" y="448437"/>
                  </a:lnTo>
                  <a:close/>
                </a:path>
                <a:path w="3500120" h="474979">
                  <a:moveTo>
                    <a:pt x="3499993" y="8001"/>
                  </a:moveTo>
                  <a:lnTo>
                    <a:pt x="3415157" y="0"/>
                  </a:lnTo>
                  <a:lnTo>
                    <a:pt x="3426637" y="29641"/>
                  </a:lnTo>
                  <a:lnTo>
                    <a:pt x="2394331" y="430326"/>
                  </a:lnTo>
                  <a:lnTo>
                    <a:pt x="2398903" y="442163"/>
                  </a:lnTo>
                  <a:lnTo>
                    <a:pt x="3431248" y="41554"/>
                  </a:lnTo>
                  <a:lnTo>
                    <a:pt x="3442716" y="71120"/>
                  </a:lnTo>
                  <a:lnTo>
                    <a:pt x="3484549" y="25019"/>
                  </a:lnTo>
                  <a:lnTo>
                    <a:pt x="3499993" y="800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2" y="0"/>
                  </a:moveTo>
                  <a:lnTo>
                    <a:pt x="107338" y="6248"/>
                  </a:lnTo>
                  <a:lnTo>
                    <a:pt x="64245" y="23652"/>
                  </a:lnTo>
                  <a:lnTo>
                    <a:pt x="30272" y="50200"/>
                  </a:lnTo>
                  <a:lnTo>
                    <a:pt x="7997" y="83880"/>
                  </a:lnTo>
                  <a:lnTo>
                    <a:pt x="0" y="122681"/>
                  </a:lnTo>
                  <a:lnTo>
                    <a:pt x="7997" y="161483"/>
                  </a:lnTo>
                  <a:lnTo>
                    <a:pt x="30272" y="195163"/>
                  </a:lnTo>
                  <a:lnTo>
                    <a:pt x="64245" y="221711"/>
                  </a:lnTo>
                  <a:lnTo>
                    <a:pt x="107338" y="239115"/>
                  </a:lnTo>
                  <a:lnTo>
                    <a:pt x="156972" y="245363"/>
                  </a:lnTo>
                  <a:lnTo>
                    <a:pt x="206605" y="239115"/>
                  </a:lnTo>
                  <a:lnTo>
                    <a:pt x="249698" y="221711"/>
                  </a:lnTo>
                  <a:lnTo>
                    <a:pt x="283671" y="195163"/>
                  </a:lnTo>
                  <a:lnTo>
                    <a:pt x="305946" y="161483"/>
                  </a:lnTo>
                  <a:lnTo>
                    <a:pt x="313944" y="122681"/>
                  </a:lnTo>
                  <a:lnTo>
                    <a:pt x="305946" y="83880"/>
                  </a:lnTo>
                  <a:lnTo>
                    <a:pt x="283671" y="50200"/>
                  </a:lnTo>
                  <a:lnTo>
                    <a:pt x="249698" y="23652"/>
                  </a:lnTo>
                  <a:lnTo>
                    <a:pt x="206605" y="6248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1"/>
                  </a:moveTo>
                  <a:lnTo>
                    <a:pt x="7997" y="83880"/>
                  </a:lnTo>
                  <a:lnTo>
                    <a:pt x="30272" y="50200"/>
                  </a:lnTo>
                  <a:lnTo>
                    <a:pt x="64245" y="23652"/>
                  </a:lnTo>
                  <a:lnTo>
                    <a:pt x="107338" y="6248"/>
                  </a:lnTo>
                  <a:lnTo>
                    <a:pt x="156972" y="0"/>
                  </a:lnTo>
                  <a:lnTo>
                    <a:pt x="206605" y="6248"/>
                  </a:lnTo>
                  <a:lnTo>
                    <a:pt x="249698" y="23652"/>
                  </a:lnTo>
                  <a:lnTo>
                    <a:pt x="283671" y="50200"/>
                  </a:lnTo>
                  <a:lnTo>
                    <a:pt x="305946" y="83880"/>
                  </a:lnTo>
                  <a:lnTo>
                    <a:pt x="313944" y="122681"/>
                  </a:lnTo>
                  <a:lnTo>
                    <a:pt x="305946" y="161483"/>
                  </a:lnTo>
                  <a:lnTo>
                    <a:pt x="283671" y="195163"/>
                  </a:lnTo>
                  <a:lnTo>
                    <a:pt x="249698" y="221711"/>
                  </a:lnTo>
                  <a:lnTo>
                    <a:pt x="206605" y="239115"/>
                  </a:lnTo>
                  <a:lnTo>
                    <a:pt x="156972" y="245363"/>
                  </a:lnTo>
                  <a:lnTo>
                    <a:pt x="107338" y="239115"/>
                  </a:lnTo>
                  <a:lnTo>
                    <a:pt x="64245" y="221711"/>
                  </a:lnTo>
                  <a:lnTo>
                    <a:pt x="30272" y="195163"/>
                  </a:lnTo>
                  <a:lnTo>
                    <a:pt x="7997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67988" y="53581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01258" y="5531865"/>
            <a:ext cx="327025" cy="258445"/>
            <a:chOff x="6001258" y="5531865"/>
            <a:chExt cx="327025" cy="258445"/>
          </a:xfrm>
        </p:grpSpPr>
        <p:sp>
          <p:nvSpPr>
            <p:cNvPr id="115" name="object 115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1" y="0"/>
                  </a:moveTo>
                  <a:lnTo>
                    <a:pt x="107338" y="6254"/>
                  </a:lnTo>
                  <a:lnTo>
                    <a:pt x="64245" y="23670"/>
                  </a:lnTo>
                  <a:lnTo>
                    <a:pt x="30272" y="50227"/>
                  </a:lnTo>
                  <a:lnTo>
                    <a:pt x="7997" y="83905"/>
                  </a:lnTo>
                  <a:lnTo>
                    <a:pt x="0" y="122682"/>
                  </a:lnTo>
                  <a:lnTo>
                    <a:pt x="7997" y="161458"/>
                  </a:lnTo>
                  <a:lnTo>
                    <a:pt x="30272" y="195136"/>
                  </a:lnTo>
                  <a:lnTo>
                    <a:pt x="64245" y="221693"/>
                  </a:lnTo>
                  <a:lnTo>
                    <a:pt x="107338" y="239109"/>
                  </a:lnTo>
                  <a:lnTo>
                    <a:pt x="156971" y="245364"/>
                  </a:lnTo>
                  <a:lnTo>
                    <a:pt x="206605" y="239109"/>
                  </a:lnTo>
                  <a:lnTo>
                    <a:pt x="249698" y="221693"/>
                  </a:lnTo>
                  <a:lnTo>
                    <a:pt x="283671" y="195136"/>
                  </a:lnTo>
                  <a:lnTo>
                    <a:pt x="305946" y="161458"/>
                  </a:lnTo>
                  <a:lnTo>
                    <a:pt x="313943" y="122682"/>
                  </a:lnTo>
                  <a:lnTo>
                    <a:pt x="305946" y="83905"/>
                  </a:lnTo>
                  <a:lnTo>
                    <a:pt x="283671" y="50227"/>
                  </a:lnTo>
                  <a:lnTo>
                    <a:pt x="249698" y="23670"/>
                  </a:lnTo>
                  <a:lnTo>
                    <a:pt x="206605" y="625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2"/>
                  </a:moveTo>
                  <a:lnTo>
                    <a:pt x="7997" y="83905"/>
                  </a:lnTo>
                  <a:lnTo>
                    <a:pt x="30272" y="50227"/>
                  </a:lnTo>
                  <a:lnTo>
                    <a:pt x="64245" y="23670"/>
                  </a:lnTo>
                  <a:lnTo>
                    <a:pt x="107338" y="6254"/>
                  </a:lnTo>
                  <a:lnTo>
                    <a:pt x="156971" y="0"/>
                  </a:lnTo>
                  <a:lnTo>
                    <a:pt x="206605" y="6254"/>
                  </a:lnTo>
                  <a:lnTo>
                    <a:pt x="249698" y="23670"/>
                  </a:lnTo>
                  <a:lnTo>
                    <a:pt x="283671" y="50227"/>
                  </a:lnTo>
                  <a:lnTo>
                    <a:pt x="305946" y="83905"/>
                  </a:lnTo>
                  <a:lnTo>
                    <a:pt x="313943" y="122682"/>
                  </a:lnTo>
                  <a:lnTo>
                    <a:pt x="305946" y="161458"/>
                  </a:lnTo>
                  <a:lnTo>
                    <a:pt x="283671" y="195136"/>
                  </a:lnTo>
                  <a:lnTo>
                    <a:pt x="249698" y="221693"/>
                  </a:lnTo>
                  <a:lnTo>
                    <a:pt x="206605" y="239109"/>
                  </a:lnTo>
                  <a:lnTo>
                    <a:pt x="156971" y="245364"/>
                  </a:lnTo>
                  <a:lnTo>
                    <a:pt x="107338" y="239109"/>
                  </a:lnTo>
                  <a:lnTo>
                    <a:pt x="64245" y="221693"/>
                  </a:lnTo>
                  <a:lnTo>
                    <a:pt x="30272" y="195136"/>
                  </a:lnTo>
                  <a:lnTo>
                    <a:pt x="7997" y="161458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097270" y="55233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179054" y="5434329"/>
            <a:ext cx="327025" cy="256540"/>
            <a:chOff x="8179054" y="5434329"/>
            <a:chExt cx="327025" cy="256540"/>
          </a:xfrm>
        </p:grpSpPr>
        <p:sp>
          <p:nvSpPr>
            <p:cNvPr id="119" name="object 119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156972" y="0"/>
                  </a:moveTo>
                  <a:lnTo>
                    <a:pt x="107338" y="6217"/>
                  </a:lnTo>
                  <a:lnTo>
                    <a:pt x="64245" y="23530"/>
                  </a:lnTo>
                  <a:lnTo>
                    <a:pt x="30272" y="49926"/>
                  </a:lnTo>
                  <a:lnTo>
                    <a:pt x="7997" y="83393"/>
                  </a:lnTo>
                  <a:lnTo>
                    <a:pt x="0" y="121920"/>
                  </a:lnTo>
                  <a:lnTo>
                    <a:pt x="7997" y="160456"/>
                  </a:lnTo>
                  <a:lnTo>
                    <a:pt x="30272" y="193924"/>
                  </a:lnTo>
                  <a:lnTo>
                    <a:pt x="64245" y="220316"/>
                  </a:lnTo>
                  <a:lnTo>
                    <a:pt x="107338" y="237624"/>
                  </a:lnTo>
                  <a:lnTo>
                    <a:pt x="156972" y="243840"/>
                  </a:lnTo>
                  <a:lnTo>
                    <a:pt x="206605" y="237624"/>
                  </a:lnTo>
                  <a:lnTo>
                    <a:pt x="249698" y="220316"/>
                  </a:lnTo>
                  <a:lnTo>
                    <a:pt x="283671" y="193924"/>
                  </a:lnTo>
                  <a:lnTo>
                    <a:pt x="305946" y="160456"/>
                  </a:lnTo>
                  <a:lnTo>
                    <a:pt x="313944" y="121920"/>
                  </a:lnTo>
                  <a:lnTo>
                    <a:pt x="305946" y="83393"/>
                  </a:lnTo>
                  <a:lnTo>
                    <a:pt x="283671" y="49926"/>
                  </a:lnTo>
                  <a:lnTo>
                    <a:pt x="249698" y="23530"/>
                  </a:lnTo>
                  <a:lnTo>
                    <a:pt x="206605" y="62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0" y="121920"/>
                  </a:moveTo>
                  <a:lnTo>
                    <a:pt x="7997" y="83393"/>
                  </a:lnTo>
                  <a:lnTo>
                    <a:pt x="30272" y="49926"/>
                  </a:lnTo>
                  <a:lnTo>
                    <a:pt x="64245" y="23530"/>
                  </a:lnTo>
                  <a:lnTo>
                    <a:pt x="107338" y="6217"/>
                  </a:lnTo>
                  <a:lnTo>
                    <a:pt x="156972" y="0"/>
                  </a:lnTo>
                  <a:lnTo>
                    <a:pt x="206605" y="6217"/>
                  </a:lnTo>
                  <a:lnTo>
                    <a:pt x="249698" y="23530"/>
                  </a:lnTo>
                  <a:lnTo>
                    <a:pt x="283671" y="49926"/>
                  </a:lnTo>
                  <a:lnTo>
                    <a:pt x="305946" y="83393"/>
                  </a:lnTo>
                  <a:lnTo>
                    <a:pt x="313944" y="121920"/>
                  </a:lnTo>
                  <a:lnTo>
                    <a:pt x="305946" y="160456"/>
                  </a:lnTo>
                  <a:lnTo>
                    <a:pt x="283671" y="193924"/>
                  </a:lnTo>
                  <a:lnTo>
                    <a:pt x="249698" y="220316"/>
                  </a:lnTo>
                  <a:lnTo>
                    <a:pt x="206605" y="237624"/>
                  </a:lnTo>
                  <a:lnTo>
                    <a:pt x="156972" y="243840"/>
                  </a:lnTo>
                  <a:lnTo>
                    <a:pt x="107338" y="237624"/>
                  </a:lnTo>
                  <a:lnTo>
                    <a:pt x="64245" y="220316"/>
                  </a:lnTo>
                  <a:lnTo>
                    <a:pt x="30272" y="193924"/>
                  </a:lnTo>
                  <a:lnTo>
                    <a:pt x="7997" y="16045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274557" y="54249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25214" y="6035446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68185" y="5920232"/>
            <a:ext cx="1639570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664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738616" y="4969764"/>
            <a:ext cx="957580" cy="828040"/>
            <a:chOff x="8738616" y="4969764"/>
            <a:chExt cx="957580" cy="828040"/>
          </a:xfrm>
        </p:grpSpPr>
        <p:sp>
          <p:nvSpPr>
            <p:cNvPr id="125" name="object 125"/>
            <p:cNvSpPr/>
            <p:nvPr/>
          </p:nvSpPr>
          <p:spPr>
            <a:xfrm>
              <a:off x="8738616" y="4969764"/>
              <a:ext cx="957072" cy="827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47048" y="5049012"/>
              <a:ext cx="464820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79002" y="4786121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244" marR="7810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8" name="object 128"/>
          <p:cNvSpPr txBox="1"/>
          <p:nvPr/>
        </p:nvSpPr>
        <p:spPr>
          <a:xfrm>
            <a:off x="1197863" y="2724911"/>
            <a:ext cx="1003109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0" dirty="0">
                <a:latin typeface="Arial"/>
                <a:cs typeface="Arial"/>
              </a:rPr>
              <a:t>access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0" dirty="0">
                <a:latin typeface="Arial"/>
                <a:cs typeface="Arial"/>
              </a:rPr>
              <a:t>messages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mailbox, the mail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90" dirty="0">
                <a:latin typeface="Arial"/>
                <a:cs typeface="Arial"/>
              </a:rPr>
              <a:t>containing </a:t>
            </a:r>
            <a:r>
              <a:rPr sz="1800" i="1" spc="-75" dirty="0">
                <a:latin typeface="Arial"/>
                <a:cs typeface="Arial"/>
              </a:rPr>
              <a:t>his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00" dirty="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91440" marR="104775">
              <a:lnSpc>
                <a:spcPct val="100000"/>
              </a:lnSpc>
            </a:pPr>
            <a:r>
              <a:rPr sz="1800" i="1" spc="-100" dirty="0">
                <a:latin typeface="Arial"/>
                <a:cs typeface="Arial"/>
              </a:rPr>
              <a:t>authenticates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50" dirty="0">
                <a:latin typeface="Arial"/>
                <a:cs typeface="Arial"/>
              </a:rPr>
              <a:t>(with </a:t>
            </a:r>
            <a:r>
              <a:rPr sz="1800" i="1" spc="-114" dirty="0">
                <a:latin typeface="Arial"/>
                <a:cs typeface="Arial"/>
              </a:rPr>
              <a:t>usernames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passwords).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80" dirty="0">
                <a:latin typeface="Arial"/>
                <a:cs typeface="Arial"/>
              </a:rPr>
              <a:t>server must </a:t>
            </a:r>
            <a:r>
              <a:rPr sz="1800" i="1" spc="-110" dirty="0">
                <a:latin typeface="Arial"/>
                <a:cs typeface="Arial"/>
              </a:rPr>
              <a:t>also </a:t>
            </a:r>
            <a:r>
              <a:rPr sz="1800" i="1" spc="-120" dirty="0">
                <a:latin typeface="Arial"/>
                <a:cs typeface="Arial"/>
              </a:rPr>
              <a:t>deal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80" dirty="0">
                <a:latin typeface="Arial"/>
                <a:cs typeface="Arial"/>
              </a:rPr>
              <a:t>failures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25" dirty="0">
                <a:latin typeface="Arial"/>
                <a:cs typeface="Arial"/>
              </a:rPr>
              <a:t>Bob’s 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server. </a:t>
            </a:r>
            <a:r>
              <a:rPr sz="1800" i="1" spc="-30" dirty="0">
                <a:latin typeface="Arial"/>
                <a:cs typeface="Arial"/>
              </a:rPr>
              <a:t>If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0" dirty="0">
                <a:latin typeface="Arial"/>
                <a:cs typeface="Arial"/>
              </a:rPr>
              <a:t>cannot </a:t>
            </a:r>
            <a:r>
              <a:rPr sz="1800" i="1" spc="-80" dirty="0">
                <a:latin typeface="Arial"/>
                <a:cs typeface="Arial"/>
              </a:rPr>
              <a:t>deliver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5" dirty="0">
                <a:latin typeface="Arial"/>
                <a:cs typeface="Arial"/>
              </a:rPr>
              <a:t>Bob’s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85" dirty="0">
                <a:latin typeface="Arial"/>
                <a:cs typeface="Arial"/>
              </a:rPr>
              <a:t>holds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message </a:t>
            </a:r>
            <a:r>
              <a:rPr sz="1800" b="1" i="1" spc="-150" dirty="0">
                <a:latin typeface="Arial"/>
                <a:cs typeface="Arial"/>
              </a:rPr>
              <a:t>queue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attempts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75" dirty="0">
                <a:latin typeface="Arial"/>
                <a:cs typeface="Arial"/>
              </a:rPr>
              <a:t>transfer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00" dirty="0">
                <a:latin typeface="Arial"/>
                <a:cs typeface="Arial"/>
              </a:rPr>
              <a:t>later. </a:t>
            </a:r>
            <a:r>
              <a:rPr sz="1800" i="1" spc="-114" dirty="0">
                <a:latin typeface="Arial"/>
                <a:cs typeface="Arial"/>
              </a:rPr>
              <a:t>Reattempts </a:t>
            </a:r>
            <a:r>
              <a:rPr sz="1800" i="1" spc="-120" dirty="0">
                <a:latin typeface="Arial"/>
                <a:cs typeface="Arial"/>
              </a:rPr>
              <a:t>are </a:t>
            </a:r>
            <a:r>
              <a:rPr sz="1800" i="1" spc="-80" dirty="0">
                <a:latin typeface="Arial"/>
                <a:cs typeface="Arial"/>
              </a:rPr>
              <a:t>often </a:t>
            </a:r>
            <a:r>
              <a:rPr sz="1800" i="1" spc="-114" dirty="0">
                <a:latin typeface="Arial"/>
                <a:cs typeface="Arial"/>
              </a:rPr>
              <a:t>done </a:t>
            </a:r>
            <a:r>
              <a:rPr sz="1800" i="1" spc="-90" dirty="0">
                <a:latin typeface="Arial"/>
                <a:cs typeface="Arial"/>
              </a:rPr>
              <a:t>every </a:t>
            </a:r>
            <a:r>
              <a:rPr sz="1800" i="1" spc="-105" dirty="0">
                <a:latin typeface="Arial"/>
                <a:cs typeface="Arial"/>
              </a:rPr>
              <a:t>30 </a:t>
            </a:r>
            <a:r>
              <a:rPr sz="1800" i="1" spc="-90" dirty="0">
                <a:latin typeface="Arial"/>
                <a:cs typeface="Arial"/>
              </a:rPr>
              <a:t>minutes  </a:t>
            </a:r>
            <a:r>
              <a:rPr sz="1800" i="1" spc="-55" dirty="0">
                <a:latin typeface="Arial"/>
                <a:cs typeface="Arial"/>
              </a:rPr>
              <a:t>or </a:t>
            </a:r>
            <a:r>
              <a:rPr sz="1800" i="1" spc="-85" dirty="0">
                <a:latin typeface="Arial"/>
                <a:cs typeface="Arial"/>
              </a:rPr>
              <a:t>so; </a:t>
            </a:r>
            <a:r>
              <a:rPr sz="1800" i="1" spc="-15" dirty="0">
                <a:latin typeface="Arial"/>
                <a:cs typeface="Arial"/>
              </a:rPr>
              <a:t>if </a:t>
            </a:r>
            <a:r>
              <a:rPr sz="1800" i="1" spc="-90" dirty="0">
                <a:latin typeface="Arial"/>
                <a:cs typeface="Arial"/>
              </a:rPr>
              <a:t>there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00" dirty="0">
                <a:latin typeface="Arial"/>
                <a:cs typeface="Arial"/>
              </a:rPr>
              <a:t>no </a:t>
            </a:r>
            <a:r>
              <a:rPr sz="1800" i="1" spc="-105" dirty="0">
                <a:latin typeface="Arial"/>
                <a:cs typeface="Arial"/>
              </a:rPr>
              <a:t>success </a:t>
            </a:r>
            <a:r>
              <a:rPr sz="1800" i="1" spc="-75" dirty="0">
                <a:latin typeface="Arial"/>
                <a:cs typeface="Arial"/>
              </a:rPr>
              <a:t>after </a:t>
            </a:r>
            <a:r>
              <a:rPr sz="1800" i="1" spc="-105" dirty="0">
                <a:latin typeface="Arial"/>
                <a:cs typeface="Arial"/>
              </a:rPr>
              <a:t>several </a:t>
            </a:r>
            <a:r>
              <a:rPr sz="1800" i="1" spc="-120" dirty="0">
                <a:latin typeface="Arial"/>
                <a:cs typeface="Arial"/>
              </a:rPr>
              <a:t>days,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5" dirty="0">
                <a:latin typeface="Arial"/>
                <a:cs typeface="Arial"/>
              </a:rPr>
              <a:t>removes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and </a:t>
            </a:r>
            <a:r>
              <a:rPr sz="1800" i="1" spc="-65" dirty="0">
                <a:latin typeface="Arial"/>
                <a:cs typeface="Arial"/>
              </a:rPr>
              <a:t>notifies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5" dirty="0">
                <a:latin typeface="Arial"/>
                <a:cs typeface="Arial"/>
              </a:rPr>
              <a:t>sender  </a:t>
            </a:r>
            <a:r>
              <a:rPr sz="1800" i="1" spc="-85" dirty="0">
                <a:latin typeface="Arial"/>
                <a:cs typeface="Arial"/>
              </a:rPr>
              <a:t>(Alice)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5" dirty="0">
                <a:latin typeface="Arial"/>
                <a:cs typeface="Arial"/>
              </a:rPr>
              <a:t>e-mail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3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97863" y="790955"/>
            <a:ext cx="1024763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66370">
              <a:lnSpc>
                <a:spcPct val="100000"/>
              </a:lnSpc>
              <a:spcBef>
                <a:spcPts val="315"/>
              </a:spcBef>
            </a:pPr>
            <a:r>
              <a:rPr sz="1800" i="1" spc="-225" dirty="0">
                <a:latin typeface="Arial"/>
                <a:cs typeface="Arial"/>
              </a:rPr>
              <a:t>We </a:t>
            </a:r>
            <a:r>
              <a:rPr sz="1800" i="1" spc="-105" dirty="0">
                <a:latin typeface="Arial"/>
                <a:cs typeface="Arial"/>
              </a:rPr>
              <a:t>now </a:t>
            </a:r>
            <a:r>
              <a:rPr sz="1800" i="1" spc="-95" dirty="0">
                <a:latin typeface="Arial"/>
                <a:cs typeface="Arial"/>
              </a:rPr>
              <a:t>describe </a:t>
            </a:r>
            <a:r>
              <a:rPr sz="1800" i="1" spc="-135" dirty="0">
                <a:latin typeface="Arial"/>
                <a:cs typeface="Arial"/>
              </a:rPr>
              <a:t>each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0" dirty="0">
                <a:latin typeface="Arial"/>
                <a:cs typeface="Arial"/>
              </a:rPr>
              <a:t>components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context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-114" dirty="0">
                <a:latin typeface="Arial"/>
                <a:cs typeface="Arial"/>
              </a:rPr>
              <a:t>sender, </a:t>
            </a:r>
            <a:r>
              <a:rPr sz="1800" i="1" spc="-100" dirty="0">
                <a:latin typeface="Arial"/>
                <a:cs typeface="Arial"/>
              </a:rPr>
              <a:t>Alice, sending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0" dirty="0">
                <a:latin typeface="Arial"/>
                <a:cs typeface="Arial"/>
              </a:rPr>
              <a:t>e-mail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recipient, </a:t>
            </a:r>
            <a:r>
              <a:rPr sz="1800" i="1" spc="-120" dirty="0">
                <a:latin typeface="Arial"/>
                <a:cs typeface="Arial"/>
              </a:rPr>
              <a:t>Bob. 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95" dirty="0">
                <a:latin typeface="Arial"/>
                <a:cs typeface="Arial"/>
              </a:rPr>
              <a:t>allow users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05" dirty="0">
                <a:latin typeface="Arial"/>
                <a:cs typeface="Arial"/>
              </a:rPr>
              <a:t>read, </a:t>
            </a:r>
            <a:r>
              <a:rPr sz="1800" i="1" spc="-80" dirty="0">
                <a:latin typeface="Arial"/>
                <a:cs typeface="Arial"/>
              </a:rPr>
              <a:t>reply </a:t>
            </a:r>
            <a:r>
              <a:rPr sz="1800" i="1" spc="-55" dirty="0">
                <a:latin typeface="Arial"/>
                <a:cs typeface="Arial"/>
              </a:rPr>
              <a:t>to, </a:t>
            </a:r>
            <a:r>
              <a:rPr sz="1800" i="1" spc="-70" dirty="0">
                <a:latin typeface="Arial"/>
                <a:cs typeface="Arial"/>
              </a:rPr>
              <a:t>forward, </a:t>
            </a:r>
            <a:r>
              <a:rPr sz="1800" i="1" spc="-130" dirty="0">
                <a:latin typeface="Arial"/>
                <a:cs typeface="Arial"/>
              </a:rPr>
              <a:t>save, </a:t>
            </a:r>
            <a:r>
              <a:rPr sz="1800" i="1" spc="-140" dirty="0">
                <a:latin typeface="Arial"/>
                <a:cs typeface="Arial"/>
              </a:rPr>
              <a:t>and </a:t>
            </a:r>
            <a:r>
              <a:rPr sz="1800" i="1" spc="-110" dirty="0">
                <a:latin typeface="Arial"/>
                <a:cs typeface="Arial"/>
              </a:rPr>
              <a:t>compose </a:t>
            </a:r>
            <a:r>
              <a:rPr sz="1800" i="1" spc="-120" dirty="0">
                <a:latin typeface="Arial"/>
                <a:cs typeface="Arial"/>
              </a:rPr>
              <a:t>messages. </a:t>
            </a:r>
            <a:r>
              <a:rPr sz="1800" i="1" spc="-65" dirty="0">
                <a:latin typeface="Arial"/>
                <a:cs typeface="Arial"/>
              </a:rPr>
              <a:t>Microsoft  </a:t>
            </a:r>
            <a:r>
              <a:rPr sz="1800" i="1" spc="-105" dirty="0">
                <a:latin typeface="Arial"/>
                <a:cs typeface="Arial"/>
              </a:rPr>
              <a:t>Outlook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120" dirty="0">
                <a:latin typeface="Arial"/>
                <a:cs typeface="Arial"/>
              </a:rPr>
              <a:t>Apple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120" dirty="0">
                <a:latin typeface="Arial"/>
                <a:cs typeface="Arial"/>
              </a:rPr>
              <a:t>are examples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35" dirty="0">
                <a:latin typeface="Arial"/>
                <a:cs typeface="Arial"/>
              </a:rPr>
              <a:t>for </a:t>
            </a:r>
            <a:r>
              <a:rPr sz="1800" i="1" spc="-80" dirty="0">
                <a:latin typeface="Arial"/>
                <a:cs typeface="Arial"/>
              </a:rPr>
              <a:t>e-mail. </a:t>
            </a: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05" dirty="0">
                <a:latin typeface="Arial"/>
                <a:cs typeface="Arial"/>
              </a:rPr>
              <a:t>Alice </a:t>
            </a:r>
            <a:r>
              <a:rPr sz="1800" i="1" spc="-65" dirty="0">
                <a:latin typeface="Arial"/>
                <a:cs typeface="Arial"/>
              </a:rPr>
              <a:t>is </a:t>
            </a:r>
            <a:r>
              <a:rPr sz="1800" i="1" spc="-80" dirty="0">
                <a:latin typeface="Arial"/>
                <a:cs typeface="Arial"/>
              </a:rPr>
              <a:t>finished </a:t>
            </a:r>
            <a:r>
              <a:rPr sz="1800" i="1" spc="-95" dirty="0">
                <a:latin typeface="Arial"/>
                <a:cs typeface="Arial"/>
              </a:rPr>
              <a:t>composing </a:t>
            </a:r>
            <a:r>
              <a:rPr sz="1800" i="1" spc="-85" dirty="0">
                <a:latin typeface="Arial"/>
                <a:cs typeface="Arial"/>
              </a:rPr>
              <a:t>her 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sends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where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14" dirty="0">
                <a:latin typeface="Arial"/>
                <a:cs typeface="Arial"/>
              </a:rPr>
              <a:t>placed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95" dirty="0">
                <a:latin typeface="Arial"/>
                <a:cs typeface="Arial"/>
              </a:rPr>
              <a:t>mail  </a:t>
            </a:r>
            <a:r>
              <a:rPr sz="1800" i="1" spc="-75" dirty="0">
                <a:latin typeface="Arial"/>
                <a:cs typeface="Arial"/>
              </a:rPr>
              <a:t>server’s </a:t>
            </a:r>
            <a:r>
              <a:rPr sz="1800" i="1" spc="-85" dirty="0">
                <a:latin typeface="Arial"/>
                <a:cs typeface="Arial"/>
              </a:rPr>
              <a:t>outgoing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20" dirty="0">
                <a:latin typeface="Arial"/>
                <a:cs typeface="Arial"/>
              </a:rPr>
              <a:t>queue. </a:t>
            </a:r>
            <a:r>
              <a:rPr sz="1800" i="1" spc="-160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10" dirty="0">
                <a:latin typeface="Arial"/>
                <a:cs typeface="Arial"/>
              </a:rPr>
              <a:t>read </a:t>
            </a:r>
            <a:r>
              <a:rPr sz="1800" i="1" spc="-200" dirty="0">
                <a:latin typeface="Arial"/>
                <a:cs typeface="Arial"/>
              </a:rPr>
              <a:t>a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</a:t>
            </a:r>
            <a:r>
              <a:rPr sz="1800" i="1" spc="-80" dirty="0">
                <a:latin typeface="Arial"/>
                <a:cs typeface="Arial"/>
              </a:rPr>
              <a:t>retrieves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 </a:t>
            </a:r>
            <a:r>
              <a:rPr sz="1800" i="1" spc="-55" dirty="0">
                <a:latin typeface="Arial"/>
                <a:cs typeface="Arial"/>
              </a:rPr>
              <a:t>from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100" dirty="0">
                <a:latin typeface="Arial"/>
                <a:cs typeface="Arial"/>
              </a:rPr>
              <a:t>mailbox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90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742"/>
            <a:ext cx="6845300" cy="213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ts val="2555"/>
              </a:lnSpc>
              <a:spcBef>
                <a:spcPts val="95"/>
              </a:spcBef>
              <a:buAutoNum type="arabicParenR"/>
              <a:tabLst>
                <a:tab pos="323215" algn="l"/>
              </a:tabLst>
            </a:pPr>
            <a:r>
              <a:rPr sz="2200" spc="-125" dirty="0">
                <a:latin typeface="Arial"/>
                <a:cs typeface="Arial"/>
              </a:rPr>
              <a:t>Alice </a:t>
            </a:r>
            <a:r>
              <a:rPr sz="2200" spc="-135" dirty="0">
                <a:latin typeface="Arial"/>
                <a:cs typeface="Arial"/>
              </a:rPr>
              <a:t>uses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35" dirty="0">
                <a:latin typeface="Arial"/>
                <a:cs typeface="Arial"/>
              </a:rPr>
              <a:t>compose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“to”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50" dirty="0">
                <a:latin typeface="Arial"/>
                <a:cs typeface="Arial"/>
                <a:hlinkClick r:id="rId2"/>
              </a:rPr>
              <a:t>bob@someschool.edu</a:t>
            </a:r>
            <a:endParaRPr sz="2200">
              <a:latin typeface="Arial"/>
              <a:cs typeface="Arial"/>
            </a:endParaRPr>
          </a:p>
          <a:p>
            <a:pPr marL="241300" marR="385445" indent="-228600">
              <a:lnSpc>
                <a:spcPts val="2470"/>
              </a:lnSpc>
              <a:spcBef>
                <a:spcPts val="860"/>
              </a:spcBef>
              <a:buAutoNum type="arabicParenR" startAt="2"/>
              <a:tabLst>
                <a:tab pos="323215" algn="l"/>
              </a:tabLst>
            </a:pPr>
            <a:r>
              <a:rPr sz="2200" spc="-95" dirty="0">
                <a:latin typeface="Arial"/>
                <a:cs typeface="Arial"/>
              </a:rPr>
              <a:t>Alice’s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her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server; </a:t>
            </a:r>
            <a:r>
              <a:rPr sz="2200" spc="-165" dirty="0">
                <a:latin typeface="Arial"/>
                <a:cs typeface="Arial"/>
              </a:rPr>
              <a:t>message  </a:t>
            </a:r>
            <a:r>
              <a:rPr sz="2200" spc="-140" dirty="0">
                <a:latin typeface="Arial"/>
                <a:cs typeface="Arial"/>
              </a:rPr>
              <a:t>placed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queue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555"/>
              </a:lnSpc>
              <a:spcBef>
                <a:spcPts val="585"/>
              </a:spcBef>
              <a:buAutoNum type="arabicParenR" startAt="2"/>
              <a:tabLst>
                <a:tab pos="323850" algn="l"/>
              </a:tabLst>
            </a:pP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20" dirty="0">
                <a:latin typeface="Arial"/>
                <a:cs typeface="Arial"/>
              </a:rPr>
              <a:t>side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135" dirty="0">
                <a:latin typeface="Arial"/>
                <a:cs typeface="Arial"/>
              </a:rPr>
              <a:t>opens </a:t>
            </a:r>
            <a:r>
              <a:rPr sz="2200" spc="-320" dirty="0">
                <a:latin typeface="Arial"/>
                <a:cs typeface="Arial"/>
              </a:rPr>
              <a:t>TCP </a:t>
            </a:r>
            <a:r>
              <a:rPr sz="2200" spc="-110" dirty="0">
                <a:latin typeface="Arial"/>
                <a:cs typeface="Arial"/>
              </a:rPr>
              <a:t>connection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105" dirty="0">
                <a:latin typeface="Arial"/>
                <a:cs typeface="Arial"/>
              </a:rPr>
              <a:t>Bob’s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mail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05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754" y="950163"/>
            <a:ext cx="3639185" cy="2437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32434" indent="-228600">
              <a:lnSpc>
                <a:spcPct val="91900"/>
              </a:lnSpc>
              <a:spcBef>
                <a:spcPts val="310"/>
              </a:spcBef>
              <a:buAutoNum type="arabicParenR" startAt="4"/>
              <a:tabLst>
                <a:tab pos="323850" algn="l"/>
              </a:tabLst>
            </a:pP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95" dirty="0">
                <a:latin typeface="Arial"/>
                <a:cs typeface="Arial"/>
              </a:rPr>
              <a:t>Alice’s 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114" dirty="0">
                <a:latin typeface="Arial"/>
                <a:cs typeface="Arial"/>
              </a:rPr>
              <a:t>over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20" dirty="0">
                <a:latin typeface="Arial"/>
                <a:cs typeface="Arial"/>
              </a:rPr>
              <a:t>TCP  </a:t>
            </a:r>
            <a:r>
              <a:rPr sz="2200" spc="-114" dirty="0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ts val="2510"/>
              </a:lnSpc>
              <a:spcBef>
                <a:spcPts val="635"/>
              </a:spcBef>
              <a:buAutoNum type="arabicParenR" startAt="4"/>
              <a:tabLst>
                <a:tab pos="323215" algn="l"/>
              </a:tabLst>
            </a:pPr>
            <a:r>
              <a:rPr sz="2200" spc="-110" dirty="0">
                <a:latin typeface="Arial"/>
                <a:cs typeface="Arial"/>
              </a:rPr>
              <a:t>Bob’s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 </a:t>
            </a:r>
            <a:r>
              <a:rPr sz="2200" spc="-140" dirty="0">
                <a:latin typeface="Arial"/>
                <a:cs typeface="Arial"/>
              </a:rPr>
              <a:t>places</a:t>
            </a:r>
            <a:r>
              <a:rPr sz="2200" spc="3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10" dirty="0">
                <a:latin typeface="Arial"/>
                <a:cs typeface="Arial"/>
              </a:rPr>
              <a:t>Bob’s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mailbox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80"/>
              </a:lnSpc>
              <a:spcBef>
                <a:spcPts val="1130"/>
              </a:spcBef>
              <a:buAutoNum type="arabicParenR" startAt="6"/>
              <a:tabLst>
                <a:tab pos="323215" algn="l"/>
              </a:tabLst>
            </a:pPr>
            <a:r>
              <a:rPr sz="2200" spc="-170" dirty="0">
                <a:latin typeface="Arial"/>
                <a:cs typeface="Arial"/>
              </a:rPr>
              <a:t>Bob </a:t>
            </a:r>
            <a:r>
              <a:rPr sz="2200" spc="-130" dirty="0">
                <a:latin typeface="Arial"/>
                <a:cs typeface="Arial"/>
              </a:rPr>
              <a:t>invokes </a:t>
            </a:r>
            <a:r>
              <a:rPr sz="2200" spc="-95" dirty="0">
                <a:latin typeface="Arial"/>
                <a:cs typeface="Arial"/>
              </a:rPr>
              <a:t>his </a:t>
            </a:r>
            <a:r>
              <a:rPr sz="2200" spc="-110" dirty="0">
                <a:latin typeface="Arial"/>
                <a:cs typeface="Arial"/>
              </a:rPr>
              <a:t>user </a:t>
            </a:r>
            <a:r>
              <a:rPr sz="2200" spc="-140" dirty="0">
                <a:latin typeface="Arial"/>
                <a:cs typeface="Arial"/>
              </a:rPr>
              <a:t>agent </a:t>
            </a:r>
            <a:r>
              <a:rPr sz="2200" spc="-75" dirty="0">
                <a:latin typeface="Arial"/>
                <a:cs typeface="Arial"/>
              </a:rPr>
              <a:t>to  </a:t>
            </a:r>
            <a:r>
              <a:rPr sz="2200" spc="-150" dirty="0">
                <a:latin typeface="Arial"/>
                <a:cs typeface="Arial"/>
              </a:rPr>
              <a:t>read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191" y="512216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5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4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8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4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1463" y="4886071"/>
            <a:ext cx="171703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83820" algn="ctr">
              <a:lnSpc>
                <a:spcPts val="1830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8" y="516788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4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3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7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3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414" y="4949697"/>
            <a:ext cx="16389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5495" marR="5080" indent="-773430">
              <a:lnSpc>
                <a:spcPts val="1600"/>
              </a:lnSpc>
              <a:spcBef>
                <a:spcPts val="415"/>
              </a:spcBef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server  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0726" y="3924808"/>
            <a:ext cx="704850" cy="742950"/>
            <a:chOff x="2760726" y="3924808"/>
            <a:chExt cx="704850" cy="742950"/>
          </a:xfrm>
        </p:grpSpPr>
        <p:sp>
          <p:nvSpPr>
            <p:cNvPr id="12" name="object 12"/>
            <p:cNvSpPr/>
            <p:nvPr/>
          </p:nvSpPr>
          <p:spPr>
            <a:xfrm>
              <a:off x="2760726" y="3924808"/>
              <a:ext cx="704596" cy="742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3324" y="3973068"/>
              <a:ext cx="432815" cy="379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1185" y="3710178"/>
            <a:ext cx="60388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7845" y="3393757"/>
            <a:ext cx="2694940" cy="1408430"/>
            <a:chOff x="4097845" y="3393757"/>
            <a:chExt cx="2694940" cy="1408430"/>
          </a:xfrm>
        </p:grpSpPr>
        <p:sp>
          <p:nvSpPr>
            <p:cNvPr id="16" name="object 16"/>
            <p:cNvSpPr/>
            <p:nvPr/>
          </p:nvSpPr>
          <p:spPr>
            <a:xfrm>
              <a:off x="4126992" y="3454908"/>
              <a:ext cx="481584" cy="662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2064" y="3525012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636" y="3529584"/>
              <a:ext cx="198119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4884" y="13715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5"/>
                  </a:moveTo>
                  <a:lnTo>
                    <a:pt x="214884" y="13715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36179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39" h="36829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5" y="31242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5112" y="3622548"/>
              <a:ext cx="198120" cy="28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3360" y="13716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6"/>
                  </a:moveTo>
                  <a:lnTo>
                    <a:pt x="213360" y="13716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5968" y="38054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6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540" y="3806952"/>
              <a:ext cx="199644" cy="3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4088" y="3723132"/>
              <a:ext cx="94487" cy="53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2" y="3715512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3454908"/>
              <a:ext cx="202692" cy="661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1896" y="34549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60" h="661670">
                  <a:moveTo>
                    <a:pt x="0" y="661415"/>
                  </a:moveTo>
                  <a:lnTo>
                    <a:pt x="22860" y="66141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3232" y="3622548"/>
              <a:ext cx="85343" cy="60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756" y="3528060"/>
              <a:ext cx="8686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4087367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842"/>
                  </a:moveTo>
                  <a:lnTo>
                    <a:pt x="90424" y="0"/>
                  </a:lnTo>
                  <a:lnTo>
                    <a:pt x="85217" y="0"/>
                  </a:lnTo>
                  <a:lnTo>
                    <a:pt x="80264" y="0"/>
                  </a:lnTo>
                  <a:lnTo>
                    <a:pt x="78955" y="1879"/>
                  </a:lnTo>
                  <a:lnTo>
                    <a:pt x="0" y="25527"/>
                  </a:lnTo>
                  <a:lnTo>
                    <a:pt x="508" y="57912"/>
                  </a:lnTo>
                  <a:lnTo>
                    <a:pt x="86868" y="26543"/>
                  </a:lnTo>
                  <a:lnTo>
                    <a:pt x="86817" y="25908"/>
                  </a:lnTo>
                  <a:lnTo>
                    <a:pt x="90424" y="25908"/>
                  </a:lnTo>
                  <a:lnTo>
                    <a:pt x="94488" y="20066"/>
                  </a:lnTo>
                  <a:lnTo>
                    <a:pt x="9448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7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7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26992" y="4114800"/>
              <a:ext cx="384048" cy="24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992" y="41148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2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8" y="5461"/>
                  </a:lnTo>
                  <a:lnTo>
                    <a:pt x="384048" y="12192"/>
                  </a:lnTo>
                  <a:lnTo>
                    <a:pt x="384048" y="18923"/>
                  </a:lnTo>
                  <a:lnTo>
                    <a:pt x="378587" y="24383"/>
                  </a:lnTo>
                  <a:lnTo>
                    <a:pt x="371856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3568" y="40203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6052" y="4021836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0060" y="4020312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5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5" y="41148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3316" y="3861816"/>
              <a:ext cx="32384" cy="219710"/>
            </a:xfrm>
            <a:custGeom>
              <a:avLst/>
              <a:gdLst/>
              <a:ahLst/>
              <a:cxnLst/>
              <a:rect l="l" t="t" r="r" b="b"/>
              <a:pathLst>
                <a:path w="32385" h="219710">
                  <a:moveTo>
                    <a:pt x="0" y="219455"/>
                  </a:moveTo>
                  <a:lnTo>
                    <a:pt x="32003" y="219455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3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3" y="1008888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3" y="1008888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788" y="3398520"/>
              <a:ext cx="48158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860" y="3468624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4432" y="3473196"/>
              <a:ext cx="198120" cy="32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3563112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29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30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2908" y="3567684"/>
              <a:ext cx="198120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3764" y="375056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8336" y="3752088"/>
              <a:ext cx="199643" cy="3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408" y="3666744"/>
              <a:ext cx="92964" cy="54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5288" y="365912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99860" y="3398520"/>
              <a:ext cx="202691" cy="6629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9692" y="3398520"/>
              <a:ext cx="22860" cy="662940"/>
            </a:xfrm>
            <a:custGeom>
              <a:avLst/>
              <a:gdLst/>
              <a:ahLst/>
              <a:cxnLst/>
              <a:rect l="l" t="t" r="r" b="b"/>
              <a:pathLst>
                <a:path w="22859" h="662939">
                  <a:moveTo>
                    <a:pt x="0" y="662939"/>
                  </a:moveTo>
                  <a:lnTo>
                    <a:pt x="22859" y="6629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3566160"/>
              <a:ext cx="85344" cy="62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2552" y="3471672"/>
              <a:ext cx="86868" cy="70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7980" y="403097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5" h="59689">
                  <a:moveTo>
                    <a:pt x="94488" y="6096"/>
                  </a:moveTo>
                  <a:lnTo>
                    <a:pt x="90424" y="0"/>
                  </a:lnTo>
                  <a:lnTo>
                    <a:pt x="80264" y="0"/>
                  </a:lnTo>
                  <a:lnTo>
                    <a:pt x="77444" y="4229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424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40995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409955" y="42671"/>
                  </a:lnTo>
                  <a:lnTo>
                    <a:pt x="418272" y="40999"/>
                  </a:lnTo>
                  <a:lnTo>
                    <a:pt x="425053" y="36433"/>
                  </a:lnTo>
                  <a:lnTo>
                    <a:pt x="429619" y="29652"/>
                  </a:lnTo>
                  <a:lnTo>
                    <a:pt x="431292" y="21335"/>
                  </a:lnTo>
                  <a:lnTo>
                    <a:pt x="429619" y="13019"/>
                  </a:lnTo>
                  <a:lnTo>
                    <a:pt x="425053" y="6238"/>
                  </a:lnTo>
                  <a:lnTo>
                    <a:pt x="418272" y="167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9955" y="0"/>
                  </a:lnTo>
                  <a:lnTo>
                    <a:pt x="418272" y="1672"/>
                  </a:lnTo>
                  <a:lnTo>
                    <a:pt x="425053" y="6238"/>
                  </a:lnTo>
                  <a:lnTo>
                    <a:pt x="429619" y="13019"/>
                  </a:lnTo>
                  <a:lnTo>
                    <a:pt x="431292" y="21335"/>
                  </a:lnTo>
                  <a:lnTo>
                    <a:pt x="429619" y="29652"/>
                  </a:lnTo>
                  <a:lnTo>
                    <a:pt x="425053" y="36433"/>
                  </a:lnTo>
                  <a:lnTo>
                    <a:pt x="418272" y="40999"/>
                  </a:lnTo>
                  <a:lnTo>
                    <a:pt x="409955" y="42671"/>
                  </a:lnTo>
                  <a:lnTo>
                    <a:pt x="21336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4788" y="4059936"/>
              <a:ext cx="384047" cy="228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4788" y="4059936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72617" y="0"/>
                  </a:lnTo>
                  <a:lnTo>
                    <a:pt x="378967" y="0"/>
                  </a:lnTo>
                  <a:lnTo>
                    <a:pt x="384047" y="5080"/>
                  </a:lnTo>
                  <a:lnTo>
                    <a:pt x="384047" y="11430"/>
                  </a:lnTo>
                  <a:lnTo>
                    <a:pt x="384047" y="17780"/>
                  </a:lnTo>
                  <a:lnTo>
                    <a:pt x="378967" y="22859"/>
                  </a:lnTo>
                  <a:lnTo>
                    <a:pt x="372617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1364" y="3963924"/>
              <a:ext cx="56515" cy="43180"/>
            </a:xfrm>
            <a:custGeom>
              <a:avLst/>
              <a:gdLst/>
              <a:ahLst/>
              <a:cxnLst/>
              <a:rect l="l" t="t" r="r" b="b"/>
              <a:pathLst>
                <a:path w="56514" h="43179">
                  <a:moveTo>
                    <a:pt x="28194" y="0"/>
                  </a:moveTo>
                  <a:lnTo>
                    <a:pt x="17198" y="1672"/>
                  </a:lnTo>
                  <a:lnTo>
                    <a:pt x="8239" y="6238"/>
                  </a:lnTo>
                  <a:lnTo>
                    <a:pt x="2208" y="13019"/>
                  </a:lnTo>
                  <a:lnTo>
                    <a:pt x="0" y="21336"/>
                  </a:lnTo>
                  <a:lnTo>
                    <a:pt x="2208" y="29652"/>
                  </a:lnTo>
                  <a:lnTo>
                    <a:pt x="8239" y="36433"/>
                  </a:lnTo>
                  <a:lnTo>
                    <a:pt x="17198" y="40999"/>
                  </a:lnTo>
                  <a:lnTo>
                    <a:pt x="28194" y="42671"/>
                  </a:lnTo>
                  <a:lnTo>
                    <a:pt x="39189" y="40999"/>
                  </a:lnTo>
                  <a:lnTo>
                    <a:pt x="48148" y="36433"/>
                  </a:lnTo>
                  <a:lnTo>
                    <a:pt x="54179" y="29652"/>
                  </a:lnTo>
                  <a:lnTo>
                    <a:pt x="56387" y="21336"/>
                  </a:lnTo>
                  <a:lnTo>
                    <a:pt x="54179" y="13019"/>
                  </a:lnTo>
                  <a:lnTo>
                    <a:pt x="48148" y="6238"/>
                  </a:lnTo>
                  <a:lnTo>
                    <a:pt x="39189" y="16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5372" y="3965448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7856" y="3963924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79">
                  <a:moveTo>
                    <a:pt x="28956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6" y="42671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2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1112" y="3805428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4" h="220979">
                  <a:moveTo>
                    <a:pt x="0" y="220980"/>
                  </a:moveTo>
                  <a:lnTo>
                    <a:pt x="32003" y="2209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328921" y="3771087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66057" y="3718940"/>
            <a:ext cx="2980690" cy="1042669"/>
            <a:chOff x="4266057" y="3718940"/>
            <a:chExt cx="2980690" cy="1042669"/>
          </a:xfrm>
        </p:grpSpPr>
        <p:sp>
          <p:nvSpPr>
            <p:cNvPr id="80" name="object 80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2" y="19050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2" y="190500"/>
                  </a:lnTo>
                  <a:lnTo>
                    <a:pt x="71323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53306" y="43868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10058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4" y="14782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0" y="147828"/>
                  </a:moveTo>
                  <a:lnTo>
                    <a:pt x="100584" y="147828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57933" y="3907535"/>
            <a:ext cx="534746" cy="66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1723" y="3811523"/>
            <a:ext cx="675131" cy="6616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19798" y="3717416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356355" y="4188205"/>
            <a:ext cx="4943475" cy="520065"/>
            <a:chOff x="3356355" y="4188205"/>
            <a:chExt cx="4943475" cy="520065"/>
          </a:xfrm>
        </p:grpSpPr>
        <p:sp>
          <p:nvSpPr>
            <p:cNvPr id="99" name="object 99"/>
            <p:cNvSpPr/>
            <p:nvPr/>
          </p:nvSpPr>
          <p:spPr>
            <a:xfrm>
              <a:off x="3356355" y="4274692"/>
              <a:ext cx="892810" cy="176530"/>
            </a:xfrm>
            <a:custGeom>
              <a:avLst/>
              <a:gdLst/>
              <a:ahLst/>
              <a:cxnLst/>
              <a:rect l="l" t="t" r="r" b="b"/>
              <a:pathLst>
                <a:path w="892810" h="176529">
                  <a:moveTo>
                    <a:pt x="816361" y="145045"/>
                  </a:moveTo>
                  <a:lnTo>
                    <a:pt x="811276" y="176402"/>
                  </a:lnTo>
                  <a:lnTo>
                    <a:pt x="892556" y="151002"/>
                  </a:lnTo>
                  <a:lnTo>
                    <a:pt x="887092" y="147065"/>
                  </a:lnTo>
                  <a:lnTo>
                    <a:pt x="828802" y="147065"/>
                  </a:lnTo>
                  <a:lnTo>
                    <a:pt x="816361" y="145045"/>
                  </a:lnTo>
                  <a:close/>
                </a:path>
                <a:path w="892810" h="176529">
                  <a:moveTo>
                    <a:pt x="818399" y="132475"/>
                  </a:moveTo>
                  <a:lnTo>
                    <a:pt x="816361" y="145045"/>
                  </a:lnTo>
                  <a:lnTo>
                    <a:pt x="828802" y="147065"/>
                  </a:lnTo>
                  <a:lnTo>
                    <a:pt x="830834" y="134492"/>
                  </a:lnTo>
                  <a:lnTo>
                    <a:pt x="818399" y="132475"/>
                  </a:lnTo>
                  <a:close/>
                </a:path>
                <a:path w="892810" h="176529">
                  <a:moveTo>
                    <a:pt x="823468" y="101218"/>
                  </a:moveTo>
                  <a:lnTo>
                    <a:pt x="818399" y="132475"/>
                  </a:lnTo>
                  <a:lnTo>
                    <a:pt x="830834" y="134492"/>
                  </a:lnTo>
                  <a:lnTo>
                    <a:pt x="828802" y="147065"/>
                  </a:lnTo>
                  <a:lnTo>
                    <a:pt x="887092" y="147065"/>
                  </a:lnTo>
                  <a:lnTo>
                    <a:pt x="823468" y="101218"/>
                  </a:lnTo>
                  <a:close/>
                </a:path>
                <a:path w="892810" h="176529">
                  <a:moveTo>
                    <a:pt x="2032" y="0"/>
                  </a:moveTo>
                  <a:lnTo>
                    <a:pt x="0" y="12445"/>
                  </a:lnTo>
                  <a:lnTo>
                    <a:pt x="816361" y="145045"/>
                  </a:lnTo>
                  <a:lnTo>
                    <a:pt x="818399" y="1324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3294" y="433349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3"/>
                  </a:moveTo>
                  <a:lnTo>
                    <a:pt x="0" y="115823"/>
                  </a:lnTo>
                </a:path>
                <a:path w="536575" h="117475">
                  <a:moveTo>
                    <a:pt x="173735" y="0"/>
                  </a:moveTo>
                  <a:lnTo>
                    <a:pt x="173735" y="114299"/>
                  </a:lnTo>
                </a:path>
                <a:path w="536575" h="117475">
                  <a:moveTo>
                    <a:pt x="260603" y="3047"/>
                  </a:moveTo>
                  <a:lnTo>
                    <a:pt x="260603" y="117347"/>
                  </a:lnTo>
                </a:path>
                <a:path w="536575" h="117475">
                  <a:moveTo>
                    <a:pt x="350520" y="0"/>
                  </a:moveTo>
                  <a:lnTo>
                    <a:pt x="350520" y="114299"/>
                  </a:lnTo>
                </a:path>
                <a:path w="536575" h="117475">
                  <a:moveTo>
                    <a:pt x="448055" y="0"/>
                  </a:moveTo>
                  <a:lnTo>
                    <a:pt x="448055" y="114299"/>
                  </a:lnTo>
                </a:path>
                <a:path w="536575" h="117475">
                  <a:moveTo>
                    <a:pt x="536448" y="0"/>
                  </a:moveTo>
                  <a:lnTo>
                    <a:pt x="536448" y="114299"/>
                  </a:lnTo>
                </a:path>
                <a:path w="536575" h="117475">
                  <a:moveTo>
                    <a:pt x="83820" y="1523"/>
                  </a:moveTo>
                  <a:lnTo>
                    <a:pt x="83820" y="1158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0" y="4188205"/>
              <a:ext cx="3258185" cy="472440"/>
            </a:xfrm>
            <a:custGeom>
              <a:avLst/>
              <a:gdLst/>
              <a:ahLst/>
              <a:cxnLst/>
              <a:rect l="l" t="t" r="r" b="b"/>
              <a:pathLst>
                <a:path w="3258184" h="472439">
                  <a:moveTo>
                    <a:pt x="1380236" y="446278"/>
                  </a:moveTo>
                  <a:lnTo>
                    <a:pt x="1375092" y="442595"/>
                  </a:lnTo>
                  <a:lnTo>
                    <a:pt x="1311021" y="396621"/>
                  </a:lnTo>
                  <a:lnTo>
                    <a:pt x="1305979" y="428040"/>
                  </a:lnTo>
                  <a:lnTo>
                    <a:pt x="2032" y="220599"/>
                  </a:lnTo>
                  <a:lnTo>
                    <a:pt x="0" y="233045"/>
                  </a:lnTo>
                  <a:lnTo>
                    <a:pt x="1303972" y="440613"/>
                  </a:lnTo>
                  <a:lnTo>
                    <a:pt x="1298956" y="471932"/>
                  </a:lnTo>
                  <a:lnTo>
                    <a:pt x="1380236" y="446278"/>
                  </a:lnTo>
                  <a:close/>
                </a:path>
                <a:path w="3258184" h="472439">
                  <a:moveTo>
                    <a:pt x="3257804" y="5842"/>
                  </a:moveTo>
                  <a:lnTo>
                    <a:pt x="3172841" y="0"/>
                  </a:lnTo>
                  <a:lnTo>
                    <a:pt x="3185033" y="29260"/>
                  </a:lnTo>
                  <a:lnTo>
                    <a:pt x="2228215" y="428244"/>
                  </a:lnTo>
                  <a:lnTo>
                    <a:pt x="2233041" y="439928"/>
                  </a:lnTo>
                  <a:lnTo>
                    <a:pt x="3189960" y="41084"/>
                  </a:lnTo>
                  <a:lnTo>
                    <a:pt x="3202178" y="70358"/>
                  </a:lnTo>
                  <a:lnTo>
                    <a:pt x="3241814" y="24384"/>
                  </a:lnTo>
                  <a:lnTo>
                    <a:pt x="3257804" y="584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4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2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4" y="245364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2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2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4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2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4" y="245364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675126" y="42087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73014" y="4382770"/>
            <a:ext cx="305435" cy="258445"/>
            <a:chOff x="5573014" y="4382770"/>
            <a:chExt cx="305435" cy="258445"/>
          </a:xfrm>
        </p:grpSpPr>
        <p:sp>
          <p:nvSpPr>
            <p:cNvPr id="118" name="object 118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3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1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3" y="245363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1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1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3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1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3" y="245363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58103" y="4374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99933" y="4285234"/>
            <a:ext cx="305435" cy="256540"/>
            <a:chOff x="7599933" y="4285234"/>
            <a:chExt cx="305435" cy="256540"/>
          </a:xfrm>
        </p:grpSpPr>
        <p:sp>
          <p:nvSpPr>
            <p:cNvPr id="122" name="object 122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146304" y="0"/>
                  </a:moveTo>
                  <a:lnTo>
                    <a:pt x="100071" y="6217"/>
                  </a:lnTo>
                  <a:lnTo>
                    <a:pt x="59911" y="23530"/>
                  </a:lnTo>
                  <a:lnTo>
                    <a:pt x="28236" y="49926"/>
                  </a:lnTo>
                  <a:lnTo>
                    <a:pt x="7461" y="83393"/>
                  </a:lnTo>
                  <a:lnTo>
                    <a:pt x="0" y="121920"/>
                  </a:lnTo>
                  <a:lnTo>
                    <a:pt x="7461" y="160446"/>
                  </a:lnTo>
                  <a:lnTo>
                    <a:pt x="28236" y="193913"/>
                  </a:lnTo>
                  <a:lnTo>
                    <a:pt x="59911" y="220309"/>
                  </a:lnTo>
                  <a:lnTo>
                    <a:pt x="100071" y="237622"/>
                  </a:lnTo>
                  <a:lnTo>
                    <a:pt x="146304" y="243840"/>
                  </a:lnTo>
                  <a:lnTo>
                    <a:pt x="192536" y="237622"/>
                  </a:lnTo>
                  <a:lnTo>
                    <a:pt x="232696" y="220309"/>
                  </a:lnTo>
                  <a:lnTo>
                    <a:pt x="264371" y="193913"/>
                  </a:lnTo>
                  <a:lnTo>
                    <a:pt x="285146" y="160446"/>
                  </a:lnTo>
                  <a:lnTo>
                    <a:pt x="292608" y="121920"/>
                  </a:lnTo>
                  <a:lnTo>
                    <a:pt x="285146" y="83393"/>
                  </a:lnTo>
                  <a:lnTo>
                    <a:pt x="264371" y="49926"/>
                  </a:lnTo>
                  <a:lnTo>
                    <a:pt x="232696" y="23530"/>
                  </a:lnTo>
                  <a:lnTo>
                    <a:pt x="192536" y="6217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685658" y="42755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122919" y="3820667"/>
            <a:ext cx="890269" cy="828040"/>
            <a:chOff x="8122919" y="3820667"/>
            <a:chExt cx="890269" cy="828040"/>
          </a:xfrm>
        </p:grpSpPr>
        <p:sp>
          <p:nvSpPr>
            <p:cNvPr id="126" name="object 126"/>
            <p:cNvSpPr/>
            <p:nvPr/>
          </p:nvSpPr>
          <p:spPr>
            <a:xfrm>
              <a:off x="8122919" y="3820667"/>
              <a:ext cx="890015" cy="8275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02395" y="3899915"/>
              <a:ext cx="432815" cy="3794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160257" y="3637026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651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9" name="object 129"/>
          <p:cNvSpPr txBox="1"/>
          <p:nvPr/>
        </p:nvSpPr>
        <p:spPr>
          <a:xfrm>
            <a:off x="759663" y="5613298"/>
            <a:ext cx="102482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Times New Roman"/>
                <a:cs typeface="Times New Roman"/>
              </a:rPr>
              <a:t>The client then repeats this process over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TCP connection if it has other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server;  otherwise, it </a:t>
            </a:r>
            <a:r>
              <a:rPr sz="1800" spc="-5" dirty="0">
                <a:latin typeface="Times New Roman"/>
                <a:cs typeface="Times New Roman"/>
              </a:rPr>
              <a:t>instructs </a:t>
            </a:r>
            <a:r>
              <a:rPr sz="1800" dirty="0">
                <a:latin typeface="Times New Roman"/>
                <a:cs typeface="Times New Roman"/>
              </a:rPr>
              <a:t>TCP to close the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996295" cy="262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Let’s </a:t>
            </a:r>
            <a:r>
              <a:rPr sz="2400" spc="-114" dirty="0">
                <a:latin typeface="Arial"/>
                <a:cs typeface="Arial"/>
              </a:rPr>
              <a:t>next </a:t>
            </a:r>
            <a:r>
              <a:rPr sz="2400" spc="-170" dirty="0">
                <a:latin typeface="Arial"/>
                <a:cs typeface="Arial"/>
              </a:rPr>
              <a:t>take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look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60" dirty="0">
                <a:latin typeface="Arial"/>
                <a:cs typeface="Arial"/>
              </a:rPr>
              <a:t>example </a:t>
            </a:r>
            <a:r>
              <a:rPr sz="2400" spc="-85" dirty="0">
                <a:latin typeface="Arial"/>
                <a:cs typeface="Arial"/>
              </a:rPr>
              <a:t>transcript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messages </a:t>
            </a:r>
            <a:r>
              <a:rPr sz="2400" spc="-170" dirty="0">
                <a:latin typeface="Arial"/>
                <a:cs typeface="Arial"/>
              </a:rPr>
              <a:t>exchanged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35" dirty="0">
                <a:latin typeface="Arial"/>
                <a:cs typeface="Arial"/>
              </a:rPr>
              <a:t>(C)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0" dirty="0">
                <a:latin typeface="Arial"/>
                <a:cs typeface="Arial"/>
              </a:rPr>
              <a:t>(S).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crepes.fr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hamburger.edu.</a:t>
            </a:r>
            <a:endParaRPr sz="2400">
              <a:latin typeface="Arial"/>
              <a:cs typeface="Arial"/>
            </a:endParaRPr>
          </a:p>
          <a:p>
            <a:pPr marL="241300" marR="3975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35" dirty="0">
                <a:latin typeface="Arial"/>
                <a:cs typeface="Arial"/>
              </a:rPr>
              <a:t>C: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socket,</a:t>
            </a:r>
            <a:endParaRPr sz="2400">
              <a:latin typeface="Arial"/>
              <a:cs typeface="Arial"/>
            </a:endParaRPr>
          </a:p>
          <a:p>
            <a:pPr marL="241300" marR="27622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75" dirty="0">
                <a:latin typeface="Arial"/>
                <a:cs typeface="Arial"/>
              </a:rPr>
              <a:t>S: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socket. </a:t>
            </a: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following transcript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35" dirty="0">
                <a:latin typeface="Arial"/>
                <a:cs typeface="Arial"/>
              </a:rPr>
              <a:t>soon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established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22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z="3200" spc="-26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7" y="4364735"/>
            <a:ext cx="5265420" cy="1478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98100"/>
              </a:lnSpc>
              <a:spcBef>
                <a:spcPts val="350"/>
              </a:spcBef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in next </a:t>
            </a:r>
            <a:r>
              <a:rPr sz="1800" spc="-5" dirty="0">
                <a:latin typeface="Times New Roman"/>
                <a:cs typeface="Times New Roman"/>
              </a:rPr>
              <a:t>slide, </a:t>
            </a:r>
            <a:r>
              <a:rPr sz="1800" dirty="0">
                <a:latin typeface="Times New Roman"/>
                <a:cs typeface="Times New Roman"/>
              </a:rPr>
              <a:t>the 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message  (“</a:t>
            </a:r>
            <a:r>
              <a:rPr sz="1800" spc="-5" dirty="0">
                <a:latin typeface="Courier New"/>
                <a:cs typeface="Courier New"/>
              </a:rPr>
              <a:t>Do you like ketchup? How about  pickles?</a:t>
            </a:r>
            <a:r>
              <a:rPr sz="1800" spc="-5" dirty="0">
                <a:latin typeface="Times New Roman"/>
                <a:cs typeface="Times New Roman"/>
              </a:rPr>
              <a:t>”)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spc="-5" dirty="0">
                <a:latin typeface="Courier New"/>
                <a:cs typeface="Courier New"/>
              </a:rPr>
              <a:t>crepes.fr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mail  server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hamburger.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edu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135" y="3985259"/>
            <a:ext cx="5265420" cy="20320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7625" rIns="0" bIns="0" rtlCol="0">
            <a:spAutoFit/>
          </a:bodyPr>
          <a:lstStyle/>
          <a:p>
            <a:pPr marL="91440" marR="615950">
              <a:lnSpc>
                <a:spcPct val="97200"/>
              </a:lnSpc>
              <a:spcBef>
                <a:spcPts val="375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part of the dialogue, the client issued five  </a:t>
            </a:r>
            <a:r>
              <a:rPr sz="1800" spc="-5" dirty="0">
                <a:latin typeface="Times New Roman"/>
                <a:cs typeface="Times New Roman"/>
              </a:rPr>
              <a:t>commands: </a:t>
            </a:r>
            <a:r>
              <a:rPr sz="1800" spc="-5" dirty="0">
                <a:latin typeface="Courier New"/>
                <a:cs typeface="Courier New"/>
              </a:rPr>
              <a:t>HELO </a:t>
            </a:r>
            <a:r>
              <a:rPr sz="1800" dirty="0">
                <a:latin typeface="Times New Roman"/>
                <a:cs typeface="Times New Roman"/>
              </a:rPr>
              <a:t>(an abbreviation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HELLO),  </a:t>
            </a:r>
            <a:r>
              <a:rPr sz="1800" spc="-5" dirty="0">
                <a:latin typeface="Courier New"/>
                <a:cs typeface="Courier New"/>
              </a:rPr>
              <a:t>MAIL FROM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RCPT TO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QUIT.</a:t>
            </a:r>
            <a:endParaRPr sz="1800">
              <a:latin typeface="Courier New"/>
              <a:cs typeface="Courier New"/>
            </a:endParaRPr>
          </a:p>
          <a:p>
            <a:pPr marL="91440" marR="327660">
              <a:lnSpc>
                <a:spcPct val="98200"/>
              </a:lnSpc>
              <a:spcBef>
                <a:spcPts val="155"/>
              </a:spcBef>
            </a:pPr>
            <a:r>
              <a:rPr sz="1800" dirty="0">
                <a:latin typeface="Times New Roman"/>
                <a:cs typeface="Times New Roman"/>
              </a:rPr>
              <a:t>The client also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line consisting of 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dirty="0">
                <a:latin typeface="Times New Roman"/>
                <a:cs typeface="Times New Roman"/>
              </a:rPr>
              <a:t>period,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indicates the 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20" dirty="0">
                <a:latin typeface="Times New Roman"/>
                <a:cs typeface="Times New Roman"/>
              </a:rPr>
              <a:t>server.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ASCII jargon,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ends </a:t>
            </a:r>
            <a:r>
              <a:rPr sz="1800" spc="-5" dirty="0">
                <a:latin typeface="Times New Roman"/>
                <a:cs typeface="Times New Roman"/>
              </a:rPr>
              <a:t>with  </a:t>
            </a:r>
            <a:r>
              <a:rPr sz="1800" spc="-5" dirty="0">
                <a:latin typeface="Courier New"/>
                <a:cs typeface="Courier New"/>
              </a:rPr>
              <a:t>CRLF.CRLF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75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7398" y="1262252"/>
            <a:ext cx="67303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6204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S: 220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hamburger.edu  C: HELO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crepes.fr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31265" algn="l"/>
              </a:tabLst>
            </a:pPr>
            <a:r>
              <a:rPr sz="2000" b="1" spc="-5" dirty="0">
                <a:latin typeface="Courier New"/>
                <a:cs typeface="Courier New"/>
              </a:rPr>
              <a:t>S: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250	Hello crepes.fr, pleased to meet 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98" y="2176652"/>
            <a:ext cx="7797165" cy="3689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C: MAIL FROM: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000">
              <a:latin typeface="Courier New"/>
              <a:cs typeface="Courier New"/>
            </a:endParaRPr>
          </a:p>
          <a:p>
            <a:pPr marL="12700" marR="24428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alice@crepes.fr... </a:t>
            </a:r>
            <a:r>
              <a:rPr sz="2000" b="1" spc="-5" dirty="0">
                <a:latin typeface="Courier New"/>
                <a:cs typeface="Courier New"/>
              </a:rPr>
              <a:t>Sender ok  C: RCPT TO: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&lt;bob@hamburger.edu&gt;</a:t>
            </a:r>
            <a:endParaRPr sz="2000">
              <a:latin typeface="Courier New"/>
              <a:cs typeface="Courier New"/>
            </a:endParaRPr>
          </a:p>
          <a:p>
            <a:pPr marL="12700" marR="15284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bob@hamburger.edu </a:t>
            </a:r>
            <a:r>
              <a:rPr sz="2000" b="1" spc="-5" dirty="0">
                <a:latin typeface="Courier New"/>
                <a:cs typeface="Courier New"/>
              </a:rPr>
              <a:t>... Recipient ok  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354 </a:t>
            </a:r>
            <a:r>
              <a:rPr sz="2000" b="1" spc="-5" dirty="0">
                <a:latin typeface="Courier New"/>
                <a:cs typeface="Courier New"/>
              </a:rPr>
              <a:t>Enter mail, </a:t>
            </a:r>
            <a:r>
              <a:rPr sz="2000" b="1" dirty="0">
                <a:latin typeface="Courier New"/>
                <a:cs typeface="Courier New"/>
              </a:rPr>
              <a:t>end with "." on a line by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itself</a:t>
            </a:r>
            <a:endParaRPr sz="2000">
              <a:latin typeface="Courier New"/>
              <a:cs typeface="Courier New"/>
            </a:endParaRPr>
          </a:p>
          <a:p>
            <a:pPr marL="12700" marR="42716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C: Do you like ketchup?  C: How about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pickles?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</a:rPr>
              <a:t>Message accepted </a:t>
            </a: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delivery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b="1" spc="-5" dirty="0">
                <a:latin typeface="Courier New"/>
                <a:cs typeface="Courier New"/>
              </a:rPr>
              <a:t>S: 221 hamburger.edu closing connection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494" y="3029458"/>
            <a:ext cx="253111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uses </a:t>
            </a:r>
            <a:r>
              <a:rPr sz="1800" spc="-5" dirty="0">
                <a:latin typeface="Times New Roman"/>
                <a:cs typeface="Times New Roman"/>
              </a:rPr>
              <a:t>persistent  </a:t>
            </a:r>
            <a:r>
              <a:rPr sz="1800" dirty="0">
                <a:latin typeface="Times New Roman"/>
                <a:cs typeface="Times New Roman"/>
              </a:rPr>
              <a:t>connections: If the </a:t>
            </a:r>
            <a:r>
              <a:rPr sz="1800" spc="-5" dirty="0">
                <a:latin typeface="Times New Roman"/>
                <a:cs typeface="Times New Roman"/>
              </a:rPr>
              <a:t>sending  mail server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several  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receiving </a:t>
            </a:r>
            <a:r>
              <a:rPr sz="1800" spc="-5" dirty="0">
                <a:latin typeface="Times New Roman"/>
                <a:cs typeface="Times New Roman"/>
              </a:rPr>
              <a:t>mail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server,  </a:t>
            </a:r>
            <a:r>
              <a:rPr sz="1800" dirty="0">
                <a:latin typeface="Times New Roman"/>
                <a:cs typeface="Times New Roman"/>
              </a:rPr>
              <a:t>it can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all of the 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over the </a:t>
            </a:r>
            <a:r>
              <a:rPr sz="1800" spc="-5" dirty="0">
                <a:latin typeface="Times New Roman"/>
                <a:cs typeface="Times New Roman"/>
              </a:rPr>
              <a:t>same  </a:t>
            </a: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313689"/>
            <a:ext cx="545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User-Server </a:t>
            </a:r>
            <a:r>
              <a:rPr sz="3200" spc="-210" dirty="0">
                <a:solidFill>
                  <a:srgbClr val="C00000"/>
                </a:solidFill>
                <a:latin typeface="Trebuchet MS"/>
                <a:cs typeface="Trebuchet MS"/>
              </a:rPr>
              <a:t>Interaction:</a:t>
            </a:r>
            <a:r>
              <a:rPr sz="3200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1935479"/>
            <a:ext cx="9741535" cy="3048000"/>
          </a:xfrm>
          <a:custGeom>
            <a:avLst/>
            <a:gdLst/>
            <a:ahLst/>
            <a:cxnLst/>
            <a:rect l="l" t="t" r="r" b="b"/>
            <a:pathLst>
              <a:path w="9741535" h="3048000">
                <a:moveTo>
                  <a:pt x="9741408" y="0"/>
                </a:moveTo>
                <a:lnTo>
                  <a:pt x="0" y="0"/>
                </a:lnTo>
                <a:lnTo>
                  <a:pt x="0" y="3048000"/>
                </a:lnTo>
                <a:lnTo>
                  <a:pt x="9741408" y="3048000"/>
                </a:lnTo>
                <a:lnTo>
                  <a:pt x="974140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2621" y="1958721"/>
            <a:ext cx="9538335" cy="294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i="1" spc="-110" dirty="0">
                <a:latin typeface="Times New Roman"/>
                <a:cs typeface="Times New Roman"/>
              </a:rPr>
              <a:t>We </a:t>
            </a:r>
            <a:r>
              <a:rPr sz="2400" i="1" spc="-5" dirty="0">
                <a:latin typeface="Times New Roman"/>
                <a:cs typeface="Times New Roman"/>
              </a:rPr>
              <a:t>mentioned </a:t>
            </a:r>
            <a:r>
              <a:rPr sz="2400" i="1" dirty="0">
                <a:latin typeface="Times New Roman"/>
                <a:cs typeface="Times New Roman"/>
              </a:rPr>
              <a:t>above that an </a:t>
            </a:r>
            <a:r>
              <a:rPr sz="2400" i="1" spc="-5" dirty="0">
                <a:latin typeface="Times New Roman"/>
                <a:cs typeface="Times New Roman"/>
              </a:rPr>
              <a:t>HTTP server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stateless. This </a:t>
            </a:r>
            <a:r>
              <a:rPr sz="2400" i="1" dirty="0">
                <a:latin typeface="Times New Roman"/>
                <a:cs typeface="Times New Roman"/>
              </a:rPr>
              <a:t>simplifies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design and has permitted engineers to develop high-performance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servers  </a:t>
            </a:r>
            <a:r>
              <a:rPr sz="2400" i="1" dirty="0">
                <a:latin typeface="Times New Roman"/>
                <a:cs typeface="Times New Roman"/>
              </a:rPr>
              <a:t>that can handle thousands of </a:t>
            </a:r>
            <a:r>
              <a:rPr sz="2400" i="1" spc="-5" dirty="0">
                <a:latin typeface="Times New Roman"/>
                <a:cs typeface="Times New Roman"/>
              </a:rPr>
              <a:t>simultaneous TCP </a:t>
            </a:r>
            <a:r>
              <a:rPr sz="2400" i="1" dirty="0">
                <a:latin typeface="Times New Roman"/>
                <a:cs typeface="Times New Roman"/>
              </a:rPr>
              <a:t>connections. </a:t>
            </a:r>
            <a:r>
              <a:rPr sz="2400" i="1" spc="-35" dirty="0">
                <a:latin typeface="Times New Roman"/>
                <a:cs typeface="Times New Roman"/>
              </a:rPr>
              <a:t>However, </a:t>
            </a:r>
            <a:r>
              <a:rPr sz="2400" i="1" dirty="0">
                <a:latin typeface="Times New Roman"/>
                <a:cs typeface="Times New Roman"/>
              </a:rPr>
              <a:t>it is  often </a:t>
            </a:r>
            <a:r>
              <a:rPr sz="2400" i="1" spc="-5" dirty="0">
                <a:latin typeface="Times New Roman"/>
                <a:cs typeface="Times New Roman"/>
              </a:rPr>
              <a:t>desirable </a:t>
            </a:r>
            <a:r>
              <a:rPr sz="2400" i="1" dirty="0">
                <a:latin typeface="Times New Roman"/>
                <a:cs typeface="Times New Roman"/>
              </a:rPr>
              <a:t>for a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 </a:t>
            </a:r>
            <a:r>
              <a:rPr sz="2400" i="1" dirty="0">
                <a:latin typeface="Times New Roman"/>
                <a:cs typeface="Times New Roman"/>
              </a:rPr>
              <a:t>to identify </a:t>
            </a:r>
            <a:r>
              <a:rPr sz="2400" i="1" spc="-5" dirty="0">
                <a:latin typeface="Times New Roman"/>
                <a:cs typeface="Times New Roman"/>
              </a:rPr>
              <a:t>users, </a:t>
            </a:r>
            <a:r>
              <a:rPr sz="2400" i="1" dirty="0">
                <a:latin typeface="Times New Roman"/>
                <a:cs typeface="Times New Roman"/>
              </a:rPr>
              <a:t>either because the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wishes to </a:t>
            </a:r>
            <a:r>
              <a:rPr sz="2400" i="1" spc="-10" dirty="0">
                <a:latin typeface="Times New Roman"/>
                <a:cs typeface="Times New Roman"/>
              </a:rPr>
              <a:t>restrict </a:t>
            </a:r>
            <a:r>
              <a:rPr sz="2400" i="1" dirty="0">
                <a:latin typeface="Times New Roman"/>
                <a:cs typeface="Times New Roman"/>
              </a:rPr>
              <a:t>user access or because it wants to </a:t>
            </a:r>
            <a:r>
              <a:rPr sz="2400" i="1" spc="-5" dirty="0">
                <a:latin typeface="Times New Roman"/>
                <a:cs typeface="Times New Roman"/>
              </a:rPr>
              <a:t>serve </a:t>
            </a:r>
            <a:r>
              <a:rPr sz="2400" i="1" dirty="0">
                <a:latin typeface="Times New Roman"/>
                <a:cs typeface="Times New Roman"/>
              </a:rPr>
              <a:t>content as a  function of the user </a:t>
            </a:r>
            <a:r>
              <a:rPr sz="2400" i="1" spc="-15" dirty="0">
                <a:latin typeface="Times New Roman"/>
                <a:cs typeface="Times New Roman"/>
              </a:rPr>
              <a:t>identity. </a:t>
            </a:r>
            <a:r>
              <a:rPr sz="2400" i="1" dirty="0">
                <a:latin typeface="Times New Roman"/>
                <a:cs typeface="Times New Roman"/>
              </a:rPr>
              <a:t>For these purposes, </a:t>
            </a:r>
            <a:r>
              <a:rPr sz="2400" i="1" spc="-5" dirty="0">
                <a:latin typeface="Times New Roman"/>
                <a:cs typeface="Times New Roman"/>
              </a:rPr>
              <a:t>HTTP </a:t>
            </a:r>
            <a:r>
              <a:rPr sz="2400" i="1" dirty="0">
                <a:latin typeface="Times New Roman"/>
                <a:cs typeface="Times New Roman"/>
              </a:rPr>
              <a:t>uses cookies.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Cookies,  defined in </a:t>
            </a:r>
            <a:r>
              <a:rPr sz="2400" i="1" spc="-5" dirty="0">
                <a:latin typeface="Times New Roman"/>
                <a:cs typeface="Times New Roman"/>
              </a:rPr>
              <a:t>[RFC </a:t>
            </a:r>
            <a:r>
              <a:rPr sz="2400" i="1" spc="5" dirty="0">
                <a:latin typeface="Times New Roman"/>
                <a:cs typeface="Times New Roman"/>
              </a:rPr>
              <a:t>6265], </a:t>
            </a:r>
            <a:r>
              <a:rPr sz="2400" i="1" dirty="0">
                <a:latin typeface="Times New Roman"/>
                <a:cs typeface="Times New Roman"/>
              </a:rPr>
              <a:t>allow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to keep track of users. Most </a:t>
            </a:r>
            <a:r>
              <a:rPr sz="2400" i="1" spc="-5" dirty="0">
                <a:latin typeface="Times New Roman"/>
                <a:cs typeface="Times New Roman"/>
              </a:rPr>
              <a:t>major  </a:t>
            </a:r>
            <a:r>
              <a:rPr sz="2400" i="1" spc="-10" dirty="0">
                <a:latin typeface="Times New Roman"/>
                <a:cs typeface="Times New Roman"/>
              </a:rPr>
              <a:t>commercial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use cookies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6368415" cy="2409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Georgia"/>
                <a:cs typeface="Georgia"/>
              </a:rPr>
              <a:t>SMTP: protocol for exchanging email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Georgia"/>
                <a:cs typeface="Georgia"/>
              </a:rPr>
              <a:t>RFC </a:t>
            </a:r>
            <a:r>
              <a:rPr sz="2400" spc="-5" dirty="0">
                <a:latin typeface="Georgia"/>
                <a:cs typeface="Georgia"/>
              </a:rPr>
              <a:t>822: standard for text message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format: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header lines, e.g.,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To: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From: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Subject: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443478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Georgia"/>
                <a:cs typeface="Georgia"/>
              </a:rPr>
              <a:t>different </a:t>
            </a:r>
            <a:r>
              <a:rPr sz="2400" i="1" dirty="0">
                <a:latin typeface="Georgia"/>
                <a:cs typeface="Georgia"/>
              </a:rPr>
              <a:t>from </a:t>
            </a:r>
            <a:r>
              <a:rPr sz="2200" spc="-5" dirty="0">
                <a:latin typeface="Georgia"/>
                <a:cs typeface="Georgia"/>
              </a:rPr>
              <a:t>SMTP MAIL </a:t>
            </a:r>
            <a:r>
              <a:rPr sz="2200" spc="-10" dirty="0">
                <a:latin typeface="Georgia"/>
                <a:cs typeface="Georgia"/>
              </a:rPr>
              <a:t>FROM, </a:t>
            </a:r>
            <a:r>
              <a:rPr sz="2200" spc="-5" dirty="0">
                <a:latin typeface="Georgia"/>
                <a:cs typeface="Georgia"/>
              </a:rPr>
              <a:t>RCPT TO: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5279" y="3481478"/>
            <a:ext cx="12782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400" spc="-5" dirty="0">
                <a:latin typeface="Georgia"/>
                <a:cs typeface="Georgia"/>
              </a:rPr>
              <a:t>mmands!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833140"/>
            <a:ext cx="3160395" cy="798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Body: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45" dirty="0">
                <a:latin typeface="Arial"/>
                <a:cs typeface="Arial"/>
              </a:rPr>
              <a:t>“</a:t>
            </a:r>
            <a:r>
              <a:rPr sz="2400" spc="45" dirty="0">
                <a:latin typeface="Georgia"/>
                <a:cs typeface="Georgia"/>
              </a:rPr>
              <a:t>message</a:t>
            </a:r>
            <a:r>
              <a:rPr sz="2400" spc="4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ASCII </a:t>
            </a:r>
            <a:r>
              <a:rPr sz="2000" spc="-5" dirty="0">
                <a:latin typeface="Georgia"/>
                <a:cs typeface="Georgia"/>
              </a:rPr>
              <a:t>characters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only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Mail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message</a:t>
            </a:r>
            <a:r>
              <a:rPr sz="4000" b="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format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0356" y="1705355"/>
            <a:ext cx="2832100" cy="431800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09790" y="1584705"/>
            <a:ext cx="3251200" cy="3085465"/>
            <a:chOff x="7209790" y="1584705"/>
            <a:chExt cx="3251200" cy="3085465"/>
          </a:xfrm>
        </p:grpSpPr>
        <p:sp>
          <p:nvSpPr>
            <p:cNvPr id="9" name="object 9"/>
            <p:cNvSpPr/>
            <p:nvPr/>
          </p:nvSpPr>
          <p:spPr>
            <a:xfrm>
              <a:off x="7420356" y="2517647"/>
              <a:ext cx="2832100" cy="1740535"/>
            </a:xfrm>
            <a:custGeom>
              <a:avLst/>
              <a:gdLst/>
              <a:ahLst/>
              <a:cxnLst/>
              <a:rect l="l" t="t" r="r" b="b"/>
              <a:pathLst>
                <a:path w="2832100" h="1740535">
                  <a:moveTo>
                    <a:pt x="2831592" y="0"/>
                  </a:moveTo>
                  <a:lnTo>
                    <a:pt x="0" y="0"/>
                  </a:lnTo>
                  <a:lnTo>
                    <a:pt x="0" y="1740408"/>
                  </a:lnTo>
                  <a:lnTo>
                    <a:pt x="2831592" y="17404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6140" y="1591055"/>
              <a:ext cx="3238500" cy="3072765"/>
            </a:xfrm>
            <a:custGeom>
              <a:avLst/>
              <a:gdLst/>
              <a:ahLst/>
              <a:cxnLst/>
              <a:rect l="l" t="t" r="r" b="b"/>
              <a:pathLst>
                <a:path w="3238500" h="3072765">
                  <a:moveTo>
                    <a:pt x="0" y="3072384"/>
                  </a:moveTo>
                  <a:lnTo>
                    <a:pt x="3238500" y="3072384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3072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186938" y="2401189"/>
            <a:ext cx="3611245" cy="806450"/>
          </a:xfrm>
          <a:custGeom>
            <a:avLst/>
            <a:gdLst/>
            <a:ahLst/>
            <a:cxnLst/>
            <a:rect l="l" t="t" r="r" b="b"/>
            <a:pathLst>
              <a:path w="3611245" h="806450">
                <a:moveTo>
                  <a:pt x="3534327" y="27966"/>
                </a:moveTo>
                <a:lnTo>
                  <a:pt x="0" y="787653"/>
                </a:lnTo>
                <a:lnTo>
                  <a:pt x="4063" y="806196"/>
                </a:lnTo>
                <a:lnTo>
                  <a:pt x="3538311" y="46497"/>
                </a:lnTo>
                <a:lnTo>
                  <a:pt x="3534327" y="27966"/>
                </a:lnTo>
                <a:close/>
              </a:path>
              <a:path w="3611245" h="806450">
                <a:moveTo>
                  <a:pt x="3605781" y="25273"/>
                </a:moveTo>
                <a:lnTo>
                  <a:pt x="3546856" y="25273"/>
                </a:lnTo>
                <a:lnTo>
                  <a:pt x="3550792" y="43814"/>
                </a:lnTo>
                <a:lnTo>
                  <a:pt x="3538311" y="46497"/>
                </a:lnTo>
                <a:lnTo>
                  <a:pt x="3544316" y="74422"/>
                </a:lnTo>
                <a:lnTo>
                  <a:pt x="3605781" y="25273"/>
                </a:lnTo>
                <a:close/>
              </a:path>
              <a:path w="3611245" h="806450">
                <a:moveTo>
                  <a:pt x="3546856" y="25273"/>
                </a:moveTo>
                <a:lnTo>
                  <a:pt x="3534327" y="27966"/>
                </a:lnTo>
                <a:lnTo>
                  <a:pt x="3538311" y="46497"/>
                </a:lnTo>
                <a:lnTo>
                  <a:pt x="3550792" y="43814"/>
                </a:lnTo>
                <a:lnTo>
                  <a:pt x="3546856" y="25273"/>
                </a:lnTo>
                <a:close/>
              </a:path>
              <a:path w="3611245" h="806450">
                <a:moveTo>
                  <a:pt x="3528314" y="0"/>
                </a:moveTo>
                <a:lnTo>
                  <a:pt x="3534327" y="27966"/>
                </a:lnTo>
                <a:lnTo>
                  <a:pt x="3546856" y="25273"/>
                </a:lnTo>
                <a:lnTo>
                  <a:pt x="3605781" y="25273"/>
                </a:lnTo>
                <a:lnTo>
                  <a:pt x="3610864" y="21209"/>
                </a:lnTo>
                <a:lnTo>
                  <a:pt x="35283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900" y="3943477"/>
            <a:ext cx="2605405" cy="252095"/>
          </a:xfrm>
          <a:custGeom>
            <a:avLst/>
            <a:gdLst/>
            <a:ahLst/>
            <a:cxnLst/>
            <a:rect l="l" t="t" r="r" b="b"/>
            <a:pathLst>
              <a:path w="2605404" h="252095">
                <a:moveTo>
                  <a:pt x="2528568" y="28457"/>
                </a:moveTo>
                <a:lnTo>
                  <a:pt x="0" y="232664"/>
                </a:lnTo>
                <a:lnTo>
                  <a:pt x="1524" y="251714"/>
                </a:lnTo>
                <a:lnTo>
                  <a:pt x="2530097" y="47507"/>
                </a:lnTo>
                <a:lnTo>
                  <a:pt x="2528568" y="28457"/>
                </a:lnTo>
                <a:close/>
              </a:path>
              <a:path w="2605404" h="252095">
                <a:moveTo>
                  <a:pt x="2594262" y="27431"/>
                </a:moveTo>
                <a:lnTo>
                  <a:pt x="2541270" y="27431"/>
                </a:lnTo>
                <a:lnTo>
                  <a:pt x="2542794" y="46481"/>
                </a:lnTo>
                <a:lnTo>
                  <a:pt x="2530097" y="47507"/>
                </a:lnTo>
                <a:lnTo>
                  <a:pt x="2532379" y="75946"/>
                </a:lnTo>
                <a:lnTo>
                  <a:pt x="2605278" y="31877"/>
                </a:lnTo>
                <a:lnTo>
                  <a:pt x="2594262" y="27431"/>
                </a:lnTo>
                <a:close/>
              </a:path>
              <a:path w="2605404" h="252095">
                <a:moveTo>
                  <a:pt x="2541270" y="27431"/>
                </a:moveTo>
                <a:lnTo>
                  <a:pt x="2528568" y="28457"/>
                </a:lnTo>
                <a:lnTo>
                  <a:pt x="2530097" y="47507"/>
                </a:lnTo>
                <a:lnTo>
                  <a:pt x="2542794" y="46481"/>
                </a:lnTo>
                <a:lnTo>
                  <a:pt x="2541270" y="27431"/>
                </a:lnTo>
                <a:close/>
              </a:path>
              <a:path w="2605404" h="252095">
                <a:moveTo>
                  <a:pt x="2526284" y="0"/>
                </a:moveTo>
                <a:lnTo>
                  <a:pt x="2528568" y="28457"/>
                </a:lnTo>
                <a:lnTo>
                  <a:pt x="2541270" y="27431"/>
                </a:lnTo>
                <a:lnTo>
                  <a:pt x="2594262" y="27431"/>
                </a:lnTo>
                <a:lnTo>
                  <a:pt x="25262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43693" y="2138933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blank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0356" y="2517648"/>
            <a:ext cx="2844800" cy="17405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635" marR="317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75954" y="2515361"/>
            <a:ext cx="966469" cy="76200"/>
          </a:xfrm>
          <a:custGeom>
            <a:avLst/>
            <a:gdLst/>
            <a:ahLst/>
            <a:cxnLst/>
            <a:rect l="l" t="t" r="r" b="b"/>
            <a:pathLst>
              <a:path w="9664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9664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966470" h="76200">
                <a:moveTo>
                  <a:pt x="96621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66216" y="47625"/>
                </a:lnTo>
                <a:lnTo>
                  <a:pt x="966216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9090660" cy="48634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uses persistent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connections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</a:t>
            </a:r>
            <a:r>
              <a:rPr sz="2400" dirty="0">
                <a:latin typeface="Georgia"/>
                <a:cs typeface="Georgia"/>
              </a:rPr>
              <a:t>requires message (header &amp; </a:t>
            </a:r>
            <a:r>
              <a:rPr sz="2400" spc="-5" dirty="0">
                <a:latin typeface="Georgia"/>
                <a:cs typeface="Georgia"/>
              </a:rPr>
              <a:t>body) to be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7-bit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ASCII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server uses </a:t>
            </a:r>
            <a:r>
              <a:rPr sz="2400" spc="-5" dirty="0">
                <a:latin typeface="Courier New"/>
                <a:cs typeface="Courier New"/>
              </a:rPr>
              <a:t>CRLF.CRLF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to determine end of message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>
              <a:latin typeface="Georgia"/>
              <a:cs typeface="Georgia"/>
            </a:endParaRPr>
          </a:p>
          <a:p>
            <a:pPr marL="1274445">
              <a:lnSpc>
                <a:spcPct val="100000"/>
              </a:lnSpc>
            </a:pP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comparison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with</a:t>
            </a:r>
            <a:r>
              <a:rPr sz="2800" i="1" dirty="0">
                <a:solidFill>
                  <a:srgbClr val="CC0000"/>
                </a:solidFill>
                <a:latin typeface="Carlito"/>
                <a:cs typeface="Carlito"/>
              </a:rPr>
              <a:t> HTTP:</a:t>
            </a:r>
            <a:endParaRPr sz="28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pull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push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ASCII </a:t>
            </a:r>
            <a:r>
              <a:rPr sz="2400" spc="-10" dirty="0">
                <a:latin typeface="Carlito"/>
                <a:cs typeface="Carlito"/>
              </a:rPr>
              <a:t>command/response interaction, </a:t>
            </a:r>
            <a:r>
              <a:rPr sz="2400" spc="-15" dirty="0">
                <a:latin typeface="Carlito"/>
                <a:cs typeface="Carlito"/>
              </a:rPr>
              <a:t>status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codes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 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encapsulated </a:t>
            </a:r>
            <a:r>
              <a:rPr sz="2400" dirty="0">
                <a:latin typeface="Carlito"/>
                <a:cs typeface="Carlito"/>
              </a:rPr>
              <a:t>in its </a:t>
            </a:r>
            <a:r>
              <a:rPr sz="2400" spc="-10" dirty="0">
                <a:latin typeface="Carlito"/>
                <a:cs typeface="Carlito"/>
              </a:rPr>
              <a:t>own </a:t>
            </a:r>
            <a:r>
              <a:rPr sz="2400" spc="-5" dirty="0">
                <a:latin typeface="Carlito"/>
                <a:cs typeface="Carlito"/>
              </a:rPr>
              <a:t>response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dirty="0">
                <a:latin typeface="Carlito"/>
                <a:cs typeface="Carlito"/>
              </a:rPr>
              <a:t>in multipart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35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SMTP: final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words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363" y="991217"/>
            <a:ext cx="4499943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3426967"/>
            <a:ext cx="9875520" cy="2360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0000"/>
                </a:solidFill>
                <a:latin typeface="Georgia"/>
                <a:cs typeface="Georgia"/>
              </a:rPr>
              <a:t>SMTP: </a:t>
            </a:r>
            <a:r>
              <a:rPr sz="2400" spc="-5" dirty="0">
                <a:latin typeface="Georgia"/>
                <a:cs typeface="Georgia"/>
              </a:rPr>
              <a:t>delivery/storage to </a:t>
            </a:r>
            <a:r>
              <a:rPr sz="2400" spc="10" dirty="0">
                <a:latin typeface="Georgia"/>
                <a:cs typeface="Georgia"/>
              </a:rPr>
              <a:t>receiver</a:t>
            </a:r>
            <a:r>
              <a:rPr sz="2400" spc="10" dirty="0">
                <a:latin typeface="Arial"/>
                <a:cs typeface="Arial"/>
              </a:rPr>
              <a:t>’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access protocol: retrieval from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POP: </a:t>
            </a:r>
            <a:r>
              <a:rPr sz="2200" spc="-5" dirty="0">
                <a:latin typeface="Georgia"/>
                <a:cs typeface="Georgia"/>
              </a:rPr>
              <a:t>Post Office Protocol [RFC </a:t>
            </a:r>
            <a:r>
              <a:rPr sz="2200" dirty="0">
                <a:latin typeface="Georgia"/>
                <a:cs typeface="Georgia"/>
              </a:rPr>
              <a:t>1939]: </a:t>
            </a:r>
            <a:r>
              <a:rPr sz="2200" spc="-10" dirty="0">
                <a:latin typeface="Georgia"/>
                <a:cs typeface="Georgia"/>
              </a:rPr>
              <a:t>authorization,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download</a:t>
            </a:r>
            <a:endParaRPr sz="2200">
              <a:latin typeface="Georgia"/>
              <a:cs typeface="Georgia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IMAP: </a:t>
            </a:r>
            <a:r>
              <a:rPr sz="2200" spc="-5" dirty="0">
                <a:latin typeface="Georgia"/>
                <a:cs typeface="Georgia"/>
              </a:rPr>
              <a:t>Internet Mail Access Protocol [RFC 1730]: more features, including  manipulation of </a:t>
            </a:r>
            <a:r>
              <a:rPr sz="2200" spc="-10" dirty="0">
                <a:latin typeface="Georgia"/>
                <a:cs typeface="Georgia"/>
              </a:rPr>
              <a:t>stored messages </a:t>
            </a:r>
            <a:r>
              <a:rPr sz="2200" spc="-5" dirty="0">
                <a:latin typeface="Georgia"/>
                <a:cs typeface="Georgia"/>
              </a:rPr>
              <a:t>on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HTTP: </a:t>
            </a:r>
            <a:r>
              <a:rPr sz="2200" spc="-10" dirty="0">
                <a:latin typeface="Georgia"/>
                <a:cs typeface="Georgia"/>
              </a:rPr>
              <a:t>gmail, </a:t>
            </a:r>
            <a:r>
              <a:rPr sz="2200" spc="-5" dirty="0">
                <a:latin typeface="Georgia"/>
                <a:cs typeface="Georgia"/>
              </a:rPr>
              <a:t>Hotmail, Yahoo! </a:t>
            </a:r>
            <a:r>
              <a:rPr sz="2200" spc="-10" dirty="0">
                <a:latin typeface="Georgia"/>
                <a:cs typeface="Georgia"/>
              </a:rPr>
              <a:t>Mail,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Mail access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protocols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1893" y="1572577"/>
            <a:ext cx="970915" cy="987425"/>
            <a:chOff x="4481893" y="1572577"/>
            <a:chExt cx="970915" cy="987425"/>
          </a:xfrm>
        </p:grpSpPr>
        <p:sp>
          <p:nvSpPr>
            <p:cNvPr id="5" name="object 5"/>
            <p:cNvSpPr/>
            <p:nvPr/>
          </p:nvSpPr>
          <p:spPr>
            <a:xfrm>
              <a:off x="4509515" y="1577339"/>
              <a:ext cx="483108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587" y="1647443"/>
              <a:ext cx="208915" cy="41275"/>
            </a:xfrm>
            <a:custGeom>
              <a:avLst/>
              <a:gdLst/>
              <a:ahLst/>
              <a:cxnLst/>
              <a:rect l="l" t="t" r="r" b="b"/>
              <a:pathLst>
                <a:path w="208914" h="41275">
                  <a:moveTo>
                    <a:pt x="188213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88213" y="41147"/>
                  </a:lnTo>
                  <a:lnTo>
                    <a:pt x="196197" y="39522"/>
                  </a:lnTo>
                  <a:lnTo>
                    <a:pt x="202739" y="35099"/>
                  </a:lnTo>
                  <a:lnTo>
                    <a:pt x="207162" y="28557"/>
                  </a:lnTo>
                  <a:lnTo>
                    <a:pt x="208787" y="20573"/>
                  </a:lnTo>
                  <a:lnTo>
                    <a:pt x="207162" y="12590"/>
                  </a:lnTo>
                  <a:lnTo>
                    <a:pt x="202739" y="6048"/>
                  </a:lnTo>
                  <a:lnTo>
                    <a:pt x="196197" y="1625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3" y="1652015"/>
              <a:ext cx="198119" cy="3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3063" y="1741931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30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29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9159" y="1746503"/>
              <a:ext cx="198119" cy="28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491" y="192938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063" y="1930907"/>
              <a:ext cx="201168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8136" y="1845563"/>
              <a:ext cx="94487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015" y="183794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190500" y="39623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1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6111" y="1577339"/>
              <a:ext cx="202692" cy="662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4419" y="1577339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4" h="662939">
                  <a:moveTo>
                    <a:pt x="0" y="662939"/>
                  </a:moveTo>
                  <a:lnTo>
                    <a:pt x="24384" y="6629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1744979"/>
              <a:ext cx="83820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79" y="1650491"/>
              <a:ext cx="88392" cy="70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2708" y="220979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4" h="59689">
                  <a:moveTo>
                    <a:pt x="94488" y="6096"/>
                  </a:moveTo>
                  <a:lnTo>
                    <a:pt x="90678" y="0"/>
                  </a:lnTo>
                  <a:lnTo>
                    <a:pt x="81534" y="0"/>
                  </a:lnTo>
                  <a:lnTo>
                    <a:pt x="79209" y="3708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678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2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2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2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515" y="2238755"/>
              <a:ext cx="384048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9515" y="2238755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80" y="0"/>
                  </a:lnTo>
                  <a:lnTo>
                    <a:pt x="11430" y="0"/>
                  </a:lnTo>
                  <a:lnTo>
                    <a:pt x="372618" y="0"/>
                  </a:lnTo>
                  <a:lnTo>
                    <a:pt x="378968" y="0"/>
                  </a:lnTo>
                  <a:lnTo>
                    <a:pt x="384048" y="5080"/>
                  </a:lnTo>
                  <a:lnTo>
                    <a:pt x="384048" y="11430"/>
                  </a:lnTo>
                  <a:lnTo>
                    <a:pt x="384048" y="17780"/>
                  </a:lnTo>
                  <a:lnTo>
                    <a:pt x="378968" y="22860"/>
                  </a:lnTo>
                  <a:lnTo>
                    <a:pt x="372618" y="22860"/>
                  </a:lnTo>
                  <a:lnTo>
                    <a:pt x="11430" y="22860"/>
                  </a:lnTo>
                  <a:lnTo>
                    <a:pt x="5080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6091" y="2142743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3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3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099" y="214426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4107" y="2142743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3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3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5839" y="1984247"/>
              <a:ext cx="32384" cy="3810"/>
            </a:xfrm>
            <a:custGeom>
              <a:avLst/>
              <a:gdLst/>
              <a:ahLst/>
              <a:cxnLst/>
              <a:rect l="l" t="t" r="r" b="b"/>
              <a:pathLst>
                <a:path w="32385" h="3810">
                  <a:moveTo>
                    <a:pt x="0" y="3809"/>
                  </a:moveTo>
                  <a:lnTo>
                    <a:pt x="32003" y="380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5839" y="1984247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5" h="220980">
                  <a:moveTo>
                    <a:pt x="0" y="220979"/>
                  </a:moveTo>
                  <a:lnTo>
                    <a:pt x="32003" y="22097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809244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809244" y="56235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0" y="562356"/>
                  </a:moveTo>
                  <a:lnTo>
                    <a:pt x="809244" y="56235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9545" y="2145029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100584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4" y="147827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0" y="147827"/>
                  </a:moveTo>
                  <a:lnTo>
                    <a:pt x="100584" y="147827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167437" y="1583245"/>
            <a:ext cx="515620" cy="702945"/>
            <a:chOff x="6167437" y="1583245"/>
            <a:chExt cx="515620" cy="702945"/>
          </a:xfrm>
        </p:grpSpPr>
        <p:sp>
          <p:nvSpPr>
            <p:cNvPr id="46" name="object 46"/>
            <p:cNvSpPr/>
            <p:nvPr/>
          </p:nvSpPr>
          <p:spPr>
            <a:xfrm>
              <a:off x="6196584" y="1588008"/>
              <a:ext cx="481584" cy="6629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91656" y="1656588"/>
              <a:ext cx="207645" cy="43180"/>
            </a:xfrm>
            <a:custGeom>
              <a:avLst/>
              <a:gdLst/>
              <a:ahLst/>
              <a:cxnLst/>
              <a:rect l="l" t="t" r="r" b="b"/>
              <a:pathLst>
                <a:path w="207645" h="43180">
                  <a:moveTo>
                    <a:pt x="185927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85927" y="42672"/>
                  </a:lnTo>
                  <a:lnTo>
                    <a:pt x="194244" y="40999"/>
                  </a:lnTo>
                  <a:lnTo>
                    <a:pt x="201025" y="36433"/>
                  </a:lnTo>
                  <a:lnTo>
                    <a:pt x="205591" y="29652"/>
                  </a:lnTo>
                  <a:lnTo>
                    <a:pt x="207264" y="21336"/>
                  </a:lnTo>
                  <a:lnTo>
                    <a:pt x="205591" y="13019"/>
                  </a:lnTo>
                  <a:lnTo>
                    <a:pt x="201025" y="6238"/>
                  </a:lnTo>
                  <a:lnTo>
                    <a:pt x="194244" y="16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96227" y="1662684"/>
              <a:ext cx="198120" cy="304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0131" y="17510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40" h="36830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6" y="31241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4" y="1755648"/>
              <a:ext cx="198120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59" y="19385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0131" y="1940052"/>
              <a:ext cx="199643" cy="33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3680" y="1854708"/>
              <a:ext cx="94488" cy="54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7084" y="184708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91656" y="1588008"/>
              <a:ext cx="202692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488" y="15880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59" h="661669">
                  <a:moveTo>
                    <a:pt x="0" y="661415"/>
                  </a:moveTo>
                  <a:lnTo>
                    <a:pt x="22859" y="6614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2823" y="1754124"/>
              <a:ext cx="85344" cy="62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94348" y="1659636"/>
              <a:ext cx="86868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2218943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92964" y="6096"/>
                  </a:moveTo>
                  <a:lnTo>
                    <a:pt x="89154" y="0"/>
                  </a:lnTo>
                  <a:lnTo>
                    <a:pt x="80010" y="0"/>
                  </a:lnTo>
                  <a:lnTo>
                    <a:pt x="77635" y="3797"/>
                  </a:lnTo>
                  <a:lnTo>
                    <a:pt x="0" y="27051"/>
                  </a:lnTo>
                  <a:lnTo>
                    <a:pt x="495" y="59436"/>
                  </a:lnTo>
                  <a:lnTo>
                    <a:pt x="86868" y="28067"/>
                  </a:lnTo>
                  <a:lnTo>
                    <a:pt x="86817" y="27432"/>
                  </a:lnTo>
                  <a:lnTo>
                    <a:pt x="89154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6584" y="2247900"/>
              <a:ext cx="384047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6584" y="22479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1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7" y="5461"/>
                  </a:lnTo>
                  <a:lnTo>
                    <a:pt x="384047" y="12191"/>
                  </a:lnTo>
                  <a:lnTo>
                    <a:pt x="384047" y="18923"/>
                  </a:lnTo>
                  <a:lnTo>
                    <a:pt x="378587" y="24384"/>
                  </a:lnTo>
                  <a:lnTo>
                    <a:pt x="371856" y="24384"/>
                  </a:lnTo>
                  <a:lnTo>
                    <a:pt x="12191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3160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5644" y="2153412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80">
                  <a:moveTo>
                    <a:pt x="28955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5" y="42672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1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9652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2908" y="1993391"/>
              <a:ext cx="30480" cy="8890"/>
            </a:xfrm>
            <a:custGeom>
              <a:avLst/>
              <a:gdLst/>
              <a:ahLst/>
              <a:cxnLst/>
              <a:rect l="l" t="t" r="r" b="b"/>
              <a:pathLst>
                <a:path w="30479" h="8889">
                  <a:moveTo>
                    <a:pt x="0" y="8381"/>
                  </a:moveTo>
                  <a:lnTo>
                    <a:pt x="30479" y="8381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38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02908" y="1993391"/>
              <a:ext cx="30480" cy="220979"/>
            </a:xfrm>
            <a:custGeom>
              <a:avLst/>
              <a:gdLst/>
              <a:ahLst/>
              <a:cxnLst/>
              <a:rect l="l" t="t" r="r" b="b"/>
              <a:pathLst>
                <a:path w="30479" h="220980">
                  <a:moveTo>
                    <a:pt x="0" y="220979"/>
                  </a:moveTo>
                  <a:lnTo>
                    <a:pt x="30479" y="220979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72102" y="2591765"/>
            <a:ext cx="12788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sz="1600" spc="-105" dirty="0">
                <a:latin typeface="Arial"/>
                <a:cs typeface="Arial"/>
              </a:rPr>
              <a:t>sender</a:t>
            </a:r>
            <a:r>
              <a:rPr sz="1600" spc="-105" dirty="0">
                <a:latin typeface="AoyagiKouzanFontT"/>
                <a:cs typeface="AoyagiKouzanFontT"/>
              </a:rPr>
              <a:t>’</a:t>
            </a:r>
            <a:r>
              <a:rPr sz="1600" spc="-10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57785" algn="ctr"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24834" y="1492757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0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9673" y="1492757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260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26811" y="150368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  <a:tab pos="1261110" algn="l"/>
              </a:tabLst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SMTP	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89140" y="1288161"/>
            <a:ext cx="135318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marR="5080" indent="-210820">
              <a:lnSpc>
                <a:spcPts val="2039"/>
              </a:lnSpc>
              <a:spcBef>
                <a:spcPts val="470"/>
              </a:spcBef>
            </a:pPr>
            <a:r>
              <a:rPr sz="2000" i="1" spc="-5" dirty="0">
                <a:solidFill>
                  <a:srgbClr val="CC0000"/>
                </a:solidFill>
                <a:latin typeface="Arial"/>
                <a:cs typeface="Arial"/>
              </a:rPr>
              <a:t>mail</a:t>
            </a:r>
            <a:r>
              <a:rPr sz="2000" i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0000"/>
                </a:solidFill>
                <a:latin typeface="Arial"/>
                <a:cs typeface="Arial"/>
              </a:rPr>
              <a:t>access  protocol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6394" y="2604897"/>
            <a:ext cx="1381125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6245" marR="5080" indent="-424180">
              <a:lnSpc>
                <a:spcPts val="1720"/>
              </a:lnSpc>
              <a:spcBef>
                <a:spcPts val="320"/>
              </a:spcBef>
            </a:pPr>
            <a:r>
              <a:rPr sz="1600" spc="-85" dirty="0">
                <a:latin typeface="Arial"/>
                <a:cs typeface="Arial"/>
              </a:rPr>
              <a:t>receiver</a:t>
            </a:r>
            <a:r>
              <a:rPr sz="1600" spc="-85" dirty="0">
                <a:latin typeface="AoyagiKouzanFontT"/>
                <a:cs typeface="AoyagiKouzanFontT"/>
              </a:rPr>
              <a:t>’</a:t>
            </a:r>
            <a:r>
              <a:rPr sz="1600" spc="-85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95093" y="1557527"/>
            <a:ext cx="534746" cy="6672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7192" y="1571244"/>
            <a:ext cx="676655" cy="6616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780538" y="1676907"/>
            <a:ext cx="1651000" cy="742950"/>
            <a:chOff x="2780538" y="1676907"/>
            <a:chExt cx="1651000" cy="742950"/>
          </a:xfrm>
        </p:grpSpPr>
        <p:sp>
          <p:nvSpPr>
            <p:cNvPr id="80" name="object 80"/>
            <p:cNvSpPr/>
            <p:nvPr/>
          </p:nvSpPr>
          <p:spPr>
            <a:xfrm>
              <a:off x="3528822" y="1862835"/>
              <a:ext cx="902335" cy="85725"/>
            </a:xfrm>
            <a:custGeom>
              <a:avLst/>
              <a:gdLst/>
              <a:ahLst/>
              <a:cxnLst/>
              <a:rect l="l" t="t" r="r" b="b"/>
              <a:pathLst>
                <a:path w="902335" h="85725">
                  <a:moveTo>
                    <a:pt x="816482" y="28699"/>
                  </a:moveTo>
                  <a:lnTo>
                    <a:pt x="816482" y="85725"/>
                  </a:lnTo>
                  <a:lnTo>
                    <a:pt x="873717" y="57150"/>
                  </a:lnTo>
                  <a:lnTo>
                    <a:pt x="830706" y="57150"/>
                  </a:lnTo>
                  <a:lnTo>
                    <a:pt x="830706" y="28701"/>
                  </a:lnTo>
                  <a:lnTo>
                    <a:pt x="816482" y="28699"/>
                  </a:lnTo>
                  <a:close/>
                </a:path>
                <a:path w="902335" h="85725">
                  <a:moveTo>
                    <a:pt x="0" y="28575"/>
                  </a:moveTo>
                  <a:lnTo>
                    <a:pt x="0" y="57150"/>
                  </a:lnTo>
                  <a:lnTo>
                    <a:pt x="816482" y="57150"/>
                  </a:lnTo>
                  <a:lnTo>
                    <a:pt x="816482" y="28699"/>
                  </a:lnTo>
                  <a:lnTo>
                    <a:pt x="0" y="28575"/>
                  </a:lnTo>
                  <a:close/>
                </a:path>
                <a:path w="902335" h="85725">
                  <a:moveTo>
                    <a:pt x="816482" y="0"/>
                  </a:moveTo>
                  <a:lnTo>
                    <a:pt x="816482" y="28699"/>
                  </a:lnTo>
                  <a:lnTo>
                    <a:pt x="830706" y="28701"/>
                  </a:lnTo>
                  <a:lnTo>
                    <a:pt x="830706" y="57150"/>
                  </a:lnTo>
                  <a:lnTo>
                    <a:pt x="873717" y="57150"/>
                  </a:lnTo>
                  <a:lnTo>
                    <a:pt x="902207" y="42925"/>
                  </a:lnTo>
                  <a:lnTo>
                    <a:pt x="81648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80538" y="1676907"/>
              <a:ext cx="704596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3136" y="1723643"/>
              <a:ext cx="432815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157978" y="1859914"/>
            <a:ext cx="904240" cy="85725"/>
          </a:xfrm>
          <a:custGeom>
            <a:avLst/>
            <a:gdLst/>
            <a:ahLst/>
            <a:cxnLst/>
            <a:rect l="l" t="t" r="r" b="b"/>
            <a:pathLst>
              <a:path w="904239" h="85725">
                <a:moveTo>
                  <a:pt x="818007" y="57147"/>
                </a:moveTo>
                <a:lnTo>
                  <a:pt x="818007" y="85725"/>
                </a:lnTo>
                <a:lnTo>
                  <a:pt x="875072" y="57150"/>
                </a:lnTo>
                <a:lnTo>
                  <a:pt x="818007" y="57147"/>
                </a:lnTo>
                <a:close/>
              </a:path>
              <a:path w="904239" h="85725">
                <a:moveTo>
                  <a:pt x="818007" y="28572"/>
                </a:moveTo>
                <a:lnTo>
                  <a:pt x="818007" y="57147"/>
                </a:lnTo>
                <a:lnTo>
                  <a:pt x="832231" y="57150"/>
                </a:lnTo>
                <a:lnTo>
                  <a:pt x="832231" y="28575"/>
                </a:lnTo>
                <a:lnTo>
                  <a:pt x="818007" y="28572"/>
                </a:lnTo>
                <a:close/>
              </a:path>
              <a:path w="904239" h="85725">
                <a:moveTo>
                  <a:pt x="818007" y="0"/>
                </a:moveTo>
                <a:lnTo>
                  <a:pt x="818007" y="28572"/>
                </a:lnTo>
                <a:lnTo>
                  <a:pt x="832231" y="28575"/>
                </a:lnTo>
                <a:lnTo>
                  <a:pt x="832231" y="57150"/>
                </a:lnTo>
                <a:lnTo>
                  <a:pt x="875076" y="57147"/>
                </a:lnTo>
                <a:lnTo>
                  <a:pt x="903732" y="42799"/>
                </a:lnTo>
                <a:lnTo>
                  <a:pt x="818007" y="0"/>
                </a:lnTo>
                <a:close/>
              </a:path>
              <a:path w="904239" h="85725">
                <a:moveTo>
                  <a:pt x="0" y="28448"/>
                </a:moveTo>
                <a:lnTo>
                  <a:pt x="0" y="57023"/>
                </a:lnTo>
                <a:lnTo>
                  <a:pt x="818007" y="57147"/>
                </a:lnTo>
                <a:lnTo>
                  <a:pt x="818007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315836" y="1858264"/>
            <a:ext cx="2158365" cy="714375"/>
            <a:chOff x="6315836" y="1858264"/>
            <a:chExt cx="2158365" cy="714375"/>
          </a:xfrm>
        </p:grpSpPr>
        <p:sp>
          <p:nvSpPr>
            <p:cNvPr id="85" name="object 85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809243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809243" y="560831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0" y="560831"/>
                  </a:moveTo>
                  <a:lnTo>
                    <a:pt x="809243" y="560831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6" y="190500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6" y="19050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1185" y="2158746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7" y="0"/>
                  </a:moveTo>
                  <a:lnTo>
                    <a:pt x="536447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77989" y="1858264"/>
              <a:ext cx="1696720" cy="85725"/>
            </a:xfrm>
            <a:custGeom>
              <a:avLst/>
              <a:gdLst/>
              <a:ahLst/>
              <a:cxnLst/>
              <a:rect l="l" t="t" r="r" b="b"/>
              <a:pathLst>
                <a:path w="1696720" h="85725">
                  <a:moveTo>
                    <a:pt x="1610486" y="57136"/>
                  </a:moveTo>
                  <a:lnTo>
                    <a:pt x="1610486" y="85725"/>
                  </a:lnTo>
                  <a:lnTo>
                    <a:pt x="1667721" y="57150"/>
                  </a:lnTo>
                  <a:lnTo>
                    <a:pt x="1610486" y="57136"/>
                  </a:lnTo>
                  <a:close/>
                </a:path>
                <a:path w="1696720" h="85725">
                  <a:moveTo>
                    <a:pt x="1610486" y="28561"/>
                  </a:moveTo>
                  <a:lnTo>
                    <a:pt x="1610486" y="57136"/>
                  </a:lnTo>
                  <a:lnTo>
                    <a:pt x="1624710" y="57150"/>
                  </a:lnTo>
                  <a:lnTo>
                    <a:pt x="1624837" y="28575"/>
                  </a:lnTo>
                  <a:lnTo>
                    <a:pt x="1610486" y="28561"/>
                  </a:lnTo>
                  <a:close/>
                </a:path>
                <a:path w="1696720" h="85725">
                  <a:moveTo>
                    <a:pt x="1610486" y="0"/>
                  </a:moveTo>
                  <a:lnTo>
                    <a:pt x="1610486" y="28561"/>
                  </a:lnTo>
                  <a:lnTo>
                    <a:pt x="1624837" y="28575"/>
                  </a:lnTo>
                  <a:lnTo>
                    <a:pt x="1624710" y="57150"/>
                  </a:lnTo>
                  <a:lnTo>
                    <a:pt x="1667721" y="57150"/>
                  </a:lnTo>
                  <a:lnTo>
                    <a:pt x="1696211" y="42925"/>
                  </a:lnTo>
                  <a:lnTo>
                    <a:pt x="1610486" y="0"/>
                  </a:lnTo>
                  <a:close/>
                </a:path>
                <a:path w="1696720" h="85725">
                  <a:moveTo>
                    <a:pt x="0" y="27050"/>
                  </a:moveTo>
                  <a:lnTo>
                    <a:pt x="0" y="55625"/>
                  </a:lnTo>
                  <a:lnTo>
                    <a:pt x="1610486" y="57136"/>
                  </a:lnTo>
                  <a:lnTo>
                    <a:pt x="1610486" y="2856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328407" y="1913635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C0000"/>
                </a:solidFill>
                <a:latin typeface="Arial"/>
                <a:cs typeface="Arial"/>
              </a:rPr>
              <a:t>(e.g.,</a:t>
            </a:r>
            <a:r>
              <a:rPr sz="1800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CC0000"/>
                </a:solidFill>
                <a:latin typeface="Arial"/>
                <a:cs typeface="Arial"/>
              </a:rPr>
              <a:t>POP,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ts val="2000"/>
              </a:lnSpc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i="1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69701" y="1547240"/>
            <a:ext cx="35814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9405" algn="l"/>
              </a:tabLst>
            </a:pPr>
            <a:r>
              <a:rPr sz="2000" i="1" u="heavy" spc="-509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56769" y="1547240"/>
            <a:ext cx="35687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8135" algn="l"/>
              </a:tabLst>
            </a:pPr>
            <a:r>
              <a:rPr sz="2000" i="1" u="heavy" spc="-52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50998" y="1460753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680227" y="1679955"/>
            <a:ext cx="706120" cy="742950"/>
            <a:chOff x="8680227" y="1679955"/>
            <a:chExt cx="706120" cy="742950"/>
          </a:xfrm>
        </p:grpSpPr>
        <p:sp>
          <p:nvSpPr>
            <p:cNvPr id="106" name="object 106"/>
            <p:cNvSpPr/>
            <p:nvPr/>
          </p:nvSpPr>
          <p:spPr>
            <a:xfrm>
              <a:off x="8680227" y="1679955"/>
              <a:ext cx="705802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2539" y="1726691"/>
              <a:ext cx="434339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50402" y="1463802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50" y="1130300"/>
          <a:ext cx="11209020" cy="439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pull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client pulls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6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information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</a:t>
                      </a:r>
                      <a:r>
                        <a:rPr sz="1800" spc="8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push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mail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pushes 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receiving mail 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 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831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can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 both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non-persistent  connection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port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80.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port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25.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does not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 in 7-bit</a:t>
                      </a:r>
                      <a:r>
                        <a:rPr sz="1800" spc="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ASCII.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05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in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7-bit  ASCII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 in its own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1800" spc="6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06375" indent="-114935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Char char="•"/>
                        <a:tabLst>
                          <a:tab pos="207010" algn="l"/>
                        </a:tabLst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all 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2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A3123E"/>
                </a:solidFill>
                <a:latin typeface="Trebuchet MS"/>
                <a:cs typeface="Trebuchet MS"/>
              </a:rPr>
              <a:t>Difference </a:t>
            </a:r>
            <a:r>
              <a:rPr sz="3200" spc="280" dirty="0">
                <a:solidFill>
                  <a:srgbClr val="A3123E"/>
                </a:solidFill>
                <a:latin typeface="Trebuchet MS"/>
                <a:cs typeface="Trebuchet MS"/>
              </a:rPr>
              <a:t>– 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HTTP </a:t>
            </a:r>
            <a:r>
              <a:rPr sz="3200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spc="-59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284"/>
            <a:ext cx="8698865" cy="2385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telnet </a:t>
            </a:r>
            <a:r>
              <a:rPr sz="2400" b="1" spc="-10" dirty="0">
                <a:latin typeface="Courier New"/>
                <a:cs typeface="Courier New"/>
              </a:rPr>
              <a:t>servername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see </a:t>
            </a:r>
            <a:r>
              <a:rPr sz="2400" dirty="0">
                <a:latin typeface="Georgia"/>
                <a:cs typeface="Georgia"/>
              </a:rPr>
              <a:t>220 reply </a:t>
            </a:r>
            <a:r>
              <a:rPr sz="2400" spc="-5" dirty="0">
                <a:latin typeface="Georgia"/>
                <a:cs typeface="Georgia"/>
              </a:rPr>
              <a:t>from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enter </a:t>
            </a:r>
            <a:r>
              <a:rPr sz="2400" dirty="0">
                <a:latin typeface="Georgia"/>
                <a:cs typeface="Georgia"/>
              </a:rPr>
              <a:t>HELO, </a:t>
            </a:r>
            <a:r>
              <a:rPr sz="2400" spc="-5" dirty="0">
                <a:latin typeface="Georgia"/>
                <a:cs typeface="Georgia"/>
              </a:rPr>
              <a:t>MAIL FROM, RCPT </a:t>
            </a:r>
            <a:r>
              <a:rPr sz="2400" dirty="0">
                <a:latin typeface="Georgia"/>
                <a:cs typeface="Georgia"/>
              </a:rPr>
              <a:t>TO, </a:t>
            </a:r>
            <a:r>
              <a:rPr sz="2400" spc="-5" dirty="0">
                <a:latin typeface="Georgia"/>
                <a:cs typeface="Georgia"/>
              </a:rPr>
              <a:t>DATA, QUIT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commands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lets </a:t>
            </a:r>
            <a:r>
              <a:rPr sz="2400" spc="-10" dirty="0">
                <a:latin typeface="Georgia"/>
                <a:cs typeface="Georgia"/>
              </a:rPr>
              <a:t>you </a:t>
            </a:r>
            <a:r>
              <a:rPr sz="2400" spc="-5" dirty="0">
                <a:latin typeface="Georgia"/>
                <a:cs typeface="Georgia"/>
              </a:rPr>
              <a:t>send email without using email client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(reader)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Try </a:t>
            </a:r>
            <a:r>
              <a:rPr b="0" spc="-10" dirty="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interaction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for</a:t>
            </a:r>
            <a:r>
              <a:rPr b="0" spc="-10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yourself:</a:t>
            </a:r>
          </a:p>
        </p:txBody>
      </p:sp>
      <p:sp>
        <p:nvSpPr>
          <p:cNvPr id="4" name="object 4"/>
          <p:cNvSpPr/>
          <p:nvPr/>
        </p:nvSpPr>
        <p:spPr>
          <a:xfrm>
            <a:off x="2007107" y="1030224"/>
            <a:ext cx="63992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77465"/>
            <a:ext cx="4232910" cy="48564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authorization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client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commands: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user: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declare username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pass:</a:t>
            </a:r>
            <a:r>
              <a:rPr sz="2000" b="1" spc="-7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server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responses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latin typeface="Courier New"/>
                <a:cs typeface="Courier New"/>
              </a:rPr>
              <a:t>+OK</a:t>
            </a:r>
            <a:endParaRPr sz="20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-ERR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transaction phase,</a:t>
            </a:r>
            <a:r>
              <a:rPr sz="2800" i="1" spc="-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Georgia"/>
                <a:cs typeface="Georgia"/>
              </a:rPr>
              <a:t>client: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list: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message numbers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retr:</a:t>
            </a:r>
            <a:r>
              <a:rPr sz="2000" b="1" spc="-780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retrieve message </a:t>
            </a:r>
            <a:r>
              <a:rPr sz="2000" spc="-5" dirty="0">
                <a:latin typeface="Georgia"/>
                <a:cs typeface="Georgia"/>
              </a:rPr>
              <a:t>by </a:t>
            </a:r>
            <a:r>
              <a:rPr sz="2000" dirty="0">
                <a:latin typeface="Georgia"/>
                <a:cs typeface="Georgia"/>
              </a:rPr>
              <a:t>number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dele: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29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r>
              <a:rPr sz="40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protocol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227" y="881572"/>
            <a:ext cx="3266548" cy="1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951" y="870280"/>
            <a:ext cx="3824604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POP3 server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ready</a:t>
            </a:r>
            <a:endParaRPr sz="1800">
              <a:latin typeface="Courier New"/>
              <a:cs typeface="Courier New"/>
            </a:endParaRPr>
          </a:p>
          <a:p>
            <a:pPr marL="12700" marR="2298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user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bob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pass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hungry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user successfully logged</a:t>
            </a:r>
            <a:r>
              <a:rPr sz="1400" b="1" spc="-3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498</a:t>
            </a:r>
            <a:endParaRPr sz="1800">
              <a:latin typeface="Courier New"/>
              <a:cs typeface="Courier New"/>
            </a:endParaRPr>
          </a:p>
          <a:p>
            <a:pPr marL="45720" marR="26777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912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 marR="63182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POP3 server signing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573" y="848105"/>
            <a:ext cx="370840" cy="1458595"/>
          </a:xfrm>
          <a:custGeom>
            <a:avLst/>
            <a:gdLst/>
            <a:ahLst/>
            <a:cxnLst/>
            <a:rect l="l" t="t" r="r" b="b"/>
            <a:pathLst>
              <a:path w="370840" h="1458595">
                <a:moveTo>
                  <a:pt x="370331" y="0"/>
                </a:moveTo>
                <a:lnTo>
                  <a:pt x="0" y="0"/>
                </a:lnTo>
                <a:lnTo>
                  <a:pt x="0" y="1458468"/>
                </a:lnTo>
                <a:lnTo>
                  <a:pt x="360806" y="145846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022" y="1425321"/>
            <a:ext cx="1400810" cy="272415"/>
          </a:xfrm>
          <a:custGeom>
            <a:avLst/>
            <a:gdLst/>
            <a:ahLst/>
            <a:cxnLst/>
            <a:rect l="l" t="t" r="r" b="b"/>
            <a:pathLst>
              <a:path w="1400810" h="272414">
                <a:moveTo>
                  <a:pt x="1323963" y="28173"/>
                </a:moveTo>
                <a:lnTo>
                  <a:pt x="0" y="253111"/>
                </a:lnTo>
                <a:lnTo>
                  <a:pt x="3301" y="271906"/>
                </a:lnTo>
                <a:lnTo>
                  <a:pt x="1327174" y="46963"/>
                </a:lnTo>
                <a:lnTo>
                  <a:pt x="1323963" y="28173"/>
                </a:lnTo>
                <a:close/>
              </a:path>
              <a:path w="1400810" h="272414">
                <a:moveTo>
                  <a:pt x="1398947" y="26034"/>
                </a:moveTo>
                <a:lnTo>
                  <a:pt x="1336548" y="26034"/>
                </a:lnTo>
                <a:lnTo>
                  <a:pt x="1339723" y="44830"/>
                </a:lnTo>
                <a:lnTo>
                  <a:pt x="1327174" y="46963"/>
                </a:lnTo>
                <a:lnTo>
                  <a:pt x="1331976" y="75056"/>
                </a:lnTo>
                <a:lnTo>
                  <a:pt x="1398947" y="26034"/>
                </a:lnTo>
                <a:close/>
              </a:path>
              <a:path w="1400810" h="272414">
                <a:moveTo>
                  <a:pt x="1336548" y="26034"/>
                </a:moveTo>
                <a:lnTo>
                  <a:pt x="1323963" y="28173"/>
                </a:lnTo>
                <a:lnTo>
                  <a:pt x="1327174" y="46963"/>
                </a:lnTo>
                <a:lnTo>
                  <a:pt x="1339723" y="44830"/>
                </a:lnTo>
                <a:lnTo>
                  <a:pt x="1336548" y="26034"/>
                </a:lnTo>
                <a:close/>
              </a:path>
              <a:path w="1400810" h="272414">
                <a:moveTo>
                  <a:pt x="1319149" y="0"/>
                </a:moveTo>
                <a:lnTo>
                  <a:pt x="1323963" y="28173"/>
                </a:lnTo>
                <a:lnTo>
                  <a:pt x="1336548" y="26034"/>
                </a:lnTo>
                <a:lnTo>
                  <a:pt x="1398947" y="26034"/>
                </a:lnTo>
                <a:lnTo>
                  <a:pt x="1400682" y="24764"/>
                </a:lnTo>
                <a:lnTo>
                  <a:pt x="131914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9097" y="2430017"/>
            <a:ext cx="370840" cy="3895725"/>
          </a:xfrm>
          <a:custGeom>
            <a:avLst/>
            <a:gdLst/>
            <a:ahLst/>
            <a:cxnLst/>
            <a:rect l="l" t="t" r="r" b="b"/>
            <a:pathLst>
              <a:path w="370840" h="3895725">
                <a:moveTo>
                  <a:pt x="370331" y="0"/>
                </a:moveTo>
                <a:lnTo>
                  <a:pt x="0" y="0"/>
                </a:lnTo>
                <a:lnTo>
                  <a:pt x="0" y="3895344"/>
                </a:lnTo>
                <a:lnTo>
                  <a:pt x="360806" y="3895344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140" y="3918458"/>
            <a:ext cx="1734820" cy="357505"/>
          </a:xfrm>
          <a:custGeom>
            <a:avLst/>
            <a:gdLst/>
            <a:ahLst/>
            <a:cxnLst/>
            <a:rect l="l" t="t" r="r" b="b"/>
            <a:pathLst>
              <a:path w="1734820" h="357504">
                <a:moveTo>
                  <a:pt x="1657881" y="28005"/>
                </a:moveTo>
                <a:lnTo>
                  <a:pt x="0" y="338582"/>
                </a:lnTo>
                <a:lnTo>
                  <a:pt x="3556" y="357378"/>
                </a:lnTo>
                <a:lnTo>
                  <a:pt x="1661388" y="46786"/>
                </a:lnTo>
                <a:lnTo>
                  <a:pt x="1657881" y="28005"/>
                </a:lnTo>
                <a:close/>
              </a:path>
              <a:path w="1734820" h="357504">
                <a:moveTo>
                  <a:pt x="1731546" y="25654"/>
                </a:moveTo>
                <a:lnTo>
                  <a:pt x="1670431" y="25654"/>
                </a:lnTo>
                <a:lnTo>
                  <a:pt x="1673860" y="44450"/>
                </a:lnTo>
                <a:lnTo>
                  <a:pt x="1661388" y="46786"/>
                </a:lnTo>
                <a:lnTo>
                  <a:pt x="1666621" y="74803"/>
                </a:lnTo>
                <a:lnTo>
                  <a:pt x="1731546" y="25654"/>
                </a:lnTo>
                <a:close/>
              </a:path>
              <a:path w="1734820" h="357504">
                <a:moveTo>
                  <a:pt x="1670431" y="25654"/>
                </a:moveTo>
                <a:lnTo>
                  <a:pt x="1657881" y="28005"/>
                </a:lnTo>
                <a:lnTo>
                  <a:pt x="1661388" y="46786"/>
                </a:lnTo>
                <a:lnTo>
                  <a:pt x="1673860" y="44450"/>
                </a:lnTo>
                <a:lnTo>
                  <a:pt x="1670431" y="25654"/>
                </a:lnTo>
                <a:close/>
              </a:path>
              <a:path w="1734820" h="357504">
                <a:moveTo>
                  <a:pt x="1652651" y="0"/>
                </a:moveTo>
                <a:lnTo>
                  <a:pt x="1657881" y="28005"/>
                </a:lnTo>
                <a:lnTo>
                  <a:pt x="1670431" y="25654"/>
                </a:lnTo>
                <a:lnTo>
                  <a:pt x="1731546" y="25654"/>
                </a:lnTo>
                <a:lnTo>
                  <a:pt x="1734565" y="23368"/>
                </a:lnTo>
                <a:lnTo>
                  <a:pt x="16526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3575"/>
            <a:ext cx="7240270" cy="13970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more about</a:t>
            </a:r>
            <a:r>
              <a:rPr sz="28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POP3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previous example uses </a:t>
            </a: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delete</a:t>
            </a:r>
            <a:r>
              <a:rPr sz="2400" spc="3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Bob </a:t>
            </a:r>
            <a:r>
              <a:rPr sz="2400" spc="-5" dirty="0">
                <a:latin typeface="Georgia"/>
                <a:cs typeface="Georgia"/>
              </a:rPr>
              <a:t>cannot </a:t>
            </a:r>
            <a:r>
              <a:rPr sz="2400" dirty="0">
                <a:latin typeface="Georgia"/>
                <a:cs typeface="Georgia"/>
              </a:rPr>
              <a:t>re-read e-mail if </a:t>
            </a:r>
            <a:r>
              <a:rPr sz="2400" spc="-5" dirty="0">
                <a:latin typeface="Georgia"/>
                <a:cs typeface="Georgia"/>
              </a:rPr>
              <a:t>he changes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5848" y="1623440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mode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472004"/>
            <a:ext cx="9348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download-and-keep</a:t>
            </a:r>
            <a:r>
              <a:rPr sz="2400" spc="15" dirty="0">
                <a:latin typeface="Arial"/>
                <a:cs typeface="Arial"/>
              </a:rPr>
              <a:t>”</a:t>
            </a:r>
            <a:r>
              <a:rPr sz="2400" spc="15" dirty="0">
                <a:latin typeface="Georgia"/>
                <a:cs typeface="Georgia"/>
              </a:rPr>
              <a:t>: </a:t>
            </a:r>
            <a:r>
              <a:rPr sz="2400" spc="-5" dirty="0">
                <a:latin typeface="Georgia"/>
                <a:cs typeface="Georgia"/>
              </a:rPr>
              <a:t>copies of messages on different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940558"/>
            <a:ext cx="462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is </a:t>
            </a:r>
            <a:r>
              <a:rPr sz="2400" spc="-5" dirty="0">
                <a:latin typeface="Georgia"/>
                <a:cs typeface="Georgia"/>
              </a:rPr>
              <a:t>stateless </a:t>
            </a:r>
            <a:r>
              <a:rPr sz="2400" dirty="0">
                <a:latin typeface="Georgia"/>
                <a:cs typeface="Georgia"/>
              </a:rPr>
              <a:t>across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sessions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32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POP3 (more) and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IMAP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629" y="1349121"/>
            <a:ext cx="80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IMAP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629" y="1870328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0609" y="2199513"/>
            <a:ext cx="191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place: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629" y="2654884"/>
            <a:ext cx="357314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allows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organize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0" dirty="0">
                <a:latin typeface="Carlito"/>
                <a:cs typeface="Carlito"/>
              </a:rPr>
              <a:t> folders</a:t>
            </a:r>
            <a:endParaRPr sz="2400">
              <a:latin typeface="Carlito"/>
              <a:cs typeface="Carlito"/>
            </a:endParaRPr>
          </a:p>
          <a:p>
            <a:pPr marL="241300" marR="48640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20" dirty="0">
                <a:latin typeface="Carlito"/>
                <a:cs typeface="Carlito"/>
              </a:rPr>
              <a:t>state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across  sessions: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names of </a:t>
            </a:r>
            <a:r>
              <a:rPr sz="2400" spc="-15" dirty="0">
                <a:latin typeface="Carlito"/>
                <a:cs typeface="Carlito"/>
              </a:rPr>
              <a:t>folders </a:t>
            </a:r>
            <a:r>
              <a:rPr sz="2400" dirty="0">
                <a:latin typeface="Carlito"/>
                <a:cs typeface="Carlito"/>
              </a:rPr>
              <a:t>and  mappings </a:t>
            </a:r>
            <a:r>
              <a:rPr sz="2400" spc="-5" dirty="0">
                <a:latin typeface="Carlito"/>
                <a:cs typeface="Carlito"/>
              </a:rPr>
              <a:t>between  message </a:t>
            </a:r>
            <a:r>
              <a:rPr sz="2400" dirty="0">
                <a:latin typeface="Carlito"/>
                <a:cs typeface="Carlito"/>
              </a:rPr>
              <a:t>IDs and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folder  </a:t>
            </a:r>
            <a:r>
              <a:rPr sz="2400" spc="-5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753" y="980549"/>
            <a:ext cx="5850377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solidFill>
                  <a:srgbClr val="CC0000"/>
                </a:solidFill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Chapter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2:</a:t>
            </a:r>
            <a:r>
              <a:rPr sz="3200" b="0" spc="-7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outline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latin typeface="Carlito"/>
                <a:cs typeface="Carlito"/>
              </a:rPr>
              <a:t>P2P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6389319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6389319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440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A3123E"/>
                </a:solidFill>
                <a:latin typeface="Trebuchet MS"/>
                <a:cs typeface="Trebuchet MS"/>
              </a:rPr>
              <a:t>User-server </a:t>
            </a:r>
            <a:r>
              <a:rPr sz="3200" spc="-190" dirty="0">
                <a:solidFill>
                  <a:srgbClr val="A3123E"/>
                </a:solidFill>
                <a:latin typeface="Trebuchet MS"/>
                <a:cs typeface="Trebuchet MS"/>
              </a:rPr>
              <a:t>state: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1139317"/>
            <a:ext cx="3470275" cy="48139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0" dirty="0">
                <a:latin typeface="Arial"/>
                <a:cs typeface="Arial"/>
              </a:rPr>
              <a:t>many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sites </a:t>
            </a:r>
            <a:r>
              <a:rPr sz="2400" spc="-155" dirty="0">
                <a:latin typeface="Arial"/>
                <a:cs typeface="Arial"/>
              </a:rPr>
              <a:t>use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cookies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four</a:t>
            </a:r>
            <a:r>
              <a:rPr sz="24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400">
              <a:latin typeface="Arial"/>
              <a:cs typeface="Arial"/>
            </a:endParaRPr>
          </a:p>
          <a:p>
            <a:pPr marL="698500" marR="188595" indent="-228600">
              <a:lnSpc>
                <a:spcPts val="2590"/>
              </a:lnSpc>
              <a:spcBef>
                <a:spcPts val="545"/>
              </a:spcBef>
              <a:buSzPct val="83333"/>
              <a:buAutoNum type="arabicParenR"/>
              <a:tabLst>
                <a:tab pos="751205" algn="l"/>
              </a:tabLst>
            </a:pPr>
            <a:r>
              <a:rPr sz="2400" spc="-135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35" dirty="0">
                <a:latin typeface="Arial"/>
                <a:cs typeface="Arial"/>
              </a:rPr>
              <a:t>response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51765" indent="-228600">
              <a:lnSpc>
                <a:spcPts val="259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85" dirty="0">
                <a:latin typeface="Arial"/>
                <a:cs typeface="Arial"/>
              </a:rPr>
              <a:t>in  </a:t>
            </a:r>
            <a:r>
              <a:rPr sz="2400" spc="-120" dirty="0">
                <a:latin typeface="Arial"/>
                <a:cs typeface="Arial"/>
              </a:rPr>
              <a:t>next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14" dirty="0">
                <a:latin typeface="Arial"/>
                <a:cs typeface="Arial"/>
              </a:rPr>
              <a:t>request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36525" indent="-228600">
              <a:lnSpc>
                <a:spcPct val="8820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70" dirty="0">
                <a:latin typeface="Arial"/>
                <a:cs typeface="Arial"/>
              </a:rPr>
              <a:t>file </a:t>
            </a:r>
            <a:r>
              <a:rPr sz="2400" spc="-140" dirty="0">
                <a:latin typeface="Arial"/>
                <a:cs typeface="Arial"/>
              </a:rPr>
              <a:t>kept on  </a:t>
            </a:r>
            <a:r>
              <a:rPr sz="2400" spc="-85" dirty="0">
                <a:latin typeface="Arial"/>
                <a:cs typeface="Arial"/>
              </a:rPr>
              <a:t>user’s </a:t>
            </a:r>
            <a:r>
              <a:rPr sz="2400" spc="-100" dirty="0">
                <a:latin typeface="Arial"/>
                <a:cs typeface="Arial"/>
              </a:rPr>
              <a:t>host, </a:t>
            </a:r>
            <a:r>
              <a:rPr sz="2400" spc="-190" dirty="0">
                <a:latin typeface="Arial"/>
                <a:cs typeface="Arial"/>
              </a:rPr>
              <a:t>managed  </a:t>
            </a:r>
            <a:r>
              <a:rPr sz="2400" spc="-135" dirty="0">
                <a:latin typeface="Arial"/>
                <a:cs typeface="Arial"/>
              </a:rPr>
              <a:t>by </a:t>
            </a:r>
            <a:r>
              <a:rPr sz="2400" spc="-85" dirty="0">
                <a:latin typeface="Arial"/>
                <a:cs typeface="Arial"/>
              </a:rPr>
              <a:t>user’s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698500" marR="77470" indent="-228600">
              <a:lnSpc>
                <a:spcPts val="2590"/>
              </a:lnSpc>
              <a:spcBef>
                <a:spcPts val="655"/>
              </a:spcBef>
              <a:buAutoNum type="arabicParenR"/>
              <a:tabLst>
                <a:tab pos="808990" algn="l"/>
              </a:tabLst>
            </a:pPr>
            <a:r>
              <a:rPr sz="2400" spc="-145" dirty="0">
                <a:latin typeface="Arial"/>
                <a:cs typeface="Arial"/>
              </a:rPr>
              <a:t>back-end </a:t>
            </a:r>
            <a:r>
              <a:rPr sz="2400" spc="-175" dirty="0">
                <a:latin typeface="Arial"/>
                <a:cs typeface="Arial"/>
              </a:rPr>
              <a:t>database </a:t>
            </a:r>
            <a:r>
              <a:rPr sz="2400" spc="-135" dirty="0">
                <a:latin typeface="Arial"/>
                <a:cs typeface="Arial"/>
              </a:rPr>
              <a:t>at  </a:t>
            </a:r>
            <a:r>
              <a:rPr sz="2400" spc="-260" dirty="0">
                <a:latin typeface="Arial"/>
                <a:cs typeface="Arial"/>
              </a:rPr>
              <a:t>Web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5" y="1291984"/>
            <a:ext cx="3890010" cy="395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60" dirty="0">
                <a:solidFill>
                  <a:srgbClr val="CC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245745" indent="-233679">
              <a:lnSpc>
                <a:spcPts val="2735"/>
              </a:lnSpc>
              <a:spcBef>
                <a:spcPts val="705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90" dirty="0">
                <a:latin typeface="Arial"/>
                <a:cs typeface="Arial"/>
              </a:rPr>
              <a:t>Susan </a:t>
            </a:r>
            <a:r>
              <a:rPr sz="2400" spc="-165" dirty="0">
                <a:latin typeface="Arial"/>
                <a:cs typeface="Arial"/>
              </a:rPr>
              <a:t>always </a:t>
            </a:r>
            <a:r>
              <a:rPr sz="2400" spc="-160" dirty="0">
                <a:latin typeface="Arial"/>
                <a:cs typeface="Arial"/>
              </a:rPr>
              <a:t>access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245745">
              <a:lnSpc>
                <a:spcPts val="2735"/>
              </a:lnSpc>
            </a:pPr>
            <a:r>
              <a:rPr sz="2400" spc="-75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45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  <a:p>
            <a:pPr marL="245745" marR="388620" indent="-233679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80" dirty="0">
                <a:latin typeface="Arial"/>
                <a:cs typeface="Arial"/>
              </a:rPr>
              <a:t>visits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25" dirty="0">
                <a:latin typeface="Arial"/>
                <a:cs typeface="Arial"/>
              </a:rPr>
              <a:t>e-commerce  </a:t>
            </a:r>
            <a:r>
              <a:rPr sz="2400" spc="-95" dirty="0">
                <a:latin typeface="Arial"/>
                <a:cs typeface="Arial"/>
              </a:rPr>
              <a:t>site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first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45745" marR="386080" indent="-233679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80" dirty="0">
                <a:latin typeface="Arial"/>
                <a:cs typeface="Arial"/>
              </a:rPr>
              <a:t>initial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 </a:t>
            </a:r>
            <a:r>
              <a:rPr sz="2400" spc="-110" dirty="0">
                <a:latin typeface="Arial"/>
                <a:cs typeface="Arial"/>
              </a:rPr>
              <a:t>arrives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site, </a:t>
            </a:r>
            <a:r>
              <a:rPr sz="2400" spc="-95" dirty="0">
                <a:latin typeface="Arial"/>
                <a:cs typeface="Arial"/>
              </a:rPr>
              <a:t>site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unique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entry in </a:t>
            </a:r>
            <a:r>
              <a:rPr sz="2400" spc="-170" dirty="0">
                <a:latin typeface="Arial"/>
                <a:cs typeface="Arial"/>
              </a:rPr>
              <a:t>backend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24155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Cookies: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keeping 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b="0" spc="25" dirty="0">
                <a:solidFill>
                  <a:srgbClr val="A3123E"/>
                </a:solidFill>
                <a:latin typeface="Georgia"/>
                <a:cs typeface="Georgia"/>
              </a:rPr>
              <a:t>state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b="0" spc="-270" dirty="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08604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5356" y="6086043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077" y="904113"/>
            <a:ext cx="62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6" y="9502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25417" y="3869816"/>
            <a:ext cx="3307079" cy="434340"/>
            <a:chOff x="3725417" y="3869816"/>
            <a:chExt cx="3307079" cy="434340"/>
          </a:xfrm>
        </p:grpSpPr>
        <p:sp>
          <p:nvSpPr>
            <p:cNvPr id="8" name="object 8"/>
            <p:cNvSpPr/>
            <p:nvPr/>
          </p:nvSpPr>
          <p:spPr>
            <a:xfrm>
              <a:off x="3725417" y="38698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4"/>
                  </a:lnTo>
                  <a:lnTo>
                    <a:pt x="80010" y="419607"/>
                  </a:lnTo>
                  <a:lnTo>
                    <a:pt x="76938" y="392683"/>
                  </a:lnTo>
                  <a:lnTo>
                    <a:pt x="64135" y="392683"/>
                  </a:lnTo>
                  <a:lnTo>
                    <a:pt x="61976" y="373760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6" y="373760"/>
                  </a:lnTo>
                  <a:lnTo>
                    <a:pt x="64135" y="392683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5" y="392683"/>
                  </a:lnTo>
                  <a:lnTo>
                    <a:pt x="76938" y="392683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9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3944111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2" y="313944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9831" y="3927347"/>
              <a:ext cx="2766060" cy="376555"/>
            </a:xfrm>
            <a:custGeom>
              <a:avLst/>
              <a:gdLst/>
              <a:ahLst/>
              <a:cxnLst/>
              <a:rect l="l" t="t" r="r" b="b"/>
              <a:pathLst>
                <a:path w="2766059" h="376554">
                  <a:moveTo>
                    <a:pt x="2766060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766060" y="37642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9832" y="3927347"/>
            <a:ext cx="276606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4561" y="5788596"/>
            <a:ext cx="3307079" cy="419734"/>
            <a:chOff x="3734561" y="5788596"/>
            <a:chExt cx="3307079" cy="419734"/>
          </a:xfrm>
        </p:grpSpPr>
        <p:sp>
          <p:nvSpPr>
            <p:cNvPr id="13" name="object 13"/>
            <p:cNvSpPr/>
            <p:nvPr/>
          </p:nvSpPr>
          <p:spPr>
            <a:xfrm>
              <a:off x="3734561" y="578859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890"/>
                  </a:moveTo>
                  <a:lnTo>
                    <a:pt x="0" y="390461"/>
                  </a:lnTo>
                  <a:lnTo>
                    <a:pt x="80010" y="419582"/>
                  </a:lnTo>
                  <a:lnTo>
                    <a:pt x="76936" y="392645"/>
                  </a:lnTo>
                  <a:lnTo>
                    <a:pt x="64135" y="392645"/>
                  </a:lnTo>
                  <a:lnTo>
                    <a:pt x="61975" y="373722"/>
                  </a:lnTo>
                  <a:lnTo>
                    <a:pt x="74611" y="372266"/>
                  </a:lnTo>
                  <a:lnTo>
                    <a:pt x="71374" y="343890"/>
                  </a:lnTo>
                  <a:close/>
                </a:path>
                <a:path w="3307079" h="419735">
                  <a:moveTo>
                    <a:pt x="74611" y="372266"/>
                  </a:moveTo>
                  <a:lnTo>
                    <a:pt x="61975" y="373722"/>
                  </a:lnTo>
                  <a:lnTo>
                    <a:pt x="64135" y="392645"/>
                  </a:lnTo>
                  <a:lnTo>
                    <a:pt x="76770" y="391189"/>
                  </a:lnTo>
                  <a:lnTo>
                    <a:pt x="74611" y="372266"/>
                  </a:lnTo>
                  <a:close/>
                </a:path>
                <a:path w="3307079" h="419735">
                  <a:moveTo>
                    <a:pt x="76770" y="391189"/>
                  </a:moveTo>
                  <a:lnTo>
                    <a:pt x="64135" y="392645"/>
                  </a:lnTo>
                  <a:lnTo>
                    <a:pt x="76936" y="392645"/>
                  </a:lnTo>
                  <a:lnTo>
                    <a:pt x="76770" y="391189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266"/>
                  </a:lnTo>
                  <a:lnTo>
                    <a:pt x="76770" y="391189"/>
                  </a:lnTo>
                  <a:lnTo>
                    <a:pt x="3306698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3" y="5844540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1" y="313944"/>
                  </a:lnTo>
                  <a:lnTo>
                    <a:pt x="26868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308" y="5827776"/>
            <a:ext cx="2766060" cy="376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4195" y="2134616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cookie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994" y="4557776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week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later: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419" y="3240023"/>
            <a:ext cx="3307079" cy="565785"/>
            <a:chOff x="3733419" y="3240023"/>
            <a:chExt cx="3307079" cy="565785"/>
          </a:xfrm>
        </p:grpSpPr>
        <p:sp>
          <p:nvSpPr>
            <p:cNvPr id="19" name="object 19"/>
            <p:cNvSpPr/>
            <p:nvPr/>
          </p:nvSpPr>
          <p:spPr>
            <a:xfrm>
              <a:off x="3733419" y="338366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8" y="419607"/>
                  </a:lnTo>
                  <a:lnTo>
                    <a:pt x="3300759" y="392683"/>
                  </a:lnTo>
                  <a:lnTo>
                    <a:pt x="3242563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3" y="392683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5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3" y="392683"/>
                  </a:lnTo>
                  <a:lnTo>
                    <a:pt x="3300759" y="392683"/>
                  </a:lnTo>
                  <a:lnTo>
                    <a:pt x="3306699" y="390525"/>
                  </a:lnTo>
                  <a:lnTo>
                    <a:pt x="3235325" y="343915"/>
                  </a:lnTo>
                  <a:close/>
                </a:path>
                <a:path w="3307079" h="419735">
                  <a:moveTo>
                    <a:pt x="2285" y="0"/>
                  </a:moveTo>
                  <a:lnTo>
                    <a:pt x="0" y="18923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212" y="3240023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680716" y="5654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2211" y="3240023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6111" y="3381247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cooki</a:t>
            </a:r>
            <a:r>
              <a:rPr sz="1800" spc="-2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specific  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3795" y="3401314"/>
            <a:ext cx="1099185" cy="442595"/>
            <a:chOff x="8273795" y="3401314"/>
            <a:chExt cx="1099185" cy="442595"/>
          </a:xfrm>
        </p:grpSpPr>
        <p:sp>
          <p:nvSpPr>
            <p:cNvPr id="24" name="object 24"/>
            <p:cNvSpPr/>
            <p:nvPr/>
          </p:nvSpPr>
          <p:spPr>
            <a:xfrm>
              <a:off x="8273795" y="3401314"/>
              <a:ext cx="1099185" cy="442595"/>
            </a:xfrm>
            <a:custGeom>
              <a:avLst/>
              <a:gdLst/>
              <a:ahLst/>
              <a:cxnLst/>
              <a:rect l="l" t="t" r="r" b="b"/>
              <a:pathLst>
                <a:path w="1099184" h="442595">
                  <a:moveTo>
                    <a:pt x="57276" y="371475"/>
                  </a:moveTo>
                  <a:lnTo>
                    <a:pt x="0" y="434594"/>
                  </a:lnTo>
                  <a:lnTo>
                    <a:pt x="84835" y="442468"/>
                  </a:lnTo>
                  <a:lnTo>
                    <a:pt x="75173" y="417575"/>
                  </a:lnTo>
                  <a:lnTo>
                    <a:pt x="61468" y="417575"/>
                  </a:lnTo>
                  <a:lnTo>
                    <a:pt x="56896" y="405638"/>
                  </a:lnTo>
                  <a:lnTo>
                    <a:pt x="68751" y="401033"/>
                  </a:lnTo>
                  <a:lnTo>
                    <a:pt x="57276" y="371475"/>
                  </a:lnTo>
                  <a:close/>
                </a:path>
                <a:path w="1099184" h="442595">
                  <a:moveTo>
                    <a:pt x="68751" y="401033"/>
                  </a:moveTo>
                  <a:lnTo>
                    <a:pt x="56896" y="405638"/>
                  </a:lnTo>
                  <a:lnTo>
                    <a:pt x="61468" y="417575"/>
                  </a:lnTo>
                  <a:lnTo>
                    <a:pt x="73377" y="412950"/>
                  </a:lnTo>
                  <a:lnTo>
                    <a:pt x="68751" y="401033"/>
                  </a:lnTo>
                  <a:close/>
                </a:path>
                <a:path w="1099184" h="442595">
                  <a:moveTo>
                    <a:pt x="73377" y="412950"/>
                  </a:moveTo>
                  <a:lnTo>
                    <a:pt x="61468" y="417575"/>
                  </a:lnTo>
                  <a:lnTo>
                    <a:pt x="75173" y="417575"/>
                  </a:lnTo>
                  <a:lnTo>
                    <a:pt x="73377" y="412950"/>
                  </a:lnTo>
                  <a:close/>
                </a:path>
                <a:path w="1099184" h="442595">
                  <a:moveTo>
                    <a:pt x="1025426" y="29517"/>
                  </a:moveTo>
                  <a:lnTo>
                    <a:pt x="68751" y="401033"/>
                  </a:lnTo>
                  <a:lnTo>
                    <a:pt x="73377" y="412950"/>
                  </a:lnTo>
                  <a:lnTo>
                    <a:pt x="1030052" y="41434"/>
                  </a:lnTo>
                  <a:lnTo>
                    <a:pt x="1025426" y="29517"/>
                  </a:lnTo>
                  <a:close/>
                </a:path>
                <a:path w="1099184" h="442595">
                  <a:moveTo>
                    <a:pt x="1083361" y="24891"/>
                  </a:moveTo>
                  <a:lnTo>
                    <a:pt x="1037335" y="24891"/>
                  </a:lnTo>
                  <a:lnTo>
                    <a:pt x="1041907" y="36830"/>
                  </a:lnTo>
                  <a:lnTo>
                    <a:pt x="1030052" y="41434"/>
                  </a:lnTo>
                  <a:lnTo>
                    <a:pt x="1041526" y="70993"/>
                  </a:lnTo>
                  <a:lnTo>
                    <a:pt x="1083361" y="24891"/>
                  </a:lnTo>
                  <a:close/>
                </a:path>
                <a:path w="1099184" h="442595">
                  <a:moveTo>
                    <a:pt x="1037335" y="24891"/>
                  </a:moveTo>
                  <a:lnTo>
                    <a:pt x="1025426" y="29517"/>
                  </a:lnTo>
                  <a:lnTo>
                    <a:pt x="1030052" y="41434"/>
                  </a:lnTo>
                  <a:lnTo>
                    <a:pt x="1041907" y="36830"/>
                  </a:lnTo>
                  <a:lnTo>
                    <a:pt x="1037335" y="24891"/>
                  </a:lnTo>
                  <a:close/>
                </a:path>
                <a:path w="1099184" h="442595">
                  <a:moveTo>
                    <a:pt x="1013968" y="0"/>
                  </a:moveTo>
                  <a:lnTo>
                    <a:pt x="1025426" y="29517"/>
                  </a:lnTo>
                  <a:lnTo>
                    <a:pt x="1037335" y="24891"/>
                  </a:lnTo>
                  <a:lnTo>
                    <a:pt x="1083361" y="24891"/>
                  </a:lnTo>
                  <a:lnTo>
                    <a:pt x="1098803" y="7874"/>
                  </a:lnTo>
                  <a:lnTo>
                    <a:pt x="101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3731" y="354939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09600" y="152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39657" y="343027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15933" y="1569529"/>
            <a:ext cx="1018540" cy="575310"/>
            <a:chOff x="2515933" y="1569529"/>
            <a:chExt cx="1018540" cy="575310"/>
          </a:xfrm>
        </p:grpSpPr>
        <p:sp>
          <p:nvSpPr>
            <p:cNvPr id="28" name="object 28"/>
            <p:cNvSpPr/>
            <p:nvPr/>
          </p:nvSpPr>
          <p:spPr>
            <a:xfrm>
              <a:off x="2520695" y="1644903"/>
              <a:ext cx="1009015" cy="495300"/>
            </a:xfrm>
            <a:custGeom>
              <a:avLst/>
              <a:gdLst/>
              <a:ahLst/>
              <a:cxnLst/>
              <a:rect l="l" t="t" r="r" b="b"/>
              <a:pathLst>
                <a:path w="1009014" h="495300">
                  <a:moveTo>
                    <a:pt x="1008888" y="0"/>
                  </a:moveTo>
                  <a:lnTo>
                    <a:pt x="962010" y="29842"/>
                  </a:lnTo>
                  <a:lnTo>
                    <a:pt x="885170" y="46429"/>
                  </a:lnTo>
                  <a:lnTo>
                    <a:pt x="835413" y="53404"/>
                  </a:lnTo>
                  <a:lnTo>
                    <a:pt x="779137" y="59354"/>
                  </a:lnTo>
                  <a:lnTo>
                    <a:pt x="717122" y="64172"/>
                  </a:lnTo>
                  <a:lnTo>
                    <a:pt x="650149" y="67747"/>
                  </a:lnTo>
                  <a:lnTo>
                    <a:pt x="578996" y="69973"/>
                  </a:lnTo>
                  <a:lnTo>
                    <a:pt x="504444" y="70738"/>
                  </a:lnTo>
                  <a:lnTo>
                    <a:pt x="429891" y="69973"/>
                  </a:lnTo>
                  <a:lnTo>
                    <a:pt x="358738" y="67747"/>
                  </a:lnTo>
                  <a:lnTo>
                    <a:pt x="291765" y="64172"/>
                  </a:lnTo>
                  <a:lnTo>
                    <a:pt x="229750" y="59354"/>
                  </a:lnTo>
                  <a:lnTo>
                    <a:pt x="173474" y="53404"/>
                  </a:lnTo>
                  <a:lnTo>
                    <a:pt x="123717" y="46429"/>
                  </a:lnTo>
                  <a:lnTo>
                    <a:pt x="81258" y="38539"/>
                  </a:lnTo>
                  <a:lnTo>
                    <a:pt x="21354" y="20447"/>
                  </a:lnTo>
                  <a:lnTo>
                    <a:pt x="0" y="0"/>
                  </a:lnTo>
                  <a:lnTo>
                    <a:pt x="0" y="424180"/>
                  </a:lnTo>
                  <a:lnTo>
                    <a:pt x="46877" y="453944"/>
                  </a:lnTo>
                  <a:lnTo>
                    <a:pt x="123717" y="470503"/>
                  </a:lnTo>
                  <a:lnTo>
                    <a:pt x="173474" y="477469"/>
                  </a:lnTo>
                  <a:lnTo>
                    <a:pt x="229750" y="483413"/>
                  </a:lnTo>
                  <a:lnTo>
                    <a:pt x="291765" y="488227"/>
                  </a:lnTo>
                  <a:lnTo>
                    <a:pt x="358738" y="491801"/>
                  </a:lnTo>
                  <a:lnTo>
                    <a:pt x="429891" y="494026"/>
                  </a:lnTo>
                  <a:lnTo>
                    <a:pt x="504444" y="494792"/>
                  </a:lnTo>
                  <a:lnTo>
                    <a:pt x="578996" y="494026"/>
                  </a:lnTo>
                  <a:lnTo>
                    <a:pt x="650149" y="491801"/>
                  </a:lnTo>
                  <a:lnTo>
                    <a:pt x="717122" y="488227"/>
                  </a:lnTo>
                  <a:lnTo>
                    <a:pt x="779137" y="483413"/>
                  </a:lnTo>
                  <a:lnTo>
                    <a:pt x="835413" y="477469"/>
                  </a:lnTo>
                  <a:lnTo>
                    <a:pt x="885170" y="470503"/>
                  </a:lnTo>
                  <a:lnTo>
                    <a:pt x="927629" y="462625"/>
                  </a:lnTo>
                  <a:lnTo>
                    <a:pt x="987533" y="444570"/>
                  </a:lnTo>
                  <a:lnTo>
                    <a:pt x="1008888" y="42418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5" y="1574291"/>
              <a:ext cx="1009015" cy="141605"/>
            </a:xfrm>
            <a:custGeom>
              <a:avLst/>
              <a:gdLst/>
              <a:ahLst/>
              <a:cxnLst/>
              <a:rect l="l" t="t" r="r" b="b"/>
              <a:pathLst>
                <a:path w="1009014" h="141605">
                  <a:moveTo>
                    <a:pt x="504444" y="0"/>
                  </a:moveTo>
                  <a:lnTo>
                    <a:pt x="429891" y="765"/>
                  </a:lnTo>
                  <a:lnTo>
                    <a:pt x="358738" y="2990"/>
                  </a:lnTo>
                  <a:lnTo>
                    <a:pt x="291765" y="6564"/>
                  </a:lnTo>
                  <a:lnTo>
                    <a:pt x="229750" y="11378"/>
                  </a:lnTo>
                  <a:lnTo>
                    <a:pt x="173474" y="17322"/>
                  </a:lnTo>
                  <a:lnTo>
                    <a:pt x="123717" y="24288"/>
                  </a:lnTo>
                  <a:lnTo>
                    <a:pt x="81258" y="32166"/>
                  </a:lnTo>
                  <a:lnTo>
                    <a:pt x="21354" y="50221"/>
                  </a:lnTo>
                  <a:lnTo>
                    <a:pt x="0" y="70612"/>
                  </a:lnTo>
                  <a:lnTo>
                    <a:pt x="5468" y="81076"/>
                  </a:lnTo>
                  <a:lnTo>
                    <a:pt x="46877" y="100454"/>
                  </a:lnTo>
                  <a:lnTo>
                    <a:pt x="123717" y="117041"/>
                  </a:lnTo>
                  <a:lnTo>
                    <a:pt x="173474" y="124016"/>
                  </a:lnTo>
                  <a:lnTo>
                    <a:pt x="229750" y="129966"/>
                  </a:lnTo>
                  <a:lnTo>
                    <a:pt x="291765" y="134784"/>
                  </a:lnTo>
                  <a:lnTo>
                    <a:pt x="358738" y="138359"/>
                  </a:lnTo>
                  <a:lnTo>
                    <a:pt x="429891" y="140585"/>
                  </a:lnTo>
                  <a:lnTo>
                    <a:pt x="504444" y="141350"/>
                  </a:lnTo>
                  <a:lnTo>
                    <a:pt x="578996" y="140585"/>
                  </a:lnTo>
                  <a:lnTo>
                    <a:pt x="650149" y="138359"/>
                  </a:lnTo>
                  <a:lnTo>
                    <a:pt x="717122" y="134784"/>
                  </a:lnTo>
                  <a:lnTo>
                    <a:pt x="779137" y="129966"/>
                  </a:lnTo>
                  <a:lnTo>
                    <a:pt x="835413" y="124016"/>
                  </a:lnTo>
                  <a:lnTo>
                    <a:pt x="885170" y="117041"/>
                  </a:lnTo>
                  <a:lnTo>
                    <a:pt x="927629" y="109151"/>
                  </a:lnTo>
                  <a:lnTo>
                    <a:pt x="987533" y="91059"/>
                  </a:lnTo>
                  <a:lnTo>
                    <a:pt x="1008888" y="70612"/>
                  </a:lnTo>
                  <a:lnTo>
                    <a:pt x="1003419" y="60179"/>
                  </a:lnTo>
                  <a:lnTo>
                    <a:pt x="962010" y="40847"/>
                  </a:lnTo>
                  <a:lnTo>
                    <a:pt x="885170" y="24288"/>
                  </a:lnTo>
                  <a:lnTo>
                    <a:pt x="835413" y="17322"/>
                  </a:lnTo>
                  <a:lnTo>
                    <a:pt x="779137" y="11378"/>
                  </a:lnTo>
                  <a:lnTo>
                    <a:pt x="717122" y="6564"/>
                  </a:lnTo>
                  <a:lnTo>
                    <a:pt x="650149" y="2990"/>
                  </a:lnTo>
                  <a:lnTo>
                    <a:pt x="578996" y="765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0695" y="1574291"/>
              <a:ext cx="1009015" cy="565785"/>
            </a:xfrm>
            <a:custGeom>
              <a:avLst/>
              <a:gdLst/>
              <a:ahLst/>
              <a:cxnLst/>
              <a:rect l="l" t="t" r="r" b="b"/>
              <a:pathLst>
                <a:path w="1009014" h="565785">
                  <a:moveTo>
                    <a:pt x="1008888" y="70612"/>
                  </a:moveTo>
                  <a:lnTo>
                    <a:pt x="962010" y="100454"/>
                  </a:lnTo>
                  <a:lnTo>
                    <a:pt x="885170" y="117041"/>
                  </a:lnTo>
                  <a:lnTo>
                    <a:pt x="835413" y="124016"/>
                  </a:lnTo>
                  <a:lnTo>
                    <a:pt x="779137" y="129966"/>
                  </a:lnTo>
                  <a:lnTo>
                    <a:pt x="717122" y="134784"/>
                  </a:lnTo>
                  <a:lnTo>
                    <a:pt x="650149" y="138359"/>
                  </a:lnTo>
                  <a:lnTo>
                    <a:pt x="578996" y="140585"/>
                  </a:lnTo>
                  <a:lnTo>
                    <a:pt x="504444" y="141350"/>
                  </a:lnTo>
                  <a:lnTo>
                    <a:pt x="429891" y="140585"/>
                  </a:lnTo>
                  <a:lnTo>
                    <a:pt x="358738" y="138359"/>
                  </a:lnTo>
                  <a:lnTo>
                    <a:pt x="291765" y="134784"/>
                  </a:lnTo>
                  <a:lnTo>
                    <a:pt x="229750" y="129966"/>
                  </a:lnTo>
                  <a:lnTo>
                    <a:pt x="173474" y="124016"/>
                  </a:lnTo>
                  <a:lnTo>
                    <a:pt x="123717" y="117041"/>
                  </a:lnTo>
                  <a:lnTo>
                    <a:pt x="81258" y="109151"/>
                  </a:lnTo>
                  <a:lnTo>
                    <a:pt x="21354" y="91059"/>
                  </a:lnTo>
                  <a:lnTo>
                    <a:pt x="0" y="70612"/>
                  </a:lnTo>
                  <a:lnTo>
                    <a:pt x="5468" y="60179"/>
                  </a:lnTo>
                  <a:lnTo>
                    <a:pt x="46877" y="40847"/>
                  </a:lnTo>
                  <a:lnTo>
                    <a:pt x="123717" y="24288"/>
                  </a:lnTo>
                  <a:lnTo>
                    <a:pt x="173474" y="17322"/>
                  </a:lnTo>
                  <a:lnTo>
                    <a:pt x="229750" y="11378"/>
                  </a:lnTo>
                  <a:lnTo>
                    <a:pt x="291765" y="6564"/>
                  </a:lnTo>
                  <a:lnTo>
                    <a:pt x="358738" y="2990"/>
                  </a:lnTo>
                  <a:lnTo>
                    <a:pt x="429891" y="765"/>
                  </a:lnTo>
                  <a:lnTo>
                    <a:pt x="504444" y="0"/>
                  </a:lnTo>
                  <a:lnTo>
                    <a:pt x="578996" y="765"/>
                  </a:lnTo>
                  <a:lnTo>
                    <a:pt x="650149" y="2990"/>
                  </a:lnTo>
                  <a:lnTo>
                    <a:pt x="717122" y="6564"/>
                  </a:lnTo>
                  <a:lnTo>
                    <a:pt x="779137" y="11378"/>
                  </a:lnTo>
                  <a:lnTo>
                    <a:pt x="835413" y="17322"/>
                  </a:lnTo>
                  <a:lnTo>
                    <a:pt x="885170" y="24288"/>
                  </a:lnTo>
                  <a:lnTo>
                    <a:pt x="927629" y="32166"/>
                  </a:lnTo>
                  <a:lnTo>
                    <a:pt x="987533" y="50221"/>
                  </a:lnTo>
                  <a:lnTo>
                    <a:pt x="1008888" y="70612"/>
                  </a:lnTo>
                  <a:lnTo>
                    <a:pt x="1008888" y="494792"/>
                  </a:lnTo>
                  <a:lnTo>
                    <a:pt x="962010" y="524556"/>
                  </a:lnTo>
                  <a:lnTo>
                    <a:pt x="885170" y="541115"/>
                  </a:lnTo>
                  <a:lnTo>
                    <a:pt x="835413" y="548081"/>
                  </a:lnTo>
                  <a:lnTo>
                    <a:pt x="779137" y="554025"/>
                  </a:lnTo>
                  <a:lnTo>
                    <a:pt x="717122" y="558839"/>
                  </a:lnTo>
                  <a:lnTo>
                    <a:pt x="650149" y="562413"/>
                  </a:lnTo>
                  <a:lnTo>
                    <a:pt x="578996" y="564638"/>
                  </a:lnTo>
                  <a:lnTo>
                    <a:pt x="504444" y="565404"/>
                  </a:lnTo>
                  <a:lnTo>
                    <a:pt x="429891" y="564638"/>
                  </a:lnTo>
                  <a:lnTo>
                    <a:pt x="358738" y="562413"/>
                  </a:lnTo>
                  <a:lnTo>
                    <a:pt x="291765" y="558839"/>
                  </a:lnTo>
                  <a:lnTo>
                    <a:pt x="229750" y="554025"/>
                  </a:lnTo>
                  <a:lnTo>
                    <a:pt x="173474" y="548081"/>
                  </a:lnTo>
                  <a:lnTo>
                    <a:pt x="123717" y="541115"/>
                  </a:lnTo>
                  <a:lnTo>
                    <a:pt x="81258" y="533237"/>
                  </a:lnTo>
                  <a:lnTo>
                    <a:pt x="21354" y="515182"/>
                  </a:lnTo>
                  <a:lnTo>
                    <a:pt x="0" y="494792"/>
                  </a:lnTo>
                  <a:lnTo>
                    <a:pt x="0" y="706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39745" y="1702435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4275" y="1758695"/>
            <a:ext cx="3307079" cy="455295"/>
            <a:chOff x="3724275" y="1758695"/>
            <a:chExt cx="3307079" cy="455295"/>
          </a:xfrm>
        </p:grpSpPr>
        <p:sp>
          <p:nvSpPr>
            <p:cNvPr id="33" name="object 33"/>
            <p:cNvSpPr/>
            <p:nvPr/>
          </p:nvSpPr>
          <p:spPr>
            <a:xfrm>
              <a:off x="3724275" y="1794128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8"/>
                  </a:lnTo>
                  <a:lnTo>
                    <a:pt x="3300759" y="392684"/>
                  </a:lnTo>
                  <a:lnTo>
                    <a:pt x="3242564" y="392684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4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6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4" y="392684"/>
                  </a:lnTo>
                  <a:lnTo>
                    <a:pt x="3300759" y="392684"/>
                  </a:lnTo>
                  <a:lnTo>
                    <a:pt x="3306699" y="390525"/>
                  </a:lnTo>
                  <a:lnTo>
                    <a:pt x="3235325" y="343916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50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1356" y="1758695"/>
              <a:ext cx="2680970" cy="375285"/>
            </a:xfrm>
            <a:custGeom>
              <a:avLst/>
              <a:gdLst/>
              <a:ahLst/>
              <a:cxnLst/>
              <a:rect l="l" t="t" r="r" b="b"/>
              <a:pathLst>
                <a:path w="2680970" h="375285">
                  <a:moveTo>
                    <a:pt x="268071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2680716" y="3749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91355" y="1758695"/>
            <a:ext cx="2680970" cy="375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8038" y="1885315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Amazon</a:t>
            </a:r>
            <a:r>
              <a:rPr sz="1800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1678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68486" y="2391917"/>
            <a:ext cx="1106805" cy="664210"/>
            <a:chOff x="8468486" y="2391917"/>
            <a:chExt cx="1106805" cy="664210"/>
          </a:xfrm>
        </p:grpSpPr>
        <p:sp>
          <p:nvSpPr>
            <p:cNvPr id="38" name="object 38"/>
            <p:cNvSpPr/>
            <p:nvPr/>
          </p:nvSpPr>
          <p:spPr>
            <a:xfrm>
              <a:off x="8468486" y="2391917"/>
              <a:ext cx="1050925" cy="664210"/>
            </a:xfrm>
            <a:custGeom>
              <a:avLst/>
              <a:gdLst/>
              <a:ahLst/>
              <a:cxnLst/>
              <a:rect l="l" t="t" r="r" b="b"/>
              <a:pathLst>
                <a:path w="1050925" h="664210">
                  <a:moveTo>
                    <a:pt x="982547" y="628513"/>
                  </a:moveTo>
                  <a:lnTo>
                    <a:pt x="965581" y="655447"/>
                  </a:lnTo>
                  <a:lnTo>
                    <a:pt x="1050417" y="663702"/>
                  </a:lnTo>
                  <a:lnTo>
                    <a:pt x="1033139" y="635254"/>
                  </a:lnTo>
                  <a:lnTo>
                    <a:pt x="993267" y="635254"/>
                  </a:lnTo>
                  <a:lnTo>
                    <a:pt x="982547" y="628513"/>
                  </a:lnTo>
                  <a:close/>
                </a:path>
                <a:path w="1050925" h="664210">
                  <a:moveTo>
                    <a:pt x="989270" y="617839"/>
                  </a:moveTo>
                  <a:lnTo>
                    <a:pt x="982547" y="628513"/>
                  </a:lnTo>
                  <a:lnTo>
                    <a:pt x="993267" y="635254"/>
                  </a:lnTo>
                  <a:lnTo>
                    <a:pt x="999998" y="624586"/>
                  </a:lnTo>
                  <a:lnTo>
                    <a:pt x="989270" y="617839"/>
                  </a:lnTo>
                  <a:close/>
                </a:path>
                <a:path w="1050925" h="664210">
                  <a:moveTo>
                    <a:pt x="1006221" y="590931"/>
                  </a:moveTo>
                  <a:lnTo>
                    <a:pt x="989270" y="617839"/>
                  </a:lnTo>
                  <a:lnTo>
                    <a:pt x="999998" y="624586"/>
                  </a:lnTo>
                  <a:lnTo>
                    <a:pt x="993267" y="635254"/>
                  </a:lnTo>
                  <a:lnTo>
                    <a:pt x="1033139" y="635254"/>
                  </a:lnTo>
                  <a:lnTo>
                    <a:pt x="1006221" y="590931"/>
                  </a:lnTo>
                  <a:close/>
                </a:path>
                <a:path w="1050925" h="664210">
                  <a:moveTo>
                    <a:pt x="6858" y="0"/>
                  </a:moveTo>
                  <a:lnTo>
                    <a:pt x="0" y="10668"/>
                  </a:lnTo>
                  <a:lnTo>
                    <a:pt x="982547" y="628513"/>
                  </a:lnTo>
                  <a:lnTo>
                    <a:pt x="989270" y="61783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9743" y="2538983"/>
              <a:ext cx="955675" cy="386080"/>
            </a:xfrm>
            <a:custGeom>
              <a:avLst/>
              <a:gdLst/>
              <a:ahLst/>
              <a:cxnLst/>
              <a:rect l="l" t="t" r="r" b="b"/>
              <a:pathLst>
                <a:path w="955675" h="386080">
                  <a:moveTo>
                    <a:pt x="95554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955548" y="385572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530" y="2454605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15334" y="2318385"/>
            <a:ext cx="3021965" cy="600075"/>
            <a:chOff x="3815334" y="2318385"/>
            <a:chExt cx="3021965" cy="600075"/>
          </a:xfrm>
        </p:grpSpPr>
        <p:sp>
          <p:nvSpPr>
            <p:cNvPr id="42" name="object 42"/>
            <p:cNvSpPr/>
            <p:nvPr/>
          </p:nvSpPr>
          <p:spPr>
            <a:xfrm>
              <a:off x="3815334" y="2318385"/>
              <a:ext cx="3021965" cy="337185"/>
            </a:xfrm>
            <a:custGeom>
              <a:avLst/>
              <a:gdLst/>
              <a:ahLst/>
              <a:cxnLst/>
              <a:rect l="l" t="t" r="r" b="b"/>
              <a:pathLst>
                <a:path w="3021965" h="337185">
                  <a:moveTo>
                    <a:pt x="72136" y="261365"/>
                  </a:moveTo>
                  <a:lnTo>
                    <a:pt x="0" y="306704"/>
                  </a:lnTo>
                  <a:lnTo>
                    <a:pt x="79501" y="337185"/>
                  </a:lnTo>
                  <a:lnTo>
                    <a:pt x="76861" y="310006"/>
                  </a:lnTo>
                  <a:lnTo>
                    <a:pt x="64135" y="310006"/>
                  </a:lnTo>
                  <a:lnTo>
                    <a:pt x="62229" y="290956"/>
                  </a:lnTo>
                  <a:lnTo>
                    <a:pt x="74889" y="289711"/>
                  </a:lnTo>
                  <a:lnTo>
                    <a:pt x="72136" y="261365"/>
                  </a:lnTo>
                  <a:close/>
                </a:path>
                <a:path w="3021965" h="337185">
                  <a:moveTo>
                    <a:pt x="74889" y="289711"/>
                  </a:moveTo>
                  <a:lnTo>
                    <a:pt x="62229" y="290956"/>
                  </a:lnTo>
                  <a:lnTo>
                    <a:pt x="64135" y="310006"/>
                  </a:lnTo>
                  <a:lnTo>
                    <a:pt x="76741" y="308766"/>
                  </a:lnTo>
                  <a:lnTo>
                    <a:pt x="74889" y="289711"/>
                  </a:lnTo>
                  <a:close/>
                </a:path>
                <a:path w="3021965" h="337185">
                  <a:moveTo>
                    <a:pt x="76741" y="308766"/>
                  </a:moveTo>
                  <a:lnTo>
                    <a:pt x="64135" y="310006"/>
                  </a:lnTo>
                  <a:lnTo>
                    <a:pt x="76861" y="310006"/>
                  </a:lnTo>
                  <a:lnTo>
                    <a:pt x="76741" y="308766"/>
                  </a:lnTo>
                  <a:close/>
                </a:path>
                <a:path w="3021965" h="337185">
                  <a:moveTo>
                    <a:pt x="3019679" y="0"/>
                  </a:moveTo>
                  <a:lnTo>
                    <a:pt x="74889" y="289711"/>
                  </a:lnTo>
                  <a:lnTo>
                    <a:pt x="76741" y="308766"/>
                  </a:lnTo>
                  <a:lnTo>
                    <a:pt x="3021457" y="19050"/>
                  </a:lnTo>
                  <a:lnTo>
                    <a:pt x="301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9456" y="2343912"/>
              <a:ext cx="2415540" cy="574675"/>
            </a:xfrm>
            <a:custGeom>
              <a:avLst/>
              <a:gdLst/>
              <a:ahLst/>
              <a:cxnLst/>
              <a:rect l="l" t="t" r="r" b="b"/>
              <a:pathLst>
                <a:path w="2415540" h="574675">
                  <a:moveTo>
                    <a:pt x="241554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2415540" y="574548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9455" y="2343911"/>
            <a:ext cx="241554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89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20345">
              <a:lnSpc>
                <a:spcPts val="2145"/>
              </a:lnSpc>
            </a:pPr>
            <a:r>
              <a:rPr sz="2000" b="1" dirty="0">
                <a:latin typeface="Arial"/>
                <a:cs typeface="Arial"/>
              </a:rPr>
              <a:t>set-cookie: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2885" y="2569273"/>
            <a:ext cx="1212215" cy="611505"/>
            <a:chOff x="2512885" y="2569273"/>
            <a:chExt cx="1212215" cy="611505"/>
          </a:xfrm>
        </p:grpSpPr>
        <p:sp>
          <p:nvSpPr>
            <p:cNvPr id="46" name="object 46"/>
            <p:cNvSpPr/>
            <p:nvPr/>
          </p:nvSpPr>
          <p:spPr>
            <a:xfrm>
              <a:off x="2517648" y="2649219"/>
              <a:ext cx="1202690" cy="527050"/>
            </a:xfrm>
            <a:custGeom>
              <a:avLst/>
              <a:gdLst/>
              <a:ahLst/>
              <a:cxnLst/>
              <a:rect l="l" t="t" r="r" b="b"/>
              <a:pathLst>
                <a:path w="1202689" h="527050">
                  <a:moveTo>
                    <a:pt x="1202436" y="0"/>
                  </a:moveTo>
                  <a:lnTo>
                    <a:pt x="1161974" y="27245"/>
                  </a:lnTo>
                  <a:lnTo>
                    <a:pt x="1094734" y="43054"/>
                  </a:lnTo>
                  <a:lnTo>
                    <a:pt x="1050723" y="50042"/>
                  </a:lnTo>
                  <a:lnTo>
                    <a:pt x="1000535" y="56325"/>
                  </a:lnTo>
                  <a:lnTo>
                    <a:pt x="944733" y="61834"/>
                  </a:lnTo>
                  <a:lnTo>
                    <a:pt x="883880" y="66499"/>
                  </a:lnTo>
                  <a:lnTo>
                    <a:pt x="818539" y="70249"/>
                  </a:lnTo>
                  <a:lnTo>
                    <a:pt x="749273" y="73014"/>
                  </a:lnTo>
                  <a:lnTo>
                    <a:pt x="676645" y="74725"/>
                  </a:lnTo>
                  <a:lnTo>
                    <a:pt x="601218" y="75310"/>
                  </a:lnTo>
                  <a:lnTo>
                    <a:pt x="525790" y="74725"/>
                  </a:lnTo>
                  <a:lnTo>
                    <a:pt x="453162" y="73014"/>
                  </a:lnTo>
                  <a:lnTo>
                    <a:pt x="383896" y="70249"/>
                  </a:lnTo>
                  <a:lnTo>
                    <a:pt x="318555" y="66499"/>
                  </a:lnTo>
                  <a:lnTo>
                    <a:pt x="257702" y="61834"/>
                  </a:lnTo>
                  <a:lnTo>
                    <a:pt x="201900" y="56325"/>
                  </a:lnTo>
                  <a:lnTo>
                    <a:pt x="151712" y="50042"/>
                  </a:lnTo>
                  <a:lnTo>
                    <a:pt x="107701" y="43054"/>
                  </a:lnTo>
                  <a:lnTo>
                    <a:pt x="40461" y="27245"/>
                  </a:lnTo>
                  <a:lnTo>
                    <a:pt x="4683" y="9459"/>
                  </a:lnTo>
                  <a:lnTo>
                    <a:pt x="0" y="0"/>
                  </a:lnTo>
                  <a:lnTo>
                    <a:pt x="0" y="451612"/>
                  </a:lnTo>
                  <a:lnTo>
                    <a:pt x="40461" y="478788"/>
                  </a:lnTo>
                  <a:lnTo>
                    <a:pt x="107701" y="494568"/>
                  </a:lnTo>
                  <a:lnTo>
                    <a:pt x="151712" y="501547"/>
                  </a:lnTo>
                  <a:lnTo>
                    <a:pt x="201900" y="507823"/>
                  </a:lnTo>
                  <a:lnTo>
                    <a:pt x="257702" y="513327"/>
                  </a:lnTo>
                  <a:lnTo>
                    <a:pt x="318555" y="517988"/>
                  </a:lnTo>
                  <a:lnTo>
                    <a:pt x="383896" y="521736"/>
                  </a:lnTo>
                  <a:lnTo>
                    <a:pt x="453162" y="524500"/>
                  </a:lnTo>
                  <a:lnTo>
                    <a:pt x="525790" y="526210"/>
                  </a:lnTo>
                  <a:lnTo>
                    <a:pt x="601218" y="526795"/>
                  </a:lnTo>
                  <a:lnTo>
                    <a:pt x="676645" y="526210"/>
                  </a:lnTo>
                  <a:lnTo>
                    <a:pt x="749273" y="524500"/>
                  </a:lnTo>
                  <a:lnTo>
                    <a:pt x="818539" y="521736"/>
                  </a:lnTo>
                  <a:lnTo>
                    <a:pt x="883880" y="517988"/>
                  </a:lnTo>
                  <a:lnTo>
                    <a:pt x="944733" y="513327"/>
                  </a:lnTo>
                  <a:lnTo>
                    <a:pt x="1000535" y="507823"/>
                  </a:lnTo>
                  <a:lnTo>
                    <a:pt x="1050723" y="501547"/>
                  </a:lnTo>
                  <a:lnTo>
                    <a:pt x="1094734" y="494568"/>
                  </a:lnTo>
                  <a:lnTo>
                    <a:pt x="1161974" y="478788"/>
                  </a:lnTo>
                  <a:lnTo>
                    <a:pt x="1197752" y="461044"/>
                  </a:lnTo>
                  <a:lnTo>
                    <a:pt x="1202436" y="451612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648" y="2574035"/>
              <a:ext cx="1202690" cy="150495"/>
            </a:xfrm>
            <a:custGeom>
              <a:avLst/>
              <a:gdLst/>
              <a:ahLst/>
              <a:cxnLst/>
              <a:rect l="l" t="t" r="r" b="b"/>
              <a:pathLst>
                <a:path w="1202689" h="150494">
                  <a:moveTo>
                    <a:pt x="601218" y="0"/>
                  </a:moveTo>
                  <a:lnTo>
                    <a:pt x="525790" y="585"/>
                  </a:lnTo>
                  <a:lnTo>
                    <a:pt x="453162" y="2295"/>
                  </a:lnTo>
                  <a:lnTo>
                    <a:pt x="383896" y="5059"/>
                  </a:lnTo>
                  <a:lnTo>
                    <a:pt x="318555" y="8807"/>
                  </a:lnTo>
                  <a:lnTo>
                    <a:pt x="257702" y="13468"/>
                  </a:lnTo>
                  <a:lnTo>
                    <a:pt x="201900" y="18972"/>
                  </a:lnTo>
                  <a:lnTo>
                    <a:pt x="151712" y="25248"/>
                  </a:lnTo>
                  <a:lnTo>
                    <a:pt x="107701" y="32227"/>
                  </a:lnTo>
                  <a:lnTo>
                    <a:pt x="40461" y="48007"/>
                  </a:lnTo>
                  <a:lnTo>
                    <a:pt x="4683" y="65751"/>
                  </a:lnTo>
                  <a:lnTo>
                    <a:pt x="0" y="75184"/>
                  </a:lnTo>
                  <a:lnTo>
                    <a:pt x="4683" y="84643"/>
                  </a:lnTo>
                  <a:lnTo>
                    <a:pt x="40461" y="102429"/>
                  </a:lnTo>
                  <a:lnTo>
                    <a:pt x="107701" y="118238"/>
                  </a:lnTo>
                  <a:lnTo>
                    <a:pt x="151712" y="125226"/>
                  </a:lnTo>
                  <a:lnTo>
                    <a:pt x="201900" y="131509"/>
                  </a:lnTo>
                  <a:lnTo>
                    <a:pt x="257702" y="137018"/>
                  </a:lnTo>
                  <a:lnTo>
                    <a:pt x="318555" y="141683"/>
                  </a:lnTo>
                  <a:lnTo>
                    <a:pt x="383896" y="145433"/>
                  </a:lnTo>
                  <a:lnTo>
                    <a:pt x="453162" y="148198"/>
                  </a:lnTo>
                  <a:lnTo>
                    <a:pt x="525790" y="149909"/>
                  </a:lnTo>
                  <a:lnTo>
                    <a:pt x="601218" y="150494"/>
                  </a:lnTo>
                  <a:lnTo>
                    <a:pt x="676645" y="149909"/>
                  </a:lnTo>
                  <a:lnTo>
                    <a:pt x="749273" y="148198"/>
                  </a:lnTo>
                  <a:lnTo>
                    <a:pt x="818539" y="145433"/>
                  </a:lnTo>
                  <a:lnTo>
                    <a:pt x="883880" y="141683"/>
                  </a:lnTo>
                  <a:lnTo>
                    <a:pt x="944733" y="137018"/>
                  </a:lnTo>
                  <a:lnTo>
                    <a:pt x="1000535" y="131509"/>
                  </a:lnTo>
                  <a:lnTo>
                    <a:pt x="1050723" y="125226"/>
                  </a:lnTo>
                  <a:lnTo>
                    <a:pt x="1094734" y="118238"/>
                  </a:lnTo>
                  <a:lnTo>
                    <a:pt x="1161974" y="102429"/>
                  </a:lnTo>
                  <a:lnTo>
                    <a:pt x="1197752" y="84643"/>
                  </a:lnTo>
                  <a:lnTo>
                    <a:pt x="1202436" y="75184"/>
                  </a:lnTo>
                  <a:lnTo>
                    <a:pt x="1197752" y="65751"/>
                  </a:lnTo>
                  <a:lnTo>
                    <a:pt x="1161974" y="48007"/>
                  </a:lnTo>
                  <a:lnTo>
                    <a:pt x="1094734" y="32227"/>
                  </a:lnTo>
                  <a:lnTo>
                    <a:pt x="1050723" y="25248"/>
                  </a:lnTo>
                  <a:lnTo>
                    <a:pt x="1000535" y="18972"/>
                  </a:lnTo>
                  <a:lnTo>
                    <a:pt x="944733" y="13468"/>
                  </a:lnTo>
                  <a:lnTo>
                    <a:pt x="883880" y="8807"/>
                  </a:lnTo>
                  <a:lnTo>
                    <a:pt x="818539" y="5059"/>
                  </a:lnTo>
                  <a:lnTo>
                    <a:pt x="749273" y="2295"/>
                  </a:lnTo>
                  <a:lnTo>
                    <a:pt x="676645" y="585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7648" y="2574035"/>
              <a:ext cx="1202690" cy="601980"/>
            </a:xfrm>
            <a:custGeom>
              <a:avLst/>
              <a:gdLst/>
              <a:ahLst/>
              <a:cxnLst/>
              <a:rect l="l" t="t" r="r" b="b"/>
              <a:pathLst>
                <a:path w="1202689" h="601980">
                  <a:moveTo>
                    <a:pt x="1202436" y="75184"/>
                  </a:moveTo>
                  <a:lnTo>
                    <a:pt x="1161974" y="102429"/>
                  </a:lnTo>
                  <a:lnTo>
                    <a:pt x="1094734" y="118238"/>
                  </a:lnTo>
                  <a:lnTo>
                    <a:pt x="1050723" y="125226"/>
                  </a:lnTo>
                  <a:lnTo>
                    <a:pt x="1000535" y="131509"/>
                  </a:lnTo>
                  <a:lnTo>
                    <a:pt x="944733" y="137018"/>
                  </a:lnTo>
                  <a:lnTo>
                    <a:pt x="883880" y="141683"/>
                  </a:lnTo>
                  <a:lnTo>
                    <a:pt x="818539" y="145433"/>
                  </a:lnTo>
                  <a:lnTo>
                    <a:pt x="749273" y="148198"/>
                  </a:lnTo>
                  <a:lnTo>
                    <a:pt x="676645" y="149909"/>
                  </a:lnTo>
                  <a:lnTo>
                    <a:pt x="601218" y="150494"/>
                  </a:lnTo>
                  <a:lnTo>
                    <a:pt x="525790" y="149909"/>
                  </a:lnTo>
                  <a:lnTo>
                    <a:pt x="453162" y="148198"/>
                  </a:lnTo>
                  <a:lnTo>
                    <a:pt x="383896" y="145433"/>
                  </a:lnTo>
                  <a:lnTo>
                    <a:pt x="318555" y="141683"/>
                  </a:lnTo>
                  <a:lnTo>
                    <a:pt x="257702" y="137018"/>
                  </a:lnTo>
                  <a:lnTo>
                    <a:pt x="201900" y="131509"/>
                  </a:lnTo>
                  <a:lnTo>
                    <a:pt x="151712" y="125226"/>
                  </a:lnTo>
                  <a:lnTo>
                    <a:pt x="107701" y="118238"/>
                  </a:lnTo>
                  <a:lnTo>
                    <a:pt x="40461" y="102429"/>
                  </a:lnTo>
                  <a:lnTo>
                    <a:pt x="4683" y="84643"/>
                  </a:lnTo>
                  <a:lnTo>
                    <a:pt x="0" y="75184"/>
                  </a:lnTo>
                  <a:lnTo>
                    <a:pt x="4683" y="65751"/>
                  </a:lnTo>
                  <a:lnTo>
                    <a:pt x="40461" y="48007"/>
                  </a:lnTo>
                  <a:lnTo>
                    <a:pt x="107701" y="32227"/>
                  </a:lnTo>
                  <a:lnTo>
                    <a:pt x="151712" y="25248"/>
                  </a:lnTo>
                  <a:lnTo>
                    <a:pt x="201900" y="18972"/>
                  </a:lnTo>
                  <a:lnTo>
                    <a:pt x="257702" y="13468"/>
                  </a:lnTo>
                  <a:lnTo>
                    <a:pt x="318555" y="8807"/>
                  </a:lnTo>
                  <a:lnTo>
                    <a:pt x="383896" y="5059"/>
                  </a:lnTo>
                  <a:lnTo>
                    <a:pt x="453162" y="2295"/>
                  </a:lnTo>
                  <a:lnTo>
                    <a:pt x="525790" y="585"/>
                  </a:lnTo>
                  <a:lnTo>
                    <a:pt x="601218" y="0"/>
                  </a:lnTo>
                  <a:lnTo>
                    <a:pt x="676645" y="585"/>
                  </a:lnTo>
                  <a:lnTo>
                    <a:pt x="749273" y="2295"/>
                  </a:lnTo>
                  <a:lnTo>
                    <a:pt x="818539" y="5059"/>
                  </a:lnTo>
                  <a:lnTo>
                    <a:pt x="883880" y="8807"/>
                  </a:lnTo>
                  <a:lnTo>
                    <a:pt x="944733" y="13468"/>
                  </a:lnTo>
                  <a:lnTo>
                    <a:pt x="1000535" y="18972"/>
                  </a:lnTo>
                  <a:lnTo>
                    <a:pt x="1050723" y="25248"/>
                  </a:lnTo>
                  <a:lnTo>
                    <a:pt x="1094734" y="32227"/>
                  </a:lnTo>
                  <a:lnTo>
                    <a:pt x="1161974" y="48007"/>
                  </a:lnTo>
                  <a:lnTo>
                    <a:pt x="1197752" y="65751"/>
                  </a:lnTo>
                  <a:lnTo>
                    <a:pt x="1202436" y="75184"/>
                  </a:lnTo>
                  <a:lnTo>
                    <a:pt x="1202436" y="526796"/>
                  </a:lnTo>
                  <a:lnTo>
                    <a:pt x="1161974" y="553972"/>
                  </a:lnTo>
                  <a:lnTo>
                    <a:pt x="1094734" y="569752"/>
                  </a:lnTo>
                  <a:lnTo>
                    <a:pt x="1050723" y="576731"/>
                  </a:lnTo>
                  <a:lnTo>
                    <a:pt x="1000535" y="583007"/>
                  </a:lnTo>
                  <a:lnTo>
                    <a:pt x="944733" y="588511"/>
                  </a:lnTo>
                  <a:lnTo>
                    <a:pt x="883880" y="593172"/>
                  </a:lnTo>
                  <a:lnTo>
                    <a:pt x="818539" y="596920"/>
                  </a:lnTo>
                  <a:lnTo>
                    <a:pt x="749273" y="599684"/>
                  </a:lnTo>
                  <a:lnTo>
                    <a:pt x="676645" y="601394"/>
                  </a:lnTo>
                  <a:lnTo>
                    <a:pt x="601218" y="601979"/>
                  </a:lnTo>
                  <a:lnTo>
                    <a:pt x="525790" y="601394"/>
                  </a:lnTo>
                  <a:lnTo>
                    <a:pt x="453162" y="599684"/>
                  </a:lnTo>
                  <a:lnTo>
                    <a:pt x="383896" y="596920"/>
                  </a:lnTo>
                  <a:lnTo>
                    <a:pt x="318555" y="593172"/>
                  </a:lnTo>
                  <a:lnTo>
                    <a:pt x="257702" y="588511"/>
                  </a:lnTo>
                  <a:lnTo>
                    <a:pt x="201900" y="583007"/>
                  </a:lnTo>
                  <a:lnTo>
                    <a:pt x="151712" y="576731"/>
                  </a:lnTo>
                  <a:lnTo>
                    <a:pt x="107701" y="569752"/>
                  </a:lnTo>
                  <a:lnTo>
                    <a:pt x="40461" y="553972"/>
                  </a:lnTo>
                  <a:lnTo>
                    <a:pt x="4683" y="536228"/>
                  </a:lnTo>
                  <a:lnTo>
                    <a:pt x="0" y="526796"/>
                  </a:lnTo>
                  <a:lnTo>
                    <a:pt x="0" y="751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22347" y="2709418"/>
            <a:ext cx="113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04463" y="5096255"/>
            <a:ext cx="3307079" cy="604520"/>
            <a:chOff x="3704463" y="5096255"/>
            <a:chExt cx="3307079" cy="604520"/>
          </a:xfrm>
        </p:grpSpPr>
        <p:sp>
          <p:nvSpPr>
            <p:cNvPr id="51" name="object 51"/>
            <p:cNvSpPr/>
            <p:nvPr/>
          </p:nvSpPr>
          <p:spPr>
            <a:xfrm>
              <a:off x="3704463" y="528104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8" y="391252"/>
                  </a:moveTo>
                  <a:lnTo>
                    <a:pt x="3226689" y="419646"/>
                  </a:lnTo>
                  <a:lnTo>
                    <a:pt x="3300697" y="392709"/>
                  </a:lnTo>
                  <a:lnTo>
                    <a:pt x="3242564" y="392709"/>
                  </a:lnTo>
                  <a:lnTo>
                    <a:pt x="3229928" y="391252"/>
                  </a:lnTo>
                  <a:close/>
                </a:path>
                <a:path w="3307079" h="419735">
                  <a:moveTo>
                    <a:pt x="3232087" y="372329"/>
                  </a:moveTo>
                  <a:lnTo>
                    <a:pt x="3229928" y="391252"/>
                  </a:lnTo>
                  <a:lnTo>
                    <a:pt x="3242564" y="392709"/>
                  </a:lnTo>
                  <a:lnTo>
                    <a:pt x="3244722" y="373786"/>
                  </a:lnTo>
                  <a:lnTo>
                    <a:pt x="3232087" y="372329"/>
                  </a:lnTo>
                  <a:close/>
                </a:path>
                <a:path w="3307079" h="419735">
                  <a:moveTo>
                    <a:pt x="3235325" y="343954"/>
                  </a:moveTo>
                  <a:lnTo>
                    <a:pt x="3232087" y="372329"/>
                  </a:lnTo>
                  <a:lnTo>
                    <a:pt x="3244722" y="373786"/>
                  </a:lnTo>
                  <a:lnTo>
                    <a:pt x="3242564" y="392709"/>
                  </a:lnTo>
                  <a:lnTo>
                    <a:pt x="3300697" y="392709"/>
                  </a:lnTo>
                  <a:lnTo>
                    <a:pt x="3306698" y="390525"/>
                  </a:lnTo>
                  <a:lnTo>
                    <a:pt x="3235325" y="343954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8923"/>
                  </a:lnTo>
                  <a:lnTo>
                    <a:pt x="3229928" y="391252"/>
                  </a:lnTo>
                  <a:lnTo>
                    <a:pt x="3232087" y="37232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2024" y="5096255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680716" y="56540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02023" y="5096255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3991" y="5269229"/>
            <a:ext cx="786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cific  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1019" y="4255008"/>
            <a:ext cx="1249680" cy="1367155"/>
          </a:xfrm>
          <a:custGeom>
            <a:avLst/>
            <a:gdLst/>
            <a:ahLst/>
            <a:cxnLst/>
            <a:rect l="l" t="t" r="r" b="b"/>
            <a:pathLst>
              <a:path w="1249679" h="1367154">
                <a:moveTo>
                  <a:pt x="23240" y="1285113"/>
                </a:moveTo>
                <a:lnTo>
                  <a:pt x="0" y="1367028"/>
                </a:lnTo>
                <a:lnTo>
                  <a:pt x="79501" y="1336497"/>
                </a:lnTo>
                <a:lnTo>
                  <a:pt x="66347" y="1324483"/>
                </a:lnTo>
                <a:lnTo>
                  <a:pt x="47498" y="1324483"/>
                </a:lnTo>
                <a:lnTo>
                  <a:pt x="38100" y="1315847"/>
                </a:lnTo>
                <a:lnTo>
                  <a:pt x="46650" y="1306493"/>
                </a:lnTo>
                <a:lnTo>
                  <a:pt x="23240" y="1285113"/>
                </a:lnTo>
                <a:close/>
              </a:path>
              <a:path w="1249679" h="1367154">
                <a:moveTo>
                  <a:pt x="46650" y="1306493"/>
                </a:moveTo>
                <a:lnTo>
                  <a:pt x="38100" y="1315847"/>
                </a:lnTo>
                <a:lnTo>
                  <a:pt x="47498" y="1324483"/>
                </a:lnTo>
                <a:lnTo>
                  <a:pt x="56075" y="1315101"/>
                </a:lnTo>
                <a:lnTo>
                  <a:pt x="46650" y="1306493"/>
                </a:lnTo>
                <a:close/>
              </a:path>
              <a:path w="1249679" h="1367154">
                <a:moveTo>
                  <a:pt x="56075" y="1315101"/>
                </a:moveTo>
                <a:lnTo>
                  <a:pt x="47498" y="1324483"/>
                </a:lnTo>
                <a:lnTo>
                  <a:pt x="66347" y="1324483"/>
                </a:lnTo>
                <a:lnTo>
                  <a:pt x="56075" y="1315101"/>
                </a:lnTo>
                <a:close/>
              </a:path>
              <a:path w="1249679" h="1367154">
                <a:moveTo>
                  <a:pt x="1193619" y="51910"/>
                </a:moveTo>
                <a:lnTo>
                  <a:pt x="46650" y="1306493"/>
                </a:lnTo>
                <a:lnTo>
                  <a:pt x="56075" y="1315101"/>
                </a:lnTo>
                <a:lnTo>
                  <a:pt x="1203039" y="60522"/>
                </a:lnTo>
                <a:lnTo>
                  <a:pt x="1193619" y="51910"/>
                </a:lnTo>
                <a:close/>
              </a:path>
              <a:path w="1249679" h="1367154">
                <a:moveTo>
                  <a:pt x="1237609" y="42545"/>
                </a:moveTo>
                <a:lnTo>
                  <a:pt x="1202181" y="42545"/>
                </a:lnTo>
                <a:lnTo>
                  <a:pt x="1211579" y="51181"/>
                </a:lnTo>
                <a:lnTo>
                  <a:pt x="1203039" y="60522"/>
                </a:lnTo>
                <a:lnTo>
                  <a:pt x="1226438" y="81915"/>
                </a:lnTo>
                <a:lnTo>
                  <a:pt x="1237609" y="42545"/>
                </a:lnTo>
                <a:close/>
              </a:path>
              <a:path w="1249679" h="1367154">
                <a:moveTo>
                  <a:pt x="1202181" y="42545"/>
                </a:moveTo>
                <a:lnTo>
                  <a:pt x="1193619" y="51910"/>
                </a:lnTo>
                <a:lnTo>
                  <a:pt x="1203039" y="60522"/>
                </a:lnTo>
                <a:lnTo>
                  <a:pt x="1211579" y="51181"/>
                </a:lnTo>
                <a:lnTo>
                  <a:pt x="1202181" y="42545"/>
                </a:lnTo>
                <a:close/>
              </a:path>
              <a:path w="1249679" h="1367154">
                <a:moveTo>
                  <a:pt x="1249679" y="0"/>
                </a:moveTo>
                <a:lnTo>
                  <a:pt x="1170177" y="30480"/>
                </a:lnTo>
                <a:lnTo>
                  <a:pt x="1193619" y="51910"/>
                </a:lnTo>
                <a:lnTo>
                  <a:pt x="1202181" y="42545"/>
                </a:lnTo>
                <a:lnTo>
                  <a:pt x="1237609" y="42545"/>
                </a:lnTo>
                <a:lnTo>
                  <a:pt x="124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30183" y="4727447"/>
            <a:ext cx="894715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54973" y="4998529"/>
            <a:ext cx="1157605" cy="643890"/>
            <a:chOff x="2454973" y="4998529"/>
            <a:chExt cx="1157605" cy="643890"/>
          </a:xfrm>
        </p:grpSpPr>
        <p:sp>
          <p:nvSpPr>
            <p:cNvPr id="58" name="object 58"/>
            <p:cNvSpPr/>
            <p:nvPr/>
          </p:nvSpPr>
          <p:spPr>
            <a:xfrm>
              <a:off x="2459735" y="5082539"/>
              <a:ext cx="1148080" cy="554990"/>
            </a:xfrm>
            <a:custGeom>
              <a:avLst/>
              <a:gdLst/>
              <a:ahLst/>
              <a:cxnLst/>
              <a:rect l="l" t="t" r="r" b="b"/>
              <a:pathLst>
                <a:path w="1148079" h="554989">
                  <a:moveTo>
                    <a:pt x="1147572" y="0"/>
                  </a:moveTo>
                  <a:lnTo>
                    <a:pt x="1102477" y="30866"/>
                  </a:lnTo>
                  <a:lnTo>
                    <a:pt x="1028007" y="48446"/>
                  </a:lnTo>
                  <a:lnTo>
                    <a:pt x="979503" y="56054"/>
                  </a:lnTo>
                  <a:lnTo>
                    <a:pt x="924397" y="62750"/>
                  </a:lnTo>
                  <a:lnTo>
                    <a:pt x="863374" y="68438"/>
                  </a:lnTo>
                  <a:lnTo>
                    <a:pt x="797117" y="73026"/>
                  </a:lnTo>
                  <a:lnTo>
                    <a:pt x="726311" y="76420"/>
                  </a:lnTo>
                  <a:lnTo>
                    <a:pt x="651639" y="78525"/>
                  </a:lnTo>
                  <a:lnTo>
                    <a:pt x="573786" y="79248"/>
                  </a:lnTo>
                  <a:lnTo>
                    <a:pt x="495932" y="78525"/>
                  </a:lnTo>
                  <a:lnTo>
                    <a:pt x="421260" y="76420"/>
                  </a:lnTo>
                  <a:lnTo>
                    <a:pt x="350454" y="73026"/>
                  </a:lnTo>
                  <a:lnTo>
                    <a:pt x="284197" y="68438"/>
                  </a:lnTo>
                  <a:lnTo>
                    <a:pt x="223174" y="62750"/>
                  </a:lnTo>
                  <a:lnTo>
                    <a:pt x="168068" y="56054"/>
                  </a:lnTo>
                  <a:lnTo>
                    <a:pt x="119564" y="48446"/>
                  </a:lnTo>
                  <a:lnTo>
                    <a:pt x="78344" y="40019"/>
                  </a:lnTo>
                  <a:lnTo>
                    <a:pt x="20498" y="21083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45094" y="506333"/>
                  </a:lnTo>
                  <a:lnTo>
                    <a:pt x="119564" y="523912"/>
                  </a:lnTo>
                  <a:lnTo>
                    <a:pt x="168068" y="531523"/>
                  </a:lnTo>
                  <a:lnTo>
                    <a:pt x="223174" y="538222"/>
                  </a:lnTo>
                  <a:lnTo>
                    <a:pt x="284197" y="543915"/>
                  </a:lnTo>
                  <a:lnTo>
                    <a:pt x="350454" y="548507"/>
                  </a:lnTo>
                  <a:lnTo>
                    <a:pt x="421260" y="551904"/>
                  </a:lnTo>
                  <a:lnTo>
                    <a:pt x="495932" y="554012"/>
                  </a:lnTo>
                  <a:lnTo>
                    <a:pt x="573786" y="554736"/>
                  </a:lnTo>
                  <a:lnTo>
                    <a:pt x="651639" y="554012"/>
                  </a:lnTo>
                  <a:lnTo>
                    <a:pt x="726311" y="551904"/>
                  </a:lnTo>
                  <a:lnTo>
                    <a:pt x="797117" y="548507"/>
                  </a:lnTo>
                  <a:lnTo>
                    <a:pt x="863374" y="543915"/>
                  </a:lnTo>
                  <a:lnTo>
                    <a:pt x="924397" y="538222"/>
                  </a:lnTo>
                  <a:lnTo>
                    <a:pt x="979503" y="531523"/>
                  </a:lnTo>
                  <a:lnTo>
                    <a:pt x="1028007" y="523912"/>
                  </a:lnTo>
                  <a:lnTo>
                    <a:pt x="1069227" y="515484"/>
                  </a:lnTo>
                  <a:lnTo>
                    <a:pt x="1127073" y="496554"/>
                  </a:lnTo>
                  <a:lnTo>
                    <a:pt x="1147572" y="475488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5" y="5003291"/>
              <a:ext cx="1148080" cy="158750"/>
            </a:xfrm>
            <a:custGeom>
              <a:avLst/>
              <a:gdLst/>
              <a:ahLst/>
              <a:cxnLst/>
              <a:rect l="l" t="t" r="r" b="b"/>
              <a:pathLst>
                <a:path w="1148079" h="158750">
                  <a:moveTo>
                    <a:pt x="573786" y="0"/>
                  </a:moveTo>
                  <a:lnTo>
                    <a:pt x="495932" y="722"/>
                  </a:lnTo>
                  <a:lnTo>
                    <a:pt x="421260" y="2827"/>
                  </a:lnTo>
                  <a:lnTo>
                    <a:pt x="350454" y="6221"/>
                  </a:lnTo>
                  <a:lnTo>
                    <a:pt x="284197" y="10809"/>
                  </a:lnTo>
                  <a:lnTo>
                    <a:pt x="223174" y="16497"/>
                  </a:lnTo>
                  <a:lnTo>
                    <a:pt x="168068" y="23193"/>
                  </a:lnTo>
                  <a:lnTo>
                    <a:pt x="119564" y="30801"/>
                  </a:lnTo>
                  <a:lnTo>
                    <a:pt x="78344" y="39228"/>
                  </a:lnTo>
                  <a:lnTo>
                    <a:pt x="20498" y="58164"/>
                  </a:lnTo>
                  <a:lnTo>
                    <a:pt x="0" y="79247"/>
                  </a:lnTo>
                  <a:lnTo>
                    <a:pt x="5238" y="90011"/>
                  </a:lnTo>
                  <a:lnTo>
                    <a:pt x="45094" y="110114"/>
                  </a:lnTo>
                  <a:lnTo>
                    <a:pt x="119564" y="127694"/>
                  </a:lnTo>
                  <a:lnTo>
                    <a:pt x="168068" y="135302"/>
                  </a:lnTo>
                  <a:lnTo>
                    <a:pt x="223174" y="141998"/>
                  </a:lnTo>
                  <a:lnTo>
                    <a:pt x="284197" y="147686"/>
                  </a:lnTo>
                  <a:lnTo>
                    <a:pt x="350454" y="152274"/>
                  </a:lnTo>
                  <a:lnTo>
                    <a:pt x="421260" y="155668"/>
                  </a:lnTo>
                  <a:lnTo>
                    <a:pt x="495932" y="157773"/>
                  </a:lnTo>
                  <a:lnTo>
                    <a:pt x="573786" y="158495"/>
                  </a:lnTo>
                  <a:lnTo>
                    <a:pt x="651639" y="157773"/>
                  </a:lnTo>
                  <a:lnTo>
                    <a:pt x="726311" y="155668"/>
                  </a:lnTo>
                  <a:lnTo>
                    <a:pt x="797117" y="152274"/>
                  </a:lnTo>
                  <a:lnTo>
                    <a:pt x="863374" y="147686"/>
                  </a:lnTo>
                  <a:lnTo>
                    <a:pt x="924397" y="141998"/>
                  </a:lnTo>
                  <a:lnTo>
                    <a:pt x="979503" y="135302"/>
                  </a:lnTo>
                  <a:lnTo>
                    <a:pt x="1028007" y="127694"/>
                  </a:lnTo>
                  <a:lnTo>
                    <a:pt x="1069227" y="119267"/>
                  </a:lnTo>
                  <a:lnTo>
                    <a:pt x="1127073" y="100331"/>
                  </a:lnTo>
                  <a:lnTo>
                    <a:pt x="1147572" y="79247"/>
                  </a:lnTo>
                  <a:lnTo>
                    <a:pt x="1142333" y="68484"/>
                  </a:lnTo>
                  <a:lnTo>
                    <a:pt x="1102477" y="48381"/>
                  </a:lnTo>
                  <a:lnTo>
                    <a:pt x="1028007" y="30801"/>
                  </a:lnTo>
                  <a:lnTo>
                    <a:pt x="979503" y="23193"/>
                  </a:lnTo>
                  <a:lnTo>
                    <a:pt x="924397" y="16497"/>
                  </a:lnTo>
                  <a:lnTo>
                    <a:pt x="863374" y="10809"/>
                  </a:lnTo>
                  <a:lnTo>
                    <a:pt x="797117" y="6221"/>
                  </a:lnTo>
                  <a:lnTo>
                    <a:pt x="726311" y="2827"/>
                  </a:lnTo>
                  <a:lnTo>
                    <a:pt x="651639" y="722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9735" y="5003291"/>
              <a:ext cx="1148080" cy="634365"/>
            </a:xfrm>
            <a:custGeom>
              <a:avLst/>
              <a:gdLst/>
              <a:ahLst/>
              <a:cxnLst/>
              <a:rect l="l" t="t" r="r" b="b"/>
              <a:pathLst>
                <a:path w="1148079" h="634364">
                  <a:moveTo>
                    <a:pt x="1147572" y="79247"/>
                  </a:moveTo>
                  <a:lnTo>
                    <a:pt x="1102477" y="110114"/>
                  </a:lnTo>
                  <a:lnTo>
                    <a:pt x="1028007" y="127694"/>
                  </a:lnTo>
                  <a:lnTo>
                    <a:pt x="979503" y="135302"/>
                  </a:lnTo>
                  <a:lnTo>
                    <a:pt x="924397" y="141998"/>
                  </a:lnTo>
                  <a:lnTo>
                    <a:pt x="863374" y="147686"/>
                  </a:lnTo>
                  <a:lnTo>
                    <a:pt x="797117" y="152274"/>
                  </a:lnTo>
                  <a:lnTo>
                    <a:pt x="726311" y="155668"/>
                  </a:lnTo>
                  <a:lnTo>
                    <a:pt x="651639" y="157773"/>
                  </a:lnTo>
                  <a:lnTo>
                    <a:pt x="573786" y="158495"/>
                  </a:lnTo>
                  <a:lnTo>
                    <a:pt x="495932" y="157773"/>
                  </a:lnTo>
                  <a:lnTo>
                    <a:pt x="421260" y="155668"/>
                  </a:lnTo>
                  <a:lnTo>
                    <a:pt x="350454" y="152274"/>
                  </a:lnTo>
                  <a:lnTo>
                    <a:pt x="284197" y="147686"/>
                  </a:lnTo>
                  <a:lnTo>
                    <a:pt x="223174" y="141998"/>
                  </a:lnTo>
                  <a:lnTo>
                    <a:pt x="168068" y="135302"/>
                  </a:lnTo>
                  <a:lnTo>
                    <a:pt x="119564" y="127694"/>
                  </a:lnTo>
                  <a:lnTo>
                    <a:pt x="78344" y="119267"/>
                  </a:lnTo>
                  <a:lnTo>
                    <a:pt x="20498" y="100331"/>
                  </a:lnTo>
                  <a:lnTo>
                    <a:pt x="0" y="79247"/>
                  </a:lnTo>
                  <a:lnTo>
                    <a:pt x="5238" y="68484"/>
                  </a:lnTo>
                  <a:lnTo>
                    <a:pt x="45094" y="48381"/>
                  </a:lnTo>
                  <a:lnTo>
                    <a:pt x="119564" y="30801"/>
                  </a:lnTo>
                  <a:lnTo>
                    <a:pt x="168068" y="23193"/>
                  </a:lnTo>
                  <a:lnTo>
                    <a:pt x="223174" y="16497"/>
                  </a:lnTo>
                  <a:lnTo>
                    <a:pt x="284197" y="10809"/>
                  </a:lnTo>
                  <a:lnTo>
                    <a:pt x="350454" y="6221"/>
                  </a:lnTo>
                  <a:lnTo>
                    <a:pt x="421260" y="2827"/>
                  </a:lnTo>
                  <a:lnTo>
                    <a:pt x="495932" y="722"/>
                  </a:lnTo>
                  <a:lnTo>
                    <a:pt x="573786" y="0"/>
                  </a:lnTo>
                  <a:lnTo>
                    <a:pt x="651639" y="722"/>
                  </a:lnTo>
                  <a:lnTo>
                    <a:pt x="726311" y="2827"/>
                  </a:lnTo>
                  <a:lnTo>
                    <a:pt x="797117" y="6221"/>
                  </a:lnTo>
                  <a:lnTo>
                    <a:pt x="863374" y="10809"/>
                  </a:lnTo>
                  <a:lnTo>
                    <a:pt x="924397" y="16497"/>
                  </a:lnTo>
                  <a:lnTo>
                    <a:pt x="979503" y="23193"/>
                  </a:lnTo>
                  <a:lnTo>
                    <a:pt x="1028007" y="30801"/>
                  </a:lnTo>
                  <a:lnTo>
                    <a:pt x="1069227" y="39228"/>
                  </a:lnTo>
                  <a:lnTo>
                    <a:pt x="1127073" y="58164"/>
                  </a:lnTo>
                  <a:lnTo>
                    <a:pt x="1147572" y="79247"/>
                  </a:lnTo>
                  <a:lnTo>
                    <a:pt x="1147572" y="554735"/>
                  </a:lnTo>
                  <a:lnTo>
                    <a:pt x="1102477" y="585581"/>
                  </a:lnTo>
                  <a:lnTo>
                    <a:pt x="1028007" y="603160"/>
                  </a:lnTo>
                  <a:lnTo>
                    <a:pt x="979503" y="610771"/>
                  </a:lnTo>
                  <a:lnTo>
                    <a:pt x="924397" y="617470"/>
                  </a:lnTo>
                  <a:lnTo>
                    <a:pt x="863374" y="623163"/>
                  </a:lnTo>
                  <a:lnTo>
                    <a:pt x="797117" y="627755"/>
                  </a:lnTo>
                  <a:lnTo>
                    <a:pt x="726311" y="631152"/>
                  </a:lnTo>
                  <a:lnTo>
                    <a:pt x="651639" y="633260"/>
                  </a:lnTo>
                  <a:lnTo>
                    <a:pt x="573786" y="633983"/>
                  </a:lnTo>
                  <a:lnTo>
                    <a:pt x="495932" y="633260"/>
                  </a:lnTo>
                  <a:lnTo>
                    <a:pt x="421260" y="631152"/>
                  </a:lnTo>
                  <a:lnTo>
                    <a:pt x="350454" y="627755"/>
                  </a:lnTo>
                  <a:lnTo>
                    <a:pt x="284197" y="623163"/>
                  </a:lnTo>
                  <a:lnTo>
                    <a:pt x="223174" y="617470"/>
                  </a:lnTo>
                  <a:lnTo>
                    <a:pt x="168068" y="610771"/>
                  </a:lnTo>
                  <a:lnTo>
                    <a:pt x="119564" y="603160"/>
                  </a:lnTo>
                  <a:lnTo>
                    <a:pt x="78344" y="594732"/>
                  </a:lnTo>
                  <a:lnTo>
                    <a:pt x="20498" y="575802"/>
                  </a:lnTo>
                  <a:lnTo>
                    <a:pt x="0" y="554735"/>
                  </a:lnTo>
                  <a:lnTo>
                    <a:pt x="0" y="79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68372" y="5144516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46132" y="2370785"/>
            <a:ext cx="887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ba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ck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13038" y="2645790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86" dirty="0">
                <a:latin typeface="Arial"/>
                <a:cs typeface="Arial"/>
              </a:rPr>
              <a:t>entry</a:t>
            </a:r>
            <a:r>
              <a:rPr sz="2700" spc="644" baseline="-3086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31489" y="2959417"/>
            <a:ext cx="601345" cy="918210"/>
            <a:chOff x="9631489" y="2959417"/>
            <a:chExt cx="601345" cy="918210"/>
          </a:xfrm>
        </p:grpSpPr>
        <p:sp>
          <p:nvSpPr>
            <p:cNvPr id="65" name="object 65"/>
            <p:cNvSpPr/>
            <p:nvPr/>
          </p:nvSpPr>
          <p:spPr>
            <a:xfrm>
              <a:off x="9636252" y="2964179"/>
              <a:ext cx="591312" cy="908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36252" y="2964179"/>
              <a:ext cx="591820" cy="908685"/>
            </a:xfrm>
            <a:custGeom>
              <a:avLst/>
              <a:gdLst/>
              <a:ahLst/>
              <a:cxnLst/>
              <a:rect l="l" t="t" r="r" b="b"/>
              <a:pathLst>
                <a:path w="591820" h="908685">
                  <a:moveTo>
                    <a:pt x="591312" y="91694"/>
                  </a:moveTo>
                  <a:lnTo>
                    <a:pt x="561267" y="131977"/>
                  </a:lnTo>
                  <a:lnTo>
                    <a:pt x="526370" y="149003"/>
                  </a:lnTo>
                  <a:lnTo>
                    <a:pt x="480588" y="163213"/>
                  </a:lnTo>
                  <a:lnTo>
                    <a:pt x="425693" y="174051"/>
                  </a:lnTo>
                  <a:lnTo>
                    <a:pt x="363458" y="180961"/>
                  </a:lnTo>
                  <a:lnTo>
                    <a:pt x="295655" y="183387"/>
                  </a:lnTo>
                  <a:lnTo>
                    <a:pt x="227853" y="180961"/>
                  </a:lnTo>
                  <a:lnTo>
                    <a:pt x="165618" y="174051"/>
                  </a:lnTo>
                  <a:lnTo>
                    <a:pt x="110723" y="163213"/>
                  </a:lnTo>
                  <a:lnTo>
                    <a:pt x="64941" y="149003"/>
                  </a:lnTo>
                  <a:lnTo>
                    <a:pt x="30044" y="131977"/>
                  </a:lnTo>
                  <a:lnTo>
                    <a:pt x="0" y="91694"/>
                  </a:lnTo>
                  <a:lnTo>
                    <a:pt x="7806" y="70659"/>
                  </a:lnTo>
                  <a:lnTo>
                    <a:pt x="64941" y="34330"/>
                  </a:lnTo>
                  <a:lnTo>
                    <a:pt x="110723" y="20134"/>
                  </a:lnTo>
                  <a:lnTo>
                    <a:pt x="165618" y="9314"/>
                  </a:lnTo>
                  <a:lnTo>
                    <a:pt x="227853" y="2420"/>
                  </a:lnTo>
                  <a:lnTo>
                    <a:pt x="295655" y="0"/>
                  </a:lnTo>
                  <a:lnTo>
                    <a:pt x="363458" y="2420"/>
                  </a:lnTo>
                  <a:lnTo>
                    <a:pt x="425693" y="9314"/>
                  </a:lnTo>
                  <a:lnTo>
                    <a:pt x="480588" y="20134"/>
                  </a:lnTo>
                  <a:lnTo>
                    <a:pt x="526370" y="34330"/>
                  </a:lnTo>
                  <a:lnTo>
                    <a:pt x="561267" y="51355"/>
                  </a:lnTo>
                  <a:lnTo>
                    <a:pt x="591312" y="91694"/>
                  </a:lnTo>
                  <a:lnTo>
                    <a:pt x="591312" y="816610"/>
                  </a:lnTo>
                  <a:lnTo>
                    <a:pt x="561267" y="856948"/>
                  </a:lnTo>
                  <a:lnTo>
                    <a:pt x="526370" y="873973"/>
                  </a:lnTo>
                  <a:lnTo>
                    <a:pt x="480588" y="888169"/>
                  </a:lnTo>
                  <a:lnTo>
                    <a:pt x="425693" y="898989"/>
                  </a:lnTo>
                  <a:lnTo>
                    <a:pt x="363458" y="905883"/>
                  </a:lnTo>
                  <a:lnTo>
                    <a:pt x="295655" y="908304"/>
                  </a:lnTo>
                  <a:lnTo>
                    <a:pt x="227853" y="905883"/>
                  </a:lnTo>
                  <a:lnTo>
                    <a:pt x="165618" y="898989"/>
                  </a:lnTo>
                  <a:lnTo>
                    <a:pt x="110723" y="888169"/>
                  </a:lnTo>
                  <a:lnTo>
                    <a:pt x="64941" y="873973"/>
                  </a:lnTo>
                  <a:lnTo>
                    <a:pt x="30044" y="856948"/>
                  </a:lnTo>
                  <a:lnTo>
                    <a:pt x="0" y="816610"/>
                  </a:lnTo>
                  <a:lnTo>
                    <a:pt x="0" y="916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994969" y="766381"/>
            <a:ext cx="416559" cy="781050"/>
            <a:chOff x="6994969" y="766381"/>
            <a:chExt cx="416559" cy="781050"/>
          </a:xfrm>
        </p:grpSpPr>
        <p:sp>
          <p:nvSpPr>
            <p:cNvPr id="68" name="object 68"/>
            <p:cNvSpPr/>
            <p:nvPr/>
          </p:nvSpPr>
          <p:spPr>
            <a:xfrm>
              <a:off x="7018019" y="771144"/>
              <a:ext cx="388620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4991" y="847344"/>
              <a:ext cx="167640" cy="47625"/>
            </a:xfrm>
            <a:custGeom>
              <a:avLst/>
              <a:gdLst/>
              <a:ahLst/>
              <a:cxnLst/>
              <a:rect l="l" t="t" r="r" b="b"/>
              <a:pathLst>
                <a:path w="167640" h="47625">
                  <a:moveTo>
                    <a:pt x="14401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44017" y="47243"/>
                  </a:lnTo>
                  <a:lnTo>
                    <a:pt x="153227" y="45392"/>
                  </a:lnTo>
                  <a:lnTo>
                    <a:pt x="160734" y="40338"/>
                  </a:lnTo>
                  <a:lnTo>
                    <a:pt x="165788" y="32831"/>
                  </a:lnTo>
                  <a:lnTo>
                    <a:pt x="167639" y="23621"/>
                  </a:lnTo>
                  <a:lnTo>
                    <a:pt x="165788" y="14412"/>
                  </a:lnTo>
                  <a:lnTo>
                    <a:pt x="160734" y="6905"/>
                  </a:lnTo>
                  <a:lnTo>
                    <a:pt x="153227" y="185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8039" y="851916"/>
              <a:ext cx="160019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17373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3735" y="1371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0" y="13715"/>
                  </a:moveTo>
                  <a:lnTo>
                    <a:pt x="173735" y="13715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3467" y="952500"/>
              <a:ext cx="169545" cy="43180"/>
            </a:xfrm>
            <a:custGeom>
              <a:avLst/>
              <a:gdLst/>
              <a:ahLst/>
              <a:cxnLst/>
              <a:rect l="l" t="t" r="r" b="b"/>
              <a:pathLst>
                <a:path w="169545" h="43180">
                  <a:moveTo>
                    <a:pt x="14782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47827" y="42672"/>
                  </a:lnTo>
                  <a:lnTo>
                    <a:pt x="156144" y="40999"/>
                  </a:lnTo>
                  <a:lnTo>
                    <a:pt x="162925" y="36433"/>
                  </a:lnTo>
                  <a:lnTo>
                    <a:pt x="167491" y="29652"/>
                  </a:lnTo>
                  <a:lnTo>
                    <a:pt x="169163" y="21336"/>
                  </a:lnTo>
                  <a:lnTo>
                    <a:pt x="167491" y="13019"/>
                  </a:lnTo>
                  <a:lnTo>
                    <a:pt x="162925" y="6238"/>
                  </a:lnTo>
                  <a:lnTo>
                    <a:pt x="156144" y="167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6515" y="957072"/>
              <a:ext cx="160019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17221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2211" y="1676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0" y="16763"/>
                  </a:moveTo>
                  <a:lnTo>
                    <a:pt x="172211" y="1676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0419" y="1156716"/>
              <a:ext cx="169545" cy="48895"/>
            </a:xfrm>
            <a:custGeom>
              <a:avLst/>
              <a:gdLst/>
              <a:ahLst/>
              <a:cxnLst/>
              <a:rect l="l" t="t" r="r" b="b"/>
              <a:pathLst>
                <a:path w="169545" h="48894">
                  <a:moveTo>
                    <a:pt x="14477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3" y="48768"/>
                  </a:lnTo>
                  <a:lnTo>
                    <a:pt x="144779" y="48768"/>
                  </a:lnTo>
                  <a:lnTo>
                    <a:pt x="154269" y="46851"/>
                  </a:lnTo>
                  <a:lnTo>
                    <a:pt x="162020" y="41624"/>
                  </a:lnTo>
                  <a:lnTo>
                    <a:pt x="167247" y="33873"/>
                  </a:lnTo>
                  <a:lnTo>
                    <a:pt x="169163" y="24384"/>
                  </a:lnTo>
                  <a:lnTo>
                    <a:pt x="167247" y="14894"/>
                  </a:lnTo>
                  <a:lnTo>
                    <a:pt x="162020" y="7143"/>
                  </a:lnTo>
                  <a:lnTo>
                    <a:pt x="154269" y="191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3467" y="1162812"/>
              <a:ext cx="161543" cy="36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0439" y="1068324"/>
              <a:ext cx="76200" cy="60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1943" y="1059180"/>
              <a:ext cx="169545" cy="44450"/>
            </a:xfrm>
            <a:custGeom>
              <a:avLst/>
              <a:gdLst/>
              <a:ahLst/>
              <a:cxnLst/>
              <a:rect l="l" t="t" r="r" b="b"/>
              <a:pathLst>
                <a:path w="169545" h="44450">
                  <a:moveTo>
                    <a:pt x="14706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47065" y="44196"/>
                  </a:lnTo>
                  <a:lnTo>
                    <a:pt x="155662" y="42457"/>
                  </a:lnTo>
                  <a:lnTo>
                    <a:pt x="162686" y="37719"/>
                  </a:lnTo>
                  <a:lnTo>
                    <a:pt x="167425" y="30694"/>
                  </a:lnTo>
                  <a:lnTo>
                    <a:pt x="169163" y="22098"/>
                  </a:lnTo>
                  <a:lnTo>
                    <a:pt x="167425" y="13501"/>
                  </a:lnTo>
                  <a:lnTo>
                    <a:pt x="162686" y="6477"/>
                  </a:lnTo>
                  <a:lnTo>
                    <a:pt x="155662" y="1738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74991" y="771144"/>
              <a:ext cx="164591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9771" y="771144"/>
              <a:ext cx="20320" cy="736600"/>
            </a:xfrm>
            <a:custGeom>
              <a:avLst/>
              <a:gdLst/>
              <a:ahLst/>
              <a:cxnLst/>
              <a:rect l="l" t="t" r="r" b="b"/>
              <a:pathLst>
                <a:path w="20320" h="736600">
                  <a:moveTo>
                    <a:pt x="0" y="736091"/>
                  </a:moveTo>
                  <a:lnTo>
                    <a:pt x="19811" y="7360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38059" y="851916"/>
              <a:ext cx="70104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38059" y="957072"/>
              <a:ext cx="67056" cy="6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35012" y="1473707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40">
                  <a:moveTo>
                    <a:pt x="76200" y="6858"/>
                  </a:moveTo>
                  <a:lnTo>
                    <a:pt x="72771" y="0"/>
                  </a:lnTo>
                  <a:lnTo>
                    <a:pt x="68707" y="0"/>
                  </a:lnTo>
                  <a:lnTo>
                    <a:pt x="64389" y="0"/>
                  </a:lnTo>
                  <a:lnTo>
                    <a:pt x="63233" y="2311"/>
                  </a:lnTo>
                  <a:lnTo>
                    <a:pt x="0" y="28956"/>
                  </a:lnTo>
                  <a:lnTo>
                    <a:pt x="508" y="65532"/>
                  </a:lnTo>
                  <a:lnTo>
                    <a:pt x="69100" y="30480"/>
                  </a:lnTo>
                  <a:lnTo>
                    <a:pt x="72771" y="30480"/>
                  </a:lnTo>
                  <a:lnTo>
                    <a:pt x="76200" y="23622"/>
                  </a:lnTo>
                  <a:lnTo>
                    <a:pt x="76200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3223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322325" y="47243"/>
                  </a:lnTo>
                  <a:lnTo>
                    <a:pt x="331535" y="45392"/>
                  </a:lnTo>
                  <a:lnTo>
                    <a:pt x="339042" y="40338"/>
                  </a:lnTo>
                  <a:lnTo>
                    <a:pt x="344096" y="32831"/>
                  </a:lnTo>
                  <a:lnTo>
                    <a:pt x="345948" y="23621"/>
                  </a:lnTo>
                  <a:lnTo>
                    <a:pt x="344096" y="14412"/>
                  </a:lnTo>
                  <a:lnTo>
                    <a:pt x="339042" y="6905"/>
                  </a:lnTo>
                  <a:lnTo>
                    <a:pt x="331535" y="1851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0" y="23621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322325" y="0"/>
                  </a:lnTo>
                  <a:lnTo>
                    <a:pt x="331535" y="1851"/>
                  </a:lnTo>
                  <a:lnTo>
                    <a:pt x="339042" y="6905"/>
                  </a:lnTo>
                  <a:lnTo>
                    <a:pt x="344096" y="14412"/>
                  </a:lnTo>
                  <a:lnTo>
                    <a:pt x="345948" y="23621"/>
                  </a:lnTo>
                  <a:lnTo>
                    <a:pt x="344096" y="32831"/>
                  </a:lnTo>
                  <a:lnTo>
                    <a:pt x="339042" y="40338"/>
                  </a:lnTo>
                  <a:lnTo>
                    <a:pt x="331535" y="45392"/>
                  </a:lnTo>
                  <a:lnTo>
                    <a:pt x="322325" y="47243"/>
                  </a:lnTo>
                  <a:lnTo>
                    <a:pt x="23622" y="47243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8019" y="1505712"/>
              <a:ext cx="307848" cy="27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8019" y="1505712"/>
              <a:ext cx="307975" cy="27940"/>
            </a:xfrm>
            <a:custGeom>
              <a:avLst/>
              <a:gdLst/>
              <a:ahLst/>
              <a:cxnLst/>
              <a:rect l="l" t="t" r="r" b="b"/>
              <a:pathLst>
                <a:path w="307975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94131" y="0"/>
                  </a:lnTo>
                  <a:lnTo>
                    <a:pt x="301751" y="0"/>
                  </a:lnTo>
                  <a:lnTo>
                    <a:pt x="307848" y="6096"/>
                  </a:lnTo>
                  <a:lnTo>
                    <a:pt x="307848" y="13715"/>
                  </a:lnTo>
                  <a:lnTo>
                    <a:pt x="307848" y="21336"/>
                  </a:lnTo>
                  <a:lnTo>
                    <a:pt x="301751" y="27432"/>
                  </a:lnTo>
                  <a:lnTo>
                    <a:pt x="294131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8499" y="1399031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2098" y="0"/>
                  </a:moveTo>
                  <a:lnTo>
                    <a:pt x="13501" y="1803"/>
                  </a:lnTo>
                  <a:lnTo>
                    <a:pt x="6476" y="6715"/>
                  </a:lnTo>
                  <a:lnTo>
                    <a:pt x="1738" y="13983"/>
                  </a:lnTo>
                  <a:lnTo>
                    <a:pt x="0" y="22859"/>
                  </a:lnTo>
                  <a:lnTo>
                    <a:pt x="1738" y="31736"/>
                  </a:lnTo>
                  <a:lnTo>
                    <a:pt x="6476" y="39004"/>
                  </a:lnTo>
                  <a:lnTo>
                    <a:pt x="13501" y="43916"/>
                  </a:lnTo>
                  <a:lnTo>
                    <a:pt x="22098" y="45719"/>
                  </a:lnTo>
                  <a:lnTo>
                    <a:pt x="30694" y="43916"/>
                  </a:lnTo>
                  <a:lnTo>
                    <a:pt x="37719" y="39004"/>
                  </a:lnTo>
                  <a:lnTo>
                    <a:pt x="42457" y="31736"/>
                  </a:lnTo>
                  <a:lnTo>
                    <a:pt x="44196" y="22859"/>
                  </a:lnTo>
                  <a:lnTo>
                    <a:pt x="42457" y="13983"/>
                  </a:lnTo>
                  <a:lnTo>
                    <a:pt x="37719" y="6715"/>
                  </a:lnTo>
                  <a:lnTo>
                    <a:pt x="30694" y="18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8791" y="1400556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20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3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0607" y="1399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20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2285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22859" y="24688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0" y="246887"/>
                  </a:moveTo>
                  <a:lnTo>
                    <a:pt x="22859" y="246887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458813" y="798307"/>
            <a:ext cx="544195" cy="655320"/>
            <a:chOff x="3458813" y="798307"/>
            <a:chExt cx="544195" cy="655320"/>
          </a:xfrm>
        </p:grpSpPr>
        <p:sp>
          <p:nvSpPr>
            <p:cNvPr id="100" name="object 100"/>
            <p:cNvSpPr/>
            <p:nvPr/>
          </p:nvSpPr>
          <p:spPr>
            <a:xfrm>
              <a:off x="3458813" y="798307"/>
              <a:ext cx="544131" cy="65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24072" y="839723"/>
              <a:ext cx="333755" cy="335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119888"/>
            <a:ext cx="335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A3123E"/>
                </a:solidFill>
                <a:latin typeface="Trebuchet MS"/>
                <a:cs typeface="Trebuchet MS"/>
              </a:rPr>
              <a:t>(continued)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991" y="675589"/>
            <a:ext cx="5484495" cy="591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what cookies can be used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for:</a:t>
            </a:r>
            <a:endParaRPr sz="2800">
              <a:latin typeface="Georgia"/>
              <a:cs typeface="Georgia"/>
            </a:endParaRPr>
          </a:p>
          <a:p>
            <a:pPr marL="320040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authorization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shopping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carts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30" dirty="0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80" dirty="0">
                <a:latin typeface="Arial"/>
                <a:cs typeface="Arial"/>
              </a:rPr>
              <a:t>(Web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e-mail)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ts val="2675"/>
              </a:lnSpc>
              <a:buChar char="•"/>
              <a:tabLst>
                <a:tab pos="320675" algn="l"/>
              </a:tabLst>
            </a:pPr>
            <a:r>
              <a:rPr sz="2400" spc="-80" dirty="0">
                <a:latin typeface="Arial"/>
                <a:cs typeface="Arial"/>
              </a:rPr>
              <a:t>“one-click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shopping”—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65"/>
              </a:lnSpc>
            </a:pPr>
            <a:r>
              <a:rPr sz="2800" i="1" spc="-315" dirty="0">
                <a:solidFill>
                  <a:srgbClr val="CC0000"/>
                </a:solidFill>
                <a:latin typeface="Trebuchet MS"/>
                <a:cs typeface="Trebuchet MS"/>
              </a:rPr>
              <a:t>how </a:t>
            </a:r>
            <a:r>
              <a:rPr sz="2800" i="1" spc="-32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keep </a:t>
            </a:r>
            <a:r>
              <a:rPr sz="2800" i="1" spc="-21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state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54965" marR="599440" indent="-342900">
              <a:lnSpc>
                <a:spcPct val="9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protocol </a:t>
            </a:r>
            <a:r>
              <a:rPr sz="2400" spc="-130" dirty="0">
                <a:latin typeface="Trebuchet MS"/>
                <a:cs typeface="Trebuchet MS"/>
              </a:rPr>
              <a:t>endpoints: </a:t>
            </a:r>
            <a:r>
              <a:rPr sz="2400" spc="-170" dirty="0">
                <a:latin typeface="Trebuchet MS"/>
                <a:cs typeface="Trebuchet MS"/>
              </a:rPr>
              <a:t>maintain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200" dirty="0">
                <a:latin typeface="Trebuchet MS"/>
                <a:cs typeface="Trebuchet MS"/>
              </a:rPr>
              <a:t>at  </a:t>
            </a:r>
            <a:r>
              <a:rPr sz="2400" spc="-145" dirty="0">
                <a:latin typeface="Trebuchet MS"/>
                <a:cs typeface="Trebuchet MS"/>
              </a:rPr>
              <a:t>sender/receiver </a:t>
            </a:r>
            <a:r>
              <a:rPr sz="2400" spc="-80" dirty="0">
                <a:latin typeface="Trebuchet MS"/>
                <a:cs typeface="Trebuchet MS"/>
              </a:rPr>
              <a:t>over </a:t>
            </a:r>
            <a:r>
              <a:rPr sz="2400" spc="-160" dirty="0">
                <a:latin typeface="Trebuchet MS"/>
                <a:cs typeface="Trebuchet MS"/>
              </a:rPr>
              <a:t>multiple  </a:t>
            </a:r>
            <a:r>
              <a:rPr sz="2400" spc="-114" dirty="0">
                <a:latin typeface="Trebuchet MS"/>
                <a:cs typeface="Trebuchet MS"/>
              </a:rPr>
              <a:t>transactions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ts val="259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cookies: </a:t>
            </a:r>
            <a:r>
              <a:rPr sz="2400" spc="-140" dirty="0">
                <a:latin typeface="Trebuchet MS"/>
                <a:cs typeface="Trebuchet MS"/>
              </a:rPr>
              <a:t>http </a:t>
            </a:r>
            <a:r>
              <a:rPr sz="2400" spc="-130" dirty="0">
                <a:latin typeface="Trebuchet MS"/>
                <a:cs typeface="Trebuchet MS"/>
              </a:rPr>
              <a:t>messages </a:t>
            </a:r>
            <a:r>
              <a:rPr sz="2400" spc="-90" dirty="0">
                <a:latin typeface="Trebuchet MS"/>
                <a:cs typeface="Trebuchet MS"/>
              </a:rPr>
              <a:t>carry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endParaRPr sz="2400">
              <a:latin typeface="Trebuchet MS"/>
              <a:cs typeface="Trebuchet MS"/>
            </a:endParaRPr>
          </a:p>
          <a:p>
            <a:pPr marL="354965" marR="5080">
              <a:lnSpc>
                <a:spcPct val="100099"/>
              </a:lnSpc>
              <a:spcBef>
                <a:spcPts val="35"/>
              </a:spcBef>
            </a:pPr>
            <a:r>
              <a:rPr sz="1800" spc="-130" dirty="0">
                <a:latin typeface="Arial"/>
                <a:cs typeface="Arial"/>
              </a:rPr>
              <a:t>Cookies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thus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14" dirty="0">
                <a:latin typeface="Arial"/>
                <a:cs typeface="Arial"/>
              </a:rPr>
              <a:t>used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create </a:t>
            </a:r>
            <a:r>
              <a:rPr sz="1800" spc="-195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user </a:t>
            </a:r>
            <a:r>
              <a:rPr sz="1800" spc="-100" dirty="0">
                <a:latin typeface="Arial"/>
                <a:cs typeface="Arial"/>
              </a:rPr>
              <a:t>session </a:t>
            </a:r>
            <a:r>
              <a:rPr sz="1800" spc="-105" dirty="0">
                <a:latin typeface="Arial"/>
                <a:cs typeface="Arial"/>
              </a:rPr>
              <a:t>layer  on </a:t>
            </a:r>
            <a:r>
              <a:rPr sz="1800" spc="-75" dirty="0">
                <a:latin typeface="Arial"/>
                <a:cs typeface="Arial"/>
              </a:rPr>
              <a:t>top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stateless </a:t>
            </a:r>
            <a:r>
              <a:rPr sz="1800" spc="-240" dirty="0">
                <a:latin typeface="Arial"/>
                <a:cs typeface="Arial"/>
              </a:rPr>
              <a:t>HTTP. 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when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80" dirty="0">
                <a:latin typeface="Arial"/>
                <a:cs typeface="Arial"/>
              </a:rPr>
              <a:t>logs 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140" dirty="0">
                <a:latin typeface="Arial"/>
                <a:cs typeface="Arial"/>
              </a:rPr>
              <a:t>Web-based </a:t>
            </a:r>
            <a:r>
              <a:rPr sz="1800" spc="-80" dirty="0">
                <a:latin typeface="Arial"/>
                <a:cs typeface="Arial"/>
              </a:rPr>
              <a:t>e-mail </a:t>
            </a:r>
            <a:r>
              <a:rPr sz="1800" spc="-90" dirty="0">
                <a:latin typeface="Arial"/>
                <a:cs typeface="Arial"/>
              </a:rPr>
              <a:t>application </a:t>
            </a:r>
            <a:r>
              <a:rPr sz="1800" spc="-80" dirty="0">
                <a:latin typeface="Arial"/>
                <a:cs typeface="Arial"/>
              </a:rPr>
              <a:t>(such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5" dirty="0">
                <a:latin typeface="Arial"/>
                <a:cs typeface="Arial"/>
              </a:rPr>
              <a:t>Hotmail),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browser </a:t>
            </a:r>
            <a:r>
              <a:rPr sz="1800" spc="-114" dirty="0">
                <a:latin typeface="Arial"/>
                <a:cs typeface="Arial"/>
              </a:rPr>
              <a:t>sends </a:t>
            </a:r>
            <a:r>
              <a:rPr sz="1800" spc="-100" dirty="0">
                <a:latin typeface="Arial"/>
                <a:cs typeface="Arial"/>
              </a:rPr>
              <a:t>cookie </a:t>
            </a:r>
            <a:r>
              <a:rPr sz="1800" spc="-75" dirty="0">
                <a:latin typeface="Arial"/>
                <a:cs typeface="Arial"/>
              </a:rPr>
              <a:t>information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server,  </a:t>
            </a:r>
            <a:r>
              <a:rPr sz="1800" spc="-65" dirty="0">
                <a:latin typeface="Arial"/>
                <a:cs typeface="Arial"/>
              </a:rPr>
              <a:t>permitting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identify </a:t>
            </a:r>
            <a:r>
              <a:rPr sz="1800" spc="-90" dirty="0">
                <a:latin typeface="Arial"/>
                <a:cs typeface="Arial"/>
              </a:rPr>
              <a:t>the user </a:t>
            </a:r>
            <a:r>
              <a:rPr sz="1800" spc="-80" dirty="0">
                <a:latin typeface="Arial"/>
                <a:cs typeface="Arial"/>
              </a:rPr>
              <a:t>throughout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85" dirty="0">
                <a:latin typeface="Arial"/>
                <a:cs typeface="Arial"/>
              </a:rPr>
              <a:t>user’s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with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6666" y="1280150"/>
            <a:ext cx="66294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80" dirty="0">
                <a:latin typeface="Trebuchet MS"/>
                <a:cs typeface="Trebuchet MS"/>
              </a:rPr>
              <a:t>n</a:t>
            </a:r>
            <a:r>
              <a:rPr sz="2400" spc="-185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5295" y="1178052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0"/>
                </a:moveTo>
                <a:lnTo>
                  <a:pt x="0" y="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93" y="236981"/>
            <a:ext cx="5317490" cy="3098925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265"/>
              </a:spcBef>
            </a:pPr>
            <a:r>
              <a:rPr sz="2400" i="1" spc="-195" dirty="0">
                <a:solidFill>
                  <a:srgbClr val="CC0000"/>
                </a:solidFill>
                <a:latin typeface="Trebuchet MS"/>
                <a:cs typeface="Trebuchet MS"/>
              </a:rPr>
              <a:t>cookies </a:t>
            </a:r>
            <a:r>
              <a:rPr sz="2400" i="1" spc="-185" dirty="0">
                <a:solidFill>
                  <a:srgbClr val="CC0000"/>
                </a:solidFill>
                <a:latin typeface="Trebuchet MS"/>
                <a:cs typeface="Trebuchet MS"/>
              </a:rPr>
              <a:t>and</a:t>
            </a:r>
            <a:r>
              <a:rPr sz="2400" i="1" spc="4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privacy:</a:t>
            </a:r>
            <a:endParaRPr sz="2400" dirty="0">
              <a:latin typeface="Trebuchet MS"/>
              <a:cs typeface="Trebuchet MS"/>
            </a:endParaRPr>
          </a:p>
          <a:p>
            <a:pPr marL="433705" marR="701675" indent="-342900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25" dirty="0">
                <a:latin typeface="Trebuchet MS"/>
                <a:cs typeface="Trebuchet MS"/>
              </a:rPr>
              <a:t>permit </a:t>
            </a:r>
            <a:r>
              <a:rPr sz="2400" spc="-120" dirty="0">
                <a:latin typeface="Trebuchet MS"/>
                <a:cs typeface="Trebuchet MS"/>
              </a:rPr>
              <a:t>sites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 </a:t>
            </a:r>
            <a:r>
              <a:rPr sz="2400" spc="-125" dirty="0">
                <a:latin typeface="Trebuchet MS"/>
                <a:cs typeface="Trebuchet MS"/>
              </a:rPr>
              <a:t>about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you</a:t>
            </a:r>
            <a:endParaRPr lang="en-US" sz="2400" spc="-85" dirty="0">
              <a:latin typeface="Trebuchet MS"/>
              <a:cs typeface="Trebuchet MS"/>
            </a:endParaRPr>
          </a:p>
          <a:p>
            <a:pPr marL="90805" marR="701675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tabLst>
                <a:tab pos="433705" algn="l"/>
                <a:tab pos="43434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433705" marR="427355" indent="-342900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combination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60" dirty="0">
                <a:latin typeface="Trebuchet MS"/>
                <a:cs typeface="Trebuchet MS"/>
              </a:rPr>
              <a:t>and  </a:t>
            </a:r>
            <a:r>
              <a:rPr sz="2400" spc="-130" dirty="0">
                <a:latin typeface="Trebuchet MS"/>
                <a:cs typeface="Trebuchet MS"/>
              </a:rPr>
              <a:t>user-supplied </a:t>
            </a:r>
            <a:r>
              <a:rPr sz="2400" spc="-125" dirty="0">
                <a:latin typeface="Trebuchet MS"/>
                <a:cs typeface="Trebuchet MS"/>
              </a:rPr>
              <a:t>account </a:t>
            </a:r>
            <a:r>
              <a:rPr sz="2400" spc="-140" dirty="0">
                <a:latin typeface="Trebuchet MS"/>
                <a:cs typeface="Trebuchet MS"/>
              </a:rPr>
              <a:t>information,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 marL="433705" marR="192405">
              <a:lnSpc>
                <a:spcPts val="2590"/>
              </a:lnSpc>
              <a:spcBef>
                <a:spcPts val="5"/>
              </a:spcBef>
            </a:pPr>
            <a:r>
              <a:rPr sz="2400" spc="-25" dirty="0">
                <a:latin typeface="Trebuchet MS"/>
                <a:cs typeface="Trebuchet MS"/>
              </a:rPr>
              <a:t>Web </a:t>
            </a:r>
            <a:r>
              <a:rPr sz="2400" spc="-130" dirty="0">
                <a:latin typeface="Trebuchet MS"/>
                <a:cs typeface="Trebuchet MS"/>
              </a:rPr>
              <a:t>site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40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</a:t>
            </a:r>
            <a:r>
              <a:rPr sz="2400" spc="-125" dirty="0">
                <a:latin typeface="Trebuchet MS"/>
                <a:cs typeface="Trebuchet MS"/>
              </a:rPr>
              <a:t>about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user 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45" dirty="0">
                <a:latin typeface="Trebuchet MS"/>
                <a:cs typeface="Trebuchet MS"/>
              </a:rPr>
              <a:t>potentially sell </a:t>
            </a:r>
            <a:r>
              <a:rPr sz="2400" spc="-120" dirty="0">
                <a:latin typeface="Trebuchet MS"/>
                <a:cs typeface="Trebuchet MS"/>
              </a:rPr>
              <a:t>this information </a:t>
            </a:r>
            <a:r>
              <a:rPr sz="2400" spc="-60" dirty="0">
                <a:latin typeface="Trebuchet MS"/>
                <a:cs typeface="Trebuchet MS"/>
              </a:rPr>
              <a:t>to 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third </a:t>
            </a:r>
            <a:r>
              <a:rPr sz="2400" spc="-180" dirty="0">
                <a:latin typeface="Trebuchet MS"/>
                <a:cs typeface="Trebuchet MS"/>
              </a:rPr>
              <a:t>party.- </a:t>
            </a:r>
            <a:r>
              <a:rPr sz="2400" spc="-75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r>
              <a:rPr sz="2400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controversy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4818" y="4138929"/>
            <a:ext cx="5276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previous </a:t>
            </a:r>
            <a:r>
              <a:rPr sz="1800" spc="-85" dirty="0">
                <a:latin typeface="Arial"/>
                <a:cs typeface="Arial"/>
              </a:rPr>
              <a:t>slide, </a:t>
            </a:r>
            <a:r>
              <a:rPr sz="1800" spc="-70" dirty="0">
                <a:latin typeface="Arial"/>
                <a:cs typeface="Arial"/>
              </a:rPr>
              <a:t>in </a:t>
            </a:r>
            <a:r>
              <a:rPr sz="1800" spc="-85" dirty="0">
                <a:latin typeface="Arial"/>
                <a:cs typeface="Arial"/>
              </a:rPr>
              <a:t>that </a:t>
            </a:r>
            <a:r>
              <a:rPr sz="1800" spc="-125" dirty="0">
                <a:latin typeface="Arial"/>
                <a:cs typeface="Arial"/>
              </a:rPr>
              <a:t>manner,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60" dirty="0">
                <a:latin typeface="Arial"/>
                <a:cs typeface="Arial"/>
              </a:rPr>
              <a:t>is  </a:t>
            </a:r>
            <a:r>
              <a:rPr sz="1800" spc="-120" dirty="0">
                <a:latin typeface="Arial"/>
                <a:cs typeface="Arial"/>
              </a:rPr>
              <a:t>able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track </a:t>
            </a:r>
            <a:r>
              <a:rPr sz="1800" spc="-135" dirty="0">
                <a:latin typeface="Arial"/>
                <a:cs typeface="Arial"/>
              </a:rPr>
              <a:t>Susan’s </a:t>
            </a:r>
            <a:r>
              <a:rPr sz="1800" spc="-70" dirty="0">
                <a:latin typeface="Arial"/>
                <a:cs typeface="Arial"/>
              </a:rPr>
              <a:t>activity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site. </a:t>
            </a:r>
            <a:r>
              <a:rPr sz="1800" spc="-95" dirty="0">
                <a:latin typeface="Arial"/>
                <a:cs typeface="Arial"/>
              </a:rPr>
              <a:t>Although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195" dirty="0">
                <a:latin typeface="Arial"/>
                <a:cs typeface="Arial"/>
              </a:rPr>
              <a:t>Web </a:t>
            </a:r>
            <a:r>
              <a:rPr sz="1800" spc="-75" dirty="0">
                <a:latin typeface="Arial"/>
                <a:cs typeface="Arial"/>
              </a:rPr>
              <a:t>site </a:t>
            </a:r>
            <a:r>
              <a:rPr sz="1800" spc="-114" dirty="0">
                <a:latin typeface="Arial"/>
                <a:cs typeface="Arial"/>
              </a:rPr>
              <a:t>does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00" dirty="0">
                <a:latin typeface="Arial"/>
                <a:cs typeface="Arial"/>
              </a:rPr>
              <a:t>necessarily </a:t>
            </a:r>
            <a:r>
              <a:rPr sz="1800" spc="-105" dirty="0">
                <a:latin typeface="Arial"/>
                <a:cs typeface="Arial"/>
              </a:rPr>
              <a:t>know </a:t>
            </a:r>
            <a:r>
              <a:rPr sz="1800" spc="-135" dirty="0">
                <a:latin typeface="Arial"/>
                <a:cs typeface="Arial"/>
              </a:rPr>
              <a:t>Susan’s  name,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5" dirty="0">
                <a:latin typeface="Arial"/>
                <a:cs typeface="Arial"/>
              </a:rPr>
              <a:t>knows </a:t>
            </a:r>
            <a:r>
              <a:rPr sz="1800" spc="-100" dirty="0">
                <a:latin typeface="Arial"/>
                <a:cs typeface="Arial"/>
              </a:rPr>
              <a:t>exactly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30" dirty="0">
                <a:latin typeface="Arial"/>
                <a:cs typeface="Arial"/>
              </a:rPr>
              <a:t>pages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105" dirty="0">
                <a:latin typeface="Arial"/>
                <a:cs typeface="Arial"/>
              </a:rPr>
              <a:t>1678 </a:t>
            </a:r>
            <a:r>
              <a:rPr sz="1800" spc="-75" dirty="0">
                <a:latin typeface="Arial"/>
                <a:cs typeface="Arial"/>
              </a:rPr>
              <a:t>visited, </a:t>
            </a:r>
            <a:r>
              <a:rPr sz="1800" spc="-65" dirty="0">
                <a:latin typeface="Arial"/>
                <a:cs typeface="Arial"/>
              </a:rPr>
              <a:t>in  </a:t>
            </a:r>
            <a:r>
              <a:rPr sz="1800" spc="-90" dirty="0">
                <a:latin typeface="Arial"/>
                <a:cs typeface="Arial"/>
              </a:rPr>
              <a:t>which order,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105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63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A3123E"/>
                </a:solidFill>
                <a:latin typeface="Trebuchet MS"/>
                <a:cs typeface="Trebuchet MS"/>
              </a:rPr>
              <a:t>Web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caches </a:t>
            </a:r>
            <a:r>
              <a:rPr sz="4000" spc="-310" dirty="0">
                <a:solidFill>
                  <a:srgbClr val="A3123E"/>
                </a:solidFill>
                <a:latin typeface="Trebuchet MS"/>
                <a:cs typeface="Trebuchet MS"/>
              </a:rPr>
              <a:t>(proxy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15" dirty="0">
                <a:solidFill>
                  <a:srgbClr val="A3123E"/>
                </a:solidFill>
                <a:latin typeface="Trebuchet MS"/>
                <a:cs typeface="Trebuchet MS"/>
              </a:rPr>
              <a:t>server</a:t>
            </a:r>
            <a:r>
              <a:rPr sz="4000" spc="-215" dirty="0">
                <a:solidFill>
                  <a:srgbClr val="A3123E"/>
                </a:solidFill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119632"/>
            <a:ext cx="6941820" cy="5523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80" dirty="0">
                <a:latin typeface="Arial"/>
                <a:cs typeface="Arial"/>
              </a:rPr>
              <a:t>A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70" dirty="0">
                <a:latin typeface="Arial"/>
                <a:cs typeface="Arial"/>
              </a:rPr>
              <a:t>cache—also </a:t>
            </a:r>
            <a:r>
              <a:rPr sz="2400" spc="-130" dirty="0">
                <a:latin typeface="Arial"/>
                <a:cs typeface="Arial"/>
              </a:rPr>
              <a:t>called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proxy </a:t>
            </a:r>
            <a:r>
              <a:rPr sz="2400" spc="-140" dirty="0">
                <a:latin typeface="Arial"/>
                <a:cs typeface="Arial"/>
              </a:rPr>
              <a:t>server—is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network  </a:t>
            </a:r>
            <a:r>
              <a:rPr sz="2400" spc="-85" dirty="0">
                <a:latin typeface="Arial"/>
                <a:cs typeface="Arial"/>
              </a:rPr>
              <a:t>entity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satisfies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behalf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server.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65" dirty="0">
                <a:latin typeface="Arial"/>
                <a:cs typeface="Arial"/>
              </a:rPr>
              <a:t>cache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disk  </a:t>
            </a:r>
            <a:r>
              <a:rPr sz="2400" spc="-130" dirty="0">
                <a:latin typeface="Arial"/>
                <a:cs typeface="Arial"/>
              </a:rPr>
              <a:t>storage </a:t>
            </a:r>
            <a:r>
              <a:rPr sz="2400" spc="-180" dirty="0">
                <a:latin typeface="Arial"/>
                <a:cs typeface="Arial"/>
              </a:rPr>
              <a:t>and keeps </a:t>
            </a:r>
            <a:r>
              <a:rPr sz="2400" spc="-130" dirty="0">
                <a:latin typeface="Arial"/>
                <a:cs typeface="Arial"/>
              </a:rPr>
              <a:t>copies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recently </a:t>
            </a:r>
            <a:r>
              <a:rPr sz="2400" spc="-135" dirty="0">
                <a:latin typeface="Arial"/>
                <a:cs typeface="Arial"/>
              </a:rPr>
              <a:t>requested </a:t>
            </a:r>
            <a:r>
              <a:rPr sz="2400" spc="-114" dirty="0">
                <a:latin typeface="Arial"/>
                <a:cs typeface="Arial"/>
              </a:rPr>
              <a:t>objects 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this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10"/>
              </a:spcBef>
              <a:buChar char="•"/>
              <a:tabLst>
                <a:tab pos="246379" algn="l"/>
                <a:tab pos="4903470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0" dirty="0">
                <a:latin typeface="Arial"/>
                <a:cs typeface="Arial"/>
              </a:rPr>
              <a:t>sets </a:t>
            </a:r>
            <a:r>
              <a:rPr sz="2400" spc="-105" dirty="0">
                <a:latin typeface="Arial"/>
                <a:cs typeface="Arial"/>
              </a:rPr>
              <a:t>browser: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accesses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via	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25"/>
              </a:spcBef>
              <a:buChar char="•"/>
              <a:tabLst>
                <a:tab pos="246379" algn="l"/>
              </a:tabLst>
            </a:pPr>
            <a:r>
              <a:rPr sz="2400" spc="-110" dirty="0">
                <a:latin typeface="Arial"/>
                <a:cs typeface="Arial"/>
              </a:rPr>
              <a:t>browser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110" dirty="0">
                <a:latin typeface="Arial"/>
                <a:cs typeface="Arial"/>
              </a:rPr>
              <a:t>all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cache: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95" dirty="0">
                <a:latin typeface="Arial"/>
                <a:cs typeface="Arial"/>
              </a:rPr>
              <a:t>returns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698500" marR="65405" lvl="1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else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125" dirty="0">
                <a:latin typeface="Arial"/>
                <a:cs typeface="Arial"/>
              </a:rPr>
              <a:t>server, then  </a:t>
            </a:r>
            <a:r>
              <a:rPr sz="2400" spc="-90" dirty="0">
                <a:latin typeface="Arial"/>
                <a:cs typeface="Arial"/>
              </a:rPr>
              <a:t>returns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355600" marR="3231515" indent="-342900" algn="just">
              <a:lnSpc>
                <a:spcPct val="100000"/>
              </a:lnSpc>
              <a:spcBef>
                <a:spcPts val="980"/>
              </a:spcBef>
            </a:pPr>
            <a:r>
              <a:rPr sz="2800" i="1" spc="-165" dirty="0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sz="2800" spc="-114" dirty="0">
                <a:latin typeface="Arial"/>
                <a:cs typeface="Arial"/>
              </a:rPr>
              <a:t>satisfy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145" dirty="0">
                <a:latin typeface="Arial"/>
                <a:cs typeface="Arial"/>
              </a:rPr>
              <a:t>request  </a:t>
            </a:r>
            <a:r>
              <a:rPr sz="2800" spc="-100" dirty="0">
                <a:latin typeface="Arial"/>
                <a:cs typeface="Arial"/>
              </a:rPr>
              <a:t>without </a:t>
            </a:r>
            <a:r>
              <a:rPr sz="2800" spc="-125" dirty="0">
                <a:latin typeface="Arial"/>
                <a:cs typeface="Arial"/>
              </a:rPr>
              <a:t>involving </a:t>
            </a:r>
            <a:r>
              <a:rPr sz="2800" spc="-100" dirty="0">
                <a:latin typeface="Arial"/>
                <a:cs typeface="Arial"/>
              </a:rPr>
              <a:t>origin 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833119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D185-77C0-4828-93B7-4B3ABD4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600200"/>
            <a:ext cx="4305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848357"/>
            <a:ext cx="10988040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63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05" dirty="0">
                <a:latin typeface="Arial"/>
                <a:cs typeface="Arial"/>
              </a:rPr>
              <a:t>establishes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39370" indent="-228600">
              <a:lnSpc>
                <a:spcPts val="216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checks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see </a:t>
            </a:r>
            <a:r>
              <a:rPr sz="2000" spc="-15" dirty="0">
                <a:latin typeface="Arial"/>
                <a:cs typeface="Arial"/>
              </a:rPr>
              <a:t>if it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stored </a:t>
            </a:r>
            <a:r>
              <a:rPr sz="2000" spc="-100" dirty="0">
                <a:latin typeface="Arial"/>
                <a:cs typeface="Arial"/>
              </a:rPr>
              <a:t>locally. </a:t>
            </a: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does,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75" dirty="0">
                <a:latin typeface="Arial"/>
                <a:cs typeface="Arial"/>
              </a:rPr>
              <a:t>returns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241300" marR="313055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5" dirty="0">
                <a:latin typeface="Arial"/>
                <a:cs typeface="Arial"/>
              </a:rPr>
              <a:t>does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155" dirty="0">
                <a:latin typeface="Arial"/>
                <a:cs typeface="Arial"/>
              </a:rPr>
              <a:t>have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opens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105" dirty="0">
                <a:latin typeface="Arial"/>
                <a:cs typeface="Arial"/>
              </a:rPr>
              <a:t>server, 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is,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  <a:hlinkClick r:id="rId2"/>
              </a:rPr>
              <a:t>www.someschool.edu.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cache-to-server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receiving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95" dirty="0">
                <a:latin typeface="Arial"/>
                <a:cs typeface="Arial"/>
              </a:rPr>
              <a:t>request,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10287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18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10" dirty="0">
                <a:latin typeface="Arial"/>
                <a:cs typeface="Arial"/>
              </a:rPr>
              <a:t>receives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90" dirty="0">
                <a:latin typeface="Arial"/>
                <a:cs typeface="Arial"/>
              </a:rPr>
              <a:t>stores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110" dirty="0">
                <a:latin typeface="Arial"/>
                <a:cs typeface="Arial"/>
              </a:rPr>
              <a:t>storage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copy,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message,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0" dirty="0">
                <a:latin typeface="Arial"/>
                <a:cs typeface="Arial"/>
              </a:rPr>
              <a:t>(over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existing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cache).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52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happens </a:t>
            </a:r>
            <a:r>
              <a:rPr sz="3200" spc="-280" dirty="0">
                <a:solidFill>
                  <a:srgbClr val="A3123E"/>
                </a:solidFill>
                <a:latin typeface="Trebuchet MS"/>
                <a:cs typeface="Trebuchet MS"/>
              </a:rPr>
              <a:t>when </a:t>
            </a:r>
            <a:r>
              <a:rPr sz="3200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spc="-229" dirty="0">
                <a:solidFill>
                  <a:srgbClr val="A3123E"/>
                </a:solidFill>
                <a:latin typeface="Trebuchet MS"/>
                <a:cs typeface="Trebuchet MS"/>
              </a:rPr>
              <a:t>browser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requests </a:t>
            </a: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an</a:t>
            </a:r>
            <a:r>
              <a:rPr sz="3200" spc="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A3123E"/>
                </a:solidFill>
                <a:latin typeface="Trebuchet MS"/>
                <a:cs typeface="Trebuchet MS"/>
              </a:rPr>
              <a:t>object?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1034796"/>
            <a:ext cx="9629140" cy="7073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2335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suppose a browser is requesting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5" dirty="0">
                <a:latin typeface="Courier New"/>
                <a:cs typeface="Courier New"/>
                <a:hlinkClick r:id="rId3"/>
              </a:rPr>
              <a:t>http://www.someschool.edu/campus.gif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is what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68369"/>
            <a:ext cx="5499100" cy="2073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cache </a:t>
            </a:r>
            <a:r>
              <a:rPr sz="2800" spc="-150" dirty="0">
                <a:latin typeface="Arial"/>
                <a:cs typeface="Arial"/>
              </a:rPr>
              <a:t>acts </a:t>
            </a:r>
            <a:r>
              <a:rPr sz="2800" spc="-235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both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original </a:t>
            </a:r>
            <a:r>
              <a:rPr sz="2000" spc="-95" dirty="0">
                <a:latin typeface="Arial"/>
                <a:cs typeface="Arial"/>
              </a:rPr>
              <a:t>requesting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origin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typically </a:t>
            </a:r>
            <a:r>
              <a:rPr sz="2800" spc="-200" dirty="0">
                <a:latin typeface="Arial"/>
                <a:cs typeface="Arial"/>
              </a:rPr>
              <a:t>cache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installed </a:t>
            </a:r>
            <a:r>
              <a:rPr sz="2800" spc="-155" dirty="0">
                <a:latin typeface="Arial"/>
                <a:cs typeface="Arial"/>
              </a:rPr>
              <a:t>by </a:t>
            </a:r>
            <a:r>
              <a:rPr sz="2800" spc="-254" dirty="0">
                <a:latin typeface="Arial"/>
                <a:cs typeface="Arial"/>
              </a:rPr>
              <a:t>ISP  </a:t>
            </a:r>
            <a:r>
              <a:rPr sz="2800" spc="-114" dirty="0">
                <a:latin typeface="Arial"/>
                <a:cs typeface="Arial"/>
              </a:rPr>
              <a:t>(university, </a:t>
            </a:r>
            <a:r>
              <a:rPr sz="2800" spc="-190" dirty="0">
                <a:latin typeface="Arial"/>
                <a:cs typeface="Arial"/>
              </a:rPr>
              <a:t>company, </a:t>
            </a:r>
            <a:r>
              <a:rPr sz="2800" spc="-135" dirty="0">
                <a:latin typeface="Arial"/>
                <a:cs typeface="Arial"/>
              </a:rPr>
              <a:t>residential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ISP)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More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about Web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096711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166" y="724026"/>
            <a:ext cx="251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5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600" i="1" spc="-35" dirty="0">
                <a:solidFill>
                  <a:srgbClr val="CC0000"/>
                </a:solidFill>
                <a:latin typeface="Carlito"/>
                <a:cs typeface="Carlito"/>
              </a:rPr>
              <a:t>Web</a:t>
            </a:r>
            <a:r>
              <a:rPr sz="2600" i="1" spc="-6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Carlito"/>
                <a:cs typeface="Carlito"/>
              </a:rPr>
              <a:t>caching?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3166" y="1127582"/>
            <a:ext cx="4353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150" dirty="0">
                <a:latin typeface="Arial"/>
                <a:cs typeface="Arial"/>
              </a:rPr>
              <a:t>response </a:t>
            </a:r>
            <a:r>
              <a:rPr sz="2600" spc="-105" dirty="0">
                <a:latin typeface="Arial"/>
                <a:cs typeface="Arial"/>
              </a:rPr>
              <a:t>time </a:t>
            </a:r>
            <a:r>
              <a:rPr sz="2600" spc="-50" dirty="0">
                <a:latin typeface="Arial"/>
                <a:cs typeface="Arial"/>
              </a:rPr>
              <a:t>for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client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766" y="1405508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request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166" y="1809369"/>
            <a:ext cx="442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140" dirty="0">
                <a:latin typeface="Arial"/>
                <a:cs typeface="Arial"/>
              </a:rPr>
              <a:t>on </a:t>
            </a:r>
            <a:r>
              <a:rPr sz="2600" spc="-215" dirty="0">
                <a:latin typeface="Arial"/>
                <a:cs typeface="Arial"/>
              </a:rPr>
              <a:t>an</a:t>
            </a:r>
            <a:r>
              <a:rPr sz="2600" spc="28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institution’s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1766" y="2086737"/>
            <a:ext cx="3589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70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link-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upgrade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66" y="2363800"/>
            <a:ext cx="1383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166" y="2769870"/>
            <a:ext cx="4100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170" dirty="0">
                <a:latin typeface="Arial"/>
                <a:cs typeface="Arial"/>
              </a:rPr>
              <a:t>caches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substantially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766" y="3047238"/>
            <a:ext cx="4350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90" dirty="0">
                <a:latin typeface="Arial"/>
                <a:cs typeface="Arial"/>
              </a:rPr>
              <a:t>in </a:t>
            </a:r>
            <a:r>
              <a:rPr sz="2600" spc="-130" dirty="0">
                <a:latin typeface="Arial"/>
                <a:cs typeface="Arial"/>
              </a:rPr>
              <a:t>the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1766" y="3324605"/>
            <a:ext cx="39706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15" dirty="0">
                <a:latin typeface="Arial"/>
                <a:cs typeface="Arial"/>
              </a:rPr>
              <a:t>as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whole, </a:t>
            </a:r>
            <a:r>
              <a:rPr sz="2600" spc="-135" dirty="0">
                <a:latin typeface="Arial"/>
                <a:cs typeface="Arial"/>
              </a:rPr>
              <a:t>thereby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improving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766" y="3601973"/>
            <a:ext cx="4265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latin typeface="Arial"/>
                <a:cs typeface="Arial"/>
              </a:rPr>
              <a:t>performance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20" dirty="0">
                <a:latin typeface="Arial"/>
                <a:cs typeface="Arial"/>
              </a:rPr>
              <a:t>all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3166" y="4005529"/>
            <a:ext cx="3869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Arial"/>
                <a:cs typeface="Arial"/>
              </a:rPr>
              <a:t>Internet </a:t>
            </a:r>
            <a:r>
              <a:rPr sz="2600" spc="-170" dirty="0">
                <a:latin typeface="Arial"/>
                <a:cs typeface="Arial"/>
              </a:rPr>
              <a:t>dense </a:t>
            </a:r>
            <a:r>
              <a:rPr sz="2600" spc="-85" dirty="0">
                <a:latin typeface="Arial"/>
                <a:cs typeface="Arial"/>
              </a:rPr>
              <a:t>with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caches: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766" y="4283455"/>
            <a:ext cx="4398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5" dirty="0">
                <a:latin typeface="Arial"/>
                <a:cs typeface="Arial"/>
              </a:rPr>
              <a:t>enables </a:t>
            </a:r>
            <a:r>
              <a:rPr sz="2600" spc="5" dirty="0">
                <a:latin typeface="Arial"/>
                <a:cs typeface="Arial"/>
              </a:rPr>
              <a:t>“poor” </a:t>
            </a:r>
            <a:r>
              <a:rPr sz="2600" spc="-114" dirty="0">
                <a:latin typeface="Arial"/>
                <a:cs typeface="Arial"/>
              </a:rPr>
              <a:t>content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providers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1766" y="4560823"/>
            <a:ext cx="4232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effectively deliver content</a:t>
            </a:r>
            <a:r>
              <a:rPr sz="2600" spc="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(so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1766" y="4838191"/>
            <a:ext cx="343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 dirty="0">
                <a:latin typeface="Arial"/>
                <a:cs typeface="Arial"/>
              </a:rPr>
              <a:t>too </a:t>
            </a:r>
            <a:r>
              <a:rPr sz="2600" spc="-160" dirty="0">
                <a:latin typeface="Arial"/>
                <a:cs typeface="Arial"/>
              </a:rPr>
              <a:t>does </a:t>
            </a:r>
            <a:r>
              <a:rPr sz="2600" spc="-254" dirty="0">
                <a:latin typeface="Arial"/>
                <a:cs typeface="Arial"/>
              </a:rPr>
              <a:t>P2P </a:t>
            </a:r>
            <a:r>
              <a:rPr sz="2600" spc="-75" dirty="0">
                <a:latin typeface="Arial"/>
                <a:cs typeface="Arial"/>
              </a:rPr>
              <a:t>file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sharing)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3993</Words>
  <Application>Microsoft Office PowerPoint</Application>
  <PresentationFormat>Widescreen</PresentationFormat>
  <Paragraphs>551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AoyagiKouzanFontT</vt:lpstr>
      <vt:lpstr>Arial</vt:lpstr>
      <vt:lpstr>Calibri</vt:lpstr>
      <vt:lpstr>Carlito</vt:lpstr>
      <vt:lpstr>Courier New</vt:lpstr>
      <vt:lpstr>Georgia</vt:lpstr>
      <vt:lpstr>Tahoma</vt:lpstr>
      <vt:lpstr>Times New Roman</vt:lpstr>
      <vt:lpstr>Trebuchet MS</vt:lpstr>
      <vt:lpstr>Wingdings</vt:lpstr>
      <vt:lpstr>Office Theme</vt:lpstr>
      <vt:lpstr>19CSE301  COMPUTER NETWORKS 3-0-3-4</vt:lpstr>
      <vt:lpstr>APPLICATION LAYER</vt:lpstr>
      <vt:lpstr>User-Server Interaction: Cookies</vt:lpstr>
      <vt:lpstr>User-server state: cookies</vt:lpstr>
      <vt:lpstr>Cookies: keeping “state” (cont.)</vt:lpstr>
      <vt:lpstr>Cookies (continued)</vt:lpstr>
      <vt:lpstr>Web caches (proxy server)</vt:lpstr>
      <vt:lpstr>What happens when a browser requests an object?</vt:lpstr>
      <vt:lpstr>More about Web caching</vt:lpstr>
      <vt:lpstr>Caching example:</vt:lpstr>
      <vt:lpstr>Caching example: faster access link</vt:lpstr>
      <vt:lpstr>Caching example: install local cache</vt:lpstr>
      <vt:lpstr>Conditional GET</vt:lpstr>
      <vt:lpstr>Conditional GET</vt:lpstr>
      <vt:lpstr>PowerPoint Presentation</vt:lpstr>
      <vt:lpstr>File Transfer Protocol: FTP</vt:lpstr>
      <vt:lpstr>FTP: the file transfer protocol</vt:lpstr>
      <vt:lpstr>FTP: separate control, data connections</vt:lpstr>
      <vt:lpstr>FTP: separate control, data connections</vt:lpstr>
      <vt:lpstr>FTP commands, responses</vt:lpstr>
      <vt:lpstr>APPLICATION LAYER</vt:lpstr>
      <vt:lpstr>Electronic Mail in the Internet</vt:lpstr>
      <vt:lpstr>Electronic mail</vt:lpstr>
      <vt:lpstr>Electronic mail: mail servers</vt:lpstr>
      <vt:lpstr>Electronic Mail: SMTP [RFC 2821]</vt:lpstr>
      <vt:lpstr>Scenario: Alice sends message to Bob</vt:lpstr>
      <vt:lpstr>Scenario: Alice sends message to Bob</vt:lpstr>
      <vt:lpstr>Sample SMTP interaction</vt:lpstr>
      <vt:lpstr>Sample SMTP interaction</vt:lpstr>
      <vt:lpstr>Mail message format</vt:lpstr>
      <vt:lpstr>SMTP: final words</vt:lpstr>
      <vt:lpstr>Mail access protocols</vt:lpstr>
      <vt:lpstr>Difference – HTTP and SMTP</vt:lpstr>
      <vt:lpstr>Try SMTP interaction for yourself:</vt:lpstr>
      <vt:lpstr>POP3 protocol</vt:lpstr>
      <vt:lpstr>POP3 (more) and IMAP</vt:lpstr>
      <vt:lpstr>Chapter 2: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10</cp:revision>
  <dcterms:created xsi:type="dcterms:W3CDTF">2021-08-11T02:05:41Z</dcterms:created>
  <dcterms:modified xsi:type="dcterms:W3CDTF">2021-08-12T02:33:40Z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2021-08-11T00:00:00Z</vt:filetime>
  </property>
</Properties>
</file>