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1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9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67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33" Type="http://schemas.openxmlformats.org/officeDocument/2006/relationships/image" Target="../media/image66.png"/><Relationship Id="rId38" Type="http://schemas.openxmlformats.org/officeDocument/2006/relationships/image" Target="../media/image45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60.png"/><Relationship Id="rId32" Type="http://schemas.openxmlformats.org/officeDocument/2006/relationships/image" Target="../media/image38.png"/><Relationship Id="rId37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43.png"/><Relationship Id="rId10" Type="http://schemas.openxmlformats.org/officeDocument/2006/relationships/image" Target="../media/image23.png"/><Relationship Id="rId19" Type="http://schemas.openxmlformats.org/officeDocument/2006/relationships/image" Target="../media/image56.png"/><Relationship Id="rId31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Relationship Id="rId22" Type="http://schemas.openxmlformats.org/officeDocument/2006/relationships/image" Target="../media/image16.png"/><Relationship Id="rId27" Type="http://schemas.openxmlformats.org/officeDocument/2006/relationships/image" Target="../media/image63.png"/><Relationship Id="rId30" Type="http://schemas.openxmlformats.org/officeDocument/2006/relationships/image" Target="../media/image26.png"/><Relationship Id="rId35" Type="http://schemas.openxmlformats.org/officeDocument/2006/relationships/image" Target="../media/image42.png"/><Relationship Id="rId8" Type="http://schemas.openxmlformats.org/officeDocument/2006/relationships/image" Target="../media/image49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n-gb/learning/dns/glossary/what-is-my-ip-address" TargetMode="External"/><Relationship Id="rId2" Type="http://schemas.openxmlformats.org/officeDocument/2006/relationships/hyperlink" Target="https://www.cloudflare.com/en-gb/learning/dns/what-is-d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" TargetMode="External"/><Relationship Id="rId2" Type="http://schemas.openxmlformats.org/officeDocument/2006/relationships/hyperlink" Target="http://www.someschool.edu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3 4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48" y="542670"/>
            <a:ext cx="8520430" cy="20339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contacted by local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that can </a:t>
            </a:r>
            <a:r>
              <a:rPr sz="2400" dirty="0">
                <a:latin typeface="Georgia"/>
                <a:cs typeface="Georgia"/>
              </a:rPr>
              <a:t>not resolve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root name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contacts </a:t>
            </a:r>
            <a:r>
              <a:rPr sz="2200" spc="-5" dirty="0">
                <a:latin typeface="Georgia"/>
                <a:cs typeface="Georgia"/>
              </a:rPr>
              <a:t>authoritative name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if name mapping not</a:t>
            </a:r>
            <a:r>
              <a:rPr sz="2200" spc="1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known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gets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mapping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returns </a:t>
            </a:r>
            <a:r>
              <a:rPr sz="2200" spc="-5" dirty="0">
                <a:latin typeface="Georgia"/>
                <a:cs typeface="Georgia"/>
              </a:rPr>
              <a:t>mapping to </a:t>
            </a:r>
            <a:r>
              <a:rPr sz="2200" spc="-10" dirty="0">
                <a:latin typeface="Georgia"/>
                <a:cs typeface="Georgia"/>
              </a:rPr>
              <a:t>local </a:t>
            </a:r>
            <a:r>
              <a:rPr sz="2200" spc="-5" dirty="0">
                <a:latin typeface="Georgia"/>
                <a:cs typeface="Georgia"/>
              </a:rPr>
              <a:t>name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48" y="62610"/>
            <a:ext cx="449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root </a:t>
            </a:r>
            <a:r>
              <a:rPr sz="3600" b="1" spc="-325" dirty="0">
                <a:latin typeface="Arial"/>
                <a:cs typeface="Arial"/>
              </a:rPr>
              <a:t>name</a:t>
            </a:r>
            <a:r>
              <a:rPr sz="3600" b="1" spc="204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525" y="5942177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893" y="5942177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114" y="4480636"/>
            <a:ext cx="2502535" cy="1057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2185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13 logical root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2100" i="1" spc="65" dirty="0">
                <a:latin typeface="Arial"/>
                <a:cs typeface="Arial"/>
              </a:rPr>
              <a:t>“</a:t>
            </a:r>
            <a:r>
              <a:rPr sz="2000" i="1" spc="65" dirty="0">
                <a:latin typeface="Arial"/>
                <a:cs typeface="Arial"/>
              </a:rPr>
              <a:t>servers</a:t>
            </a:r>
            <a:r>
              <a:rPr sz="2100" i="1" spc="65" dirty="0">
                <a:latin typeface="Arial"/>
                <a:cs typeface="Arial"/>
              </a:rPr>
              <a:t>”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worldwide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50"/>
              </a:spcBef>
              <a:buClr>
                <a:srgbClr val="000090"/>
              </a:buClr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each “server”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replicated 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6830" y="3913422"/>
            <a:ext cx="4278630" cy="2028189"/>
            <a:chOff x="3346830" y="3913422"/>
            <a:chExt cx="4278630" cy="2028189"/>
          </a:xfrm>
        </p:grpSpPr>
        <p:sp>
          <p:nvSpPr>
            <p:cNvPr id="8" name="object 8"/>
            <p:cNvSpPr/>
            <p:nvPr/>
          </p:nvSpPr>
          <p:spPr>
            <a:xfrm>
              <a:off x="3514129" y="3913422"/>
              <a:ext cx="4111143" cy="2028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6830" y="4621529"/>
              <a:ext cx="537210" cy="349885"/>
            </a:xfrm>
            <a:custGeom>
              <a:avLst/>
              <a:gdLst/>
              <a:ahLst/>
              <a:cxnLst/>
              <a:rect l="l" t="t" r="r" b="b"/>
              <a:pathLst>
                <a:path w="537210" h="349885">
                  <a:moveTo>
                    <a:pt x="467795" y="33181"/>
                  </a:moveTo>
                  <a:lnTo>
                    <a:pt x="0" y="333375"/>
                  </a:lnTo>
                  <a:lnTo>
                    <a:pt x="10414" y="349377"/>
                  </a:lnTo>
                  <a:lnTo>
                    <a:pt x="478069" y="49193"/>
                  </a:lnTo>
                  <a:lnTo>
                    <a:pt x="467795" y="33181"/>
                  </a:lnTo>
                  <a:close/>
                </a:path>
                <a:path w="537210" h="349885">
                  <a:moveTo>
                    <a:pt x="521455" y="26289"/>
                  </a:moveTo>
                  <a:lnTo>
                    <a:pt x="478536" y="26289"/>
                  </a:lnTo>
                  <a:lnTo>
                    <a:pt x="488823" y="42291"/>
                  </a:lnTo>
                  <a:lnTo>
                    <a:pt x="478069" y="49193"/>
                  </a:lnTo>
                  <a:lnTo>
                    <a:pt x="493522" y="73279"/>
                  </a:lnTo>
                  <a:lnTo>
                    <a:pt x="521455" y="26289"/>
                  </a:lnTo>
                  <a:close/>
                </a:path>
                <a:path w="537210" h="349885">
                  <a:moveTo>
                    <a:pt x="478536" y="26289"/>
                  </a:moveTo>
                  <a:lnTo>
                    <a:pt x="467795" y="33181"/>
                  </a:lnTo>
                  <a:lnTo>
                    <a:pt x="478069" y="49193"/>
                  </a:lnTo>
                  <a:lnTo>
                    <a:pt x="488823" y="42291"/>
                  </a:lnTo>
                  <a:lnTo>
                    <a:pt x="478536" y="26289"/>
                  </a:lnTo>
                  <a:close/>
                </a:path>
                <a:path w="537210" h="349885">
                  <a:moveTo>
                    <a:pt x="537083" y="0"/>
                  </a:moveTo>
                  <a:lnTo>
                    <a:pt x="452374" y="9144"/>
                  </a:lnTo>
                  <a:lnTo>
                    <a:pt x="467795" y="33181"/>
                  </a:lnTo>
                  <a:lnTo>
                    <a:pt x="478536" y="26289"/>
                  </a:lnTo>
                  <a:lnTo>
                    <a:pt x="521455" y="26289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882" y="3862197"/>
            <a:ext cx="1560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e. </a:t>
            </a:r>
            <a:r>
              <a:rPr sz="1000" spc="-10" dirty="0">
                <a:latin typeface="Arial"/>
                <a:cs typeface="Arial"/>
              </a:rPr>
              <a:t>NASA </a:t>
            </a:r>
            <a:r>
              <a:rPr sz="1000" spc="-5" dirty="0">
                <a:latin typeface="Arial"/>
                <a:cs typeface="Arial"/>
              </a:rPr>
              <a:t>Mt </a:t>
            </a:r>
            <a:r>
              <a:rPr sz="1000" spc="-10" dirty="0">
                <a:latin typeface="Arial"/>
                <a:cs typeface="Arial"/>
              </a:rPr>
              <a:t>View,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f. </a:t>
            </a:r>
            <a:r>
              <a:rPr sz="1000" spc="-5" dirty="0">
                <a:latin typeface="Arial"/>
                <a:cs typeface="Arial"/>
              </a:rPr>
              <a:t>Internet Software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Palo </a:t>
            </a:r>
            <a:r>
              <a:rPr sz="1000" spc="-5" dirty="0">
                <a:latin typeface="Arial"/>
                <a:cs typeface="Arial"/>
              </a:rPr>
              <a:t>Alto, CA (and 48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  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647" y="3572255"/>
            <a:ext cx="2963545" cy="1010285"/>
          </a:xfrm>
          <a:custGeom>
            <a:avLst/>
            <a:gdLst/>
            <a:ahLst/>
            <a:cxnLst/>
            <a:rect l="l" t="t" r="r" b="b"/>
            <a:pathLst>
              <a:path w="2963545" h="1010285">
                <a:moveTo>
                  <a:pt x="819023" y="989838"/>
                </a:moveTo>
                <a:lnTo>
                  <a:pt x="813282" y="985139"/>
                </a:lnTo>
                <a:lnTo>
                  <a:pt x="753110" y="935863"/>
                </a:lnTo>
                <a:lnTo>
                  <a:pt x="746810" y="963803"/>
                </a:lnTo>
                <a:lnTo>
                  <a:pt x="4318" y="796163"/>
                </a:lnTo>
                <a:lnTo>
                  <a:pt x="0" y="814705"/>
                </a:lnTo>
                <a:lnTo>
                  <a:pt x="742632" y="982357"/>
                </a:lnTo>
                <a:lnTo>
                  <a:pt x="736346" y="1010285"/>
                </a:lnTo>
                <a:lnTo>
                  <a:pt x="819023" y="989838"/>
                </a:lnTo>
                <a:close/>
              </a:path>
              <a:path w="2963545" h="1010285">
                <a:moveTo>
                  <a:pt x="2963545" y="10668"/>
                </a:moveTo>
                <a:lnTo>
                  <a:pt x="2947797" y="0"/>
                </a:lnTo>
                <a:lnTo>
                  <a:pt x="2544267" y="590829"/>
                </a:lnTo>
                <a:lnTo>
                  <a:pt x="2520696" y="574675"/>
                </a:lnTo>
                <a:lnTo>
                  <a:pt x="2509139" y="659130"/>
                </a:lnTo>
                <a:lnTo>
                  <a:pt x="2583561" y="617728"/>
                </a:lnTo>
                <a:lnTo>
                  <a:pt x="2575204" y="612013"/>
                </a:lnTo>
                <a:lnTo>
                  <a:pt x="2559951" y="601573"/>
                </a:lnTo>
                <a:lnTo>
                  <a:pt x="296354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2405" y="3501897"/>
            <a:ext cx="2067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i. Netnod, Stockholm (37 other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541" y="3212973"/>
            <a:ext cx="178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k. </a:t>
            </a:r>
            <a:r>
              <a:rPr sz="1000" spc="-5" dirty="0">
                <a:latin typeface="Arial"/>
                <a:cs typeface="Arial"/>
              </a:rPr>
              <a:t>RIPE London (17 other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953" y="3365119"/>
            <a:ext cx="624205" cy="951865"/>
          </a:xfrm>
          <a:custGeom>
            <a:avLst/>
            <a:gdLst/>
            <a:ahLst/>
            <a:cxnLst/>
            <a:rect l="l" t="t" r="r" b="b"/>
            <a:pathLst>
              <a:path w="624204" h="951864">
                <a:moveTo>
                  <a:pt x="9651" y="866901"/>
                </a:moveTo>
                <a:lnTo>
                  <a:pt x="0" y="951610"/>
                </a:lnTo>
                <a:lnTo>
                  <a:pt x="73533" y="908557"/>
                </a:lnTo>
                <a:lnTo>
                  <a:pt x="65937" y="903604"/>
                </a:lnTo>
                <a:lnTo>
                  <a:pt x="42672" y="903604"/>
                </a:lnTo>
                <a:lnTo>
                  <a:pt x="26670" y="893190"/>
                </a:lnTo>
                <a:lnTo>
                  <a:pt x="33608" y="882524"/>
                </a:lnTo>
                <a:lnTo>
                  <a:pt x="9651" y="866901"/>
                </a:lnTo>
                <a:close/>
              </a:path>
              <a:path w="624204" h="951864">
                <a:moveTo>
                  <a:pt x="33608" y="882524"/>
                </a:moveTo>
                <a:lnTo>
                  <a:pt x="26670" y="893190"/>
                </a:lnTo>
                <a:lnTo>
                  <a:pt x="42672" y="903604"/>
                </a:lnTo>
                <a:lnTo>
                  <a:pt x="49601" y="892952"/>
                </a:lnTo>
                <a:lnTo>
                  <a:pt x="33608" y="882524"/>
                </a:lnTo>
                <a:close/>
              </a:path>
              <a:path w="624204" h="951864">
                <a:moveTo>
                  <a:pt x="49601" y="892952"/>
                </a:moveTo>
                <a:lnTo>
                  <a:pt x="42672" y="903604"/>
                </a:lnTo>
                <a:lnTo>
                  <a:pt x="65937" y="903604"/>
                </a:lnTo>
                <a:lnTo>
                  <a:pt x="49601" y="892952"/>
                </a:lnTo>
                <a:close/>
              </a:path>
              <a:path w="624204" h="951864">
                <a:moveTo>
                  <a:pt x="607695" y="0"/>
                </a:moveTo>
                <a:lnTo>
                  <a:pt x="33608" y="882524"/>
                </a:lnTo>
                <a:lnTo>
                  <a:pt x="49601" y="892952"/>
                </a:lnTo>
                <a:lnTo>
                  <a:pt x="623697" y="10413"/>
                </a:lnTo>
                <a:lnTo>
                  <a:pt x="6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65897" y="3831793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m. WIDE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Tokyo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5729" y="3785488"/>
            <a:ext cx="3141980" cy="753745"/>
          </a:xfrm>
          <a:custGeom>
            <a:avLst/>
            <a:gdLst/>
            <a:ahLst/>
            <a:cxnLst/>
            <a:rect l="l" t="t" r="r" b="b"/>
            <a:pathLst>
              <a:path w="3141979" h="753745">
                <a:moveTo>
                  <a:pt x="76200" y="614934"/>
                </a:moveTo>
                <a:lnTo>
                  <a:pt x="44462" y="614565"/>
                </a:lnTo>
                <a:lnTo>
                  <a:pt x="51435" y="254"/>
                </a:lnTo>
                <a:lnTo>
                  <a:pt x="38735" y="0"/>
                </a:lnTo>
                <a:lnTo>
                  <a:pt x="31762" y="614426"/>
                </a:lnTo>
                <a:lnTo>
                  <a:pt x="0" y="614045"/>
                </a:lnTo>
                <a:lnTo>
                  <a:pt x="37211" y="690626"/>
                </a:lnTo>
                <a:lnTo>
                  <a:pt x="69850" y="627253"/>
                </a:lnTo>
                <a:lnTo>
                  <a:pt x="76200" y="614934"/>
                </a:lnTo>
                <a:close/>
              </a:path>
              <a:path w="3141979" h="753745">
                <a:moveTo>
                  <a:pt x="3141726" y="328930"/>
                </a:moveTo>
                <a:lnTo>
                  <a:pt x="3127756" y="315976"/>
                </a:lnTo>
                <a:lnTo>
                  <a:pt x="2778823" y="691426"/>
                </a:lnTo>
                <a:lnTo>
                  <a:pt x="2757932" y="671957"/>
                </a:lnTo>
                <a:lnTo>
                  <a:pt x="2733929" y="753745"/>
                </a:lnTo>
                <a:lnTo>
                  <a:pt x="2813685" y="723900"/>
                </a:lnTo>
                <a:lnTo>
                  <a:pt x="2802775" y="713740"/>
                </a:lnTo>
                <a:lnTo>
                  <a:pt x="2792755" y="704418"/>
                </a:lnTo>
                <a:lnTo>
                  <a:pt x="3141726" y="3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50438" y="3070098"/>
            <a:ext cx="2164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c. </a:t>
            </a:r>
            <a:r>
              <a:rPr sz="1000" spc="-5" dirty="0">
                <a:latin typeface="Arial"/>
                <a:cs typeface="Arial"/>
              </a:rPr>
              <a:t>Cogent, Herndon,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d. U </a:t>
            </a:r>
            <a:r>
              <a:rPr sz="1000" spc="-10" dirty="0">
                <a:latin typeface="Arial"/>
                <a:cs typeface="Arial"/>
              </a:rPr>
              <a:t>Maryland </a:t>
            </a:r>
            <a:r>
              <a:rPr sz="1000" spc="-5" dirty="0">
                <a:latin typeface="Arial"/>
                <a:cs typeface="Arial"/>
              </a:rPr>
              <a:t>College </a:t>
            </a:r>
            <a:r>
              <a:rPr sz="1000" dirty="0">
                <a:latin typeface="Arial"/>
                <a:cs typeface="Arial"/>
              </a:rPr>
              <a:t>Park,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h. ARL Aberdeen,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j. </a:t>
            </a:r>
            <a:r>
              <a:rPr sz="1000" spc="-5" dirty="0">
                <a:latin typeface="Arial"/>
                <a:cs typeface="Arial"/>
              </a:rPr>
              <a:t>Verisign, Dulles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(69 other sites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185" y="4689728"/>
            <a:ext cx="261556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1022985" indent="-1403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Verisign, Los Angeles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(5 other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USC-ISI Marina del </a:t>
            </a:r>
            <a:r>
              <a:rPr sz="1000" spc="-15" dirty="0">
                <a:latin typeface="Arial"/>
                <a:cs typeface="Arial"/>
              </a:rPr>
              <a:t>Rey,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17475" marR="1126490" indent="-10541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l. ICANN Los Angeles,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(41 other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ts val="940"/>
              </a:lnSpc>
            </a:pPr>
            <a:r>
              <a:rPr sz="1000" spc="-5" dirty="0">
                <a:latin typeface="Arial"/>
                <a:cs typeface="Arial"/>
              </a:rPr>
              <a:t>g. US DoD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Columbus,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OH (5 other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4389" y="4453128"/>
            <a:ext cx="487045" cy="947419"/>
          </a:xfrm>
          <a:custGeom>
            <a:avLst/>
            <a:gdLst/>
            <a:ahLst/>
            <a:cxnLst/>
            <a:rect l="l" t="t" r="r" b="b"/>
            <a:pathLst>
              <a:path w="487045" h="947420">
                <a:moveTo>
                  <a:pt x="446479" y="65045"/>
                </a:moveTo>
                <a:lnTo>
                  <a:pt x="0" y="941705"/>
                </a:lnTo>
                <a:lnTo>
                  <a:pt x="11430" y="947420"/>
                </a:lnTo>
                <a:lnTo>
                  <a:pt x="457771" y="70785"/>
                </a:lnTo>
                <a:lnTo>
                  <a:pt x="446479" y="65045"/>
                </a:lnTo>
                <a:close/>
              </a:path>
              <a:path w="487045" h="947420">
                <a:moveTo>
                  <a:pt x="486343" y="53721"/>
                </a:moveTo>
                <a:lnTo>
                  <a:pt x="452247" y="53721"/>
                </a:lnTo>
                <a:lnTo>
                  <a:pt x="463550" y="59436"/>
                </a:lnTo>
                <a:lnTo>
                  <a:pt x="457771" y="70785"/>
                </a:lnTo>
                <a:lnTo>
                  <a:pt x="486156" y="85217"/>
                </a:lnTo>
                <a:lnTo>
                  <a:pt x="486343" y="53721"/>
                </a:lnTo>
                <a:close/>
              </a:path>
              <a:path w="487045" h="947420">
                <a:moveTo>
                  <a:pt x="452247" y="53721"/>
                </a:moveTo>
                <a:lnTo>
                  <a:pt x="446479" y="65045"/>
                </a:lnTo>
                <a:lnTo>
                  <a:pt x="457771" y="70785"/>
                </a:lnTo>
                <a:lnTo>
                  <a:pt x="463550" y="59436"/>
                </a:lnTo>
                <a:lnTo>
                  <a:pt x="452247" y="53721"/>
                </a:lnTo>
                <a:close/>
              </a:path>
              <a:path w="487045" h="947420">
                <a:moveTo>
                  <a:pt x="486663" y="0"/>
                </a:moveTo>
                <a:lnTo>
                  <a:pt x="418211" y="50673"/>
                </a:lnTo>
                <a:lnTo>
                  <a:pt x="446479" y="65045"/>
                </a:lnTo>
                <a:lnTo>
                  <a:pt x="452247" y="53721"/>
                </a:lnTo>
                <a:lnTo>
                  <a:pt x="486343" y="53721"/>
                </a:lnTo>
                <a:lnTo>
                  <a:pt x="486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88220" y="644397"/>
            <a:ext cx="271653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Although we </a:t>
            </a:r>
            <a:r>
              <a:rPr sz="1800" dirty="0">
                <a:latin typeface="Times New Roman"/>
                <a:cs typeface="Times New Roman"/>
              </a:rPr>
              <a:t>have referred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each of the 13 root </a:t>
            </a:r>
            <a:r>
              <a:rPr sz="1800" spc="-5" dirty="0">
                <a:latin typeface="Times New Roman"/>
                <a:cs typeface="Times New Roman"/>
              </a:rPr>
              <a:t>DNS  servers </a:t>
            </a:r>
            <a:r>
              <a:rPr sz="1800" dirty="0">
                <a:latin typeface="Times New Roman"/>
                <a:cs typeface="Times New Roman"/>
              </a:rPr>
              <a:t>as if it </a:t>
            </a:r>
            <a:r>
              <a:rPr sz="1800" spc="-5" dirty="0">
                <a:latin typeface="Times New Roman"/>
                <a:cs typeface="Times New Roman"/>
              </a:rPr>
              <a:t>were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“server” </a:t>
            </a:r>
            <a:r>
              <a:rPr sz="1800" dirty="0">
                <a:latin typeface="Times New Roman"/>
                <a:cs typeface="Times New Roman"/>
              </a:rPr>
              <a:t>is  actually a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of  replicated </a:t>
            </a: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for both 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and reliability  </a:t>
            </a:r>
            <a:r>
              <a:rPr sz="1800" spc="-5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marL="12700" marR="203835">
              <a:lnSpc>
                <a:spcPts val="2110"/>
              </a:lnSpc>
              <a:spcBef>
                <a:spcPts val="114"/>
              </a:spcBef>
            </a:pP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-10" dirty="0">
                <a:latin typeface="Times New Roman"/>
                <a:cs typeface="Times New Roman"/>
              </a:rPr>
              <a:t>together, </a:t>
            </a:r>
            <a:r>
              <a:rPr sz="1800" dirty="0">
                <a:latin typeface="Times New Roman"/>
                <a:cs typeface="Times New Roman"/>
              </a:rPr>
              <a:t>there are 247  root </a:t>
            </a:r>
            <a:r>
              <a:rPr sz="1800" spc="-5" dirty="0">
                <a:latin typeface="Times New Roman"/>
                <a:cs typeface="Times New Roman"/>
              </a:rPr>
              <a:t>servers </a:t>
            </a:r>
            <a:r>
              <a:rPr sz="1800" dirty="0">
                <a:latin typeface="Times New Roman"/>
                <a:cs typeface="Times New Roman"/>
              </a:rPr>
              <a:t>as of fall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3992"/>
            <a:ext cx="10621645" cy="3620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top-level domain </a:t>
            </a: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(TLD)</a:t>
            </a:r>
            <a:r>
              <a:rPr sz="2800" i="1" spc="9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18605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responsible </a:t>
            </a:r>
            <a:r>
              <a:rPr sz="2400" spc="-5" dirty="0">
                <a:latin typeface="Georgia"/>
                <a:cs typeface="Georgia"/>
              </a:rPr>
              <a:t>for com, org, </a:t>
            </a:r>
            <a:r>
              <a:rPr sz="2400" dirty="0">
                <a:latin typeface="Georgia"/>
                <a:cs typeface="Georgia"/>
              </a:rPr>
              <a:t>net, </a:t>
            </a:r>
            <a:r>
              <a:rPr sz="2400" spc="-5" dirty="0">
                <a:latin typeface="Georgia"/>
                <a:cs typeface="Georgia"/>
              </a:rPr>
              <a:t>edu, </a:t>
            </a:r>
            <a:r>
              <a:rPr sz="2400" dirty="0">
                <a:latin typeface="Georgia"/>
                <a:cs typeface="Georgia"/>
              </a:rPr>
              <a:t>aero, </a:t>
            </a:r>
            <a:r>
              <a:rPr sz="2400" spc="-5" dirty="0">
                <a:latin typeface="Georgia"/>
                <a:cs typeface="Georgia"/>
              </a:rPr>
              <a:t>jobs, museums, </a:t>
            </a:r>
            <a:r>
              <a:rPr sz="2400" dirty="0">
                <a:latin typeface="Georgia"/>
                <a:cs typeface="Georgia"/>
              </a:rPr>
              <a:t>and all </a:t>
            </a:r>
            <a:r>
              <a:rPr sz="2400" spc="-5" dirty="0">
                <a:latin typeface="Georgia"/>
                <a:cs typeface="Georgia"/>
              </a:rPr>
              <a:t>top-level  country domains, e.g.: uk, fr, ca,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jp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Network Solutions </a:t>
            </a:r>
            <a:r>
              <a:rPr sz="2400" dirty="0">
                <a:latin typeface="Georgia"/>
                <a:cs typeface="Georgia"/>
              </a:rPr>
              <a:t>maintains </a:t>
            </a:r>
            <a:r>
              <a:rPr sz="2400" spc="-5" dirty="0">
                <a:latin typeface="Georgia"/>
                <a:cs typeface="Georgia"/>
              </a:rPr>
              <a:t>servers for </a:t>
            </a:r>
            <a:r>
              <a:rPr sz="2400" dirty="0">
                <a:latin typeface="Georgia"/>
                <a:cs typeface="Georgia"/>
              </a:rPr>
              <a:t>.com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Educause for .edu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authoritative DNS</a:t>
            </a:r>
            <a:r>
              <a:rPr sz="2800" i="1" spc="5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5080" indent="-229235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5" dirty="0">
                <a:latin typeface="Georgia"/>
                <a:cs typeface="Georgia"/>
              </a:rPr>
              <a:t>organization</a:t>
            </a:r>
            <a:r>
              <a:rPr sz="2400" spc="5" dirty="0">
                <a:latin typeface="Arial"/>
                <a:cs typeface="Arial"/>
              </a:rPr>
              <a:t>’</a:t>
            </a:r>
            <a:r>
              <a:rPr sz="2400" spc="5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own DNS server(s), providing </a:t>
            </a:r>
            <a:r>
              <a:rPr sz="2400" dirty="0">
                <a:latin typeface="Georgia"/>
                <a:cs typeface="Georgia"/>
              </a:rPr>
              <a:t>authoritative </a:t>
            </a: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mappings for </a:t>
            </a:r>
            <a:r>
              <a:rPr sz="2400" dirty="0">
                <a:latin typeface="Georgia"/>
                <a:cs typeface="Georgia"/>
              </a:rPr>
              <a:t>organization</a:t>
            </a:r>
            <a:r>
              <a:rPr sz="2400" dirty="0">
                <a:latin typeface="Arial"/>
                <a:cs typeface="Arial"/>
              </a:rPr>
              <a:t>’</a:t>
            </a:r>
            <a:r>
              <a:rPr sz="2400" dirty="0">
                <a:latin typeface="Georgia"/>
                <a:cs typeface="Georgia"/>
              </a:rPr>
              <a:t>s named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hosts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can be </a:t>
            </a:r>
            <a:r>
              <a:rPr sz="2400" dirty="0">
                <a:latin typeface="Georgia"/>
                <a:cs typeface="Georgia"/>
              </a:rPr>
              <a:t>maintained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organization </a:t>
            </a:r>
            <a:r>
              <a:rPr sz="2400" spc="-5" dirty="0">
                <a:latin typeface="Georgia"/>
                <a:cs typeface="Georgia"/>
              </a:rPr>
              <a:t>or service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provider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91261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5" dirty="0">
                <a:latin typeface="Arial"/>
                <a:cs typeface="Arial"/>
              </a:rPr>
              <a:t>TLD, </a:t>
            </a:r>
            <a:r>
              <a:rPr sz="3600" b="1" spc="-240" dirty="0">
                <a:latin typeface="Arial"/>
                <a:cs typeface="Arial"/>
              </a:rPr>
              <a:t>authoritative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880090" cy="3515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69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Suppose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40" dirty="0">
                <a:latin typeface="Trebuchet MS"/>
                <a:cs typeface="Trebuchet MS"/>
              </a:rPr>
              <a:t>DNS </a:t>
            </a:r>
            <a:r>
              <a:rPr sz="2800" spc="-220" dirty="0">
                <a:latin typeface="Trebuchet MS"/>
                <a:cs typeface="Trebuchet MS"/>
              </a:rPr>
              <a:t>client </a:t>
            </a:r>
            <a:r>
              <a:rPr sz="2800" spc="-160" dirty="0">
                <a:latin typeface="Trebuchet MS"/>
                <a:cs typeface="Trebuchet MS"/>
              </a:rPr>
              <a:t>wants </a:t>
            </a:r>
            <a:r>
              <a:rPr sz="2800" spc="-225" dirty="0">
                <a:latin typeface="Trebuchet MS"/>
                <a:cs typeface="Trebuchet MS"/>
              </a:rPr>
              <a:t>to </a:t>
            </a:r>
            <a:r>
              <a:rPr sz="2800" spc="-200" dirty="0">
                <a:latin typeface="Trebuchet MS"/>
                <a:cs typeface="Trebuchet MS"/>
              </a:rPr>
              <a:t>determine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IP </a:t>
            </a:r>
            <a:r>
              <a:rPr sz="2800" spc="-100" dirty="0">
                <a:latin typeface="Trebuchet MS"/>
                <a:cs typeface="Trebuchet MS"/>
              </a:rPr>
              <a:t>address </a:t>
            </a:r>
            <a:r>
              <a:rPr sz="2800" spc="-175" dirty="0">
                <a:latin typeface="Trebuchet MS"/>
                <a:cs typeface="Trebuchet MS"/>
              </a:rPr>
              <a:t>for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hostname </a:t>
            </a:r>
            <a:r>
              <a:rPr sz="2800" spc="-150" dirty="0">
                <a:latin typeface="Trebuchet MS"/>
                <a:cs typeface="Trebuchet MS"/>
                <a:hlinkClick r:id="rId2"/>
              </a:rPr>
              <a:t> </a:t>
            </a:r>
            <a:r>
              <a:rPr sz="2800" spc="-215" dirty="0">
                <a:latin typeface="Trebuchet MS"/>
                <a:cs typeface="Trebuchet MS"/>
                <a:hlinkClick r:id="rId2"/>
              </a:rPr>
              <a:t>www.amazon.com.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10" dirty="0">
                <a:latin typeface="Trebuchet MS"/>
                <a:cs typeface="Trebuchet MS"/>
              </a:rPr>
              <a:t>To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-170" dirty="0">
                <a:latin typeface="Trebuchet MS"/>
                <a:cs typeface="Trebuchet MS"/>
              </a:rPr>
              <a:t>first </a:t>
            </a:r>
            <a:r>
              <a:rPr sz="2800" spc="-200" dirty="0">
                <a:latin typeface="Trebuchet MS"/>
                <a:cs typeface="Trebuchet MS"/>
              </a:rPr>
              <a:t>approximation, </a:t>
            </a:r>
            <a:r>
              <a:rPr sz="2800" spc="-235" dirty="0">
                <a:latin typeface="Trebuchet MS"/>
                <a:cs typeface="Trebuchet MS"/>
              </a:rPr>
              <a:t>the </a:t>
            </a:r>
            <a:r>
              <a:rPr sz="2800" spc="-170" dirty="0">
                <a:latin typeface="Trebuchet MS"/>
                <a:cs typeface="Trebuchet MS"/>
              </a:rPr>
              <a:t>following </a:t>
            </a:r>
            <a:r>
              <a:rPr sz="2800" spc="-155" dirty="0">
                <a:latin typeface="Trebuchet MS"/>
                <a:cs typeface="Trebuchet MS"/>
              </a:rPr>
              <a:t>events </a:t>
            </a:r>
            <a:r>
              <a:rPr sz="2800" spc="-235" dirty="0">
                <a:latin typeface="Trebuchet MS"/>
                <a:cs typeface="Trebuchet MS"/>
              </a:rPr>
              <a:t>will </a:t>
            </a:r>
            <a:r>
              <a:rPr sz="2800" spc="-260" dirty="0">
                <a:latin typeface="Trebuchet MS"/>
                <a:cs typeface="Trebuchet MS"/>
              </a:rPr>
              <a:t>take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29" dirty="0">
                <a:latin typeface="Trebuchet MS"/>
                <a:cs typeface="Trebuchet MS"/>
              </a:rPr>
              <a:t>place.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ts val="274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50" dirty="0">
                <a:latin typeface="Trebuchet MS"/>
                <a:cs typeface="Trebuchet MS"/>
              </a:rPr>
              <a:t>first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0" dirty="0">
                <a:latin typeface="Trebuchet MS"/>
                <a:cs typeface="Trebuchet MS"/>
              </a:rPr>
              <a:t>root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55" dirty="0">
                <a:latin typeface="Trebuchet MS"/>
                <a:cs typeface="Trebuchet MS"/>
              </a:rPr>
              <a:t>IP </a:t>
            </a:r>
            <a:r>
              <a:rPr sz="2400" spc="-75" dirty="0">
                <a:latin typeface="Trebuchet MS"/>
                <a:cs typeface="Trebuchet MS"/>
              </a:rPr>
              <a:t>addresses</a:t>
            </a:r>
            <a:r>
              <a:rPr sz="2400" spc="2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TLD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40"/>
              </a:lnSpc>
            </a:pPr>
            <a:r>
              <a:rPr sz="2400" spc="-75" dirty="0">
                <a:latin typeface="Trebuchet MS"/>
                <a:cs typeface="Trebuchet MS"/>
              </a:rPr>
              <a:t>servers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top-level </a:t>
            </a:r>
            <a:r>
              <a:rPr sz="2400" spc="-140" dirty="0">
                <a:latin typeface="Trebuchet MS"/>
                <a:cs typeface="Trebuchet MS"/>
              </a:rPr>
              <a:t>domain</a:t>
            </a:r>
            <a:r>
              <a:rPr sz="2400" spc="2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com.</a:t>
            </a:r>
            <a:endParaRPr sz="2400">
              <a:latin typeface="Trebuchet MS"/>
              <a:cs typeface="Trebuchet MS"/>
            </a:endParaRPr>
          </a:p>
          <a:p>
            <a:pPr marL="698500" marR="159385" lvl="1" indent="-229235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8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5" dirty="0">
                <a:latin typeface="Trebuchet MS"/>
                <a:cs typeface="Trebuchet MS"/>
              </a:rPr>
              <a:t>these </a:t>
            </a:r>
            <a:r>
              <a:rPr sz="2400" spc="-70" dirty="0">
                <a:latin typeface="Trebuchet MS"/>
                <a:cs typeface="Trebuchet MS"/>
              </a:rPr>
              <a:t>TLD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5" dirty="0">
                <a:latin typeface="Trebuchet MS"/>
                <a:cs typeface="Trebuchet MS"/>
              </a:rPr>
              <a:t>of  </a:t>
            </a:r>
            <a:r>
              <a:rPr sz="2400" spc="-150" dirty="0">
                <a:latin typeface="Trebuchet MS"/>
                <a:cs typeface="Trebuchet MS"/>
              </a:rPr>
              <a:t>an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for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amazon.com.</a:t>
            </a:r>
            <a:endParaRPr sz="2400">
              <a:latin typeface="Trebuchet MS"/>
              <a:cs typeface="Trebuchet MS"/>
            </a:endParaRPr>
          </a:p>
          <a:p>
            <a:pPr marL="782320" lvl="1" indent="-313055">
              <a:lnSpc>
                <a:spcPts val="2735"/>
              </a:lnSpc>
              <a:spcBef>
                <a:spcPts val="165"/>
              </a:spcBef>
              <a:buFont typeface="Arial"/>
              <a:buChar char="•"/>
              <a:tabLst>
                <a:tab pos="782320" algn="l"/>
                <a:tab pos="782955" algn="l"/>
              </a:tabLst>
            </a:pPr>
            <a:r>
              <a:rPr sz="2400" spc="-204" dirty="0">
                <a:latin typeface="Trebuchet MS"/>
                <a:cs typeface="Trebuchet MS"/>
              </a:rPr>
              <a:t>Finally,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70" dirty="0">
                <a:latin typeface="Trebuchet MS"/>
                <a:cs typeface="Trebuchet MS"/>
              </a:rPr>
              <a:t>servers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65" dirty="0">
                <a:latin typeface="Trebuchet MS"/>
                <a:cs typeface="Trebuchet MS"/>
              </a:rPr>
              <a:t>amazon.com, </a:t>
            </a:r>
            <a:r>
              <a:rPr sz="2400" spc="-145" dirty="0"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35"/>
              </a:lnSpc>
            </a:pP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hostname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  <a:hlinkClick r:id="rId2"/>
              </a:rPr>
              <a:t>www.amazon.com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10812145" cy="39643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does not strictly belong 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hierarchy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each </a:t>
            </a:r>
            <a:r>
              <a:rPr sz="2800" spc="-5" dirty="0">
                <a:latin typeface="Georgia"/>
                <a:cs typeface="Georgia"/>
              </a:rPr>
              <a:t>ISP (residential ISP, company, university) </a:t>
            </a:r>
            <a:r>
              <a:rPr sz="2800" spc="-10" dirty="0">
                <a:latin typeface="Georgia"/>
                <a:cs typeface="Georgia"/>
              </a:rPr>
              <a:t>has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one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also </a:t>
            </a:r>
            <a:r>
              <a:rPr sz="2400" spc="-5" dirty="0">
                <a:latin typeface="Georgia"/>
                <a:cs typeface="Georgia"/>
              </a:rPr>
              <a:t>called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spc="20" dirty="0">
                <a:latin typeface="Georgia"/>
                <a:cs typeface="Georgia"/>
              </a:rPr>
              <a:t>default </a:t>
            </a:r>
            <a:r>
              <a:rPr sz="2400" dirty="0">
                <a:latin typeface="Georgia"/>
                <a:cs typeface="Georgia"/>
              </a:rPr>
              <a:t>name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server</a:t>
            </a:r>
            <a:r>
              <a:rPr sz="2400" spc="2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241300" marR="738505" indent="-228600">
              <a:lnSpc>
                <a:spcPts val="303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a host connects to an </a:t>
            </a:r>
            <a:r>
              <a:rPr sz="2800" spc="-80" dirty="0">
                <a:latin typeface="Times New Roman"/>
                <a:cs typeface="Times New Roman"/>
              </a:rPr>
              <a:t>ISP,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ISP </a:t>
            </a: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host </a:t>
            </a:r>
            <a:r>
              <a:rPr sz="2800" spc="-5" dirty="0">
                <a:latin typeface="Times New Roman"/>
                <a:cs typeface="Times New Roman"/>
              </a:rPr>
              <a:t>with the IP  addresses of one or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of its local </a:t>
            </a:r>
            <a:r>
              <a:rPr sz="2800" spc="-10" dirty="0">
                <a:latin typeface="Times New Roman"/>
                <a:cs typeface="Times New Roman"/>
              </a:rPr>
              <a:t>DNS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when host makes DNS query, </a:t>
            </a:r>
            <a:r>
              <a:rPr sz="2800" spc="-10" dirty="0"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is sent to its local DNS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has local </a:t>
            </a:r>
            <a:r>
              <a:rPr sz="2400" dirty="0">
                <a:latin typeface="Georgia"/>
                <a:cs typeface="Georgia"/>
              </a:rPr>
              <a:t>cache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recent name-to-address </a:t>
            </a:r>
            <a:r>
              <a:rPr sz="2400" spc="-5" dirty="0">
                <a:latin typeface="Georgia"/>
                <a:cs typeface="Georgia"/>
              </a:rPr>
              <a:t>translation pairs (but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out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date!)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acts as </a:t>
            </a:r>
            <a:r>
              <a:rPr sz="2400" spc="-5" dirty="0">
                <a:latin typeface="Georgia"/>
                <a:cs typeface="Georgia"/>
              </a:rPr>
              <a:t>proxy, forwards </a:t>
            </a:r>
            <a:r>
              <a:rPr sz="2400" dirty="0">
                <a:latin typeface="Georgia"/>
                <a:cs typeface="Georgia"/>
              </a:rPr>
              <a:t>query into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hierarchy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39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 dirty="0">
                <a:latin typeface="Arial"/>
                <a:cs typeface="Arial"/>
              </a:rPr>
              <a:t>Local </a:t>
            </a: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</a:t>
            </a:r>
            <a:r>
              <a:rPr sz="3600" b="1" spc="-240" dirty="0">
                <a:latin typeface="Arial"/>
                <a:cs typeface="Arial"/>
              </a:rPr>
              <a:t> </a:t>
            </a:r>
            <a:r>
              <a:rPr sz="3600" b="1" spc="-254" dirty="0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425513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Georgia"/>
                <a:cs typeface="Georgia"/>
              </a:rPr>
              <a:t>host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cis.poly.edu wants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address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gaia.cs.umass.edu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807"/>
            <a:ext cx="3596640" cy="1041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5"/>
              </a:spcBef>
            </a:pPr>
            <a:r>
              <a:rPr sz="3600" b="1" spc="-390" dirty="0">
                <a:latin typeface="Arial"/>
                <a:cs typeface="Arial"/>
              </a:rPr>
              <a:t>DNS </a:t>
            </a:r>
            <a:r>
              <a:rPr sz="3600" b="1" spc="-330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0679" y="2342007"/>
            <a:ext cx="1486535" cy="85725"/>
          </a:xfrm>
          <a:custGeom>
            <a:avLst/>
            <a:gdLst/>
            <a:ahLst/>
            <a:cxnLst/>
            <a:rect l="l" t="t" r="r" b="b"/>
            <a:pathLst>
              <a:path w="1486534" h="85725">
                <a:moveTo>
                  <a:pt x="1457883" y="28447"/>
                </a:moveTo>
                <a:lnTo>
                  <a:pt x="1414526" y="28447"/>
                </a:lnTo>
                <a:lnTo>
                  <a:pt x="1414652" y="57022"/>
                </a:lnTo>
                <a:lnTo>
                  <a:pt x="1400386" y="57110"/>
                </a:lnTo>
                <a:lnTo>
                  <a:pt x="1400555" y="85725"/>
                </a:lnTo>
                <a:lnTo>
                  <a:pt x="1486027" y="42290"/>
                </a:lnTo>
                <a:lnTo>
                  <a:pt x="1457883" y="28447"/>
                </a:lnTo>
                <a:close/>
              </a:path>
              <a:path w="1486534" h="85725">
                <a:moveTo>
                  <a:pt x="1400217" y="28536"/>
                </a:moveTo>
                <a:lnTo>
                  <a:pt x="0" y="37210"/>
                </a:lnTo>
                <a:lnTo>
                  <a:pt x="253" y="65658"/>
                </a:lnTo>
                <a:lnTo>
                  <a:pt x="1400386" y="57110"/>
                </a:lnTo>
                <a:lnTo>
                  <a:pt x="1400217" y="28536"/>
                </a:lnTo>
                <a:close/>
              </a:path>
              <a:path w="1486534" h="85725">
                <a:moveTo>
                  <a:pt x="1414526" y="28447"/>
                </a:moveTo>
                <a:lnTo>
                  <a:pt x="1400217" y="28536"/>
                </a:lnTo>
                <a:lnTo>
                  <a:pt x="1400386" y="57110"/>
                </a:lnTo>
                <a:lnTo>
                  <a:pt x="1414652" y="57022"/>
                </a:lnTo>
                <a:lnTo>
                  <a:pt x="1414526" y="28447"/>
                </a:lnTo>
                <a:close/>
              </a:path>
              <a:path w="1486534" h="85725">
                <a:moveTo>
                  <a:pt x="1400048" y="0"/>
                </a:moveTo>
                <a:lnTo>
                  <a:pt x="1400217" y="28536"/>
                </a:lnTo>
                <a:lnTo>
                  <a:pt x="1457883" y="28447"/>
                </a:lnTo>
                <a:lnTo>
                  <a:pt x="140004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0806" y="2512060"/>
            <a:ext cx="1420495" cy="85725"/>
          </a:xfrm>
          <a:custGeom>
            <a:avLst/>
            <a:gdLst/>
            <a:ahLst/>
            <a:cxnLst/>
            <a:rect l="l" t="t" r="r" b="b"/>
            <a:pathLst>
              <a:path w="142049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42049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420495" h="85725">
                <a:moveTo>
                  <a:pt x="142036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420368" y="57150"/>
                </a:lnTo>
                <a:lnTo>
                  <a:pt x="1420368" y="285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15000" y="1221486"/>
            <a:ext cx="2164715" cy="3037840"/>
            <a:chOff x="5715000" y="1221486"/>
            <a:chExt cx="2164715" cy="3037840"/>
          </a:xfrm>
        </p:grpSpPr>
        <p:sp>
          <p:nvSpPr>
            <p:cNvPr id="12" name="object 12"/>
            <p:cNvSpPr/>
            <p:nvPr/>
          </p:nvSpPr>
          <p:spPr>
            <a:xfrm>
              <a:off x="6768592" y="2917697"/>
              <a:ext cx="285115" cy="1341120"/>
            </a:xfrm>
            <a:custGeom>
              <a:avLst/>
              <a:gdLst/>
              <a:ahLst/>
              <a:cxnLst/>
              <a:rect l="l" t="t" r="r" b="b"/>
              <a:pathLst>
                <a:path w="285115" h="134112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41120">
                  <a:moveTo>
                    <a:pt x="284861" y="1255141"/>
                  </a:moveTo>
                  <a:lnTo>
                    <a:pt x="256311" y="1255318"/>
                  </a:lnTo>
                  <a:lnTo>
                    <a:pt x="247650" y="16637"/>
                  </a:lnTo>
                  <a:lnTo>
                    <a:pt x="219075" y="16891"/>
                  </a:lnTo>
                  <a:lnTo>
                    <a:pt x="227736" y="1255483"/>
                  </a:lnTo>
                  <a:lnTo>
                    <a:pt x="199136" y="1255649"/>
                  </a:lnTo>
                  <a:lnTo>
                    <a:pt x="242570" y="1341120"/>
                  </a:lnTo>
                  <a:lnTo>
                    <a:pt x="277672" y="1269746"/>
                  </a:lnTo>
                  <a:lnTo>
                    <a:pt x="284861" y="125514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5404" y="1221485"/>
              <a:ext cx="964565" cy="990600"/>
            </a:xfrm>
            <a:custGeom>
              <a:avLst/>
              <a:gdLst/>
              <a:ahLst/>
              <a:cxnLst/>
              <a:rect l="l" t="t" r="r" b="b"/>
              <a:pathLst>
                <a:path w="96456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64565" h="990600">
                  <a:moveTo>
                    <a:pt x="964057" y="238506"/>
                  </a:moveTo>
                  <a:lnTo>
                    <a:pt x="943483" y="218694"/>
                  </a:lnTo>
                  <a:lnTo>
                    <a:pt x="268351" y="918984"/>
                  </a:lnTo>
                  <a:lnTo>
                    <a:pt x="247777" y="899160"/>
                  </a:lnTo>
                  <a:lnTo>
                    <a:pt x="219202" y="990600"/>
                  </a:lnTo>
                  <a:lnTo>
                    <a:pt x="309499" y="958596"/>
                  </a:lnTo>
                  <a:lnTo>
                    <a:pt x="299605" y="949071"/>
                  </a:lnTo>
                  <a:lnTo>
                    <a:pt x="288925" y="938796"/>
                  </a:lnTo>
                  <a:lnTo>
                    <a:pt x="964057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3960" y="3089605"/>
            <a:ext cx="173863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714" y="37997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7114" y="21135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3669" y="211353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340" y="26009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77" y="2113534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10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4493" y="3640963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</a:tabLst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 </a:t>
            </a:r>
            <a:r>
              <a:rPr sz="1800" spc="-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7114" y="36710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036" y="3818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9547" y="962977"/>
            <a:ext cx="2349500" cy="4077335"/>
            <a:chOff x="6289547" y="962977"/>
            <a:chExt cx="2349500" cy="4077335"/>
          </a:xfrm>
        </p:grpSpPr>
        <p:sp>
          <p:nvSpPr>
            <p:cNvPr id="28" name="object 28"/>
            <p:cNvSpPr/>
            <p:nvPr/>
          </p:nvSpPr>
          <p:spPr>
            <a:xfrm>
              <a:off x="7104126" y="2705480"/>
              <a:ext cx="1534795" cy="1447165"/>
            </a:xfrm>
            <a:custGeom>
              <a:avLst/>
              <a:gdLst/>
              <a:ahLst/>
              <a:cxnLst/>
              <a:rect l="l" t="t" r="r" b="b"/>
              <a:pathLst>
                <a:path w="1534795" h="1447164">
                  <a:moveTo>
                    <a:pt x="1503426" y="1427988"/>
                  </a:moveTo>
                  <a:lnTo>
                    <a:pt x="65849" y="176504"/>
                  </a:lnTo>
                  <a:lnTo>
                    <a:pt x="73139" y="168148"/>
                  </a:lnTo>
                  <a:lnTo>
                    <a:pt x="82550" y="157353"/>
                  </a:lnTo>
                  <a:lnTo>
                    <a:pt x="0" y="136017"/>
                  </a:lnTo>
                  <a:lnTo>
                    <a:pt x="32512" y="214757"/>
                  </a:lnTo>
                  <a:lnTo>
                    <a:pt x="49110" y="195707"/>
                  </a:lnTo>
                  <a:lnTo>
                    <a:pt x="1486662" y="1447038"/>
                  </a:lnTo>
                  <a:lnTo>
                    <a:pt x="1503426" y="1427988"/>
                  </a:lnTo>
                  <a:close/>
                </a:path>
                <a:path w="1534795" h="1447164">
                  <a:moveTo>
                    <a:pt x="1534668" y="1324737"/>
                  </a:moveTo>
                  <a:lnTo>
                    <a:pt x="1521536" y="1292352"/>
                  </a:lnTo>
                  <a:lnTo>
                    <a:pt x="1502664" y="1245743"/>
                  </a:lnTo>
                  <a:lnTo>
                    <a:pt x="1485836" y="1264869"/>
                  </a:lnTo>
                  <a:lnTo>
                    <a:pt x="49530" y="0"/>
                  </a:lnTo>
                  <a:lnTo>
                    <a:pt x="32766" y="19050"/>
                  </a:lnTo>
                  <a:lnTo>
                    <a:pt x="1469059" y="1283906"/>
                  </a:lnTo>
                  <a:lnTo>
                    <a:pt x="1452245" y="1303020"/>
                  </a:lnTo>
                  <a:lnTo>
                    <a:pt x="1534668" y="132473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9547" y="4244339"/>
              <a:ext cx="925068" cy="795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39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232140" y="1880108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TLD </a:t>
            </a:r>
            <a:r>
              <a:rPr sz="1800" spc="-5" dirty="0">
                <a:latin typeface="Arial"/>
                <a:cs typeface="Arial"/>
              </a:rPr>
              <a:t>DNS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6330" y="2278202"/>
            <a:ext cx="2878455" cy="232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95"/>
              </a:spcBef>
            </a:pPr>
            <a:r>
              <a:rPr sz="2800" i="1" spc="-310" dirty="0">
                <a:solidFill>
                  <a:srgbClr val="CC0000"/>
                </a:solidFill>
                <a:latin typeface="Trebuchet MS"/>
                <a:cs typeface="Trebuchet MS"/>
              </a:rPr>
              <a:t>iterated</a:t>
            </a:r>
            <a:r>
              <a:rPr sz="2800" i="1" spc="-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00" dirty="0">
                <a:solidFill>
                  <a:srgbClr val="CC0000"/>
                </a:solidFill>
                <a:latin typeface="Trebuchet MS"/>
                <a:cs typeface="Trebuchet MS"/>
              </a:rPr>
              <a:t>query: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ts val="2450"/>
              </a:lnSpc>
              <a:spcBef>
                <a:spcPts val="23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75" dirty="0">
                <a:latin typeface="Trebuchet MS"/>
                <a:cs typeface="Trebuchet MS"/>
              </a:rPr>
              <a:t>server  </a:t>
            </a:r>
            <a:r>
              <a:rPr sz="2400" spc="-130" dirty="0">
                <a:latin typeface="Trebuchet MS"/>
                <a:cs typeface="Trebuchet MS"/>
              </a:rPr>
              <a:t>replies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130" dirty="0">
                <a:latin typeface="Trebuchet MS"/>
                <a:cs typeface="Trebuchet MS"/>
              </a:rPr>
              <a:t>of  </a:t>
            </a:r>
            <a:r>
              <a:rPr sz="2400" spc="-75" dirty="0">
                <a:latin typeface="Trebuchet MS"/>
                <a:cs typeface="Trebuchet MS"/>
              </a:rPr>
              <a:t>server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contact</a:t>
            </a:r>
            <a:endParaRPr sz="2400">
              <a:latin typeface="Trebuchet MS"/>
              <a:cs typeface="Trebuchet MS"/>
            </a:endParaRPr>
          </a:p>
          <a:p>
            <a:pPr marL="354965" marR="182245" indent="-342900">
              <a:lnSpc>
                <a:spcPct val="85100"/>
              </a:lnSpc>
              <a:spcBef>
                <a:spcPts val="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40" dirty="0">
                <a:latin typeface="AoyagiKouzanFontT"/>
                <a:cs typeface="AoyagiKouzanFontT"/>
              </a:rPr>
              <a:t>“</a:t>
            </a:r>
            <a:r>
              <a:rPr sz="2400" spc="-640" dirty="0">
                <a:latin typeface="Trebuchet MS"/>
                <a:cs typeface="Trebuchet MS"/>
              </a:rPr>
              <a:t>I </a:t>
            </a:r>
            <a:r>
              <a:rPr sz="2400" spc="-320" dirty="0">
                <a:latin typeface="Trebuchet MS"/>
                <a:cs typeface="Trebuchet MS"/>
              </a:rPr>
              <a:t>don</a:t>
            </a:r>
            <a:r>
              <a:rPr sz="2400" spc="-320" dirty="0">
                <a:latin typeface="AoyagiKouzanFontT"/>
                <a:cs typeface="AoyagiKouzanFontT"/>
              </a:rPr>
              <a:t>’</a:t>
            </a:r>
            <a:r>
              <a:rPr sz="2400" spc="-320" dirty="0">
                <a:latin typeface="Trebuchet MS"/>
                <a:cs typeface="Trebuchet MS"/>
              </a:rPr>
              <a:t>t </a:t>
            </a:r>
            <a:r>
              <a:rPr sz="2400" spc="-60" dirty="0">
                <a:latin typeface="Trebuchet MS"/>
                <a:cs typeface="Trebuchet MS"/>
              </a:rPr>
              <a:t>know </a:t>
            </a:r>
            <a:r>
              <a:rPr sz="2400" spc="-120" dirty="0">
                <a:latin typeface="Trebuchet MS"/>
                <a:cs typeface="Trebuchet MS"/>
              </a:rPr>
              <a:t>this  </a:t>
            </a:r>
            <a:r>
              <a:rPr sz="2400" spc="-195" dirty="0">
                <a:latin typeface="Trebuchet MS"/>
                <a:cs typeface="Trebuchet MS"/>
              </a:rPr>
              <a:t>name, </a:t>
            </a:r>
            <a:r>
              <a:rPr sz="2400" spc="-135" dirty="0">
                <a:latin typeface="Trebuchet MS"/>
                <a:cs typeface="Trebuchet MS"/>
              </a:rPr>
              <a:t>but </a:t>
            </a:r>
            <a:r>
              <a:rPr sz="2400" spc="-120" dirty="0">
                <a:latin typeface="Trebuchet MS"/>
                <a:cs typeface="Trebuchet MS"/>
              </a:rPr>
              <a:t>ask this  </a:t>
            </a:r>
            <a:r>
              <a:rPr sz="2400" spc="-235" dirty="0">
                <a:latin typeface="Trebuchet MS"/>
                <a:cs typeface="Trebuchet MS"/>
              </a:rPr>
              <a:t>server</a:t>
            </a:r>
            <a:r>
              <a:rPr sz="2400" spc="-235" dirty="0">
                <a:latin typeface="AoyagiKouzanFontT"/>
                <a:cs typeface="AoyagiKouzanFontT"/>
              </a:rPr>
              <a:t>”</a:t>
            </a:r>
            <a:endParaRPr sz="2400">
              <a:latin typeface="AoyagiKouzanFontT"/>
              <a:cs typeface="AoyagiKouzanFont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94" name="object 94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97" name="object 97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8712517" y="2215705"/>
            <a:ext cx="394970" cy="651510"/>
            <a:chOff x="8712517" y="2215705"/>
            <a:chExt cx="394970" cy="651510"/>
          </a:xfrm>
        </p:grpSpPr>
        <p:sp>
          <p:nvSpPr>
            <p:cNvPr id="127" name="object 127"/>
            <p:cNvSpPr/>
            <p:nvPr/>
          </p:nvSpPr>
          <p:spPr>
            <a:xfrm>
              <a:off x="8734044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3396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86444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883396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6444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0348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83396" y="2546603"/>
              <a:ext cx="152400" cy="30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31224" y="2468879"/>
              <a:ext cx="73151" cy="502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0348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83396" y="2220467"/>
              <a:ext cx="155448" cy="612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22080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4" y="2375915"/>
              <a:ext cx="64007" cy="5638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8844" y="2287523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4" y="2831591"/>
              <a:ext cx="294131" cy="22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34044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763000" y="274319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11768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59012" y="274319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266801" y="4994275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TLD </a:t>
            </a:r>
            <a:r>
              <a:rPr sz="1800" spc="-5" dirty="0">
                <a:latin typeface="Times New Roman"/>
                <a:cs typeface="Times New Roman"/>
              </a:rPr>
              <a:t>server may </a:t>
            </a:r>
            <a:r>
              <a:rPr sz="1800" dirty="0">
                <a:latin typeface="Times New Roman"/>
                <a:cs typeface="Times New Roman"/>
              </a:rPr>
              <a:t>not know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authoritative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hostname. </a:t>
            </a:r>
            <a:r>
              <a:rPr sz="1800" dirty="0">
                <a:latin typeface="Times New Roman"/>
                <a:cs typeface="Times New Roman"/>
              </a:rPr>
              <a:t>Instead, the TLD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6801" y="5542889"/>
            <a:ext cx="56216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know only of an intermediate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 turn  knows the authoritative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for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292" y="32852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092" y="3361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041" y="1845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608" y="2942081"/>
            <a:ext cx="206375" cy="730250"/>
          </a:xfrm>
          <a:custGeom>
            <a:avLst/>
            <a:gdLst/>
            <a:ahLst/>
            <a:cxnLst/>
            <a:rect l="l" t="t" r="r" b="b"/>
            <a:pathLst>
              <a:path w="206375" h="730250">
                <a:moveTo>
                  <a:pt x="85725" y="97917"/>
                </a:moveTo>
                <a:lnTo>
                  <a:pt x="78549" y="83566"/>
                </a:lnTo>
                <a:lnTo>
                  <a:pt x="42926" y="12192"/>
                </a:lnTo>
                <a:lnTo>
                  <a:pt x="0" y="97917"/>
                </a:lnTo>
                <a:lnTo>
                  <a:pt x="28575" y="97917"/>
                </a:lnTo>
                <a:lnTo>
                  <a:pt x="28702" y="729996"/>
                </a:lnTo>
                <a:lnTo>
                  <a:pt x="57277" y="729996"/>
                </a:lnTo>
                <a:lnTo>
                  <a:pt x="57150" y="97917"/>
                </a:lnTo>
                <a:lnTo>
                  <a:pt x="85725" y="97917"/>
                </a:lnTo>
                <a:close/>
              </a:path>
              <a:path w="206375" h="730250">
                <a:moveTo>
                  <a:pt x="206121" y="589407"/>
                </a:moveTo>
                <a:lnTo>
                  <a:pt x="177546" y="589407"/>
                </a:lnTo>
                <a:lnTo>
                  <a:pt x="177546" y="0"/>
                </a:lnTo>
                <a:lnTo>
                  <a:pt x="148971" y="0"/>
                </a:lnTo>
                <a:lnTo>
                  <a:pt x="148971" y="589407"/>
                </a:lnTo>
                <a:lnTo>
                  <a:pt x="120396" y="589407"/>
                </a:lnTo>
                <a:lnTo>
                  <a:pt x="163322" y="675132"/>
                </a:lnTo>
                <a:lnTo>
                  <a:pt x="199009" y="603631"/>
                </a:lnTo>
                <a:lnTo>
                  <a:pt x="206121" y="589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3326" y="1541525"/>
            <a:ext cx="471805" cy="575945"/>
          </a:xfrm>
          <a:custGeom>
            <a:avLst/>
            <a:gdLst/>
            <a:ahLst/>
            <a:cxnLst/>
            <a:rect l="l" t="t" r="r" b="b"/>
            <a:pathLst>
              <a:path w="471804" h="575944">
                <a:moveTo>
                  <a:pt x="65088" y="57512"/>
                </a:moveTo>
                <a:lnTo>
                  <a:pt x="42882" y="75566"/>
                </a:lnTo>
                <a:lnTo>
                  <a:pt x="449199" y="575945"/>
                </a:lnTo>
                <a:lnTo>
                  <a:pt x="471297" y="557911"/>
                </a:lnTo>
                <a:lnTo>
                  <a:pt x="65088" y="57512"/>
                </a:lnTo>
                <a:close/>
              </a:path>
              <a:path w="471804" h="575944">
                <a:moveTo>
                  <a:pt x="0" y="0"/>
                </a:moveTo>
                <a:lnTo>
                  <a:pt x="20700" y="93599"/>
                </a:lnTo>
                <a:lnTo>
                  <a:pt x="42882" y="75566"/>
                </a:lnTo>
                <a:lnTo>
                  <a:pt x="33908" y="64515"/>
                </a:lnTo>
                <a:lnTo>
                  <a:pt x="56133" y="46482"/>
                </a:lnTo>
                <a:lnTo>
                  <a:pt x="78657" y="46482"/>
                </a:lnTo>
                <a:lnTo>
                  <a:pt x="87249" y="39497"/>
                </a:lnTo>
                <a:lnTo>
                  <a:pt x="0" y="0"/>
                </a:lnTo>
                <a:close/>
              </a:path>
              <a:path w="471804" h="575944">
                <a:moveTo>
                  <a:pt x="56133" y="46482"/>
                </a:moveTo>
                <a:lnTo>
                  <a:pt x="33908" y="64515"/>
                </a:lnTo>
                <a:lnTo>
                  <a:pt x="42882" y="75566"/>
                </a:lnTo>
                <a:lnTo>
                  <a:pt x="65088" y="57512"/>
                </a:lnTo>
                <a:lnTo>
                  <a:pt x="56133" y="46482"/>
                </a:lnTo>
                <a:close/>
              </a:path>
              <a:path w="471804" h="575944">
                <a:moveTo>
                  <a:pt x="78657" y="46482"/>
                </a:moveTo>
                <a:lnTo>
                  <a:pt x="56133" y="46482"/>
                </a:lnTo>
                <a:lnTo>
                  <a:pt x="65088" y="57512"/>
                </a:lnTo>
                <a:lnTo>
                  <a:pt x="78657" y="464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14180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2" y="1704212"/>
            <a:ext cx="293306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65" dirty="0">
                <a:solidFill>
                  <a:srgbClr val="CC0000"/>
                </a:solidFill>
                <a:latin typeface="Trebuchet MS"/>
                <a:cs typeface="Trebuchet MS"/>
              </a:rPr>
              <a:t>recursive</a:t>
            </a:r>
            <a:r>
              <a:rPr sz="2800" i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20" dirty="0">
                <a:solidFill>
                  <a:srgbClr val="CC0000"/>
                </a:solidFill>
                <a:latin typeface="Trebuchet MS"/>
                <a:cs typeface="Trebuchet MS"/>
              </a:rPr>
              <a:t>query</a:t>
            </a:r>
            <a:r>
              <a:rPr sz="2800" i="1" spc="-220" dirty="0">
                <a:solidFill>
                  <a:srgbClr val="CC00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4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puts burden </a:t>
            </a:r>
            <a:r>
              <a:rPr sz="2400" spc="-125" dirty="0">
                <a:latin typeface="Trebuchet MS"/>
                <a:cs typeface="Trebuchet MS"/>
              </a:rPr>
              <a:t>of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90" dirty="0">
                <a:latin typeface="Trebuchet MS"/>
                <a:cs typeface="Trebuchet MS"/>
              </a:rPr>
              <a:t>resolution </a:t>
            </a:r>
            <a:r>
              <a:rPr sz="2400" spc="-40" dirty="0">
                <a:latin typeface="Trebuchet MS"/>
                <a:cs typeface="Trebuchet MS"/>
              </a:rPr>
              <a:t>on  </a:t>
            </a: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75" dirty="0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70" dirty="0">
                <a:latin typeface="Trebuchet MS"/>
                <a:cs typeface="Trebuchet MS"/>
              </a:rPr>
              <a:t>heavy </a:t>
            </a:r>
            <a:r>
              <a:rPr sz="2400" spc="-130" dirty="0">
                <a:latin typeface="Trebuchet MS"/>
                <a:cs typeface="Trebuchet MS"/>
              </a:rPr>
              <a:t>load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upper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160" dirty="0">
                <a:latin typeface="Trebuchet MS"/>
                <a:cs typeface="Trebuchet MS"/>
              </a:rPr>
              <a:t>levels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hierarchy?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5000" y="1221486"/>
            <a:ext cx="2173605" cy="3048000"/>
            <a:chOff x="5715000" y="1221486"/>
            <a:chExt cx="2173605" cy="3048000"/>
          </a:xfrm>
        </p:grpSpPr>
        <p:sp>
          <p:nvSpPr>
            <p:cNvPr id="15" name="object 15"/>
            <p:cNvSpPr/>
            <p:nvPr/>
          </p:nvSpPr>
          <p:spPr>
            <a:xfrm>
              <a:off x="6768592" y="2917697"/>
              <a:ext cx="285115" cy="1351915"/>
            </a:xfrm>
            <a:custGeom>
              <a:avLst/>
              <a:gdLst/>
              <a:ahLst/>
              <a:cxnLst/>
              <a:rect l="l" t="t" r="r" b="b"/>
              <a:pathLst>
                <a:path w="285115" h="1351914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51914">
                  <a:moveTo>
                    <a:pt x="284861" y="1265809"/>
                  </a:moveTo>
                  <a:lnTo>
                    <a:pt x="256311" y="1265986"/>
                  </a:lnTo>
                  <a:lnTo>
                    <a:pt x="247650" y="27305"/>
                  </a:lnTo>
                  <a:lnTo>
                    <a:pt x="219075" y="27559"/>
                  </a:lnTo>
                  <a:lnTo>
                    <a:pt x="227736" y="1266151"/>
                  </a:lnTo>
                  <a:lnTo>
                    <a:pt x="199136" y="1266317"/>
                  </a:lnTo>
                  <a:lnTo>
                    <a:pt x="242570" y="1351788"/>
                  </a:lnTo>
                  <a:lnTo>
                    <a:pt x="277672" y="1280414"/>
                  </a:lnTo>
                  <a:lnTo>
                    <a:pt x="284861" y="126580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6260" y="1221485"/>
              <a:ext cx="982344" cy="990600"/>
            </a:xfrm>
            <a:custGeom>
              <a:avLst/>
              <a:gdLst/>
              <a:ahLst/>
              <a:cxnLst/>
              <a:rect l="l" t="t" r="r" b="b"/>
              <a:pathLst>
                <a:path w="98234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82345" h="990600">
                  <a:moveTo>
                    <a:pt x="982345" y="238506"/>
                  </a:moveTo>
                  <a:lnTo>
                    <a:pt x="961771" y="218694"/>
                  </a:lnTo>
                  <a:lnTo>
                    <a:pt x="288150" y="918972"/>
                  </a:lnTo>
                  <a:lnTo>
                    <a:pt x="267589" y="899160"/>
                  </a:lnTo>
                  <a:lnTo>
                    <a:pt x="239014" y="990600"/>
                  </a:lnTo>
                  <a:lnTo>
                    <a:pt x="329311" y="958596"/>
                  </a:lnTo>
                  <a:lnTo>
                    <a:pt x="319417" y="949071"/>
                  </a:lnTo>
                  <a:lnTo>
                    <a:pt x="308724" y="938784"/>
                  </a:lnTo>
                  <a:lnTo>
                    <a:pt x="982345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3960" y="3089605"/>
            <a:ext cx="173863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1575"/>
              </a:spcBef>
              <a:tabLst>
                <a:tab pos="1382395" algn="l"/>
              </a:tabLst>
            </a:pPr>
            <a:r>
              <a:rPr sz="2700" spc="-7" baseline="1543" dirty="0">
                <a:solidFill>
                  <a:srgbClr val="CC0000"/>
                </a:solidFill>
                <a:latin typeface="Arial"/>
                <a:cs typeface="Arial"/>
              </a:rPr>
              <a:t>1	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67141" y="1325244"/>
            <a:ext cx="611505" cy="749935"/>
          </a:xfrm>
          <a:custGeom>
            <a:avLst/>
            <a:gdLst/>
            <a:ahLst/>
            <a:cxnLst/>
            <a:rect l="l" t="t" r="r" b="b"/>
            <a:pathLst>
              <a:path w="611504" h="749935">
                <a:moveTo>
                  <a:pt x="546383" y="692110"/>
                </a:moveTo>
                <a:lnTo>
                  <a:pt x="524255" y="710056"/>
                </a:lnTo>
                <a:lnTo>
                  <a:pt x="611504" y="749680"/>
                </a:lnTo>
                <a:lnTo>
                  <a:pt x="601224" y="703199"/>
                </a:lnTo>
                <a:lnTo>
                  <a:pt x="555370" y="703199"/>
                </a:lnTo>
                <a:lnTo>
                  <a:pt x="546383" y="692110"/>
                </a:lnTo>
                <a:close/>
              </a:path>
              <a:path w="611504" h="749935">
                <a:moveTo>
                  <a:pt x="568610" y="674082"/>
                </a:moveTo>
                <a:lnTo>
                  <a:pt x="546383" y="692110"/>
                </a:lnTo>
                <a:lnTo>
                  <a:pt x="555370" y="703199"/>
                </a:lnTo>
                <a:lnTo>
                  <a:pt x="577595" y="685164"/>
                </a:lnTo>
                <a:lnTo>
                  <a:pt x="568610" y="674082"/>
                </a:lnTo>
                <a:close/>
              </a:path>
              <a:path w="611504" h="749935">
                <a:moveTo>
                  <a:pt x="590803" y="656081"/>
                </a:moveTo>
                <a:lnTo>
                  <a:pt x="568610" y="674082"/>
                </a:lnTo>
                <a:lnTo>
                  <a:pt x="577595" y="685164"/>
                </a:lnTo>
                <a:lnTo>
                  <a:pt x="555370" y="703199"/>
                </a:lnTo>
                <a:lnTo>
                  <a:pt x="601224" y="703199"/>
                </a:lnTo>
                <a:lnTo>
                  <a:pt x="590803" y="656081"/>
                </a:lnTo>
                <a:close/>
              </a:path>
              <a:path w="611504" h="749935">
                <a:moveTo>
                  <a:pt x="22098" y="0"/>
                </a:moveTo>
                <a:lnTo>
                  <a:pt x="0" y="18033"/>
                </a:lnTo>
                <a:lnTo>
                  <a:pt x="546383" y="692110"/>
                </a:lnTo>
                <a:lnTo>
                  <a:pt x="568610" y="674082"/>
                </a:lnTo>
                <a:lnTo>
                  <a:pt x="220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5427" y="215646"/>
            <a:ext cx="35985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2677" y="2273934"/>
            <a:ext cx="148463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  <a:tabLst>
                <a:tab pos="246379" algn="l"/>
                <a:tab pos="49466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	TLD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26" name="object 26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89547" y="4244340"/>
            <a:ext cx="925194" cy="795655"/>
            <a:chOff x="6289547" y="4244340"/>
            <a:chExt cx="925194" cy="795655"/>
          </a:xfrm>
        </p:grpSpPr>
        <p:sp>
          <p:nvSpPr>
            <p:cNvPr id="29" name="object 29"/>
            <p:cNvSpPr/>
            <p:nvPr/>
          </p:nvSpPr>
          <p:spPr>
            <a:xfrm>
              <a:off x="6289547" y="4244340"/>
              <a:ext cx="925068" cy="795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40"/>
              <a:ext cx="449579" cy="364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32" name="object 32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1630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63068" y="1371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0" y="13716"/>
                  </a:moveTo>
                  <a:lnTo>
                    <a:pt x="163068" y="13716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741985" y="962977"/>
            <a:ext cx="2366010" cy="1913255"/>
            <a:chOff x="6741985" y="962977"/>
            <a:chExt cx="2366010" cy="1913255"/>
          </a:xfrm>
        </p:grpSpPr>
        <p:sp>
          <p:nvSpPr>
            <p:cNvPr id="64" name="object 64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1544" y="1219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2"/>
                  </a:moveTo>
                  <a:lnTo>
                    <a:pt x="161544" y="12192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34043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83395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6443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1630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63068" y="13715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0" y="13715"/>
                  </a:moveTo>
                  <a:lnTo>
                    <a:pt x="163068" y="13715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3395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886443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880347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3395" y="2546603"/>
              <a:ext cx="152400" cy="304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31223" y="2468879"/>
              <a:ext cx="73151" cy="5029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880347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3395" y="2220467"/>
              <a:ext cx="155448" cy="6126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022079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38843" y="2375915"/>
              <a:ext cx="64007" cy="563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3" y="2287523"/>
              <a:ext cx="67055" cy="655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34043" y="2831591"/>
              <a:ext cx="294131" cy="2286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3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62999" y="2743200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811767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59011" y="274320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01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40" dirty="0">
                <a:latin typeface="Arial"/>
                <a:cs typeface="Arial"/>
              </a:rPr>
              <a:t>caching, </a:t>
            </a:r>
            <a:r>
              <a:rPr sz="3600" b="1" spc="-275" dirty="0">
                <a:latin typeface="Arial"/>
                <a:cs typeface="Arial"/>
              </a:rPr>
              <a:t>updating</a:t>
            </a:r>
            <a:r>
              <a:rPr sz="3600" b="1" spc="19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678561"/>
            <a:ext cx="9333230" cy="5036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01320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once </a:t>
            </a:r>
            <a:r>
              <a:rPr sz="2400" dirty="0">
                <a:latin typeface="Georgia"/>
                <a:cs typeface="Georgia"/>
              </a:rPr>
              <a:t>(any) name </a:t>
            </a:r>
            <a:r>
              <a:rPr sz="2400" spc="-5" dirty="0">
                <a:latin typeface="Georgia"/>
                <a:cs typeface="Georgia"/>
              </a:rPr>
              <a:t>server learns </a:t>
            </a:r>
            <a:r>
              <a:rPr sz="2400" dirty="0">
                <a:latin typeface="Georgia"/>
                <a:cs typeface="Georgia"/>
              </a:rPr>
              <a:t>mapping, it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caches</a:t>
            </a:r>
            <a:r>
              <a:rPr sz="2400" i="1" spc="-4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mapping</a:t>
            </a:r>
            <a:endParaRPr sz="2400">
              <a:latin typeface="Georgia"/>
              <a:cs typeface="Georgia"/>
            </a:endParaRPr>
          </a:p>
          <a:p>
            <a:pPr marL="858519" marR="153670" lvl="1" indent="-229235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859155" algn="l"/>
              </a:tabLst>
            </a:pPr>
            <a:r>
              <a:rPr sz="2400" spc="-5" dirty="0">
                <a:latin typeface="Georgia"/>
                <a:cs typeface="Georgia"/>
              </a:rPr>
              <a:t>cache entries timeout (disappear) </a:t>
            </a:r>
            <a:r>
              <a:rPr sz="2400" dirty="0">
                <a:latin typeface="Georgia"/>
                <a:cs typeface="Georgia"/>
              </a:rPr>
              <a:t>after </a:t>
            </a:r>
            <a:r>
              <a:rPr sz="2400" spc="-5" dirty="0">
                <a:latin typeface="Georgia"/>
                <a:cs typeface="Georgia"/>
              </a:rPr>
              <a:t>some time </a:t>
            </a:r>
            <a:r>
              <a:rPr sz="2400" spc="5" dirty="0">
                <a:latin typeface="Georgia"/>
                <a:cs typeface="Georgia"/>
              </a:rPr>
              <a:t>(TTL- </a:t>
            </a:r>
            <a:r>
              <a:rPr sz="2400" dirty="0">
                <a:latin typeface="Georgia"/>
                <a:cs typeface="Georgia"/>
              </a:rPr>
              <a:t>Time  To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Live)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TLD </a:t>
            </a:r>
            <a:r>
              <a:rPr sz="2400" spc="-5" dirty="0">
                <a:latin typeface="Georgia"/>
                <a:cs typeface="Georgia"/>
              </a:rPr>
              <a:t>servers typically cached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local name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servers</a:t>
            </a:r>
            <a:endParaRPr sz="2400">
              <a:latin typeface="Georgia"/>
              <a:cs typeface="Georgia"/>
            </a:endParaRPr>
          </a:p>
          <a:p>
            <a:pPr marL="131572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316355" algn="l"/>
              </a:tabLst>
            </a:pPr>
            <a:r>
              <a:rPr sz="2400" spc="-110" dirty="0">
                <a:latin typeface="Trebuchet MS"/>
                <a:cs typeface="Trebuchet MS"/>
              </a:rPr>
              <a:t>thus </a:t>
            </a:r>
            <a:r>
              <a:rPr sz="2400" spc="-35" dirty="0">
                <a:latin typeface="Trebuchet MS"/>
                <a:cs typeface="Trebuchet MS"/>
              </a:rPr>
              <a:t>root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70" dirty="0">
                <a:latin typeface="Trebuchet MS"/>
                <a:cs typeface="Trebuchet MS"/>
              </a:rPr>
              <a:t>servers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135" dirty="0">
                <a:latin typeface="Trebuchet MS"/>
                <a:cs typeface="Trebuchet MS"/>
              </a:rPr>
              <a:t>often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visited</a:t>
            </a:r>
            <a:endParaRPr sz="2400">
              <a:latin typeface="Trebuchet MS"/>
              <a:cs typeface="Trebuchet MS"/>
            </a:endParaRPr>
          </a:p>
          <a:p>
            <a:pPr marL="401320" marR="42925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cached entries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out-of-date </a:t>
            </a:r>
            <a:r>
              <a:rPr sz="2400" dirty="0">
                <a:latin typeface="Georgia"/>
                <a:cs typeface="Georgia"/>
              </a:rPr>
              <a:t>(best </a:t>
            </a:r>
            <a:r>
              <a:rPr sz="2400" spc="-5" dirty="0">
                <a:latin typeface="Georgia"/>
                <a:cs typeface="Georgia"/>
              </a:rPr>
              <a:t>effort name-to-address  translation!)</a:t>
            </a:r>
            <a:endParaRPr sz="2400">
              <a:latin typeface="Georgia"/>
              <a:cs typeface="Georgia"/>
            </a:endParaRPr>
          </a:p>
          <a:p>
            <a:pPr marL="858519" marR="229235" lvl="1" indent="-229235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if name </a:t>
            </a:r>
            <a:r>
              <a:rPr sz="2400" spc="-5" dirty="0">
                <a:latin typeface="Georgia"/>
                <a:cs typeface="Georgia"/>
              </a:rPr>
              <a:t>host changes </a:t>
            </a:r>
            <a:r>
              <a:rPr sz="2400" dirty="0">
                <a:latin typeface="Georgia"/>
                <a:cs typeface="Georgia"/>
              </a:rPr>
              <a:t>IP address, </a:t>
            </a:r>
            <a:r>
              <a:rPr sz="2400" spc="-5" dirty="0">
                <a:latin typeface="Georgia"/>
                <a:cs typeface="Georgia"/>
              </a:rPr>
              <a:t>may </a:t>
            </a:r>
            <a:r>
              <a:rPr sz="2400" dirty="0">
                <a:latin typeface="Georgia"/>
                <a:cs typeface="Georgia"/>
              </a:rPr>
              <a:t>not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dirty="0">
                <a:latin typeface="Georgia"/>
                <a:cs typeface="Georgia"/>
              </a:rPr>
              <a:t>known </a:t>
            </a:r>
            <a:r>
              <a:rPr sz="2400" spc="-5" dirty="0">
                <a:latin typeface="Georgia"/>
                <a:cs typeface="Georgia"/>
              </a:rPr>
              <a:t>Internet-  wide until </a:t>
            </a:r>
            <a:r>
              <a:rPr sz="2400" dirty="0">
                <a:latin typeface="Georgia"/>
                <a:cs typeface="Georgia"/>
              </a:rPr>
              <a:t>all TTLs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expire</a:t>
            </a:r>
            <a:endParaRPr sz="2400">
              <a:latin typeface="Georgia"/>
              <a:cs typeface="Georgia"/>
            </a:endParaRPr>
          </a:p>
          <a:p>
            <a:pPr marL="40132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update/notify mechanisms proposed </a:t>
            </a:r>
            <a:r>
              <a:rPr sz="2400" dirty="0">
                <a:latin typeface="Georgia"/>
                <a:cs typeface="Georgia"/>
              </a:rPr>
              <a:t>IETF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standard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RFC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2136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25"/>
              </a:spcBef>
            </a:pP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 </a:t>
            </a:r>
            <a:r>
              <a:rPr sz="1800" spc="-130" dirty="0">
                <a:latin typeface="Trebuchet MS"/>
                <a:cs typeface="Trebuchet MS"/>
              </a:rPr>
              <a:t>chain, </a:t>
            </a:r>
            <a:r>
              <a:rPr sz="1800" spc="-114" dirty="0">
                <a:latin typeface="Trebuchet MS"/>
                <a:cs typeface="Trebuchet MS"/>
              </a:rPr>
              <a:t>when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95" dirty="0">
                <a:latin typeface="Trebuchet MS"/>
                <a:cs typeface="Trebuchet MS"/>
              </a:rPr>
              <a:t>receives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25" dirty="0">
                <a:latin typeface="Trebuchet MS"/>
                <a:cs typeface="Trebuchet MS"/>
              </a:rPr>
              <a:t>reply </a:t>
            </a:r>
            <a:r>
              <a:rPr sz="1800" spc="-114" dirty="0">
                <a:latin typeface="Trebuchet MS"/>
                <a:cs typeface="Trebuchet MS"/>
              </a:rPr>
              <a:t>(containing, 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40" dirty="0">
                <a:latin typeface="Trebuchet MS"/>
                <a:cs typeface="Trebuchet MS"/>
              </a:rPr>
              <a:t>a 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85" dirty="0">
                <a:latin typeface="Trebuchet MS"/>
                <a:cs typeface="Trebuchet MS"/>
              </a:rPr>
              <a:t>address), </a:t>
            </a:r>
            <a:r>
              <a:rPr sz="1800" spc="-180" dirty="0">
                <a:latin typeface="Trebuchet MS"/>
                <a:cs typeface="Trebuchet MS"/>
              </a:rPr>
              <a:t>it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120" dirty="0">
                <a:latin typeface="Trebuchet MS"/>
                <a:cs typeface="Trebuchet MS"/>
              </a:rPr>
              <a:t>local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5738266"/>
            <a:ext cx="1012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Because </a:t>
            </a:r>
            <a:r>
              <a:rPr sz="1800" spc="-50" dirty="0">
                <a:latin typeface="Trebuchet MS"/>
                <a:cs typeface="Trebuchet MS"/>
              </a:rPr>
              <a:t>hosts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mappings </a:t>
            </a:r>
            <a:r>
              <a:rPr sz="1800" spc="-135" dirty="0">
                <a:latin typeface="Trebuchet MS"/>
                <a:cs typeface="Trebuchet MS"/>
              </a:rPr>
              <a:t>between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30" dirty="0">
                <a:latin typeface="Trebuchet MS"/>
                <a:cs typeface="Trebuchet MS"/>
              </a:rPr>
              <a:t>are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75" dirty="0">
                <a:latin typeface="Trebuchet MS"/>
                <a:cs typeface="Trebuchet MS"/>
              </a:rPr>
              <a:t>no </a:t>
            </a:r>
            <a:r>
              <a:rPr sz="1800" spc="-80" dirty="0">
                <a:latin typeface="Trebuchet MS"/>
                <a:cs typeface="Trebuchet MS"/>
              </a:rPr>
              <a:t>means </a:t>
            </a:r>
            <a:r>
              <a:rPr sz="1800" spc="-130" dirty="0">
                <a:latin typeface="Trebuchet MS"/>
                <a:cs typeface="Trebuchet MS"/>
              </a:rPr>
              <a:t>permanent,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Trebuchet MS"/>
                <a:cs typeface="Trebuchet MS"/>
              </a:rPr>
              <a:t>discard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cached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information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after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period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time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(often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set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two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days).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3404" y="1802384"/>
            <a:ext cx="18923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local </a:t>
            </a:r>
            <a:r>
              <a:rPr sz="1800" spc="25" dirty="0">
                <a:latin typeface="Trebuchet MS"/>
                <a:cs typeface="Trebuchet MS"/>
              </a:rPr>
              <a:t>DNS 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5" dirty="0">
                <a:latin typeface="Trebuchet MS"/>
                <a:cs typeface="Trebuchet MS"/>
              </a:rPr>
              <a:t>also 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55" dirty="0">
                <a:latin typeface="Trebuchet MS"/>
                <a:cs typeface="Trebuchet MS"/>
              </a:rPr>
              <a:t>TLD  </a:t>
            </a:r>
            <a:r>
              <a:rPr sz="1800" spc="-75" dirty="0">
                <a:latin typeface="Trebuchet MS"/>
                <a:cs typeface="Trebuchet MS"/>
              </a:rPr>
              <a:t>servers, </a:t>
            </a:r>
            <a:r>
              <a:rPr sz="1800" spc="-130" dirty="0">
                <a:latin typeface="Trebuchet MS"/>
                <a:cs typeface="Trebuchet MS"/>
              </a:rPr>
              <a:t>thereby  </a:t>
            </a:r>
            <a:r>
              <a:rPr sz="1800" spc="-114" dirty="0">
                <a:latin typeface="Trebuchet MS"/>
                <a:cs typeface="Trebuchet MS"/>
              </a:rPr>
              <a:t>allowing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local 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50" dirty="0">
                <a:latin typeface="Trebuchet MS"/>
                <a:cs typeface="Trebuchet MS"/>
              </a:rPr>
              <a:t>bypass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20" dirty="0">
                <a:latin typeface="Trebuchet MS"/>
                <a:cs typeface="Trebuchet MS"/>
              </a:rPr>
              <a:t>root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55" dirty="0">
                <a:latin typeface="Trebuchet MS"/>
                <a:cs typeface="Trebuchet MS"/>
              </a:rPr>
              <a:t>servers </a:t>
            </a:r>
            <a:r>
              <a:rPr sz="1800" spc="-110" dirty="0">
                <a:latin typeface="Trebuchet MS"/>
                <a:cs typeface="Trebuchet MS"/>
              </a:rPr>
              <a:t>in 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chain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695007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DNS: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Georgia"/>
                <a:cs typeface="Georgia"/>
              </a:rPr>
              <a:t>distributed database storing </a:t>
            </a:r>
            <a:r>
              <a:rPr sz="2400" dirty="0">
                <a:latin typeface="Georgia"/>
                <a:cs typeface="Georgia"/>
              </a:rPr>
              <a:t>resource records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(RR)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 dirty="0">
                <a:latin typeface="Arial"/>
                <a:cs typeface="Arial"/>
              </a:rPr>
              <a:t>DNS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0" y="5473395"/>
            <a:ext cx="6366510" cy="1169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obtain the canonical name for the </a:t>
            </a:r>
            <a:r>
              <a:rPr sz="1800" spc="-5" dirty="0">
                <a:latin typeface="Times New Roman"/>
                <a:cs typeface="Times New Roman"/>
              </a:rPr>
              <a:t>mail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 </a:t>
            </a:r>
            <a:r>
              <a:rPr sz="1800" dirty="0">
                <a:latin typeface="Times New Roman"/>
                <a:cs typeface="Times New Roman"/>
              </a:rPr>
              <a:t>query for an </a:t>
            </a: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record; to obtain the canonical name for the other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query for the </a:t>
            </a:r>
            <a:r>
              <a:rPr sz="1800" spc="-5" dirty="0">
                <a:latin typeface="Times New Roman"/>
                <a:cs typeface="Times New Roman"/>
              </a:rPr>
              <a:t>CNAME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endParaRPr sz="1800">
              <a:latin typeface="Times New Roman"/>
              <a:cs typeface="Times New Roman"/>
            </a:endParaRPr>
          </a:p>
          <a:p>
            <a:pPr marL="1237615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246" y="3804361"/>
            <a:ext cx="2593340" cy="13709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100330" indent="-228600">
              <a:lnSpc>
                <a:spcPts val="1930"/>
              </a:lnSpc>
              <a:spcBef>
                <a:spcPts val="5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domain </a:t>
            </a:r>
            <a:r>
              <a:rPr sz="2000" dirty="0">
                <a:latin typeface="Carlito"/>
                <a:cs typeface="Carlito"/>
              </a:rPr>
              <a:t>(e.g.,  </a:t>
            </a:r>
            <a:r>
              <a:rPr sz="2000" spc="-10" dirty="0">
                <a:latin typeface="Carlito"/>
                <a:cs typeface="Carlito"/>
              </a:rPr>
              <a:t>foo.com)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hostname of  </a:t>
            </a:r>
            <a:r>
              <a:rPr sz="2000" spc="-10" dirty="0">
                <a:latin typeface="Carlito"/>
                <a:cs typeface="Carlito"/>
              </a:rPr>
              <a:t>authoritative </a:t>
            </a:r>
            <a:r>
              <a:rPr sz="2000" spc="-5" dirty="0">
                <a:latin typeface="Carlito"/>
                <a:cs typeface="Carlito"/>
              </a:rPr>
              <a:t>name  server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" y="2279142"/>
            <a:ext cx="2873375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15"/>
              </a:lnSpc>
              <a:spcBef>
                <a:spcPts val="95"/>
              </a:spcBef>
            </a:pPr>
            <a:r>
              <a:rPr sz="2800" u="heavy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type=A</a:t>
            </a:r>
            <a:endParaRPr sz="2800">
              <a:latin typeface="Trebuchet MS"/>
              <a:cs typeface="Trebuchet MS"/>
            </a:endParaRPr>
          </a:p>
          <a:p>
            <a:pPr marL="756285" indent="-287655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95" dirty="0">
                <a:latin typeface="Trebuchet MS"/>
                <a:cs typeface="Trebuchet MS"/>
              </a:rPr>
              <a:t>hostname</a:t>
            </a:r>
            <a:endParaRPr sz="2000">
              <a:latin typeface="Trebuchet MS"/>
              <a:cs typeface="Trebuchet MS"/>
            </a:endParaRPr>
          </a:p>
          <a:p>
            <a:pPr marL="756285" indent="-287655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75" dirty="0">
                <a:latin typeface="Trebuchet MS"/>
                <a:cs typeface="Trebuchet MS"/>
              </a:rPr>
              <a:t>IP </a:t>
            </a:r>
            <a:r>
              <a:rPr sz="2000" spc="-95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45"/>
              </a:spcBef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rlito"/>
                <a:cs typeface="Carlito"/>
              </a:rPr>
              <a:t>type=NS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802" y="2158745"/>
            <a:ext cx="5267325" cy="419100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RR format: </a:t>
            </a:r>
            <a:r>
              <a:rPr sz="1800" b="1" spc="-5" dirty="0">
                <a:latin typeface="Courier New"/>
                <a:cs typeface="Courier New"/>
              </a:rPr>
              <a:t>(name, value, type,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ttl)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625" y="2485770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type=CNAME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825" y="2882946"/>
            <a:ext cx="3315335" cy="964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name</a:t>
            </a:r>
            <a:r>
              <a:rPr sz="2000" b="1" spc="-4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alias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some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ts val="2355"/>
              </a:lnSpc>
              <a:spcBef>
                <a:spcPts val="145"/>
              </a:spcBef>
            </a:pPr>
            <a:r>
              <a:rPr sz="2000" spc="-280" dirty="0">
                <a:latin typeface="AoyagiKouzanFontT"/>
                <a:cs typeface="AoyagiKouzanFontT"/>
              </a:rPr>
              <a:t>“</a:t>
            </a:r>
            <a:r>
              <a:rPr sz="2000" spc="-280" dirty="0">
                <a:latin typeface="Trebuchet MS"/>
                <a:cs typeface="Trebuchet MS"/>
              </a:rPr>
              <a:t>canonical</a:t>
            </a:r>
            <a:r>
              <a:rPr sz="2000" spc="-280" dirty="0">
                <a:latin typeface="AoyagiKouzanFontT"/>
                <a:cs typeface="AoyagiKouzanFontT"/>
              </a:rPr>
              <a:t>” </a:t>
            </a:r>
            <a:r>
              <a:rPr sz="2000" spc="-110" dirty="0">
                <a:latin typeface="Trebuchet MS"/>
                <a:cs typeface="Trebuchet MS"/>
              </a:rPr>
              <a:t>(the </a:t>
            </a:r>
            <a:r>
              <a:rPr sz="2000" spc="-120" dirty="0">
                <a:latin typeface="Trebuchet MS"/>
                <a:cs typeface="Trebuchet MS"/>
              </a:rPr>
              <a:t>real)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urier New"/>
                <a:cs typeface="Courier New"/>
                <a:hlinkClick r:id="rId2"/>
              </a:rPr>
              <a:t>www.ibm.com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really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3825" y="3813429"/>
            <a:ext cx="3847465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servereast.backup2.ibm.com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5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20" dirty="0">
                <a:latin typeface="Trebuchet MS"/>
                <a:cs typeface="Trebuchet MS"/>
              </a:rPr>
              <a:t>canonical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825" y="4474590"/>
            <a:ext cx="4305300" cy="189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>
              <a:lnSpc>
                <a:spcPts val="3315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type=MX</a:t>
            </a:r>
            <a:endParaRPr sz="2800">
              <a:latin typeface="Trebuchet MS"/>
              <a:cs typeface="Trebuchet MS"/>
            </a:endParaRPr>
          </a:p>
          <a:p>
            <a:pPr marL="1256030" marR="9525" indent="-287020">
              <a:lnSpc>
                <a:spcPts val="2400"/>
              </a:lnSpc>
              <a:spcBef>
                <a:spcPts val="35"/>
              </a:spcBef>
              <a:buClr>
                <a:srgbClr val="000099"/>
              </a:buClr>
              <a:buFont typeface="Wingdings"/>
              <a:buChar char=""/>
              <a:tabLst>
                <a:tab pos="1256030" algn="l"/>
                <a:tab pos="1256665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2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mailserver  </a:t>
            </a:r>
            <a:r>
              <a:rPr sz="2000" spc="-110" dirty="0">
                <a:latin typeface="Trebuchet MS"/>
                <a:cs typeface="Trebuchet MS"/>
              </a:rPr>
              <a:t>associated </a:t>
            </a:r>
            <a:r>
              <a:rPr sz="2000" spc="-100" dirty="0">
                <a:latin typeface="Trebuchet MS"/>
                <a:cs typeface="Trebuchet MS"/>
              </a:rPr>
              <a:t>with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989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is authoritative for 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particular  hostname, then the </a:t>
            </a:r>
            <a:r>
              <a:rPr sz="1800" spc="-5" dirty="0">
                <a:latin typeface="Times New Roman"/>
                <a:cs typeface="Times New Roman"/>
              </a:rPr>
              <a:t>DNS 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for the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4909" y="183591"/>
            <a:ext cx="6899275" cy="11080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is not authoritative for a </a:t>
            </a:r>
            <a:r>
              <a:rPr sz="1800" spc="-5" dirty="0">
                <a:latin typeface="Times New Roman"/>
                <a:cs typeface="Times New Roman"/>
              </a:rPr>
              <a:t>hostname, </a:t>
            </a:r>
            <a:r>
              <a:rPr sz="1800" dirty="0">
                <a:latin typeface="Times New Roman"/>
                <a:cs typeface="Times New Roman"/>
              </a:rPr>
              <a:t>then the </a:t>
            </a:r>
            <a:r>
              <a:rPr sz="1800" spc="-5" dirty="0">
                <a:latin typeface="Times New Roman"/>
                <a:cs typeface="Times New Roman"/>
              </a:rPr>
              <a:t>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NS </a:t>
            </a:r>
            <a:r>
              <a:rPr sz="1800" dirty="0">
                <a:latin typeface="Times New Roman"/>
                <a:cs typeface="Times New Roman"/>
              </a:rPr>
              <a:t>record for 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that includes the hostname; it </a:t>
            </a:r>
            <a:r>
              <a:rPr sz="1800" spc="-5" dirty="0">
                <a:latin typeface="Times New Roman"/>
                <a:cs typeface="Times New Roman"/>
              </a:rPr>
              <a:t>will also  </a:t>
            </a:r>
            <a:r>
              <a:rPr sz="1800" dirty="0">
                <a:latin typeface="Times New Roman"/>
                <a:cs typeface="Times New Roman"/>
              </a:rPr>
              <a:t>contain a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that provides the IP address of the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in  the </a:t>
            </a:r>
            <a:r>
              <a:rPr sz="1800" spc="-5" dirty="0">
                <a:latin typeface="Courier New"/>
                <a:cs typeface="Courier New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field of the </a:t>
            </a:r>
            <a:r>
              <a:rPr sz="1800" spc="-5" dirty="0">
                <a:latin typeface="Times New Roman"/>
                <a:cs typeface="Times New Roman"/>
              </a:rPr>
              <a:t>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DNS protocol,</a:t>
            </a:r>
            <a:r>
              <a:rPr dirty="0"/>
              <a:t> </a:t>
            </a:r>
            <a:r>
              <a:rPr spc="-5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591718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5917183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961" y="1699260"/>
            <a:ext cx="3699510" cy="4185920"/>
            <a:chOff x="5791961" y="1699260"/>
            <a:chExt cx="3699510" cy="4185920"/>
          </a:xfrm>
        </p:grpSpPr>
        <p:sp>
          <p:nvSpPr>
            <p:cNvPr id="6" name="object 6"/>
            <p:cNvSpPr/>
            <p:nvPr/>
          </p:nvSpPr>
          <p:spPr>
            <a:xfrm>
              <a:off x="5876544" y="1699259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81534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81534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1780794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82436" y="1771269"/>
          <a:ext cx="3615690" cy="410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7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authority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2"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656">
                <a:tc gridSpan="2"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6476" y="2031492"/>
            <a:ext cx="5183505" cy="1405255"/>
          </a:xfrm>
          <a:custGeom>
            <a:avLst/>
            <a:gdLst/>
            <a:ahLst/>
            <a:cxnLst/>
            <a:rect l="l" t="t" r="r" b="b"/>
            <a:pathLst>
              <a:path w="5183505" h="1405254">
                <a:moveTo>
                  <a:pt x="1895856" y="347472"/>
                </a:moveTo>
                <a:lnTo>
                  <a:pt x="3060191" y="19812"/>
                </a:lnTo>
              </a:path>
              <a:path w="5183505" h="1405254">
                <a:moveTo>
                  <a:pt x="0" y="1405128"/>
                </a:moveTo>
                <a:lnTo>
                  <a:pt x="5183124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411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771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828548"/>
            <a:ext cx="9584055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reply </a:t>
            </a:r>
            <a:r>
              <a:rPr sz="2800" spc="-5" dirty="0">
                <a:latin typeface="Georgia"/>
                <a:cs typeface="Georgia"/>
              </a:rPr>
              <a:t>messages, </a:t>
            </a:r>
            <a:r>
              <a:rPr sz="2800" spc="-10" dirty="0">
                <a:latin typeface="Georgia"/>
                <a:cs typeface="Georgia"/>
              </a:rPr>
              <a:t>both with same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message</a:t>
            </a:r>
            <a:r>
              <a:rPr sz="2800" i="1" spc="1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format</a:t>
            </a:r>
            <a:endParaRPr sz="2800">
              <a:latin typeface="Georgia"/>
              <a:cs typeface="Georgia"/>
            </a:endParaRPr>
          </a:p>
          <a:p>
            <a:pPr marL="5779135">
              <a:lnSpc>
                <a:spcPct val="100000"/>
              </a:lnSpc>
              <a:spcBef>
                <a:spcPts val="1200"/>
              </a:spcBef>
              <a:tabLst>
                <a:tab pos="7553959" algn="l"/>
              </a:tabLst>
            </a:pPr>
            <a:r>
              <a:rPr sz="1200" spc="-5" dirty="0">
                <a:latin typeface="Arial"/>
                <a:cs typeface="Arial"/>
              </a:rPr>
              <a:t>2 bytes	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45542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message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header</a:t>
            </a:r>
            <a:endParaRPr sz="2400">
              <a:latin typeface="Trebuchet MS"/>
              <a:cs typeface="Trebuchet MS"/>
            </a:endParaRPr>
          </a:p>
          <a:p>
            <a:pPr marL="1682750" marR="4918075" lvl="1" indent="-227329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683385" algn="l"/>
              </a:tabLst>
            </a:pPr>
            <a:r>
              <a:rPr sz="1800" spc="-125" dirty="0">
                <a:solidFill>
                  <a:srgbClr val="000099"/>
                </a:solidFill>
                <a:latin typeface="Trebuchet MS"/>
                <a:cs typeface="Trebuchet MS"/>
              </a:rPr>
              <a:t>identification: </a:t>
            </a:r>
            <a:r>
              <a:rPr sz="1800" spc="-45" dirty="0">
                <a:latin typeface="Trebuchet MS"/>
                <a:cs typeface="Trebuchet MS"/>
              </a:rPr>
              <a:t>16 </a:t>
            </a:r>
            <a:r>
              <a:rPr sz="1800" spc="-114" dirty="0">
                <a:latin typeface="Trebuchet MS"/>
                <a:cs typeface="Trebuchet MS"/>
              </a:rPr>
              <a:t>bit </a:t>
            </a:r>
            <a:r>
              <a:rPr sz="1800" spc="105" dirty="0">
                <a:latin typeface="Trebuchet MS"/>
                <a:cs typeface="Trebuchet MS"/>
              </a:rPr>
              <a:t># </a:t>
            </a:r>
            <a:r>
              <a:rPr sz="1800" spc="-65" dirty="0">
                <a:latin typeface="Trebuchet MS"/>
                <a:cs typeface="Trebuchet MS"/>
              </a:rPr>
              <a:t>for</a:t>
            </a:r>
            <a:r>
              <a:rPr sz="1800" spc="-28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query,  </a:t>
            </a: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5" dirty="0">
                <a:latin typeface="Trebuchet MS"/>
                <a:cs typeface="Trebuchet MS"/>
              </a:rPr>
              <a:t>query </a:t>
            </a:r>
            <a:r>
              <a:rPr sz="1800" spc="-70" dirty="0">
                <a:latin typeface="Trebuchet MS"/>
                <a:cs typeface="Trebuchet MS"/>
              </a:rPr>
              <a:t>uses </a:t>
            </a:r>
            <a:r>
              <a:rPr sz="1800" spc="-110" dirty="0">
                <a:latin typeface="Trebuchet MS"/>
                <a:cs typeface="Trebuchet MS"/>
              </a:rPr>
              <a:t>same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#</a:t>
            </a:r>
            <a:endParaRPr sz="1800">
              <a:latin typeface="Trebuchet MS"/>
              <a:cs typeface="Trebuchet MS"/>
            </a:endParaRPr>
          </a:p>
          <a:p>
            <a:pPr marL="1682750" lvl="1" indent="-227965">
              <a:lnSpc>
                <a:spcPct val="100000"/>
              </a:lnSpc>
              <a:buFont typeface="Wingdings"/>
              <a:buChar char=""/>
              <a:tabLst>
                <a:tab pos="1683385" algn="l"/>
              </a:tabLst>
            </a:pPr>
            <a:r>
              <a:rPr sz="1800" spc="-160" dirty="0">
                <a:solidFill>
                  <a:srgbClr val="000099"/>
                </a:solidFill>
                <a:latin typeface="Trebuchet MS"/>
                <a:cs typeface="Trebuchet MS"/>
              </a:rPr>
              <a:t>flags: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70" dirty="0">
                <a:latin typeface="Trebuchet MS"/>
                <a:cs typeface="Trebuchet MS"/>
              </a:rPr>
              <a:t>query 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reply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desired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authoritative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9957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1231" y="1482852"/>
            <a:ext cx="518159" cy="76200"/>
          </a:xfrm>
          <a:custGeom>
            <a:avLst/>
            <a:gdLst/>
            <a:ahLst/>
            <a:cxnLst/>
            <a:rect l="l" t="t" r="r" b="b"/>
            <a:pathLst>
              <a:path w="5181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181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18159" h="76200">
                <a:moveTo>
                  <a:pt x="51816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2643073"/>
            <a:ext cx="3035300" cy="296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r">
              <a:lnSpc>
                <a:spcPts val="2220"/>
              </a:lnSpc>
              <a:spcBef>
                <a:spcPts val="105"/>
              </a:spcBef>
            </a:pPr>
            <a:r>
              <a:rPr sz="2000" spc="-160" dirty="0">
                <a:latin typeface="Trebuchet MS"/>
                <a:cs typeface="Trebuchet MS"/>
              </a:rPr>
              <a:t>name, </a:t>
            </a:r>
            <a:r>
              <a:rPr sz="2000" spc="-120" dirty="0">
                <a:latin typeface="Trebuchet MS"/>
                <a:cs typeface="Trebuchet MS"/>
              </a:rPr>
              <a:t>type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fields</a:t>
            </a:r>
            <a:endParaRPr sz="2000">
              <a:latin typeface="Trebuchet MS"/>
              <a:cs typeface="Trebuchet MS"/>
            </a:endParaRPr>
          </a:p>
          <a:p>
            <a:pPr marR="13335" algn="r">
              <a:lnSpc>
                <a:spcPts val="2220"/>
              </a:lnSpc>
            </a:pP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  <a:spcBef>
                <a:spcPts val="1250"/>
              </a:spcBef>
            </a:pPr>
            <a:r>
              <a:rPr sz="2000" spc="15" dirty="0">
                <a:latin typeface="Trebuchet MS"/>
                <a:cs typeface="Trebuchet MS"/>
              </a:rPr>
              <a:t>RRs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</a:pP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L="893444" marR="5080" indent="961390" algn="r">
              <a:lnSpc>
                <a:spcPts val="2039"/>
              </a:lnSpc>
              <a:spcBef>
                <a:spcPts val="1065"/>
              </a:spcBef>
            </a:pPr>
            <a:r>
              <a:rPr sz="2000" spc="-55" dirty="0">
                <a:latin typeface="Trebuchet MS"/>
                <a:cs typeface="Trebuchet MS"/>
              </a:rPr>
              <a:t>records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authoritative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servers</a:t>
            </a:r>
            <a:endParaRPr sz="2000">
              <a:latin typeface="Trebuchet MS"/>
              <a:cs typeface="Trebuchet MS"/>
            </a:endParaRPr>
          </a:p>
          <a:p>
            <a:pPr marR="20955" algn="r">
              <a:lnSpc>
                <a:spcPts val="2210"/>
              </a:lnSpc>
              <a:spcBef>
                <a:spcPts val="1240"/>
              </a:spcBef>
            </a:pPr>
            <a:r>
              <a:rPr sz="2000" spc="-125" dirty="0">
                <a:latin typeface="Trebuchet MS"/>
                <a:cs typeface="Trebuchet MS"/>
              </a:rPr>
              <a:t>additional </a:t>
            </a:r>
            <a:r>
              <a:rPr sz="2000" spc="-330" dirty="0">
                <a:latin typeface="AoyagiKouzanFontT"/>
                <a:cs typeface="AoyagiKouzanFontT"/>
              </a:rPr>
              <a:t>“</a:t>
            </a:r>
            <a:r>
              <a:rPr sz="2000" spc="-330" dirty="0">
                <a:latin typeface="Trebuchet MS"/>
                <a:cs typeface="Trebuchet MS"/>
              </a:rPr>
              <a:t>helpful</a:t>
            </a:r>
            <a:r>
              <a:rPr sz="2000" spc="-330" dirty="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  <a:p>
            <a:pPr marR="20955" algn="r">
              <a:lnSpc>
                <a:spcPts val="2210"/>
              </a:lnSpc>
            </a:pPr>
            <a:r>
              <a:rPr sz="2000" spc="-114" dirty="0">
                <a:latin typeface="Trebuchet MS"/>
                <a:cs typeface="Trebuchet MS"/>
              </a:rPr>
              <a:t>info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be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539622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1492" y="1178051"/>
            <a:ext cx="3615054" cy="4104640"/>
          </a:xfrm>
          <a:custGeom>
            <a:avLst/>
            <a:gdLst/>
            <a:ahLst/>
            <a:cxnLst/>
            <a:rect l="l" t="t" r="r" b="b"/>
            <a:pathLst>
              <a:path w="3615054" h="4104640">
                <a:moveTo>
                  <a:pt x="3614915" y="0"/>
                </a:moveTo>
                <a:lnTo>
                  <a:pt x="0" y="0"/>
                </a:lnTo>
                <a:lnTo>
                  <a:pt x="0" y="83058"/>
                </a:lnTo>
                <a:lnTo>
                  <a:pt x="0" y="4104132"/>
                </a:lnTo>
                <a:lnTo>
                  <a:pt x="3614915" y="4104132"/>
                </a:lnTo>
                <a:lnTo>
                  <a:pt x="3614915" y="83058"/>
                </a:lnTo>
                <a:lnTo>
                  <a:pt x="361491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6909" y="1261110"/>
            <a:ext cx="3615054" cy="4102735"/>
          </a:xfrm>
          <a:custGeom>
            <a:avLst/>
            <a:gdLst/>
            <a:ahLst/>
            <a:cxnLst/>
            <a:rect l="l" t="t" r="r" b="b"/>
            <a:pathLst>
              <a:path w="3615054" h="4102735">
                <a:moveTo>
                  <a:pt x="3614928" y="0"/>
                </a:moveTo>
                <a:lnTo>
                  <a:pt x="0" y="0"/>
                </a:lnTo>
                <a:lnTo>
                  <a:pt x="0" y="4102608"/>
                </a:lnTo>
                <a:lnTo>
                  <a:pt x="3614928" y="4102608"/>
                </a:lnTo>
                <a:lnTo>
                  <a:pt x="3614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81525" y="1251585"/>
          <a:ext cx="4780280" cy="4102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authority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84248" y="0"/>
            <a:ext cx="5484876" cy="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75714" y="118694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>
                <a:solidFill>
                  <a:srgbClr val="000099"/>
                </a:solidFill>
                <a:latin typeface="Trebuchet MS"/>
                <a:cs typeface="Trebuchet MS"/>
              </a:rPr>
              <a:t>DNS </a:t>
            </a:r>
            <a:r>
              <a:rPr spc="-170" dirty="0">
                <a:solidFill>
                  <a:srgbClr val="000099"/>
                </a:solidFill>
                <a:latin typeface="Trebuchet MS"/>
                <a:cs typeface="Trebuchet MS"/>
              </a:rPr>
              <a:t>protocol,</a:t>
            </a:r>
            <a:r>
              <a:rPr spc="-9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15" dirty="0">
                <a:solidFill>
                  <a:srgbClr val="000099"/>
                </a:solidFill>
                <a:latin typeface="Trebuchet MS"/>
                <a:cs typeface="Trebuchet MS"/>
              </a:rPr>
              <a:t>messages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1750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963167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519684" y="38100"/>
                </a:moveTo>
                <a:lnTo>
                  <a:pt x="506984" y="31750"/>
                </a:lnTo>
                <a:lnTo>
                  <a:pt x="443484" y="0"/>
                </a:lnTo>
                <a:lnTo>
                  <a:pt x="443484" y="31750"/>
                </a:lnTo>
                <a:lnTo>
                  <a:pt x="0" y="31750"/>
                </a:lnTo>
                <a:lnTo>
                  <a:pt x="0" y="44450"/>
                </a:lnTo>
                <a:lnTo>
                  <a:pt x="443484" y="44450"/>
                </a:lnTo>
                <a:lnTo>
                  <a:pt x="443484" y="76200"/>
                </a:lnTo>
                <a:lnTo>
                  <a:pt x="506984" y="44450"/>
                </a:lnTo>
                <a:lnTo>
                  <a:pt x="519684" y="38100"/>
                </a:lnTo>
                <a:close/>
              </a:path>
              <a:path w="1065529" h="76200">
                <a:moveTo>
                  <a:pt x="1065276" y="31750"/>
                </a:moveTo>
                <a:lnTo>
                  <a:pt x="623316" y="31750"/>
                </a:lnTo>
                <a:lnTo>
                  <a:pt x="623316" y="0"/>
                </a:lnTo>
                <a:lnTo>
                  <a:pt x="547116" y="38100"/>
                </a:lnTo>
                <a:lnTo>
                  <a:pt x="623316" y="76200"/>
                </a:lnTo>
                <a:lnTo>
                  <a:pt x="623316" y="44450"/>
                </a:lnTo>
                <a:lnTo>
                  <a:pt x="1065276" y="44450"/>
                </a:lnTo>
                <a:lnTo>
                  <a:pt x="10652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0720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6829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4523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255454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 dirty="0">
                <a:latin typeface="Times New Roman"/>
                <a:cs typeface="Times New Roman"/>
              </a:rPr>
              <a:t>Learn </a:t>
            </a:r>
            <a:r>
              <a:rPr sz="2400" b="1" spc="-5" dirty="0">
                <a:latin typeface="Times New Roman"/>
                <a:cs typeface="Times New Roman"/>
              </a:rPr>
              <a:t>about Application </a:t>
            </a:r>
            <a:r>
              <a:rPr sz="2400" b="1" dirty="0">
                <a:latin typeface="Times New Roman"/>
                <a:cs typeface="Times New Roman"/>
              </a:rPr>
              <a:t>Layer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protocols</a:t>
            </a:r>
            <a:endParaRPr sz="2400" dirty="0">
              <a:latin typeface="Times New Roman"/>
              <a:cs typeface="Times New Roman"/>
            </a:endParaRPr>
          </a:p>
          <a:p>
            <a:pPr marL="549910" lvl="1">
              <a:lnSpc>
                <a:spcPct val="100000"/>
              </a:lnSpc>
              <a:tabLst>
                <a:tab pos="8928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DNS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spc="-5" dirty="0">
                <a:latin typeface="Times New Roman"/>
                <a:cs typeface="Times New Roman"/>
              </a:rPr>
              <a:t>Domain Name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System)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 dirty="0">
                <a:latin typeface="Times New Roman"/>
                <a:cs typeface="Times New Roman"/>
              </a:rPr>
              <a:t>Peer to Peer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775"/>
            <a:ext cx="10807700" cy="40824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example: </a:t>
            </a:r>
            <a:r>
              <a:rPr sz="2800" spc="-5" dirty="0">
                <a:latin typeface="Georgia"/>
                <a:cs typeface="Georgia"/>
              </a:rPr>
              <a:t>new </a:t>
            </a:r>
            <a:r>
              <a:rPr sz="2800" spc="-10" dirty="0">
                <a:latin typeface="Georgia"/>
                <a:cs typeface="Georgia"/>
              </a:rPr>
              <a:t>startup </a:t>
            </a:r>
            <a:r>
              <a:rPr sz="2800" spc="25" dirty="0">
                <a:latin typeface="Arial"/>
                <a:cs typeface="Arial"/>
              </a:rPr>
              <a:t>“</a:t>
            </a:r>
            <a:r>
              <a:rPr sz="2800" spc="25" dirty="0">
                <a:latin typeface="Georgia"/>
                <a:cs typeface="Georgia"/>
              </a:rPr>
              <a:t>Network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30" dirty="0">
                <a:latin typeface="Georgia"/>
                <a:cs typeface="Georgia"/>
              </a:rPr>
              <a:t>Utopia</a:t>
            </a:r>
            <a:r>
              <a:rPr sz="2800" spc="3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register name </a:t>
            </a:r>
            <a:r>
              <a:rPr sz="2800" spc="-10" dirty="0">
                <a:latin typeface="Georgia"/>
                <a:cs typeface="Georgia"/>
              </a:rPr>
              <a:t>networkuptopia.com </a:t>
            </a:r>
            <a:r>
              <a:rPr sz="2800" spc="-5" dirty="0">
                <a:latin typeface="Georgia"/>
                <a:cs typeface="Georgia"/>
              </a:rPr>
              <a:t>at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registrar </a:t>
            </a:r>
            <a:r>
              <a:rPr sz="2800" spc="-5" dirty="0">
                <a:latin typeface="Georgia"/>
                <a:cs typeface="Georgia"/>
              </a:rPr>
              <a:t>(e.g., </a:t>
            </a:r>
            <a:r>
              <a:rPr sz="2800" spc="-10" dirty="0">
                <a:latin typeface="Georgia"/>
                <a:cs typeface="Georgia"/>
              </a:rPr>
              <a:t>Network  </a:t>
            </a:r>
            <a:r>
              <a:rPr sz="2800" spc="-5" dirty="0">
                <a:latin typeface="Georgia"/>
                <a:cs typeface="Georgia"/>
              </a:rPr>
              <a:t>Solutions)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4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provide names, </a:t>
            </a:r>
            <a:r>
              <a:rPr sz="2400" dirty="0">
                <a:latin typeface="Georgia"/>
                <a:cs typeface="Georgia"/>
              </a:rPr>
              <a:t>IP </a:t>
            </a:r>
            <a:r>
              <a:rPr sz="2400" spc="-5" dirty="0">
                <a:latin typeface="Georgia"/>
                <a:cs typeface="Georgia"/>
              </a:rPr>
              <a:t>addresses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authoritative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(primary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secondary)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715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registrar inserts </a:t>
            </a:r>
            <a:r>
              <a:rPr sz="2400" spc="-10" dirty="0">
                <a:latin typeface="Georgia"/>
                <a:cs typeface="Georgia"/>
              </a:rPr>
              <a:t>two </a:t>
            </a:r>
            <a:r>
              <a:rPr sz="2400" spc="-5" dirty="0">
                <a:latin typeface="Georgia"/>
                <a:cs typeface="Georgia"/>
              </a:rPr>
              <a:t>RRs </a:t>
            </a:r>
            <a:r>
              <a:rPr sz="2400" dirty="0">
                <a:latin typeface="Georgia"/>
                <a:cs typeface="Georgia"/>
              </a:rPr>
              <a:t>into .com TLD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235"/>
              </a:lnSpc>
            </a:pPr>
            <a:r>
              <a:rPr sz="2000" b="1" spc="-5" dirty="0">
                <a:latin typeface="Courier New"/>
                <a:cs typeface="Courier New"/>
              </a:rPr>
              <a:t>(networkutopia.com, dns1.networkutopia.com, NS)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Courier New"/>
                <a:cs typeface="Courier New"/>
              </a:rPr>
              <a:t>(dns1.networkutopia.com, 212.212.212.1, A)</a:t>
            </a:r>
            <a:endParaRPr sz="2000">
              <a:latin typeface="Courier New"/>
              <a:cs typeface="Courier New"/>
            </a:endParaRPr>
          </a:p>
          <a:p>
            <a:pPr marL="241300" marR="83185" indent="-228600">
              <a:lnSpc>
                <a:spcPts val="302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create </a:t>
            </a:r>
            <a:r>
              <a:rPr sz="2800" spc="-5" dirty="0">
                <a:latin typeface="Georgia"/>
                <a:cs typeface="Georgia"/>
              </a:rPr>
              <a:t>authoritative server </a:t>
            </a:r>
            <a:r>
              <a:rPr sz="2800" spc="-10" dirty="0">
                <a:latin typeface="Georgia"/>
                <a:cs typeface="Georgia"/>
              </a:rPr>
              <a:t>type </a:t>
            </a:r>
            <a:r>
              <a:rPr sz="2800" spc="-5" dirty="0">
                <a:latin typeface="Georgia"/>
                <a:cs typeface="Georgia"/>
              </a:rPr>
              <a:t>A record </a:t>
            </a:r>
            <a:r>
              <a:rPr sz="2800" spc="-10" dirty="0">
                <a:latin typeface="Georgia"/>
                <a:cs typeface="Georgia"/>
              </a:rPr>
              <a:t>for  www.networkuptopia.com; type MX </a:t>
            </a:r>
            <a:r>
              <a:rPr sz="2800" spc="-5" dirty="0">
                <a:latin typeface="Georgia"/>
                <a:cs typeface="Georgia"/>
              </a:rPr>
              <a:t>record for</a:t>
            </a:r>
            <a:r>
              <a:rPr sz="2800" spc="2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networkutopia.com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Inserting </a:t>
            </a:r>
            <a:r>
              <a:rPr sz="3200" spc="-5" dirty="0"/>
              <a:t>records </a:t>
            </a:r>
            <a:r>
              <a:rPr sz="3200" dirty="0"/>
              <a:t>into</a:t>
            </a:r>
            <a:r>
              <a:rPr sz="3200" spc="-70" dirty="0"/>
              <a:t> </a:t>
            </a:r>
            <a:r>
              <a:rPr spc="-15" dirty="0"/>
              <a:t>DNS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138" y="565840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Visit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438" y="5658408"/>
            <a:ext cx="254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//www.int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er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nic.net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  <a:hlinkClick r:id="rId2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Chapter </a:t>
            </a:r>
            <a:r>
              <a:rPr sz="3200" dirty="0"/>
              <a:t>2:</a:t>
            </a:r>
            <a:r>
              <a:rPr sz="3200" spc="-70" dirty="0"/>
              <a:t> </a:t>
            </a:r>
            <a:r>
              <a:rPr sz="3200" spc="-5" dirty="0"/>
              <a:t>outline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solidFill>
                  <a:srgbClr val="CC0000"/>
                </a:solidFill>
                <a:latin typeface="Carlito"/>
                <a:cs typeface="Carlito"/>
              </a:rPr>
              <a:t>P2P</a:t>
            </a:r>
            <a:r>
              <a:rPr sz="2800" spc="1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66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 dirty="0">
                <a:latin typeface="Arial"/>
                <a:cs typeface="Arial"/>
              </a:rPr>
              <a:t>Domain Name </a:t>
            </a:r>
            <a:r>
              <a:rPr sz="3200" b="1" spc="-305" dirty="0">
                <a:latin typeface="Arial"/>
                <a:cs typeface="Arial"/>
              </a:rPr>
              <a:t>System </a:t>
            </a:r>
            <a:r>
              <a:rPr sz="3200" b="1" dirty="0">
                <a:latin typeface="Arial"/>
                <a:cs typeface="Arial"/>
              </a:rPr>
              <a:t>(</a:t>
            </a:r>
            <a:r>
              <a:rPr sz="3200" b="1" spc="434" dirty="0">
                <a:latin typeface="Arial"/>
                <a:cs typeface="Arial"/>
              </a:rPr>
              <a:t> </a:t>
            </a:r>
            <a:r>
              <a:rPr sz="3200" b="1" spc="-265" dirty="0">
                <a:latin typeface="Arial"/>
                <a:cs typeface="Arial"/>
              </a:rPr>
              <a:t>DNS)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4524"/>
            <a:ext cx="1035113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800" spc="-110" dirty="0">
                <a:latin typeface="Trebuchet MS"/>
                <a:cs typeface="Trebuchet MS"/>
              </a:rPr>
              <a:t>One </a:t>
            </a:r>
            <a:r>
              <a:rPr sz="1800" spc="-140" dirty="0">
                <a:latin typeface="Trebuchet MS"/>
                <a:cs typeface="Trebuchet MS"/>
              </a:rPr>
              <a:t>identifier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b="1" spc="-170" dirty="0">
                <a:latin typeface="Arial"/>
                <a:cs typeface="Arial"/>
              </a:rPr>
              <a:t>hostname</a:t>
            </a:r>
            <a:r>
              <a:rPr sz="1800" spc="-170" dirty="0">
                <a:latin typeface="Trebuchet MS"/>
                <a:cs typeface="Trebuchet MS"/>
              </a:rPr>
              <a:t>. </a:t>
            </a:r>
            <a:r>
              <a:rPr sz="1800" spc="-45" dirty="0">
                <a:latin typeface="Trebuchet MS"/>
                <a:cs typeface="Trebuchet MS"/>
              </a:rPr>
              <a:t>Hostnames—such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cnn.com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www.yahoo.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com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gaia.cs.umass.edu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Courier New"/>
                <a:cs typeface="Courier New"/>
              </a:rPr>
              <a:t>cis.poly.edu.</a:t>
            </a:r>
            <a:r>
              <a:rPr sz="1800" spc="-35" dirty="0">
                <a:latin typeface="Trebuchet MS"/>
                <a:cs typeface="Trebuchet MS"/>
              </a:rPr>
              <a:t>Because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0" dirty="0">
                <a:latin typeface="Trebuchet MS"/>
                <a:cs typeface="Trebuchet MS"/>
              </a:rPr>
              <a:t>consist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variable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length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z="1800" spc="-114" dirty="0">
                <a:latin typeface="Trebuchet MS"/>
                <a:cs typeface="Trebuchet MS"/>
              </a:rPr>
              <a:t>alphanumeric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characters,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they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would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difficult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process </a:t>
            </a:r>
            <a:r>
              <a:rPr sz="1800" spc="-95" dirty="0">
                <a:latin typeface="Trebuchet MS"/>
                <a:cs typeface="Trebuchet MS"/>
              </a:rPr>
              <a:t>by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routers.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these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reasons,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hosts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are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also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40" dirty="0">
                <a:latin typeface="Trebuchet MS"/>
                <a:cs typeface="Trebuchet MS"/>
              </a:rPr>
              <a:t>identified </a:t>
            </a:r>
            <a:r>
              <a:rPr sz="1800" spc="-95" dirty="0">
                <a:latin typeface="Trebuchet MS"/>
                <a:cs typeface="Trebuchet MS"/>
              </a:rPr>
              <a:t>by so-called </a:t>
            </a:r>
            <a:r>
              <a:rPr sz="1800" b="1" spc="-95" dirty="0">
                <a:latin typeface="Arial"/>
                <a:cs typeface="Arial"/>
              </a:rPr>
              <a:t>IP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92323"/>
            <a:ext cx="10351135" cy="14649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75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50" dirty="0">
                <a:latin typeface="Trebuchet MS"/>
                <a:cs typeface="Trebuchet MS"/>
              </a:rPr>
              <a:t>consists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four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55" dirty="0">
                <a:latin typeface="Trebuchet MS"/>
                <a:cs typeface="Trebuchet MS"/>
              </a:rPr>
              <a:t>has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rigid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125" dirty="0">
                <a:latin typeface="Trebuchet MS"/>
                <a:cs typeface="Trebuchet MS"/>
              </a:rPr>
              <a:t>structure.</a:t>
            </a:r>
            <a:endParaRPr sz="1800">
              <a:latin typeface="Trebuchet MS"/>
              <a:cs typeface="Trebuchet MS"/>
            </a:endParaRPr>
          </a:p>
          <a:p>
            <a:pPr marL="91440" marR="23177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looks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95" dirty="0">
                <a:latin typeface="Trebuchet MS"/>
                <a:cs typeface="Trebuchet MS"/>
              </a:rPr>
              <a:t>121.7.106.83, </a:t>
            </a:r>
            <a:r>
              <a:rPr sz="1800" spc="-125" dirty="0">
                <a:latin typeface="Trebuchet MS"/>
                <a:cs typeface="Trebuchet MS"/>
              </a:rPr>
              <a:t>where </a:t>
            </a:r>
            <a:r>
              <a:rPr sz="1800" spc="-114" dirty="0">
                <a:latin typeface="Trebuchet MS"/>
                <a:cs typeface="Trebuchet MS"/>
              </a:rPr>
              <a:t>each </a:t>
            </a:r>
            <a:r>
              <a:rPr sz="1800" spc="-110" dirty="0">
                <a:latin typeface="Trebuchet MS"/>
                <a:cs typeface="Trebuchet MS"/>
              </a:rPr>
              <a:t>period </a:t>
            </a:r>
            <a:r>
              <a:rPr sz="1800" spc="-95" dirty="0">
                <a:latin typeface="Trebuchet MS"/>
                <a:cs typeface="Trebuchet MS"/>
              </a:rPr>
              <a:t>separates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75" dirty="0">
                <a:latin typeface="Trebuchet MS"/>
                <a:cs typeface="Trebuchet MS"/>
              </a:rPr>
              <a:t>expressed </a:t>
            </a:r>
            <a:r>
              <a:rPr sz="1800" spc="-120" dirty="0">
                <a:latin typeface="Trebuchet MS"/>
                <a:cs typeface="Trebuchet MS"/>
              </a:rPr>
              <a:t>in </a:t>
            </a:r>
            <a:r>
              <a:rPr sz="1800" spc="-125" dirty="0">
                <a:latin typeface="Trebuchet MS"/>
                <a:cs typeface="Trebuchet MS"/>
              </a:rPr>
              <a:t>decimal  </a:t>
            </a:r>
            <a:r>
              <a:rPr sz="1800" spc="-130" dirty="0">
                <a:latin typeface="Trebuchet MS"/>
                <a:cs typeface="Trebuchet MS"/>
              </a:rPr>
              <a:t>notation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0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255.</a:t>
            </a:r>
            <a:endParaRPr sz="1800">
              <a:latin typeface="Trebuchet MS"/>
              <a:cs typeface="Trebuchet MS"/>
            </a:endParaRPr>
          </a:p>
          <a:p>
            <a:pPr marL="91440" marR="3187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90" dirty="0">
                <a:latin typeface="Trebuchet MS"/>
                <a:cs typeface="Trebuchet MS"/>
              </a:rPr>
              <a:t>because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55" dirty="0">
                <a:latin typeface="Trebuchet MS"/>
                <a:cs typeface="Trebuchet MS"/>
              </a:rPr>
              <a:t>scan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75" dirty="0">
                <a:latin typeface="Trebuchet MS"/>
                <a:cs typeface="Trebuchet MS"/>
              </a:rPr>
              <a:t>left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right,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10" dirty="0">
                <a:latin typeface="Trebuchet MS"/>
                <a:cs typeface="Trebuchet MS"/>
              </a:rPr>
              <a:t>more and more  </a:t>
            </a:r>
            <a:r>
              <a:rPr sz="1800" spc="-100" dirty="0">
                <a:latin typeface="Trebuchet MS"/>
                <a:cs typeface="Trebuchet MS"/>
              </a:rPr>
              <a:t>specific </a:t>
            </a:r>
            <a:r>
              <a:rPr sz="1800" spc="-125" dirty="0">
                <a:latin typeface="Trebuchet MS"/>
                <a:cs typeface="Trebuchet MS"/>
              </a:rPr>
              <a:t>information about where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located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305300"/>
            <a:ext cx="10351135" cy="1754505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967740">
              <a:lnSpc>
                <a:spcPct val="100000"/>
              </a:lnSpc>
              <a:spcBef>
                <a:spcPts val="320"/>
              </a:spcBef>
            </a:pPr>
            <a:r>
              <a:rPr sz="1800" spc="-114" dirty="0">
                <a:latin typeface="Trebuchet MS"/>
                <a:cs typeface="Trebuchet MS"/>
              </a:rPr>
              <a:t>People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55" dirty="0">
                <a:latin typeface="Trebuchet MS"/>
                <a:cs typeface="Trebuchet MS"/>
              </a:rPr>
              <a:t>identifier, </a:t>
            </a:r>
            <a:r>
              <a:rPr sz="1800" spc="-135" dirty="0">
                <a:latin typeface="Trebuchet MS"/>
                <a:cs typeface="Trebuchet MS"/>
              </a:rPr>
              <a:t>while </a:t>
            </a:r>
            <a:r>
              <a:rPr sz="1800" spc="-95" dirty="0">
                <a:latin typeface="Trebuchet MS"/>
                <a:cs typeface="Trebuchet MS"/>
              </a:rPr>
              <a:t>routers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25" dirty="0">
                <a:latin typeface="Trebuchet MS"/>
                <a:cs typeface="Trebuchet MS"/>
              </a:rPr>
              <a:t>fixed-length, hierarchically  </a:t>
            </a:r>
            <a:r>
              <a:rPr sz="1800" spc="-110" dirty="0">
                <a:latin typeface="Trebuchet MS"/>
                <a:cs typeface="Trebuchet MS"/>
              </a:rPr>
              <a:t>structured </a:t>
            </a:r>
            <a:r>
              <a:rPr sz="1800" spc="-45" dirty="0">
                <a:latin typeface="Trebuchet MS"/>
                <a:cs typeface="Trebuchet MS"/>
              </a:rPr>
              <a:t>IP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91440" marR="379095">
              <a:lnSpc>
                <a:spcPct val="100000"/>
              </a:lnSpc>
            </a:pP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5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Name </a:t>
            </a:r>
            <a:r>
              <a:rPr sz="1800" spc="-65" dirty="0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DNS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)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phonebook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45" dirty="0">
                <a:solidFill>
                  <a:srgbClr val="424242"/>
                </a:solidFill>
                <a:latin typeface="Trebuchet MS"/>
                <a:cs typeface="Trebuchet MS"/>
              </a:rPr>
              <a:t>Internet.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When </a:t>
            </a:r>
            <a:r>
              <a:rPr sz="1800" spc="-35" dirty="0">
                <a:solidFill>
                  <a:srgbClr val="424242"/>
                </a:solidFill>
                <a:latin typeface="Trebuchet MS"/>
                <a:cs typeface="Trebuchet MS"/>
              </a:rPr>
              <a:t>users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type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80" dirty="0">
                <a:solidFill>
                  <a:srgbClr val="424242"/>
                </a:solidFill>
                <a:latin typeface="Trebuchet MS"/>
                <a:cs typeface="Trebuchet MS"/>
              </a:rPr>
              <a:t>names </a:t>
            </a:r>
            <a:r>
              <a:rPr sz="1800" spc="-50" dirty="0">
                <a:solidFill>
                  <a:srgbClr val="424242"/>
                </a:solidFill>
                <a:latin typeface="Trebuchet MS"/>
                <a:cs typeface="Trebuchet MS"/>
              </a:rPr>
              <a:t>such </a:t>
            </a:r>
            <a:r>
              <a:rPr sz="1800" spc="-40" dirty="0">
                <a:solidFill>
                  <a:srgbClr val="424242"/>
                </a:solidFill>
                <a:latin typeface="Trebuchet MS"/>
                <a:cs typeface="Trebuchet MS"/>
              </a:rPr>
              <a:t>as 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‘google.com’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or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‘nytimes.com’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into web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browsers, </a:t>
            </a:r>
            <a:r>
              <a:rPr sz="1800" spc="25" dirty="0">
                <a:solidFill>
                  <a:srgbClr val="424242"/>
                </a:solidFill>
                <a:latin typeface="Trebuchet MS"/>
                <a:cs typeface="Trebuchet MS"/>
              </a:rPr>
              <a:t>DNS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responsible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sz="1800" spc="-105" dirty="0">
                <a:solidFill>
                  <a:srgbClr val="424242"/>
                </a:solidFill>
                <a:latin typeface="Trebuchet MS"/>
                <a:cs typeface="Trebuchet MS"/>
              </a:rPr>
              <a:t>finding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correct </a:t>
            </a:r>
            <a:r>
              <a:rPr sz="18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IP </a:t>
            </a:r>
            <a:r>
              <a:rPr sz="18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address</a:t>
            </a:r>
            <a:r>
              <a:rPr sz="1800" spc="-65" dirty="0">
                <a:solidFill>
                  <a:srgbClr val="0462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those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24242"/>
                </a:solidFill>
                <a:latin typeface="Trebuchet MS"/>
                <a:cs typeface="Trebuchet MS"/>
              </a:rPr>
              <a:t>sites.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25505" cy="11436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ct val="889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0" dirty="0">
                <a:latin typeface="Trebuchet MS"/>
                <a:cs typeface="Trebuchet MS"/>
              </a:rPr>
              <a:t>Consider </a:t>
            </a:r>
            <a:r>
              <a:rPr sz="2000" spc="-165" dirty="0">
                <a:latin typeface="Trebuchet MS"/>
                <a:cs typeface="Trebuchet MS"/>
              </a:rPr>
              <a:t>what </a:t>
            </a:r>
            <a:r>
              <a:rPr sz="2000" spc="-90" dirty="0">
                <a:latin typeface="Trebuchet MS"/>
                <a:cs typeface="Trebuchet MS"/>
              </a:rPr>
              <a:t>happens </a:t>
            </a:r>
            <a:r>
              <a:rPr sz="2000" spc="-125" dirty="0">
                <a:latin typeface="Trebuchet MS"/>
                <a:cs typeface="Trebuchet MS"/>
              </a:rPr>
              <a:t>when </a:t>
            </a:r>
            <a:r>
              <a:rPr sz="2000" spc="-155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browser </a:t>
            </a:r>
            <a:r>
              <a:rPr sz="2000" spc="-160" dirty="0">
                <a:latin typeface="Trebuchet MS"/>
                <a:cs typeface="Trebuchet MS"/>
              </a:rPr>
              <a:t>(that </a:t>
            </a:r>
            <a:r>
              <a:rPr sz="2000" spc="-100" dirty="0">
                <a:latin typeface="Trebuchet MS"/>
                <a:cs typeface="Trebuchet MS"/>
              </a:rPr>
              <a:t>is, </a:t>
            </a:r>
            <a:r>
              <a:rPr sz="2000" spc="-125" dirty="0">
                <a:latin typeface="Trebuchet MS"/>
                <a:cs typeface="Trebuchet MS"/>
              </a:rPr>
              <a:t>an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60" dirty="0">
                <a:latin typeface="Trebuchet MS"/>
                <a:cs typeface="Trebuchet MS"/>
              </a:rPr>
              <a:t>client), </a:t>
            </a:r>
            <a:r>
              <a:rPr sz="2000" spc="-90" dirty="0">
                <a:latin typeface="Trebuchet MS"/>
                <a:cs typeface="Trebuchet MS"/>
              </a:rPr>
              <a:t>running </a:t>
            </a:r>
            <a:r>
              <a:rPr sz="2000" spc="-85" dirty="0">
                <a:latin typeface="Trebuchet MS"/>
                <a:cs typeface="Trebuchet MS"/>
              </a:rPr>
              <a:t>on </a:t>
            </a:r>
            <a:r>
              <a:rPr sz="2000" spc="-65" dirty="0">
                <a:latin typeface="Trebuchet MS"/>
                <a:cs typeface="Trebuchet MS"/>
              </a:rPr>
              <a:t>some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114" dirty="0">
                <a:latin typeface="Trebuchet MS"/>
                <a:cs typeface="Trebuchet MS"/>
              </a:rPr>
              <a:t>host, </a:t>
            </a:r>
            <a:r>
              <a:rPr sz="2000" spc="-90" dirty="0">
                <a:latin typeface="Trebuchet MS"/>
                <a:cs typeface="Trebuchet MS"/>
              </a:rPr>
              <a:t>requests 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30" dirty="0">
                <a:latin typeface="Trebuchet MS"/>
                <a:cs typeface="Trebuchet MS"/>
              </a:rPr>
              <a:t>URL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www.someschool.edu/index.html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.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order </a:t>
            </a:r>
            <a:r>
              <a:rPr sz="2000" spc="-125" dirty="0">
                <a:latin typeface="Trebuchet MS"/>
                <a:cs typeface="Trebuchet MS"/>
              </a:rPr>
              <a:t>for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35" dirty="0">
                <a:latin typeface="Trebuchet MS"/>
                <a:cs typeface="Trebuchet MS"/>
              </a:rPr>
              <a:t>be </a:t>
            </a:r>
            <a:r>
              <a:rPr sz="2000" spc="-150" dirty="0">
                <a:latin typeface="Trebuchet MS"/>
                <a:cs typeface="Trebuchet MS"/>
              </a:rPr>
              <a:t>able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70" dirty="0">
                <a:latin typeface="Trebuchet MS"/>
                <a:cs typeface="Trebuchet MS"/>
              </a:rPr>
              <a:t>send </a:t>
            </a:r>
            <a:r>
              <a:rPr sz="2000" spc="-120" dirty="0">
                <a:latin typeface="Trebuchet MS"/>
                <a:cs typeface="Trebuchet MS"/>
              </a:rPr>
              <a:t>an 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14" dirty="0">
                <a:latin typeface="Trebuchet MS"/>
                <a:cs typeface="Trebuchet MS"/>
              </a:rPr>
              <a:t>request </a:t>
            </a:r>
            <a:r>
              <a:rPr sz="2000" spc="-60" dirty="0">
                <a:latin typeface="Trebuchet MS"/>
                <a:cs typeface="Trebuchet MS"/>
              </a:rPr>
              <a:t>message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150" dirty="0">
                <a:latin typeface="Trebuchet MS"/>
                <a:cs typeface="Trebuchet MS"/>
              </a:rPr>
              <a:t>Web </a:t>
            </a:r>
            <a:r>
              <a:rPr sz="2000" spc="-85" dirty="0">
                <a:latin typeface="Trebuchet MS"/>
                <a:cs typeface="Trebuchet MS"/>
              </a:rPr>
              <a:t>server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,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95" dirty="0">
                <a:latin typeface="Trebuchet MS"/>
                <a:cs typeface="Trebuchet MS"/>
              </a:rPr>
              <a:t>must </a:t>
            </a:r>
            <a:r>
              <a:rPr sz="2000" spc="-125" dirty="0">
                <a:latin typeface="Trebuchet MS"/>
                <a:cs typeface="Trebuchet MS"/>
              </a:rPr>
              <a:t>first </a:t>
            </a:r>
            <a:r>
              <a:rPr sz="2000" spc="-145" dirty="0">
                <a:latin typeface="Trebuchet MS"/>
                <a:cs typeface="Trebuchet MS"/>
              </a:rPr>
              <a:t>obtain </a:t>
            </a:r>
            <a:r>
              <a:rPr sz="2000" spc="-165" dirty="0">
                <a:latin typeface="Trebuchet MS"/>
                <a:cs typeface="Trebuchet MS"/>
              </a:rPr>
              <a:t>the  </a:t>
            </a:r>
            <a:r>
              <a:rPr sz="2000" spc="-45" dirty="0">
                <a:latin typeface="Trebuchet MS"/>
                <a:cs typeface="Trebuchet MS"/>
              </a:rPr>
              <a:t>IP </a:t>
            </a:r>
            <a:r>
              <a:rPr sz="2000" spc="-70" dirty="0">
                <a:latin typeface="Trebuchet MS"/>
                <a:cs typeface="Trebuchet MS"/>
              </a:rPr>
              <a:t>address </a:t>
            </a:r>
            <a:r>
              <a:rPr sz="2000" spc="-13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85" dirty="0">
                <a:latin typeface="Trebuchet MS"/>
                <a:cs typeface="Trebuchet MS"/>
              </a:rPr>
              <a:t>This </a:t>
            </a:r>
            <a:r>
              <a:rPr sz="2000" spc="-35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done </a:t>
            </a:r>
            <a:r>
              <a:rPr sz="2000" spc="-40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follows.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957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latin typeface="Arial"/>
                <a:cs typeface="Arial"/>
              </a:rPr>
              <a:t>What </a:t>
            </a:r>
            <a:r>
              <a:rPr sz="3200" b="1" spc="-285" dirty="0">
                <a:latin typeface="Arial"/>
                <a:cs typeface="Arial"/>
              </a:rPr>
              <a:t>happens </a:t>
            </a:r>
            <a:r>
              <a:rPr sz="3200" b="1" spc="-290" dirty="0">
                <a:latin typeface="Arial"/>
                <a:cs typeface="Arial"/>
              </a:rPr>
              <a:t>when </a:t>
            </a:r>
            <a:r>
              <a:rPr sz="3200" b="1" spc="-229" dirty="0">
                <a:latin typeface="Arial"/>
                <a:cs typeface="Arial"/>
              </a:rPr>
              <a:t>a </a:t>
            </a:r>
            <a:r>
              <a:rPr sz="3200" b="1" spc="-370" dirty="0">
                <a:latin typeface="Arial"/>
                <a:cs typeface="Arial"/>
              </a:rPr>
              <a:t>URL </a:t>
            </a:r>
            <a:r>
              <a:rPr sz="3200" b="1" spc="-204" dirty="0">
                <a:latin typeface="Arial"/>
                <a:cs typeface="Arial"/>
              </a:rPr>
              <a:t>is </a:t>
            </a:r>
            <a:r>
              <a:rPr sz="3200" b="1" spc="-235" dirty="0">
                <a:latin typeface="Arial"/>
                <a:cs typeface="Arial"/>
              </a:rPr>
              <a:t>requested</a:t>
            </a:r>
            <a:r>
              <a:rPr sz="3200" b="1" spc="400" dirty="0">
                <a:latin typeface="Arial"/>
                <a:cs typeface="Arial"/>
              </a:rPr>
              <a:t> </a:t>
            </a:r>
            <a:r>
              <a:rPr sz="3200" b="1" spc="-409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411" y="2750820"/>
            <a:ext cx="9641205" cy="230886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8735" rIns="0" bIns="0" rtlCol="0">
            <a:spAutoFit/>
          </a:bodyPr>
          <a:lstStyle/>
          <a:p>
            <a:pPr marL="315595" indent="-224790">
              <a:lnSpc>
                <a:spcPts val="2100"/>
              </a:lnSpc>
              <a:spcBef>
                <a:spcPts val="305"/>
              </a:spcBef>
              <a:buAutoNum type="arabicPeriod"/>
              <a:tabLst>
                <a:tab pos="31623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user machine </a:t>
            </a:r>
            <a:r>
              <a:rPr sz="1800" dirty="0">
                <a:latin typeface="Times New Roman"/>
                <a:cs typeface="Times New Roman"/>
              </a:rPr>
              <a:t>runs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ts val="2100"/>
              </a:lnSpc>
              <a:buAutoNum type="arabicPeriod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extracts the hostname, 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1800" spc="-10" dirty="0">
                <a:latin typeface="Times New Roman"/>
                <a:cs typeface="Times New Roman"/>
                <a:hlinkClick r:id="rId3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from 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URL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and passes the </a:t>
            </a:r>
            <a:r>
              <a:rPr sz="1800" spc="-5" dirty="0">
                <a:latin typeface="Times New Roman"/>
                <a:cs typeface="Times New Roman"/>
              </a:rPr>
              <a:t>hostname </a:t>
            </a:r>
            <a:r>
              <a:rPr sz="1800" dirty="0">
                <a:latin typeface="Times New Roman"/>
                <a:cs typeface="Times New Roman"/>
              </a:rPr>
              <a:t>to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query containing the hostname to a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eventually receives a </a:t>
            </a:r>
            <a:r>
              <a:rPr sz="1800" spc="-20" dirty="0">
                <a:latin typeface="Times New Roman"/>
                <a:cs typeface="Times New Roman"/>
              </a:rPr>
              <a:t>reply,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includes the IP address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  <a:p>
            <a:pPr marL="91440" marR="1555750">
              <a:lnSpc>
                <a:spcPts val="2110"/>
              </a:lnSpc>
              <a:spcBef>
                <a:spcPts val="115"/>
              </a:spcBef>
              <a:buAutoNum type="arabicPeriod" startAt="5"/>
              <a:tabLst>
                <a:tab pos="320675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receives the IP address from </a:t>
            </a:r>
            <a:r>
              <a:rPr sz="1800" spc="-5" dirty="0">
                <a:latin typeface="Times New Roman"/>
                <a:cs typeface="Times New Roman"/>
              </a:rPr>
              <a:t>DNS, </a:t>
            </a:r>
            <a:r>
              <a:rPr sz="1800" dirty="0">
                <a:latin typeface="Times New Roman"/>
                <a:cs typeface="Times New Roman"/>
              </a:rPr>
              <a:t>it can initiate a TCP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  to the </a:t>
            </a:r>
            <a:r>
              <a:rPr sz="1800" spc="-5" dirty="0">
                <a:latin typeface="Times New Roman"/>
                <a:cs typeface="Times New Roman"/>
              </a:rPr>
              <a:t>HTTP server </a:t>
            </a:r>
            <a:r>
              <a:rPr sz="1800" dirty="0">
                <a:latin typeface="Times New Roman"/>
                <a:cs typeface="Times New Roman"/>
              </a:rPr>
              <a:t>process located at port 80 at that IP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69" y="5747105"/>
            <a:ext cx="113010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desired IP address is often cached in a “nearby”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helps to reduce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network traffic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5361940" cy="34461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</a:t>
            </a:r>
            <a:r>
              <a:rPr sz="2800" i="1" spc="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services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address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translation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</a:t>
            </a:r>
            <a:r>
              <a:rPr sz="2400" dirty="0">
                <a:latin typeface="Georgia"/>
                <a:cs typeface="Georgia"/>
              </a:rPr>
              <a:t> aliasing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canonical, alias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names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server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aliasing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load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distribution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replicated </a:t>
            </a:r>
            <a:r>
              <a:rPr sz="2400" dirty="0">
                <a:latin typeface="Georgia"/>
                <a:cs typeface="Georgia"/>
              </a:rPr>
              <a:t>Web </a:t>
            </a:r>
            <a:r>
              <a:rPr sz="2400" spc="-5" dirty="0">
                <a:latin typeface="Georgia"/>
                <a:cs typeface="Georgia"/>
              </a:rPr>
              <a:t>servers: </a:t>
            </a:r>
            <a:r>
              <a:rPr sz="2400" dirty="0">
                <a:latin typeface="Georgia"/>
                <a:cs typeface="Georgia"/>
              </a:rPr>
              <a:t>many IP  addresses </a:t>
            </a:r>
            <a:r>
              <a:rPr sz="2400" spc="-5" dirty="0">
                <a:latin typeface="Georgia"/>
                <a:cs typeface="Georgia"/>
              </a:rPr>
              <a:t>correspond to one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513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 dirty="0">
                <a:latin typeface="Arial"/>
                <a:cs typeface="Arial"/>
              </a:rPr>
              <a:t>DNS: </a:t>
            </a:r>
            <a:r>
              <a:rPr b="1" spc="-240" dirty="0">
                <a:latin typeface="Arial"/>
                <a:cs typeface="Arial"/>
              </a:rPr>
              <a:t>services,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270" y="784672"/>
            <a:ext cx="3787775" cy="26777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10"/>
              </a:spcBef>
            </a:pPr>
            <a:r>
              <a:rPr sz="2800" i="1" spc="-20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not </a:t>
            </a:r>
            <a:r>
              <a:rPr sz="2800" i="1" spc="-15" dirty="0">
                <a:solidFill>
                  <a:srgbClr val="CC0000"/>
                </a:solidFill>
                <a:latin typeface="Carlito"/>
                <a:cs typeface="Carlito"/>
              </a:rPr>
              <a:t>centralize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DNS?</a:t>
            </a:r>
            <a:endParaRPr sz="28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point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failure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traffic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volume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distant centralized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maintenance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A: </a:t>
            </a:r>
            <a:r>
              <a:rPr sz="2800" i="1" spc="-5" dirty="0">
                <a:solidFill>
                  <a:srgbClr val="CC0000"/>
                </a:solidFill>
                <a:latin typeface="Arial"/>
                <a:cs typeface="Arial"/>
              </a:rPr>
              <a:t>doesn‘t scale!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07053"/>
            <a:ext cx="10415905" cy="10756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DNS provides following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257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Hostname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IP </a:t>
            </a:r>
            <a:r>
              <a:rPr sz="2400" b="1" spc="-200" dirty="0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translation </a:t>
            </a:r>
            <a:r>
              <a:rPr sz="2400" b="1" spc="130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b="1" spc="-220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245" dirty="0">
                <a:solidFill>
                  <a:srgbClr val="C00000"/>
                </a:solidFill>
                <a:latin typeface="Arial"/>
                <a:cs typeface="Arial"/>
              </a:rPr>
              <a:t>Load 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3313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40" dirty="0">
                <a:latin typeface="Arial"/>
                <a:cs typeface="Arial"/>
              </a:rPr>
              <a:t>DNS </a:t>
            </a:r>
            <a:r>
              <a:rPr b="1" spc="-275" dirty="0">
                <a:latin typeface="Arial"/>
                <a:cs typeface="Arial"/>
              </a:rPr>
              <a:t>Services:</a:t>
            </a:r>
            <a:r>
              <a:rPr b="1" spc="-4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174" y="2518856"/>
            <a:ext cx="457835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3304"/>
              </a:lnSpc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complicated</a:t>
            </a:r>
            <a:endParaRPr sz="1800">
              <a:latin typeface="Trebuchet MS"/>
              <a:cs typeface="Trebuchet MS"/>
            </a:endParaRPr>
          </a:p>
          <a:p>
            <a:pPr marR="45085" indent="50165">
              <a:lnSpc>
                <a:spcPct val="99100"/>
              </a:lnSpc>
              <a:spcBef>
                <a:spcPts val="45"/>
              </a:spcBef>
            </a:pPr>
            <a:r>
              <a:rPr sz="1800" spc="-100" dirty="0">
                <a:latin typeface="Trebuchet MS"/>
                <a:cs typeface="Trebuchet MS"/>
              </a:rPr>
              <a:t>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45" dirty="0">
                <a:latin typeface="Trebuchet MS"/>
                <a:cs typeface="Trebuchet MS"/>
              </a:rPr>
              <a:t>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oast.enterprise.com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30" dirty="0">
                <a:latin typeface="Times New Roman"/>
                <a:cs typeface="Times New Roman"/>
              </a:rPr>
              <a:t>say,  </a:t>
            </a:r>
            <a:r>
              <a:rPr sz="1800" dirty="0">
                <a:latin typeface="Times New Roman"/>
                <a:cs typeface="Times New Roman"/>
              </a:rPr>
              <a:t>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20" dirty="0">
                <a:latin typeface="Courier New"/>
                <a:cs typeface="Courier New"/>
              </a:rPr>
              <a:t>ww.enterprise.com</a:t>
            </a:r>
            <a:r>
              <a:rPr sz="1800" spc="-20" dirty="0">
                <a:latin typeface="Trebuchet MS"/>
                <a:cs typeface="Trebuchet MS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30" dirty="0">
                <a:latin typeface="Trebuchet MS"/>
                <a:cs typeface="Trebuchet MS"/>
              </a:rPr>
              <a:t>ostname</a:t>
            </a:r>
            <a:r>
              <a:rPr sz="1800" spc="-30" dirty="0">
                <a:latin typeface="Courier New"/>
                <a:cs typeface="Courier New"/>
              </a:rPr>
              <a:t>relay1.westcoast.enterprise  </a:t>
            </a:r>
            <a:r>
              <a:rPr sz="1800" spc="-5" dirty="0">
                <a:latin typeface="Courier New"/>
                <a:cs typeface="Courier New"/>
              </a:rPr>
              <a:t>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43510" indent="-66675">
              <a:lnSpc>
                <a:spcPct val="100000"/>
              </a:lnSpc>
            </a:pPr>
            <a:r>
              <a:rPr sz="1800" spc="35" dirty="0">
                <a:latin typeface="Trebuchet MS"/>
                <a:cs typeface="Trebuchet MS"/>
              </a:rPr>
              <a:t>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10" dirty="0">
                <a:latin typeface="Trebuchet MS"/>
                <a:cs typeface="Trebuchet MS"/>
              </a:rPr>
              <a:t>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</a:t>
            </a:r>
            <a:r>
              <a:rPr sz="1800" spc="3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800" spc="80" dirty="0">
                <a:latin typeface="Trebuchet MS"/>
                <a:cs typeface="Trebuchet MS"/>
              </a:rPr>
              <a:t>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56" y="2474976"/>
            <a:ext cx="5119370" cy="357124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280670">
              <a:lnSpc>
                <a:spcPct val="98400"/>
              </a:lnSpc>
              <a:spcBef>
                <a:spcPts val="345"/>
              </a:spcBef>
              <a:tabLst>
                <a:tab pos="328930" algn="l"/>
              </a:tabLst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complicated 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35" dirty="0">
                <a:latin typeface="Trebuchet MS"/>
                <a:cs typeface="Trebuchet MS"/>
              </a:rPr>
              <a:t>	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coast.enterprise.com</a:t>
            </a:r>
            <a:r>
              <a:rPr sz="1800" spc="-37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25" dirty="0">
                <a:latin typeface="Times New Roman"/>
                <a:cs typeface="Times New Roman"/>
              </a:rPr>
              <a:t>say,</a:t>
            </a:r>
            <a:endParaRPr sz="1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28930" algn="l"/>
              </a:tabLst>
            </a:pPr>
            <a:r>
              <a:rPr sz="1800" dirty="0">
                <a:latin typeface="Times New Roman"/>
                <a:cs typeface="Times New Roman"/>
              </a:rPr>
              <a:t>	two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  <a:hlinkClick r:id="rId2"/>
              </a:rPr>
              <a:t>www.enterprise.com</a:t>
            </a:r>
            <a:r>
              <a:rPr sz="1800" spc="-20" dirty="0">
                <a:latin typeface="Trebuchet MS"/>
                <a:cs typeface="Trebuchet MS"/>
                <a:hlinkClick r:id="rId2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the</a:t>
            </a:r>
            <a:endParaRPr sz="18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hostname</a:t>
            </a:r>
            <a:r>
              <a:rPr sz="1800" spc="-30" dirty="0">
                <a:latin typeface="Courier New"/>
                <a:cs typeface="Courier New"/>
              </a:rPr>
              <a:t>relay1.westcoast.enterprise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L="91440" marR="140335">
              <a:lnSpc>
                <a:spcPct val="100000"/>
              </a:lnSpc>
              <a:spcBef>
                <a:spcPts val="5"/>
              </a:spcBef>
              <a:tabLst>
                <a:tab pos="328930" algn="l"/>
              </a:tabLst>
            </a:pP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 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r>
              <a:rPr lang="en-US" spc="-10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	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003" y="2336292"/>
            <a:ext cx="6111240" cy="384810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800" b="1" spc="-12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Aliasing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45" dirty="0">
                <a:latin typeface="Trebuchet MS"/>
                <a:cs typeface="Trebuchet MS"/>
              </a:rPr>
              <a:t>It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highly </a:t>
            </a:r>
            <a:r>
              <a:rPr sz="1800" spc="-110" dirty="0">
                <a:latin typeface="Trebuchet MS"/>
                <a:cs typeface="Trebuchet MS"/>
              </a:rPr>
              <a:t>desirable </a:t>
            </a:r>
            <a:r>
              <a:rPr sz="1800" spc="-170" dirty="0">
                <a:latin typeface="Trebuchet MS"/>
                <a:cs typeface="Trebuchet MS"/>
              </a:rPr>
              <a:t>that </a:t>
            </a:r>
            <a:r>
              <a:rPr sz="1800" spc="-60" dirty="0">
                <a:latin typeface="Trebuchet MS"/>
                <a:cs typeface="Trebuchet MS"/>
              </a:rPr>
              <a:t>e-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20" dirty="0">
                <a:latin typeface="Trebuchet MS"/>
                <a:cs typeface="Trebuchet MS"/>
              </a:rPr>
              <a:t>be mnemonic. </a:t>
            </a:r>
            <a:r>
              <a:rPr sz="1800" spc="-135" dirty="0">
                <a:latin typeface="Trebuchet MS"/>
                <a:cs typeface="Trebuchet MS"/>
              </a:rPr>
              <a:t>However,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92075" marR="241935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Hotmail </a:t>
            </a: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25" dirty="0">
                <a:latin typeface="Trebuchet MS"/>
                <a:cs typeface="Trebuchet MS"/>
              </a:rPr>
              <a:t>complicated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much </a:t>
            </a:r>
            <a:r>
              <a:rPr sz="1800" spc="-35" dirty="0">
                <a:latin typeface="Trebuchet MS"/>
                <a:cs typeface="Trebuchet MS"/>
              </a:rPr>
              <a:t>less 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40" dirty="0">
                <a:latin typeface="Trebuchet MS"/>
                <a:cs typeface="Trebuchet MS"/>
              </a:rPr>
              <a:t>than </a:t>
            </a:r>
            <a:r>
              <a:rPr sz="1800" spc="-95" dirty="0">
                <a:latin typeface="Trebuchet MS"/>
                <a:cs typeface="Trebuchet MS"/>
              </a:rPr>
              <a:t>simply </a:t>
            </a:r>
            <a:r>
              <a:rPr sz="1800" spc="-10" dirty="0">
                <a:latin typeface="Courier New"/>
                <a:cs typeface="Courier New"/>
              </a:rPr>
              <a:t>hotmail.com </a:t>
            </a:r>
            <a:r>
              <a:rPr sz="1800" spc="-105" dirty="0">
                <a:latin typeface="Trebuchet MS"/>
                <a:cs typeface="Trebuchet MS"/>
              </a:rPr>
              <a:t>(for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might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90" dirty="0">
                <a:latin typeface="Trebuchet MS"/>
                <a:cs typeface="Trebuchet MS"/>
              </a:rPr>
              <a:t>something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coast.hotmail.com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40" dirty="0">
                <a:latin typeface="Trebuchet MS"/>
                <a:cs typeface="Trebuchet MS"/>
              </a:rPr>
              <a:t>a mail 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0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supplied 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host.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92075" marR="267970">
              <a:lnSpc>
                <a:spcPct val="98400"/>
              </a:lnSpc>
            </a:pP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 </a:t>
            </a:r>
            <a:r>
              <a:rPr sz="1800" spc="-5" dirty="0">
                <a:latin typeface="Times New Roman"/>
                <a:cs typeface="Times New Roman"/>
              </a:rPr>
              <a:t>permits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company’s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have identical </a:t>
            </a:r>
            <a:r>
              <a:rPr sz="1800" spc="-5" dirty="0">
                <a:latin typeface="Times New Roman"/>
                <a:cs typeface="Times New Roman"/>
              </a:rPr>
              <a:t>(aliased) </a:t>
            </a:r>
            <a:r>
              <a:rPr sz="1800" dirty="0">
                <a:latin typeface="Times New Roman"/>
                <a:cs typeface="Times New Roman"/>
              </a:rPr>
              <a:t>hostnames; for example, a </a:t>
            </a:r>
            <a:r>
              <a:rPr sz="1800" spc="-10" dirty="0">
                <a:latin typeface="Times New Roman"/>
                <a:cs typeface="Times New Roman"/>
              </a:rPr>
              <a:t>company’s 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can both be called  </a:t>
            </a:r>
            <a:r>
              <a:rPr sz="1800" spc="-10" dirty="0">
                <a:latin typeface="Courier New"/>
                <a:cs typeface="Courier New"/>
              </a:rPr>
              <a:t>enterprise.com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4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45" dirty="0">
                <a:latin typeface="Arial"/>
                <a:cs typeface="Arial"/>
              </a:rPr>
              <a:t>DNS </a:t>
            </a:r>
            <a:r>
              <a:rPr sz="3200" b="1" spc="-220" dirty="0">
                <a:latin typeface="Arial"/>
                <a:cs typeface="Arial"/>
              </a:rPr>
              <a:t>Services:</a:t>
            </a:r>
            <a:r>
              <a:rPr sz="3200" b="1" spc="-4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88" y="1738883"/>
            <a:ext cx="9988550" cy="3601720"/>
          </a:xfrm>
          <a:custGeom>
            <a:avLst/>
            <a:gdLst/>
            <a:ahLst/>
            <a:cxnLst/>
            <a:rect l="l" t="t" r="r" b="b"/>
            <a:pathLst>
              <a:path w="9988550" h="3601720">
                <a:moveTo>
                  <a:pt x="9988296" y="0"/>
                </a:moveTo>
                <a:lnTo>
                  <a:pt x="0" y="0"/>
                </a:lnTo>
                <a:lnTo>
                  <a:pt x="0" y="3601212"/>
                </a:lnTo>
                <a:lnTo>
                  <a:pt x="9988296" y="3601212"/>
                </a:lnTo>
                <a:lnTo>
                  <a:pt x="998829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227" y="1763013"/>
            <a:ext cx="9819640" cy="431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85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sz="18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to perform load </a:t>
            </a:r>
            <a:r>
              <a:rPr sz="2000" spc="-5" dirty="0">
                <a:latin typeface="Times New Roman"/>
                <a:cs typeface="Times New Roman"/>
              </a:rPr>
              <a:t>distribution among replicated </a:t>
            </a:r>
            <a:r>
              <a:rPr sz="2000" dirty="0">
                <a:latin typeface="Times New Roman"/>
                <a:cs typeface="Times New Roman"/>
              </a:rPr>
              <a:t>servers, such as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replicated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81851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replicated </a:t>
            </a:r>
            <a:r>
              <a:rPr sz="2000" spc="-45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servers, a </a:t>
            </a:r>
            <a:r>
              <a:rPr sz="2000" i="1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 is thus associated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canonical  </a:t>
            </a:r>
            <a:r>
              <a:rPr sz="2000" spc="-5" dirty="0">
                <a:latin typeface="Times New Roman"/>
                <a:cs typeface="Times New Roman"/>
              </a:rPr>
              <a:t>hostname.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database contains this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clients make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query for a </a:t>
            </a:r>
            <a:r>
              <a:rPr sz="2000" spc="-5" dirty="0">
                <a:latin typeface="Times New Roman"/>
                <a:cs typeface="Times New Roman"/>
              </a:rPr>
              <a:t>name mapped 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addresses, the server  responds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entire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 addresses,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rotates </a:t>
            </a:r>
            <a:r>
              <a:rPr sz="2000" dirty="0">
                <a:latin typeface="Times New Roman"/>
                <a:cs typeface="Times New Roman"/>
              </a:rPr>
              <a:t>the ordering of the addresses </a:t>
            </a:r>
            <a:r>
              <a:rPr sz="2000" spc="-5" dirty="0">
                <a:latin typeface="Times New Roman"/>
                <a:cs typeface="Times New Roman"/>
              </a:rPr>
              <a:t>within  </a:t>
            </a: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25" dirty="0">
                <a:latin typeface="Times New Roman"/>
                <a:cs typeface="Times New Roman"/>
              </a:rPr>
              <a:t>reply. </a:t>
            </a:r>
            <a:r>
              <a:rPr sz="2000" dirty="0">
                <a:latin typeface="Times New Roman"/>
                <a:cs typeface="Times New Roman"/>
              </a:rPr>
              <a:t>Because a </a:t>
            </a:r>
            <a:r>
              <a:rPr sz="2000" spc="-5" dirty="0">
                <a:latin typeface="Times New Roman"/>
                <a:cs typeface="Times New Roman"/>
              </a:rPr>
              <a:t>client typically sends its HTTP </a:t>
            </a:r>
            <a:r>
              <a:rPr sz="2000" dirty="0">
                <a:latin typeface="Times New Roman"/>
                <a:cs typeface="Times New Roman"/>
              </a:rPr>
              <a:t>request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dirty="0">
                <a:latin typeface="Times New Roman"/>
                <a:cs typeface="Times New Roman"/>
              </a:rPr>
              <a:t>to the IP address that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listed </a:t>
            </a:r>
            <a:r>
              <a:rPr sz="2000" dirty="0">
                <a:latin typeface="Times New Roman"/>
                <a:cs typeface="Times New Roman"/>
              </a:rPr>
              <a:t>first in the </a:t>
            </a:r>
            <a:r>
              <a:rPr sz="2000" spc="-5" dirty="0">
                <a:latin typeface="Times New Roman"/>
                <a:cs typeface="Times New Roman"/>
              </a:rPr>
              <a:t>set, DNS rotation </a:t>
            </a:r>
            <a:r>
              <a:rPr sz="2000" dirty="0">
                <a:latin typeface="Times New Roman"/>
                <a:cs typeface="Times New Roman"/>
              </a:rPr>
              <a:t>distributes the </a:t>
            </a:r>
            <a:r>
              <a:rPr sz="2000" spc="-5" dirty="0">
                <a:latin typeface="Times New Roman"/>
                <a:cs typeface="Times New Roman"/>
              </a:rPr>
              <a:t>traffic among the replicated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473075" indent="-287020">
              <a:lnSpc>
                <a:spcPts val="235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</a:t>
            </a:r>
            <a:r>
              <a:rPr sz="2000" spc="-5" dirty="0">
                <a:latin typeface="Times New Roman"/>
                <a:cs typeface="Times New Roman"/>
              </a:rPr>
              <a:t>rotation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for </a:t>
            </a:r>
            <a:r>
              <a:rPr sz="2000" spc="-5" dirty="0">
                <a:latin typeface="Times New Roman"/>
                <a:cs typeface="Times New Roman"/>
              </a:rPr>
              <a:t>e-mail so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dirty="0">
                <a:latin typeface="Times New Roman"/>
                <a:cs typeface="Times New Roman"/>
              </a:rPr>
              <a:t>servers can have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alias  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1034 and </a:t>
            </a:r>
            <a:r>
              <a:rPr sz="1800" spc="-5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1035, and updated in </a:t>
            </a:r>
            <a:r>
              <a:rPr sz="1800" spc="-5" dirty="0">
                <a:latin typeface="Times New Roman"/>
                <a:cs typeface="Times New Roman"/>
              </a:rPr>
              <a:t>several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RFCs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11304270" cy="3826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9" dirty="0">
                <a:latin typeface="Arial"/>
                <a:cs typeface="Arial"/>
              </a:rPr>
              <a:t>A </a:t>
            </a:r>
            <a:r>
              <a:rPr sz="2400" b="1" spc="-165" dirty="0">
                <a:latin typeface="Arial"/>
                <a:cs typeface="Arial"/>
              </a:rPr>
              <a:t>single </a:t>
            </a:r>
            <a:r>
              <a:rPr sz="2400" b="1" spc="-175" dirty="0">
                <a:latin typeface="Arial"/>
                <a:cs typeface="Arial"/>
              </a:rPr>
              <a:t>point </a:t>
            </a:r>
            <a:r>
              <a:rPr sz="2400" b="1" spc="-200" dirty="0">
                <a:latin typeface="Arial"/>
                <a:cs typeface="Arial"/>
              </a:rPr>
              <a:t>of </a:t>
            </a:r>
            <a:r>
              <a:rPr sz="2400" b="1" spc="-114" dirty="0">
                <a:latin typeface="Arial"/>
                <a:cs typeface="Arial"/>
              </a:rPr>
              <a:t>failure.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10" dirty="0">
                <a:latin typeface="Trebuchet MS"/>
                <a:cs typeface="Trebuchet MS"/>
              </a:rPr>
              <a:t>crashes, </a:t>
            </a:r>
            <a:r>
              <a:rPr sz="2400" spc="5" dirty="0">
                <a:latin typeface="Trebuchet MS"/>
                <a:cs typeface="Trebuchet MS"/>
              </a:rPr>
              <a:t>so </a:t>
            </a:r>
            <a:r>
              <a:rPr sz="2400" spc="-75" dirty="0">
                <a:latin typeface="Trebuchet MS"/>
                <a:cs typeface="Trebuchet MS"/>
              </a:rPr>
              <a:t>does </a:t>
            </a:r>
            <a:r>
              <a:rPr sz="2400" spc="-200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entire </a:t>
            </a:r>
            <a:r>
              <a:rPr sz="2400" spc="-190" dirty="0">
                <a:latin typeface="Trebuchet MS"/>
                <a:cs typeface="Trebuchet MS"/>
              </a:rPr>
              <a:t>Internet!</a:t>
            </a:r>
            <a:endParaRPr sz="2400">
              <a:latin typeface="Trebuchet MS"/>
              <a:cs typeface="Trebuchet MS"/>
            </a:endParaRPr>
          </a:p>
          <a:p>
            <a:pPr marL="241300" marR="2032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95" dirty="0">
                <a:latin typeface="Arial"/>
                <a:cs typeface="Arial"/>
              </a:rPr>
              <a:t>Traffic </a:t>
            </a:r>
            <a:r>
              <a:rPr sz="2400" b="1" spc="-180" dirty="0">
                <a:latin typeface="Arial"/>
                <a:cs typeface="Arial"/>
              </a:rPr>
              <a:t>volume.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handle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40" dirty="0">
                <a:latin typeface="Trebuchet MS"/>
                <a:cs typeface="Trebuchet MS"/>
              </a:rPr>
              <a:t>(for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5" dirty="0">
                <a:latin typeface="Trebuchet MS"/>
                <a:cs typeface="Trebuchet MS"/>
              </a:rPr>
              <a:t>HTTP  </a:t>
            </a:r>
            <a:r>
              <a:rPr sz="2400" spc="-110" dirty="0">
                <a:latin typeface="Trebuchet MS"/>
                <a:cs typeface="Trebuchet MS"/>
              </a:rPr>
              <a:t>requests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50" dirty="0">
                <a:latin typeface="Trebuchet MS"/>
                <a:cs typeface="Trebuchet MS"/>
              </a:rPr>
              <a:t>e-mail </a:t>
            </a:r>
            <a:r>
              <a:rPr sz="2400" spc="-50" dirty="0">
                <a:latin typeface="Trebuchet MS"/>
                <a:cs typeface="Trebuchet MS"/>
              </a:rPr>
              <a:t>messages </a:t>
            </a:r>
            <a:r>
              <a:rPr sz="2400" spc="-160" dirty="0">
                <a:latin typeface="Trebuchet MS"/>
                <a:cs typeface="Trebuchet MS"/>
              </a:rPr>
              <a:t>generated </a:t>
            </a:r>
            <a:r>
              <a:rPr sz="2400" spc="-150" dirty="0">
                <a:latin typeface="Trebuchet MS"/>
                <a:cs typeface="Trebuchet MS"/>
              </a:rPr>
              <a:t>from </a:t>
            </a:r>
            <a:r>
              <a:rPr sz="2400" spc="-110" dirty="0">
                <a:latin typeface="Trebuchet MS"/>
                <a:cs typeface="Trebuchet MS"/>
              </a:rPr>
              <a:t>hundreds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0" dirty="0">
                <a:latin typeface="Trebuchet MS"/>
                <a:cs typeface="Trebuchet MS"/>
              </a:rPr>
              <a:t>millions </a:t>
            </a:r>
            <a:r>
              <a:rPr sz="2400" spc="-155" dirty="0">
                <a:latin typeface="Trebuchet MS"/>
                <a:cs typeface="Trebuchet MS"/>
              </a:rPr>
              <a:t>of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hosts).</a:t>
            </a:r>
            <a:endParaRPr sz="2400">
              <a:latin typeface="Trebuchet MS"/>
              <a:cs typeface="Trebuchet MS"/>
            </a:endParaRPr>
          </a:p>
          <a:p>
            <a:pPr marL="241300" marR="41275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65" dirty="0">
                <a:latin typeface="Arial"/>
                <a:cs typeface="Arial"/>
              </a:rPr>
              <a:t>Distant centralized </a:t>
            </a:r>
            <a:r>
              <a:rPr sz="2400" b="1" spc="-160" dirty="0">
                <a:latin typeface="Arial"/>
                <a:cs typeface="Arial"/>
              </a:rPr>
              <a:t>database.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cannot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0" dirty="0">
                <a:latin typeface="Trebuchet MS"/>
                <a:cs typeface="Trebuchet MS"/>
              </a:rPr>
              <a:t>“close </a:t>
            </a:r>
            <a:r>
              <a:rPr sz="2400" spc="-260" dirty="0">
                <a:latin typeface="Trebuchet MS"/>
                <a:cs typeface="Trebuchet MS"/>
              </a:rPr>
              <a:t>to”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querying  </a:t>
            </a:r>
            <a:r>
              <a:rPr sz="2400" spc="-165" dirty="0">
                <a:latin typeface="Trebuchet MS"/>
                <a:cs typeface="Trebuchet MS"/>
              </a:rPr>
              <a:t>clients.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185" dirty="0">
                <a:latin typeface="Trebuchet MS"/>
                <a:cs typeface="Trebuchet MS"/>
              </a:rPr>
              <a:t>we put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New </a:t>
            </a:r>
            <a:r>
              <a:rPr sz="2400" spc="-165" dirty="0">
                <a:latin typeface="Trebuchet MS"/>
                <a:cs typeface="Trebuchet MS"/>
              </a:rPr>
              <a:t>York </a:t>
            </a:r>
            <a:r>
              <a:rPr sz="2400" spc="-220" dirty="0">
                <a:latin typeface="Trebuchet MS"/>
                <a:cs typeface="Trebuchet MS"/>
              </a:rPr>
              <a:t>City,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50" dirty="0">
                <a:latin typeface="Trebuchet MS"/>
                <a:cs typeface="Trebuchet MS"/>
              </a:rPr>
              <a:t>from Australia  </a:t>
            </a:r>
            <a:r>
              <a:rPr sz="2400" spc="-110" dirty="0">
                <a:latin typeface="Trebuchet MS"/>
                <a:cs typeface="Trebuchet MS"/>
              </a:rPr>
              <a:t>must </a:t>
            </a:r>
            <a:r>
              <a:rPr sz="2400" spc="-195" dirty="0">
                <a:latin typeface="Trebuchet MS"/>
                <a:cs typeface="Trebuchet MS"/>
              </a:rPr>
              <a:t>travel to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other </a:t>
            </a:r>
            <a:r>
              <a:rPr sz="2400" spc="-105" dirty="0">
                <a:latin typeface="Trebuchet MS"/>
                <a:cs typeface="Trebuchet MS"/>
              </a:rPr>
              <a:t>side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globe, </a:t>
            </a:r>
            <a:r>
              <a:rPr sz="2400" spc="-114" dirty="0">
                <a:latin typeface="Trebuchet MS"/>
                <a:cs typeface="Trebuchet MS"/>
              </a:rPr>
              <a:t>perhaps </a:t>
            </a:r>
            <a:r>
              <a:rPr sz="2400" spc="-130" dirty="0">
                <a:latin typeface="Trebuchet MS"/>
                <a:cs typeface="Trebuchet MS"/>
              </a:rPr>
              <a:t>over </a:t>
            </a:r>
            <a:r>
              <a:rPr sz="2400" spc="-100" dirty="0">
                <a:latin typeface="Trebuchet MS"/>
                <a:cs typeface="Trebuchet MS"/>
              </a:rPr>
              <a:t>slow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14" dirty="0">
                <a:latin typeface="Trebuchet MS"/>
                <a:cs typeface="Trebuchet MS"/>
              </a:rPr>
              <a:t>congested </a:t>
            </a:r>
            <a:r>
              <a:rPr sz="2400" spc="-140" dirty="0">
                <a:latin typeface="Trebuchet MS"/>
                <a:cs typeface="Trebuchet MS"/>
              </a:rPr>
              <a:t>links. </a:t>
            </a:r>
            <a:r>
              <a:rPr sz="2400" spc="-110" dirty="0">
                <a:latin typeface="Trebuchet MS"/>
                <a:cs typeface="Trebuchet MS"/>
              </a:rPr>
              <a:t>This </a:t>
            </a:r>
            <a:r>
              <a:rPr sz="2400" spc="-135" dirty="0">
                <a:latin typeface="Trebuchet MS"/>
                <a:cs typeface="Trebuchet MS"/>
              </a:rPr>
              <a:t>can  </a:t>
            </a:r>
            <a:r>
              <a:rPr sz="2400" spc="-180" dirty="0">
                <a:latin typeface="Trebuchet MS"/>
                <a:cs typeface="Trebuchet MS"/>
              </a:rPr>
              <a:t>lead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significant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delays.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0" dirty="0">
                <a:latin typeface="Arial"/>
                <a:cs typeface="Arial"/>
              </a:rPr>
              <a:t>Maintenance. </a:t>
            </a: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75" dirty="0">
                <a:latin typeface="Trebuchet MS"/>
                <a:cs typeface="Trebuchet MS"/>
              </a:rPr>
              <a:t>keep </a:t>
            </a:r>
            <a:r>
              <a:rPr sz="2400" spc="-105" dirty="0">
                <a:latin typeface="Trebuchet MS"/>
                <a:cs typeface="Trebuchet MS"/>
              </a:rPr>
              <a:t>records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80" dirty="0">
                <a:latin typeface="Trebuchet MS"/>
                <a:cs typeface="Trebuchet MS"/>
              </a:rPr>
              <a:t>Internet </a:t>
            </a:r>
            <a:r>
              <a:rPr sz="2400" spc="-100" dirty="0">
                <a:latin typeface="Trebuchet MS"/>
                <a:cs typeface="Trebuchet MS"/>
              </a:rPr>
              <a:t>hosts. </a:t>
            </a:r>
            <a:r>
              <a:rPr sz="2400" spc="-145" dirty="0">
                <a:latin typeface="Trebuchet MS"/>
                <a:cs typeface="Trebuchet MS"/>
              </a:rPr>
              <a:t>Not  </a:t>
            </a:r>
            <a:r>
              <a:rPr sz="2400" spc="-135" dirty="0">
                <a:latin typeface="Trebuchet MS"/>
                <a:cs typeface="Trebuchet MS"/>
              </a:rPr>
              <a:t>only </a:t>
            </a:r>
            <a:r>
              <a:rPr sz="2400" spc="-150" dirty="0">
                <a:latin typeface="Trebuchet MS"/>
                <a:cs typeface="Trebuchet MS"/>
              </a:rPr>
              <a:t>would </a:t>
            </a:r>
            <a:r>
              <a:rPr sz="2400" spc="-125" dirty="0">
                <a:latin typeface="Trebuchet MS"/>
                <a:cs typeface="Trebuchet MS"/>
              </a:rPr>
              <a:t>this </a:t>
            </a:r>
            <a:r>
              <a:rPr sz="2400" spc="-185" dirty="0">
                <a:latin typeface="Trebuchet MS"/>
                <a:cs typeface="Trebuchet MS"/>
              </a:rPr>
              <a:t>centralized </a:t>
            </a:r>
            <a:r>
              <a:rPr sz="2400" spc="-155" dirty="0">
                <a:latin typeface="Trebuchet MS"/>
                <a:cs typeface="Trebuchet MS"/>
              </a:rPr>
              <a:t>database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5" dirty="0">
                <a:latin typeface="Trebuchet MS"/>
                <a:cs typeface="Trebuchet MS"/>
              </a:rPr>
              <a:t>huge, </a:t>
            </a:r>
            <a:r>
              <a:rPr sz="2400" spc="-180" dirty="0">
                <a:latin typeface="Trebuchet MS"/>
                <a:cs typeface="Trebuchet MS"/>
              </a:rPr>
              <a:t>but </a:t>
            </a:r>
            <a:r>
              <a:rPr sz="2400" spc="-240" dirty="0">
                <a:latin typeface="Trebuchet MS"/>
                <a:cs typeface="Trebuchet MS"/>
              </a:rPr>
              <a:t>it </a:t>
            </a:r>
            <a:r>
              <a:rPr sz="2400" spc="-155" dirty="0">
                <a:latin typeface="Trebuchet MS"/>
                <a:cs typeface="Trebuchet MS"/>
              </a:rPr>
              <a:t>would </a:t>
            </a:r>
            <a:r>
              <a:rPr sz="2400" spc="-150" dirty="0">
                <a:latin typeface="Trebuchet MS"/>
                <a:cs typeface="Trebuchet MS"/>
              </a:rPr>
              <a:t>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70" dirty="0">
                <a:latin typeface="Trebuchet MS"/>
                <a:cs typeface="Trebuchet MS"/>
              </a:rPr>
              <a:t>updated </a:t>
            </a:r>
            <a:r>
              <a:rPr sz="2400" spc="-175" dirty="0">
                <a:latin typeface="Trebuchet MS"/>
                <a:cs typeface="Trebuchet MS"/>
              </a:rPr>
              <a:t>frequently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145" dirty="0">
                <a:latin typeface="Trebuchet MS"/>
                <a:cs typeface="Trebuchet MS"/>
              </a:rPr>
              <a:t>account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35" dirty="0">
                <a:latin typeface="Trebuchet MS"/>
                <a:cs typeface="Trebuchet MS"/>
              </a:rPr>
              <a:t>every </a:t>
            </a:r>
            <a:r>
              <a:rPr sz="2400" spc="-160" dirty="0">
                <a:latin typeface="Trebuchet MS"/>
                <a:cs typeface="Trebuchet MS"/>
              </a:rPr>
              <a:t>new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host.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009" y="301878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0" dirty="0">
                <a:latin typeface="Arial"/>
                <a:cs typeface="Arial"/>
              </a:rPr>
              <a:t>Why </a:t>
            </a:r>
            <a:r>
              <a:rPr sz="3200" b="1" spc="-265" dirty="0">
                <a:latin typeface="Arial"/>
                <a:cs typeface="Arial"/>
              </a:rPr>
              <a:t>not </a:t>
            </a:r>
            <a:r>
              <a:rPr sz="3200" b="1" spc="-210" dirty="0">
                <a:latin typeface="Arial"/>
                <a:cs typeface="Arial"/>
              </a:rPr>
              <a:t>centralize</a:t>
            </a:r>
            <a:r>
              <a:rPr sz="3200" b="1" spc="-300" dirty="0">
                <a:latin typeface="Arial"/>
                <a:cs typeface="Arial"/>
              </a:rPr>
              <a:t> </a:t>
            </a:r>
            <a:r>
              <a:rPr sz="3200" b="1" spc="-365" dirty="0">
                <a:latin typeface="Arial"/>
                <a:cs typeface="Arial"/>
              </a:rPr>
              <a:t>DNS?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944" y="5696813"/>
            <a:ext cx="641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centralized database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in 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single DNS server simply </a:t>
            </a:r>
            <a:r>
              <a:rPr sz="18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doesn’t</a:t>
            </a:r>
            <a:r>
              <a:rPr sz="1800" b="1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" y="1020954"/>
            <a:ext cx="7950200" cy="20847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client wants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IP for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www.amazon.com; 1</a:t>
            </a:r>
            <a:r>
              <a:rPr sz="2400" i="1" spc="-7" baseline="24305" dirty="0">
                <a:solidFill>
                  <a:srgbClr val="000099"/>
                </a:solidFill>
                <a:latin typeface="Georgia"/>
                <a:cs typeface="Georgia"/>
              </a:rPr>
              <a:t>st</a:t>
            </a:r>
            <a:r>
              <a:rPr sz="2400" i="1" spc="284" baseline="24305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approximation:</a:t>
            </a:r>
            <a:endParaRPr sz="24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root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to find </a:t>
            </a:r>
            <a:r>
              <a:rPr sz="2200" spc="-10" dirty="0">
                <a:latin typeface="Georgia"/>
                <a:cs typeface="Georgia"/>
              </a:rPr>
              <a:t>com DNS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.com </a:t>
            </a:r>
            <a:r>
              <a:rPr sz="2200" spc="-10" dirty="0">
                <a:latin typeface="Georgia"/>
                <a:cs typeface="Georgia"/>
              </a:rPr>
              <a:t>DNS server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0" dirty="0">
                <a:latin typeface="Georgia"/>
                <a:cs typeface="Georgia"/>
              </a:rPr>
              <a:t>get amazon.com DNS</a:t>
            </a:r>
            <a:r>
              <a:rPr sz="2200" spc="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  <a:tab pos="5901055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amazon.com </a:t>
            </a:r>
            <a:r>
              <a:rPr sz="2200" spc="-10" dirty="0">
                <a:latin typeface="Georgia"/>
                <a:cs typeface="Georgia"/>
              </a:rPr>
              <a:t>DNS server</a:t>
            </a:r>
            <a:r>
              <a:rPr sz="2200" spc="1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get	</a:t>
            </a:r>
            <a:r>
              <a:rPr sz="2200" spc="-5" dirty="0">
                <a:latin typeface="Georgia"/>
                <a:cs typeface="Georgia"/>
              </a:rPr>
              <a:t>IP address for</a:t>
            </a:r>
            <a:endParaRPr sz="2200">
              <a:latin typeface="Georgia"/>
              <a:cs typeface="Georgia"/>
            </a:endParaRPr>
          </a:p>
          <a:p>
            <a:pPr marL="254000">
              <a:lnSpc>
                <a:spcPts val="2510"/>
              </a:lnSpc>
            </a:pPr>
            <a:r>
              <a:rPr sz="2200" spc="-10" dirty="0">
                <a:latin typeface="Georgia"/>
                <a:cs typeface="Georgia"/>
                <a:hlinkClick r:id="rId2"/>
              </a:rPr>
              <a:t>www.amazon.com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60" dirty="0">
                <a:latin typeface="Arial"/>
                <a:cs typeface="Arial"/>
              </a:rPr>
              <a:t>a </a:t>
            </a:r>
            <a:r>
              <a:rPr sz="3600" b="1" spc="-204" dirty="0">
                <a:latin typeface="Arial"/>
                <a:cs typeface="Arial"/>
              </a:rPr>
              <a:t>distributed, </a:t>
            </a:r>
            <a:r>
              <a:rPr sz="3600" b="1" spc="-240" dirty="0">
                <a:latin typeface="Arial"/>
                <a:cs typeface="Arial"/>
              </a:rPr>
              <a:t>hierarchical</a:t>
            </a:r>
            <a:r>
              <a:rPr sz="3600" b="1" spc="340" dirty="0">
                <a:latin typeface="Arial"/>
                <a:cs typeface="Arial"/>
              </a:rPr>
              <a:t> </a:t>
            </a:r>
            <a:r>
              <a:rPr sz="3600" b="1" spc="-280" dirty="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7583" y="1183640"/>
            <a:ext cx="2574290" cy="3586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41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 order to deal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issue of </a:t>
            </a:r>
            <a:r>
              <a:rPr sz="1800" spc="-5" dirty="0">
                <a:latin typeface="Times New Roman"/>
                <a:cs typeface="Times New Roman"/>
              </a:rPr>
              <a:t>scale,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 uses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servers, organized </a:t>
            </a:r>
            <a:r>
              <a:rPr sz="1800" dirty="0">
                <a:latin typeface="Times New Roman"/>
                <a:cs typeface="Times New Roman"/>
              </a:rPr>
              <a:t>in a  hierarchical fashion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distributed around the  </a:t>
            </a:r>
            <a:r>
              <a:rPr sz="1800" spc="-5" dirty="0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96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 single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server  </a:t>
            </a:r>
            <a:r>
              <a:rPr sz="1800" dirty="0">
                <a:latin typeface="Times New Roman"/>
                <a:cs typeface="Times New Roman"/>
              </a:rPr>
              <a:t>has all of the </a:t>
            </a:r>
            <a:r>
              <a:rPr sz="1800" spc="-5" dirty="0">
                <a:latin typeface="Times New Roman"/>
                <a:cs typeface="Times New Roman"/>
              </a:rPr>
              <a:t>mappings  </a:t>
            </a:r>
            <a:r>
              <a:rPr sz="1800" dirty="0">
                <a:latin typeface="Times New Roman"/>
                <a:cs typeface="Times New Roman"/>
              </a:rPr>
              <a:t>for all of the </a:t>
            </a:r>
            <a:r>
              <a:rPr sz="1800" spc="-5" dirty="0">
                <a:latin typeface="Times New Roman"/>
                <a:cs typeface="Times New Roman"/>
              </a:rPr>
              <a:t>hosts </a:t>
            </a:r>
            <a:r>
              <a:rPr sz="1800" dirty="0">
                <a:latin typeface="Times New Roman"/>
                <a:cs typeface="Times New Roman"/>
              </a:rPr>
              <a:t>in the  Internet. Instead, the  </a:t>
            </a:r>
            <a:r>
              <a:rPr sz="1800" spc="-5" dirty="0">
                <a:latin typeface="Times New Roman"/>
                <a:cs typeface="Times New Roman"/>
              </a:rPr>
              <a:t>mappings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  across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96" y="3556884"/>
            <a:ext cx="7314190" cy="266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2463" y="5126482"/>
            <a:ext cx="372173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 are three classes of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servers—  </a:t>
            </a:r>
            <a:r>
              <a:rPr sz="1800" dirty="0">
                <a:latin typeface="Times New Roman"/>
                <a:cs typeface="Times New Roman"/>
              </a:rPr>
              <a:t>Root </a:t>
            </a:r>
            <a:r>
              <a:rPr sz="1800" spc="-5" dirty="0">
                <a:latin typeface="Times New Roman"/>
                <a:cs typeface="Times New Roman"/>
              </a:rPr>
              <a:t>DNS servers, </a:t>
            </a:r>
            <a:r>
              <a:rPr sz="1800" dirty="0">
                <a:latin typeface="Times New Roman"/>
                <a:cs typeface="Times New Roman"/>
              </a:rPr>
              <a:t>top-level </a:t>
            </a:r>
            <a:r>
              <a:rPr sz="1800" spc="-5" dirty="0">
                <a:latin typeface="Times New Roman"/>
                <a:cs typeface="Times New Roman"/>
              </a:rPr>
              <a:t>domain  </a:t>
            </a:r>
            <a:r>
              <a:rPr sz="1800" dirty="0">
                <a:latin typeface="Times New Roman"/>
                <a:cs typeface="Times New Roman"/>
              </a:rPr>
              <a:t>(TLD)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and authoritative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2789</Words>
  <Application>Microsoft Office PowerPoint</Application>
  <PresentationFormat>Widescreen</PresentationFormat>
  <Paragraphs>316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19CSE301  COMPUTER NETWORKS 3-0-3 4</vt:lpstr>
      <vt:lpstr>APPLICATION LAYER</vt:lpstr>
      <vt:lpstr>Domain Name System ( DNS)</vt:lpstr>
      <vt:lpstr>What happens when a URL is requested ?</vt:lpstr>
      <vt:lpstr>DNS: services, structure</vt:lpstr>
      <vt:lpstr>DNS Services: -</vt:lpstr>
      <vt:lpstr>DNS Services: -</vt:lpstr>
      <vt:lpstr>Why not centralize DNS?</vt:lpstr>
      <vt:lpstr>DNS: a distributed, hierarchical database</vt:lpstr>
      <vt:lpstr>DNS: root name servers</vt:lpstr>
      <vt:lpstr>TLD, authoritative servers</vt:lpstr>
      <vt:lpstr>PowerPoint Presentation</vt:lpstr>
      <vt:lpstr>Local DNS name server</vt:lpstr>
      <vt:lpstr>DNS name  resolution example</vt:lpstr>
      <vt:lpstr>DNS name  resolution example</vt:lpstr>
      <vt:lpstr>DNS: caching, updating records</vt:lpstr>
      <vt:lpstr>DNS records</vt:lpstr>
      <vt:lpstr>DNS protocol, messages</vt:lpstr>
      <vt:lpstr>DNS protocol, messages</vt:lpstr>
      <vt:lpstr>Inserting records into DNS</vt:lpstr>
      <vt:lpstr>Chapter 2: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9</cp:revision>
  <dcterms:created xsi:type="dcterms:W3CDTF">2021-08-18T00:57:57Z</dcterms:created>
  <dcterms:modified xsi:type="dcterms:W3CDTF">2023-11-08T08:25:58Z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</Properties>
</file>