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0" r:id="rId10"/>
    <p:sldId id="269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046A5-FC0B-F874-E9A3-5B8A3E2BE6B4}" v="2" dt="2023-10-10T05:14:02.563"/>
    <p1510:client id="{E879FF80-98F2-FB3A-8B13-6E583A27DBC3}" v="56" dt="2023-10-10T05:16:56.5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umar" userId="ef21a4ba1dba22b6" providerId="LiveId" clId="{9B55C7CC-A29B-42F6-973B-A9AEDE64E3B6}"/>
    <pc:docChg chg="custSel addSld modSld">
      <pc:chgData name="Manoj Kumar" userId="ef21a4ba1dba22b6" providerId="LiveId" clId="{9B55C7CC-A29B-42F6-973B-A9AEDE64E3B6}" dt="2022-08-17T05:42:43.270" v="11" actId="14100"/>
      <pc:docMkLst>
        <pc:docMk/>
      </pc:docMkLst>
      <pc:sldChg chg="delSp modSp mod">
        <pc:chgData name="Manoj Kumar" userId="ef21a4ba1dba22b6" providerId="LiveId" clId="{9B55C7CC-A29B-42F6-973B-A9AEDE64E3B6}" dt="2022-08-17T05:40:47.420" v="3" actId="1076"/>
        <pc:sldMkLst>
          <pc:docMk/>
          <pc:sldMk cId="0" sldId="256"/>
        </pc:sldMkLst>
        <pc:spChg chg="mod">
          <ac:chgData name="Manoj Kumar" userId="ef21a4ba1dba22b6" providerId="LiveId" clId="{9B55C7CC-A29B-42F6-973B-A9AEDE64E3B6}" dt="2022-08-17T05:40:47.420" v="3" actId="107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Manoj Kumar" userId="ef21a4ba1dba22b6" providerId="LiveId" clId="{9B55C7CC-A29B-42F6-973B-A9AEDE64E3B6}" dt="2022-08-17T05:40:39.786" v="1" actId="478"/>
          <ac:spMkLst>
            <pc:docMk/>
            <pc:sldMk cId="0" sldId="256"/>
            <ac:spMk id="3" creationId="{00000000-0000-0000-0000-000000000000}"/>
          </ac:spMkLst>
        </pc:spChg>
        <pc:picChg chg="mod">
          <ac:chgData name="Manoj Kumar" userId="ef21a4ba1dba22b6" providerId="LiveId" clId="{9B55C7CC-A29B-42F6-973B-A9AEDE64E3B6}" dt="2022-08-17T05:40:44.005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new mod">
        <pc:chgData name="Manoj Kumar" userId="ef21a4ba1dba22b6" providerId="LiveId" clId="{9B55C7CC-A29B-42F6-973B-A9AEDE64E3B6}" dt="2022-08-17T05:42:43.270" v="11" actId="14100"/>
        <pc:sldMkLst>
          <pc:docMk/>
          <pc:sldMk cId="2934221643" sldId="268"/>
        </pc:sldMkLst>
        <pc:spChg chg="del">
          <ac:chgData name="Manoj Kumar" userId="ef21a4ba1dba22b6" providerId="LiveId" clId="{9B55C7CC-A29B-42F6-973B-A9AEDE64E3B6}" dt="2022-08-17T05:42:13.401" v="6" actId="478"/>
          <ac:spMkLst>
            <pc:docMk/>
            <pc:sldMk cId="2934221643" sldId="268"/>
            <ac:spMk id="2" creationId="{12C85C37-65DD-D2FB-BD7C-DA353D736999}"/>
          </ac:spMkLst>
        </pc:spChg>
        <pc:spChg chg="del">
          <ac:chgData name="Manoj Kumar" userId="ef21a4ba1dba22b6" providerId="LiveId" clId="{9B55C7CC-A29B-42F6-973B-A9AEDE64E3B6}" dt="2022-08-17T05:42:15.520" v="7" actId="478"/>
          <ac:spMkLst>
            <pc:docMk/>
            <pc:sldMk cId="2934221643" sldId="268"/>
            <ac:spMk id="3" creationId="{288CE280-C555-BA2B-1B09-12C7FA6301BB}"/>
          </ac:spMkLst>
        </pc:spChg>
        <pc:picChg chg="add mod">
          <ac:chgData name="Manoj Kumar" userId="ef21a4ba1dba22b6" providerId="LiveId" clId="{9B55C7CC-A29B-42F6-973B-A9AEDE64E3B6}" dt="2022-08-17T05:42:43.270" v="11" actId="14100"/>
          <ac:picMkLst>
            <pc:docMk/>
            <pc:sldMk cId="2934221643" sldId="268"/>
            <ac:picMk id="5" creationId="{8B3F22A2-A4C9-D430-1635-97BB2320556B}"/>
          </ac:picMkLst>
        </pc:picChg>
      </pc:sldChg>
    </pc:docChg>
  </pc:docChgLst>
  <pc:docChgLst>
    <pc:chgData name="saraths" userId="S::saraths@am.amrita.edu::244d0ad9-751b-45dc-a37d-eb545e66f5d8" providerId="AD" clId="Web-{E879FF80-98F2-FB3A-8B13-6E583A27DBC3}"/>
    <pc:docChg chg="modSld">
      <pc:chgData name="saraths" userId="S::saraths@am.amrita.edu::244d0ad9-751b-45dc-a37d-eb545e66f5d8" providerId="AD" clId="Web-{E879FF80-98F2-FB3A-8B13-6E583A27DBC3}" dt="2023-10-10T05:17:01.689" v="41"/>
      <pc:docMkLst>
        <pc:docMk/>
      </pc:docMkLst>
      <pc:sldChg chg="addSp modSp">
        <pc:chgData name="saraths" userId="S::saraths@am.amrita.edu::244d0ad9-751b-45dc-a37d-eb545e66f5d8" providerId="AD" clId="Web-{E879FF80-98F2-FB3A-8B13-6E583A27DBC3}" dt="2023-10-10T05:14:24.732" v="37" actId="14100"/>
        <pc:sldMkLst>
          <pc:docMk/>
          <pc:sldMk cId="0" sldId="264"/>
        </pc:sldMkLst>
        <pc:spChg chg="mod">
          <ac:chgData name="saraths" userId="S::saraths@am.amrita.edu::244d0ad9-751b-45dc-a37d-eb545e66f5d8" providerId="AD" clId="Web-{E879FF80-98F2-FB3A-8B13-6E583A27DBC3}" dt="2023-10-10T05:12:07.354" v="7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raths" userId="S::saraths@am.amrita.edu::244d0ad9-751b-45dc-a37d-eb545e66f5d8" providerId="AD" clId="Web-{E879FF80-98F2-FB3A-8B13-6E583A27DBC3}" dt="2023-10-10T05:14:24.732" v="37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saraths" userId="S::saraths@am.amrita.edu::244d0ad9-751b-45dc-a37d-eb545e66f5d8" providerId="AD" clId="Web-{E879FF80-98F2-FB3A-8B13-6E583A27DBC3}" dt="2023-10-10T05:14:15.763" v="36" actId="14100"/>
          <ac:spMkLst>
            <pc:docMk/>
            <pc:sldMk cId="0" sldId="264"/>
            <ac:spMk id="5" creationId="{00000000-0000-0000-0000-000000000000}"/>
          </ac:spMkLst>
        </pc:spChg>
        <pc:spChg chg="add mod">
          <ac:chgData name="saraths" userId="S::saraths@am.amrita.edu::244d0ad9-751b-45dc-a37d-eb545e66f5d8" providerId="AD" clId="Web-{E879FF80-98F2-FB3A-8B13-6E583A27DBC3}" dt="2023-10-10T05:13:56.763" v="34" actId="1076"/>
          <ac:spMkLst>
            <pc:docMk/>
            <pc:sldMk cId="0" sldId="264"/>
            <ac:spMk id="6" creationId="{09549E3C-D889-7746-E91B-5940F14FAE92}"/>
          </ac:spMkLst>
        </pc:spChg>
        <pc:picChg chg="mod">
          <ac:chgData name="saraths" userId="S::saraths@am.amrita.edu::244d0ad9-751b-45dc-a37d-eb545e66f5d8" providerId="AD" clId="Web-{E879FF80-98F2-FB3A-8B13-6E583A27DBC3}" dt="2023-10-10T05:12:42.355" v="15" actId="1076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 setBg setFolMasterObjs modClrScheme delDesignElem chgLayout">
        <pc:chgData name="saraths" userId="S::saraths@am.amrita.edu::244d0ad9-751b-45dc-a37d-eb545e66f5d8" providerId="AD" clId="Web-{E879FF80-98F2-FB3A-8B13-6E583A27DBC3}" dt="2023-10-10T05:17:01.689" v="41"/>
        <pc:sldMkLst>
          <pc:docMk/>
          <pc:sldMk cId="0" sldId="265"/>
        </pc:sldMkLst>
        <pc:spChg chg="mod ord">
          <ac:chgData name="saraths" userId="S::saraths@am.amrita.edu::244d0ad9-751b-45dc-a37d-eb545e66f5d8" providerId="AD" clId="Web-{E879FF80-98F2-FB3A-8B13-6E583A27DBC3}" dt="2023-10-10T05:17:01.689" v="4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raths" userId="S::saraths@am.amrita.edu::244d0ad9-751b-45dc-a37d-eb545e66f5d8" providerId="AD" clId="Web-{E879FF80-98F2-FB3A-8B13-6E583A27DBC3}" dt="2023-10-10T05:15:24.155" v="38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raths" userId="S::saraths@am.amrita.edu::244d0ad9-751b-45dc-a37d-eb545e66f5d8" providerId="AD" clId="Web-{E879FF80-98F2-FB3A-8B13-6E583A27DBC3}" dt="2023-10-10T05:16:47.423" v="39"/>
          <ac:spMkLst>
            <pc:docMk/>
            <pc:sldMk cId="0" sldId="265"/>
            <ac:spMk id="9" creationId="{C0763A76-9F1C-4FC5-82B7-DD475DA461B2}"/>
          </ac:spMkLst>
        </pc:spChg>
        <pc:spChg chg="add">
          <ac:chgData name="saraths" userId="S::saraths@am.amrita.edu::244d0ad9-751b-45dc-a37d-eb545e66f5d8" providerId="AD" clId="Web-{E879FF80-98F2-FB3A-8B13-6E583A27DBC3}" dt="2023-10-10T05:17:01.689" v="41"/>
          <ac:spMkLst>
            <pc:docMk/>
            <pc:sldMk cId="0" sldId="265"/>
            <ac:spMk id="10" creationId="{C0763A76-9F1C-4FC5-82B7-DD475DA461B2}"/>
          </ac:spMkLst>
        </pc:spChg>
        <pc:spChg chg="add del">
          <ac:chgData name="saraths" userId="S::saraths@am.amrita.edu::244d0ad9-751b-45dc-a37d-eb545e66f5d8" providerId="AD" clId="Web-{E879FF80-98F2-FB3A-8B13-6E583A27DBC3}" dt="2023-10-10T05:16:47.423" v="39"/>
          <ac:spMkLst>
            <pc:docMk/>
            <pc:sldMk cId="0" sldId="265"/>
            <ac:spMk id="11" creationId="{E81BF4F6-F2CF-4984-9D14-D6966D92F99F}"/>
          </ac:spMkLst>
        </pc:spChg>
        <pc:spChg chg="add">
          <ac:chgData name="saraths" userId="S::saraths@am.amrita.edu::244d0ad9-751b-45dc-a37d-eb545e66f5d8" providerId="AD" clId="Web-{E879FF80-98F2-FB3A-8B13-6E583A27DBC3}" dt="2023-10-10T05:17:01.689" v="41"/>
          <ac:spMkLst>
            <pc:docMk/>
            <pc:sldMk cId="0" sldId="265"/>
            <ac:spMk id="12" creationId="{E81BF4F6-F2CF-4984-9D14-D6966D92F99F}"/>
          </ac:spMkLst>
        </pc:spChg>
        <pc:picChg chg="add mod">
          <ac:chgData name="saraths" userId="S::saraths@am.amrita.edu::244d0ad9-751b-45dc-a37d-eb545e66f5d8" providerId="AD" clId="Web-{E879FF80-98F2-FB3A-8B13-6E583A27DBC3}" dt="2023-10-10T05:17:01.689" v="41"/>
          <ac:picMkLst>
            <pc:docMk/>
            <pc:sldMk cId="0" sldId="265"/>
            <ac:picMk id="5" creationId="{7EFAD555-CCB4-A08E-F71D-8546763A0797}"/>
          </ac:picMkLst>
        </pc:picChg>
      </pc:sldChg>
    </pc:docChg>
  </pc:docChgLst>
  <pc:docChgLst>
    <pc:chgData name="Greeshma Sarath" userId="S::greeshmasarath@am.amrita.edu::7e829288-1d50-4b88-a8ce-cf3f4ec083fe" providerId="AD" clId="Web-{34D046A5-FC0B-F874-E9A3-5B8A3E2BE6B4}"/>
    <pc:docChg chg="addSld">
      <pc:chgData name="Greeshma Sarath" userId="S::greeshmasarath@am.amrita.edu::7e829288-1d50-4b88-a8ce-cf3f4ec083fe" providerId="AD" clId="Web-{34D046A5-FC0B-F874-E9A3-5B8A3E2BE6B4}" dt="2023-10-10T05:14:02.563" v="1"/>
      <pc:docMkLst>
        <pc:docMk/>
      </pc:docMkLst>
      <pc:sldChg chg="add">
        <pc:chgData name="Greeshma Sarath" userId="S::greeshmasarath@am.amrita.edu::7e829288-1d50-4b88-a8ce-cf3f4ec083fe" providerId="AD" clId="Web-{34D046A5-FC0B-F874-E9A3-5B8A3E2BE6B4}" dt="2023-10-10T05:14:02.453" v="0"/>
        <pc:sldMkLst>
          <pc:docMk/>
          <pc:sldMk cId="2893218108" sldId="269"/>
        </pc:sldMkLst>
      </pc:sldChg>
      <pc:sldChg chg="add">
        <pc:chgData name="Greeshma Sarath" userId="S::greeshmasarath@am.amrita.edu::7e829288-1d50-4b88-a8ce-cf3f4ec083fe" providerId="AD" clId="Web-{34D046A5-FC0B-F874-E9A3-5B8A3E2BE6B4}" dt="2023-10-10T05:14:02.563" v="1"/>
        <pc:sldMkLst>
          <pc:docMk/>
          <pc:sldMk cId="389787722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169" y="995298"/>
            <a:ext cx="847166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315" y="1556385"/>
            <a:ext cx="10453369" cy="276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eofbots.com/news-detail/11973-1-clarifying-differences-between-data-analysis-data-mining-data-science-machine-learning%2C-and-big-data" TargetMode="External"/><Relationship Id="rId2" Type="http://schemas.openxmlformats.org/officeDocument/2006/relationships/hyperlink" Target="https://www.statisticshowto.com/well-posedn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is-the-best-way-to-understand-the-terms-precision-and-rec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169" y="1752600"/>
            <a:ext cx="8471661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95"/>
              </a:spcBef>
            </a:pPr>
            <a:r>
              <a:rPr spc="-40"/>
              <a:t>Machine</a:t>
            </a:r>
            <a:r>
              <a:rPr spc="-125"/>
              <a:t> </a:t>
            </a:r>
            <a:r>
              <a:rPr spc="-35"/>
              <a:t>Learning</a:t>
            </a:r>
            <a:r>
              <a:rPr spc="-120"/>
              <a:t> </a:t>
            </a:r>
            <a:r>
              <a:rPr spc="-45"/>
              <a:t>Algorithms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929" y="3733800"/>
            <a:ext cx="8374380" cy="1586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196"/>
            <a:ext cx="5333365" cy="6972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>
                <a:solidFill>
                  <a:srgbClr val="C00000"/>
                </a:solidFill>
              </a:rPr>
              <a:t>Machine</a:t>
            </a:r>
            <a:r>
              <a:rPr sz="4400" b="1" spc="-20">
                <a:solidFill>
                  <a:srgbClr val="C00000"/>
                </a:solidFill>
              </a:rPr>
              <a:t> </a:t>
            </a:r>
            <a:r>
              <a:rPr sz="4400" b="1">
                <a:solidFill>
                  <a:srgbClr val="C00000"/>
                </a:solidFill>
              </a:rPr>
              <a:t>Learning</a:t>
            </a:r>
            <a:r>
              <a:rPr sz="4400" b="1" spc="-35">
                <a:solidFill>
                  <a:srgbClr val="C00000"/>
                </a:solidFill>
              </a:rPr>
              <a:t> </a:t>
            </a:r>
            <a:r>
              <a:rPr sz="4400" b="1" spc="-80">
                <a:solidFill>
                  <a:srgbClr val="C00000"/>
                </a:solidFill>
              </a:rPr>
              <a:t>Tasks</a:t>
            </a:r>
            <a:endParaRPr lang="en-US" sz="4400" b="1">
              <a:solidFill>
                <a:srgbClr val="C00000"/>
              </a:solidFill>
              <a:ea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114" y="1757431"/>
            <a:ext cx="2692174" cy="513602"/>
          </a:xfrm>
          <a:prstGeom prst="rect">
            <a:avLst/>
          </a:prstGeom>
        </p:spPr>
        <p:txBody>
          <a:bodyPr vert="horz" wrap="square" lIns="0" tIns="81915" rIns="0" bIns="0" rtlCol="0" anchor="t">
            <a:spAutoFit/>
          </a:bodyPr>
          <a:lstStyle/>
          <a:p>
            <a:pPr marL="295275" indent="-283210">
              <a:spcBef>
                <a:spcPts val="64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>
                <a:latin typeface="Calibri"/>
                <a:cs typeface="Calibri"/>
              </a:rPr>
              <a:t>Classification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lang="en-GB" sz="2800" spc="10">
                <a:latin typeface="Calibri"/>
                <a:cs typeface="Calibri"/>
              </a:rPr>
              <a:t> </a:t>
            </a:r>
            <a:endParaRPr lang="en-US" sz="2800" spc="-10">
              <a:latin typeface="Calibri"/>
              <a:ea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510" y="3892503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5"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0708" y="4570489"/>
            <a:ext cx="4044879" cy="841897"/>
          </a:xfrm>
          <a:prstGeom prst="rect">
            <a:avLst/>
          </a:prstGeom>
        </p:spPr>
        <p:txBody>
          <a:bodyPr vert="horz" wrap="square" lIns="0" tIns="81915" rIns="0" bIns="0" rtlCol="0" anchor="t">
            <a:spAutoFit/>
          </a:bodyPr>
          <a:lstStyle/>
          <a:p>
            <a:pPr marL="229870">
              <a:lnSpc>
                <a:spcPct val="100000"/>
              </a:lnSpc>
              <a:spcBef>
                <a:spcPts val="645"/>
              </a:spcBef>
              <a:tabLst>
                <a:tab pos="487045" algn="l"/>
              </a:tabLst>
            </a:pPr>
            <a:r>
              <a:rPr sz="2800" spc="-20">
                <a:latin typeface="Calibri"/>
                <a:cs typeface="Calibri"/>
              </a:rPr>
              <a:t>Generalize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form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groups</a:t>
            </a:r>
            <a:endParaRPr sz="2800">
              <a:latin typeface="Calibri"/>
              <a:cs typeface="Calibri"/>
            </a:endParaRPr>
          </a:p>
          <a:p>
            <a:pPr marL="1155700" lvl="2" indent="-228600">
              <a:spcBef>
                <a:spcPts val="35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GB" spc="-5">
                <a:latin typeface="Calibri"/>
                <a:cs typeface="Calibri"/>
              </a:rPr>
              <a:t>Cluster the items in a basket </a:t>
            </a:r>
            <a:endParaRPr sz="1800"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3593-B2FF-718F-F225-2B76150D67B7}"/>
              </a:ext>
            </a:extLst>
          </p:cNvPr>
          <p:cNvSpPr txBox="1"/>
          <p:nvPr/>
        </p:nvSpPr>
        <p:spPr>
          <a:xfrm>
            <a:off x="1789541" y="2279251"/>
            <a:ext cx="5072332" cy="1559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65">
              <a:spcBef>
                <a:spcPts val="645"/>
              </a:spcBef>
            </a:pPr>
            <a:r>
              <a:rPr lang="en-US" sz="2800">
                <a:latin typeface="Arial"/>
                <a:cs typeface="Arial"/>
              </a:rPr>
              <a:t>Generalize to predict discrete valued output</a:t>
            </a:r>
            <a:endParaRPr lang="en-US"/>
          </a:p>
          <a:p>
            <a:pPr marL="1143000" lvl="1" indent="-285750">
              <a:spcBef>
                <a:spcPts val="350"/>
              </a:spcBef>
              <a:buFont typeface="Wingdings,Sans-Serif"/>
              <a:buChar char=""/>
            </a:pPr>
            <a:r>
              <a:rPr lang="en-US">
                <a:latin typeface="Arial"/>
                <a:cs typeface="Arial"/>
              </a:rPr>
              <a:t>Classify mails into spam and ham</a:t>
            </a:r>
            <a:endParaRPr lang="en-US"/>
          </a:p>
          <a:p>
            <a:pPr algn="l"/>
            <a:endParaRPr lang="en-GB">
              <a:ea typeface="Calibri"/>
              <a:cs typeface="Calibri"/>
            </a:endParaRPr>
          </a:p>
        </p:txBody>
      </p:sp>
      <p:pic>
        <p:nvPicPr>
          <p:cNvPr id="12" name="Picture 11" descr="A diagram of a classifier&#10;&#10;Description automatically generated">
            <a:extLst>
              <a:ext uri="{FF2B5EF4-FFF2-40B4-BE49-F238E27FC236}">
                <a16:creationId xmlns:a16="http://schemas.microsoft.com/office/drawing/2014/main" id="{F7E99B59-8784-8886-EF82-CADD75A6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40" y="106543"/>
            <a:ext cx="4370717" cy="2820537"/>
          </a:xfrm>
          <a:prstGeom prst="rect">
            <a:avLst/>
          </a:prstGeom>
        </p:spPr>
      </p:pic>
      <p:pic>
        <p:nvPicPr>
          <p:cNvPr id="13" name="Picture 1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ADDE362-09CF-31FE-9396-50E7736B2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" t="12721" b="4673"/>
          <a:stretch/>
        </p:blipFill>
        <p:spPr>
          <a:xfrm>
            <a:off x="6110377" y="3885559"/>
            <a:ext cx="6081663" cy="25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1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2683"/>
            <a:ext cx="8840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/>
              <a:t>Experience</a:t>
            </a:r>
            <a:r>
              <a:rPr sz="4400" spc="-15"/>
              <a:t> </a:t>
            </a:r>
            <a:r>
              <a:rPr sz="4400" spc="-45"/>
              <a:t>for</a:t>
            </a:r>
            <a:r>
              <a:rPr sz="4400" spc="-10"/>
              <a:t> </a:t>
            </a:r>
            <a:r>
              <a:rPr sz="4400"/>
              <a:t>Machine</a:t>
            </a:r>
            <a:r>
              <a:rPr sz="4400" spc="-5"/>
              <a:t> </a:t>
            </a:r>
            <a:r>
              <a:rPr sz="4400"/>
              <a:t>Learning</a:t>
            </a:r>
            <a:r>
              <a:rPr sz="4400" spc="-20"/>
              <a:t> </a:t>
            </a:r>
            <a:r>
              <a:rPr sz="4400"/>
              <a:t>:</a:t>
            </a:r>
            <a:r>
              <a:rPr sz="4400" spc="-5"/>
              <a:t> </a:t>
            </a:r>
            <a:r>
              <a:rPr sz="4400" spc="-25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80769"/>
            <a:ext cx="9282430" cy="396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ts val="27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Data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Qualitative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or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quantitative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variables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organized/unorganized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form</a:t>
            </a:r>
          </a:p>
          <a:p>
            <a:pPr marL="1169670" lvl="1" indent="-243204">
              <a:lnSpc>
                <a:spcPts val="2545"/>
              </a:lnSpc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spc="-5">
                <a:latin typeface="Times New Roman"/>
                <a:cs typeface="Times New Roman"/>
              </a:rPr>
              <a:t>Images,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Documents,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Videos,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Customers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transactions</a:t>
            </a:r>
          </a:p>
          <a:p>
            <a:pPr marL="760730" algn="ctr">
              <a:lnSpc>
                <a:spcPts val="4165"/>
              </a:lnSpc>
            </a:pPr>
            <a:r>
              <a:rPr sz="3600" b="1" spc="-110">
                <a:solidFill>
                  <a:srgbClr val="FF0000"/>
                </a:solidFill>
                <a:latin typeface="Calibri"/>
                <a:cs typeface="Calibri"/>
              </a:rPr>
              <a:t>DATA-&gt;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5">
                <a:solidFill>
                  <a:srgbClr val="FF0000"/>
                </a:solidFill>
                <a:latin typeface="Calibri"/>
                <a:cs typeface="Calibri"/>
              </a:rPr>
              <a:t>Information-&gt;</a:t>
            </a:r>
            <a:r>
              <a:rPr sz="3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5">
                <a:solidFill>
                  <a:srgbClr val="FF0000"/>
                </a:solidFill>
                <a:latin typeface="Calibri"/>
                <a:cs typeface="Calibri"/>
              </a:rPr>
              <a:t>Knowledge</a:t>
            </a:r>
            <a:endParaRPr sz="3600">
              <a:latin typeface="Calibri"/>
              <a:cs typeface="Calibri"/>
            </a:endParaRPr>
          </a:p>
          <a:p>
            <a:pPr marL="255270" indent="-243204">
              <a:lnSpc>
                <a:spcPts val="2695"/>
              </a:lnSpc>
              <a:spcBef>
                <a:spcPts val="317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Information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Meaningful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data</a:t>
            </a:r>
          </a:p>
          <a:p>
            <a:pPr marL="1170305" lvl="1" indent="-243840">
              <a:lnSpc>
                <a:spcPts val="2515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 spc="-5">
                <a:latin typeface="Times New Roman"/>
                <a:cs typeface="Times New Roman"/>
              </a:rPr>
              <a:t>Customers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buying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grocery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items</a:t>
            </a:r>
            <a:endParaRPr sz="2400">
              <a:latin typeface="Times New Roman"/>
              <a:cs typeface="Times New Roman"/>
            </a:endParaRPr>
          </a:p>
          <a:p>
            <a:pPr marL="1169670" lvl="1" indent="-243204">
              <a:lnSpc>
                <a:spcPts val="2700"/>
              </a:lnSpc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documents</a:t>
            </a:r>
            <a:r>
              <a:rPr sz="2400">
                <a:latin typeface="Times New Roman"/>
                <a:cs typeface="Times New Roman"/>
              </a:rPr>
              <a:t> are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related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sports…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255270" indent="-243204">
              <a:lnSpc>
                <a:spcPts val="27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Knowledge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Learned/Analyzed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information</a:t>
            </a:r>
          </a:p>
          <a:p>
            <a:pPr marL="1170305" lvl="1" indent="-243840">
              <a:lnSpc>
                <a:spcPts val="2515"/>
              </a:lnSpc>
              <a:buSzPct val="95833"/>
              <a:buFont typeface="Wingdings"/>
              <a:buChar char=""/>
              <a:tabLst>
                <a:tab pos="1170940" algn="l"/>
              </a:tabLst>
            </a:pPr>
            <a:r>
              <a:rPr sz="2400">
                <a:latin typeface="Times New Roman"/>
                <a:cs typeface="Times New Roman"/>
              </a:rPr>
              <a:t>If</a:t>
            </a:r>
            <a:r>
              <a:rPr sz="2400" spc="-10">
                <a:latin typeface="Times New Roman"/>
                <a:cs typeface="Times New Roman"/>
              </a:rPr>
              <a:t> milk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bought,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bread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is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also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bought</a:t>
            </a:r>
          </a:p>
          <a:p>
            <a:pPr marL="1169670" lvl="1" indent="-243204">
              <a:lnSpc>
                <a:spcPts val="2695"/>
              </a:lnSpc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>
                <a:latin typeface="Times New Roman"/>
                <a:cs typeface="Times New Roman"/>
              </a:rPr>
              <a:t>Indian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Cricketers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are Sachin,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Sehwag,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Ganguly,</a:t>
            </a:r>
            <a:r>
              <a:rPr sz="2400" spc="-5">
                <a:latin typeface="Times New Roman"/>
                <a:cs typeface="Times New Roman"/>
              </a:rPr>
              <a:t> Srinath,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….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32" y="666905"/>
            <a:ext cx="4533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Performance</a:t>
            </a:r>
            <a:r>
              <a:rPr sz="4000" spc="-85"/>
              <a:t> </a:t>
            </a:r>
            <a:r>
              <a:rPr sz="4000" spc="-15"/>
              <a:t>measure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7235" y="1444908"/>
            <a:ext cx="5636189" cy="4193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ts val="245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Accuracy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How many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</a:p>
          <a:p>
            <a:pPr marL="241300">
              <a:lnSpc>
                <a:spcPts val="2020"/>
              </a:lnSpc>
            </a:pPr>
            <a:r>
              <a:rPr sz="2400">
                <a:latin typeface="Times New Roman"/>
                <a:cs typeface="Times New Roman"/>
              </a:rPr>
              <a:t>predictions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made </a:t>
            </a:r>
            <a:r>
              <a:rPr sz="2400">
                <a:latin typeface="Times New Roman"/>
                <a:cs typeface="Times New Roman"/>
              </a:rPr>
              <a:t>by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</a:p>
          <a:p>
            <a:pPr marL="241300">
              <a:lnSpc>
                <a:spcPts val="2450"/>
              </a:lnSpc>
            </a:pPr>
            <a:r>
              <a:rPr sz="2400" spc="-5">
                <a:latin typeface="Times New Roman"/>
                <a:cs typeface="Times New Roman"/>
              </a:rPr>
              <a:t>model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are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correct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255270" indent="-243204">
              <a:lnSpc>
                <a:spcPts val="245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Precision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Fraction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</a:p>
          <a:p>
            <a:pPr marL="241300" marR="22225">
              <a:lnSpc>
                <a:spcPct val="70000"/>
              </a:lnSpc>
              <a:spcBef>
                <a:spcPts val="434"/>
              </a:spcBef>
            </a:pPr>
            <a:r>
              <a:rPr sz="2400">
                <a:latin typeface="Times New Roman"/>
                <a:cs typeface="Times New Roman"/>
              </a:rPr>
              <a:t>relevant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instances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among </a:t>
            </a:r>
            <a:r>
              <a:rPr sz="2400">
                <a:latin typeface="Times New Roman"/>
                <a:cs typeface="Times New Roman"/>
              </a:rPr>
              <a:t>the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retrieved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instances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55270" indent="-243204">
              <a:lnSpc>
                <a:spcPts val="2450"/>
              </a:lnSpc>
              <a:buSzPct val="95833"/>
              <a:buFont typeface="Wingdings"/>
              <a:buChar char=""/>
              <a:tabLst>
                <a:tab pos="255904" algn="l"/>
                <a:tab pos="1344295" algn="l"/>
              </a:tabLst>
            </a:pPr>
            <a:r>
              <a:rPr sz="2400">
                <a:latin typeface="Times New Roman"/>
                <a:cs typeface="Times New Roman"/>
              </a:rPr>
              <a:t>Recall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:	Fraction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total</a:t>
            </a:r>
          </a:p>
          <a:p>
            <a:pPr marL="241300" marR="54610">
              <a:lnSpc>
                <a:spcPct val="70000"/>
              </a:lnSpc>
              <a:spcBef>
                <a:spcPts val="434"/>
              </a:spcBef>
            </a:pPr>
            <a:r>
              <a:rPr sz="2400" spc="-5">
                <a:latin typeface="Times New Roman"/>
                <a:cs typeface="Times New Roman"/>
              </a:rPr>
              <a:t>amount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relevant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instances </a:t>
            </a:r>
            <a:r>
              <a:rPr sz="2400" spc="-58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that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were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retrieved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actually</a:t>
            </a: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Times New Roman"/>
                <a:cs typeface="Times New Roman"/>
              </a:rPr>
              <a:t>…………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4975" y="287692"/>
            <a:ext cx="3071691" cy="2235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88113" y="2596723"/>
            <a:ext cx="1966736" cy="290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Source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: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quora.com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49E3C-D889-7746-E91B-5940F14FAE92}"/>
              </a:ext>
            </a:extLst>
          </p:cNvPr>
          <p:cNvSpPr txBox="1"/>
          <p:nvPr/>
        </p:nvSpPr>
        <p:spPr>
          <a:xfrm>
            <a:off x="6220180" y="3134548"/>
            <a:ext cx="53866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true positive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correctly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positive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 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true negative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 model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correctly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negative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false positive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incorrectly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positive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 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false negative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incorrectly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negative</a:t>
            </a:r>
            <a:r>
              <a:rPr lang="en-US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10">
                <a:latin typeface="+mj-lt"/>
                <a:cs typeface="+mj-cs"/>
              </a:rPr>
              <a:t>Desired</a:t>
            </a:r>
            <a:r>
              <a:rPr lang="en-US" sz="4000" kern="1200" spc="-30">
                <a:latin typeface="+mj-lt"/>
                <a:cs typeface="+mj-cs"/>
              </a:rPr>
              <a:t> </a:t>
            </a:r>
            <a:r>
              <a:rPr lang="en-US" sz="4000" kern="1200" spc="-15">
                <a:latin typeface="+mj-lt"/>
                <a:cs typeface="+mj-cs"/>
              </a:rPr>
              <a:t>characteristics</a:t>
            </a:r>
            <a:endParaRPr lang="en-US" sz="4000" kern="1200"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5"/>
              <a:t>Learn and</a:t>
            </a:r>
            <a:r>
              <a:rPr lang="en-US" sz="2000" spc="20"/>
              <a:t> </a:t>
            </a:r>
            <a:r>
              <a:rPr lang="en-US" sz="2000" spc="-15"/>
              <a:t>Generate</a:t>
            </a:r>
            <a:r>
              <a:rPr lang="en-US" sz="2000"/>
              <a:t> </a:t>
            </a:r>
            <a:r>
              <a:rPr lang="en-US" sz="2000" spc="-10"/>
              <a:t>models</a:t>
            </a:r>
            <a:r>
              <a:rPr lang="en-US" sz="2000" spc="10"/>
              <a:t> </a:t>
            </a:r>
            <a:r>
              <a:rPr lang="en-US" sz="2000" spc="-5"/>
              <a:t>of high</a:t>
            </a:r>
            <a:r>
              <a:rPr lang="en-US" sz="2000" spc="10"/>
              <a:t> </a:t>
            </a:r>
            <a:r>
              <a:rPr lang="en-US" sz="2000" spc="-10"/>
              <a:t>quality</a:t>
            </a:r>
            <a:endParaRPr lang="en-US" sz="2000"/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15"/>
              <a:t>Generalize</a:t>
            </a:r>
            <a:r>
              <a:rPr lang="en-US" sz="2000" spc="-10"/>
              <a:t> </a:t>
            </a:r>
            <a:r>
              <a:rPr lang="en-US" sz="2000" spc="-15"/>
              <a:t>patterns</a:t>
            </a:r>
            <a:r>
              <a:rPr lang="en-US" sz="2000" spc="15"/>
              <a:t> </a:t>
            </a:r>
            <a:r>
              <a:rPr lang="en-US" sz="2000" spc="-5"/>
              <a:t>with</a:t>
            </a:r>
            <a:r>
              <a:rPr lang="en-US" sz="2000" spc="5"/>
              <a:t> </a:t>
            </a:r>
            <a:r>
              <a:rPr lang="en-US" sz="2000" spc="-5"/>
              <a:t>less</a:t>
            </a:r>
            <a:r>
              <a:rPr lang="en-US" sz="2000" spc="10"/>
              <a:t> </a:t>
            </a:r>
            <a:r>
              <a:rPr lang="en-US" sz="2000" spc="-15"/>
              <a:t>error</a:t>
            </a:r>
            <a:endParaRPr lang="en-US" sz="2000"/>
          </a:p>
          <a:p>
            <a:pPr marL="24130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5"/>
              <a:t>Learn </a:t>
            </a:r>
            <a:r>
              <a:rPr lang="en-US" sz="2000" spc="-20"/>
              <a:t>from</a:t>
            </a:r>
            <a:r>
              <a:rPr lang="en-US" sz="2000" spc="10"/>
              <a:t> </a:t>
            </a:r>
            <a:r>
              <a:rPr lang="en-US" sz="2000" spc="-20"/>
              <a:t>noisy</a:t>
            </a:r>
            <a:r>
              <a:rPr lang="en-US" sz="2000" spc="15"/>
              <a:t> </a:t>
            </a:r>
            <a:r>
              <a:rPr lang="en-US" sz="2000" spc="-5"/>
              <a:t>and</a:t>
            </a:r>
            <a:r>
              <a:rPr lang="en-US" sz="2000" spc="15"/>
              <a:t> </a:t>
            </a:r>
            <a:r>
              <a:rPr lang="en-US" sz="2000" spc="-10"/>
              <a:t>vague </a:t>
            </a:r>
            <a:r>
              <a:rPr lang="en-US" sz="2000" spc="-20"/>
              <a:t>data</a:t>
            </a:r>
            <a:endParaRPr lang="en-US" sz="2000"/>
          </a:p>
          <a:p>
            <a:pPr marL="241300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20"/>
              <a:t>Efficient</a:t>
            </a:r>
            <a:r>
              <a:rPr lang="en-US" sz="2000" spc="-30"/>
              <a:t> </a:t>
            </a:r>
            <a:r>
              <a:rPr lang="en-US" sz="2000" spc="-5"/>
              <a:t>and Scalable</a:t>
            </a:r>
            <a:endParaRPr lang="en-US" sz="2000"/>
          </a:p>
          <a:p>
            <a:pPr marL="2413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10"/>
              <a:t>Deterministic</a:t>
            </a:r>
            <a:endParaRPr lang="en-US" sz="2000"/>
          </a:p>
        </p:txBody>
      </p:sp>
      <p:pic>
        <p:nvPicPr>
          <p:cNvPr id="5" name="Picture 4" descr="Close up of multi-coloured folded sheets">
            <a:extLst>
              <a:ext uri="{FF2B5EF4-FFF2-40B4-BE49-F238E27FC236}">
                <a16:creationId xmlns:a16="http://schemas.microsoft.com/office/drawing/2014/main" id="{7EFAD555-CCB4-A08E-F71D-8546763A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5" r="1056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2683"/>
            <a:ext cx="2374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/>
              <a:t>Takeaways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2260" indent="-243204">
              <a:lnSpc>
                <a:spcPct val="100000"/>
              </a:lnSpc>
              <a:spcBef>
                <a:spcPts val="805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t>Ill</a:t>
            </a:r>
            <a:r>
              <a:rPr spc="-25"/>
              <a:t> </a:t>
            </a:r>
            <a:r>
              <a:t>posed versus</a:t>
            </a:r>
            <a:r>
              <a:rPr spc="-15"/>
              <a:t> </a:t>
            </a:r>
            <a:r>
              <a:t>well</a:t>
            </a:r>
            <a:r>
              <a:rPr spc="-5"/>
              <a:t> </a:t>
            </a:r>
            <a:r>
              <a:t>posed</a:t>
            </a:r>
            <a:r>
              <a:rPr spc="-5"/>
              <a:t> problems</a:t>
            </a:r>
          </a:p>
          <a:p>
            <a:pPr marL="30226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rPr spc="-5"/>
              <a:t>ML</a:t>
            </a:r>
            <a:r>
              <a:rPr spc="-80"/>
              <a:t> </a:t>
            </a:r>
            <a:r>
              <a:t>intends</a:t>
            </a:r>
            <a:r>
              <a:rPr spc="-20"/>
              <a:t> </a:t>
            </a:r>
            <a:r>
              <a:t>to</a:t>
            </a:r>
            <a:r>
              <a:rPr spc="-5"/>
              <a:t> </a:t>
            </a:r>
            <a:r>
              <a:t>solve optimization</a:t>
            </a:r>
            <a:r>
              <a:rPr spc="-40"/>
              <a:t> </a:t>
            </a:r>
            <a:r>
              <a:rPr spc="-5"/>
              <a:t>problems</a:t>
            </a:r>
            <a:r>
              <a:rPr spc="5"/>
              <a:t> </a:t>
            </a:r>
            <a:r>
              <a:t>that</a:t>
            </a:r>
            <a:r>
              <a:rPr spc="-15"/>
              <a:t> </a:t>
            </a:r>
            <a:r>
              <a:t>are</a:t>
            </a:r>
            <a:r>
              <a:rPr spc="-10"/>
              <a:t> </a:t>
            </a:r>
            <a:r>
              <a:t>well</a:t>
            </a:r>
            <a:r>
              <a:rPr spc="-20"/>
              <a:t> </a:t>
            </a:r>
            <a:r>
              <a:t>posed</a:t>
            </a:r>
            <a:r>
              <a:rPr spc="5"/>
              <a:t> </a:t>
            </a:r>
            <a:r>
              <a:t>in</a:t>
            </a:r>
            <a:r>
              <a:rPr spc="-5"/>
              <a:t> </a:t>
            </a:r>
            <a:r>
              <a:t>the</a:t>
            </a:r>
            <a:r>
              <a:rPr spc="-5"/>
              <a:t> </a:t>
            </a:r>
            <a:r>
              <a:t>form</a:t>
            </a:r>
            <a:r>
              <a:rPr spc="-5"/>
              <a:t> </a:t>
            </a:r>
            <a:r>
              <a:t>of</a:t>
            </a:r>
            <a:r>
              <a:rPr spc="-30"/>
              <a:t> </a:t>
            </a:r>
            <a:r>
              <a:rPr spc="-40"/>
              <a:t>T,E,P</a:t>
            </a:r>
          </a:p>
          <a:p>
            <a:pPr marL="30226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rPr spc="-5"/>
              <a:t>ML</a:t>
            </a:r>
            <a:r>
              <a:rPr spc="-95"/>
              <a:t> </a:t>
            </a:r>
            <a:r>
              <a:t>is</a:t>
            </a:r>
            <a:r>
              <a:rPr spc="-20"/>
              <a:t> </a:t>
            </a:r>
            <a:r>
              <a:t>inductive</a:t>
            </a:r>
            <a:r>
              <a:rPr spc="-40"/>
              <a:t> </a:t>
            </a:r>
            <a:r>
              <a:t>learning</a:t>
            </a:r>
          </a:p>
          <a:p>
            <a:pPr marL="30226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rPr spc="-5"/>
              <a:t>How</a:t>
            </a:r>
            <a:r>
              <a:rPr spc="5"/>
              <a:t> </a:t>
            </a:r>
            <a:r>
              <a:rPr spc="-5"/>
              <a:t>is</a:t>
            </a:r>
            <a:r>
              <a:rPr spc="-10"/>
              <a:t> </a:t>
            </a:r>
            <a:r>
              <a:rPr spc="-5"/>
              <a:t>ML</a:t>
            </a:r>
            <a:r>
              <a:rPr spc="-100"/>
              <a:t> </a:t>
            </a:r>
            <a:r>
              <a:rPr spc="-5"/>
              <a:t>different</a:t>
            </a:r>
            <a:r>
              <a:rPr spc="-15"/>
              <a:t> </a:t>
            </a:r>
            <a:r>
              <a:t>from Conventional</a:t>
            </a:r>
            <a:r>
              <a:rPr spc="-30"/>
              <a:t> </a:t>
            </a:r>
            <a:r>
              <a:t>algorithms</a:t>
            </a:r>
          </a:p>
          <a:p>
            <a:pPr marL="30226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t>Understanding</a:t>
            </a:r>
            <a:r>
              <a:rPr spc="-25"/>
              <a:t> </a:t>
            </a:r>
            <a:r>
              <a:t>of</a:t>
            </a:r>
            <a:r>
              <a:rPr spc="-40"/>
              <a:t> </a:t>
            </a:r>
            <a:r>
              <a:rPr spc="-30"/>
              <a:t>Tasks,</a:t>
            </a:r>
            <a:r>
              <a:t> Experience,</a:t>
            </a:r>
            <a:r>
              <a:rPr spc="-35"/>
              <a:t> </a:t>
            </a:r>
            <a:r>
              <a:rPr spc="-5"/>
              <a:t>Performance</a:t>
            </a:r>
          </a:p>
          <a:p>
            <a:pPr marL="30226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303530" algn="l"/>
              </a:tabLst>
            </a:pPr>
            <a:r>
              <a:t>Desired</a:t>
            </a:r>
            <a:r>
              <a:rPr spc="-20"/>
              <a:t> </a:t>
            </a:r>
            <a:r>
              <a:t>characteristics</a:t>
            </a:r>
            <a:r>
              <a:rPr spc="-45"/>
              <a:t> </a:t>
            </a:r>
            <a:r>
              <a:t>of</a:t>
            </a:r>
            <a:r>
              <a:rPr spc="-15"/>
              <a:t> </a:t>
            </a:r>
            <a:r>
              <a:rPr spc="-5"/>
              <a:t>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1347"/>
            <a:ext cx="9887585" cy="26346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https://www.statisticshowto.com/well-posedness/</a:t>
            </a:r>
            <a:endParaRPr sz="2400">
              <a:latin typeface="Calibri"/>
              <a:cs typeface="Calibri"/>
            </a:endParaRPr>
          </a:p>
          <a:p>
            <a:pPr marL="241300" marR="509270" indent="-228600">
              <a:lnSpc>
                <a:spcPts val="3020"/>
              </a:lnSpc>
              <a:spcBef>
                <a:spcPts val="103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https://www.houseofbots.com/news-detail/11973-1-clarifying-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differences-between-data-analysis-data-mining-data-science- </a:t>
            </a:r>
            <a:r>
              <a:rPr sz="2800" spc="-5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machine-learning,-and-big-data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https://www.quora.com/What-is-the-best-way-to-understand-the-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8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terms-precision-and-recall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221" y="1465529"/>
            <a:ext cx="789749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>
                <a:latin typeface="Times New Roman"/>
                <a:cs typeface="Times New Roman"/>
              </a:rPr>
              <a:t>Ill</a:t>
            </a:r>
            <a:r>
              <a:rPr sz="3200" spc="-1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posed</a:t>
            </a:r>
            <a:r>
              <a:rPr sz="3200" spc="-1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versus</a:t>
            </a:r>
            <a:r>
              <a:rPr sz="3200" spc="-1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well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posed</a:t>
            </a:r>
            <a:r>
              <a:rPr sz="3200" spc="-2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problems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>
                <a:latin typeface="Times New Roman"/>
                <a:cs typeface="Times New Roman"/>
              </a:rPr>
              <a:t>Inductive</a:t>
            </a:r>
            <a:r>
              <a:rPr sz="3200" spc="-5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learning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>
                <a:latin typeface="Times New Roman"/>
                <a:cs typeface="Times New Roman"/>
              </a:rPr>
              <a:t>ML</a:t>
            </a:r>
            <a:r>
              <a:rPr sz="3200" spc="-1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algorithm</a:t>
            </a:r>
            <a:r>
              <a:rPr sz="3200" spc="-3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versus</a:t>
            </a:r>
            <a:r>
              <a:rPr sz="3200" spc="-1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Conventional</a:t>
            </a:r>
            <a:r>
              <a:rPr sz="3200" spc="-4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4242" y="83565"/>
            <a:ext cx="1751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5"/>
              <a:t>Outline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72" y="146050"/>
            <a:ext cx="6165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/>
              <a:t>Machine</a:t>
            </a:r>
            <a:r>
              <a:rPr sz="4400" spc="-200"/>
              <a:t> </a:t>
            </a:r>
            <a:r>
              <a:rPr sz="4400" spc="-85"/>
              <a:t>Learning</a:t>
            </a:r>
            <a:r>
              <a:rPr sz="4400" spc="-120"/>
              <a:t> </a:t>
            </a:r>
            <a:r>
              <a:rPr sz="4400" spc="-60"/>
              <a:t>Definition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892" y="4888991"/>
            <a:ext cx="51461" cy="506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15516" y="1339156"/>
            <a:ext cx="9020175" cy="323532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2400" spc="5">
                <a:latin typeface="Tahoma"/>
                <a:cs typeface="Tahoma"/>
              </a:rPr>
              <a:t>Definition</a:t>
            </a:r>
            <a:r>
              <a:rPr sz="2400" spc="-20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1</a:t>
            </a:r>
            <a:r>
              <a:rPr sz="2400" spc="-5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:</a:t>
            </a:r>
            <a:r>
              <a:rPr sz="2400" spc="35">
                <a:latin typeface="Tahoma"/>
                <a:cs typeface="Tahoma"/>
              </a:rPr>
              <a:t> </a:t>
            </a:r>
            <a:r>
              <a:rPr sz="2400" spc="-40">
                <a:latin typeface="Tahoma"/>
                <a:cs typeface="Tahoma"/>
              </a:rPr>
              <a:t>Arthur</a:t>
            </a:r>
            <a:r>
              <a:rPr sz="2400" spc="-90">
                <a:latin typeface="Tahoma"/>
                <a:cs typeface="Tahoma"/>
              </a:rPr>
              <a:t> </a:t>
            </a:r>
            <a:r>
              <a:rPr sz="2400" spc="-114">
                <a:latin typeface="Tahoma"/>
                <a:cs typeface="Tahoma"/>
              </a:rPr>
              <a:t>Samuel(1959)</a:t>
            </a:r>
            <a:endParaRPr sz="2400">
              <a:latin typeface="Tahoma"/>
              <a:cs typeface="Tahoma"/>
            </a:endParaRPr>
          </a:p>
          <a:p>
            <a:pPr marL="12700" marR="298450" algn="just">
              <a:lnSpc>
                <a:spcPct val="102899"/>
              </a:lnSpc>
              <a:spcBef>
                <a:spcPts val="455"/>
              </a:spcBef>
            </a:pPr>
            <a:r>
              <a:rPr sz="2400" spc="80">
                <a:latin typeface="Tahoma"/>
                <a:cs typeface="Tahoma"/>
              </a:rPr>
              <a:t>F</a:t>
            </a:r>
            <a:r>
              <a:rPr sz="2400" spc="15">
                <a:latin typeface="Tahoma"/>
                <a:cs typeface="Tahoma"/>
              </a:rPr>
              <a:t>i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15">
                <a:latin typeface="Tahoma"/>
                <a:cs typeface="Tahoma"/>
              </a:rPr>
              <a:t>l</a:t>
            </a:r>
            <a:r>
              <a:rPr sz="2400">
                <a:latin typeface="Tahoma"/>
                <a:cs typeface="Tahoma"/>
              </a:rPr>
              <a:t>d</a:t>
            </a:r>
            <a:r>
              <a:rPr sz="2400" spc="-65">
                <a:latin typeface="Tahoma"/>
                <a:cs typeface="Tahoma"/>
              </a:rPr>
              <a:t> </a:t>
            </a:r>
            <a:r>
              <a:rPr sz="2400" spc="-80">
                <a:latin typeface="Tahoma"/>
                <a:cs typeface="Tahoma"/>
              </a:rPr>
              <a:t>o</a:t>
            </a:r>
            <a:r>
              <a:rPr sz="2400">
                <a:latin typeface="Tahoma"/>
                <a:cs typeface="Tahoma"/>
              </a:rPr>
              <a:t>f</a:t>
            </a:r>
            <a:r>
              <a:rPr sz="2400" spc="-55">
                <a:latin typeface="Tahoma"/>
                <a:cs typeface="Tahoma"/>
              </a:rPr>
              <a:t> </a:t>
            </a:r>
            <a:r>
              <a:rPr sz="2400" spc="-150">
                <a:latin typeface="Tahoma"/>
                <a:cs typeface="Tahoma"/>
              </a:rPr>
              <a:t>s</a:t>
            </a:r>
            <a:r>
              <a:rPr sz="2400" spc="45">
                <a:latin typeface="Tahoma"/>
                <a:cs typeface="Tahoma"/>
              </a:rPr>
              <a:t>t</a:t>
            </a:r>
            <a:r>
              <a:rPr sz="2400" spc="-114">
                <a:latin typeface="Tahoma"/>
                <a:cs typeface="Tahoma"/>
              </a:rPr>
              <a:t>u</a:t>
            </a:r>
            <a:r>
              <a:rPr sz="2400" spc="-90">
                <a:latin typeface="Tahoma"/>
                <a:cs typeface="Tahoma"/>
              </a:rPr>
              <a:t>d</a:t>
            </a:r>
            <a:r>
              <a:rPr sz="2400">
                <a:latin typeface="Tahoma"/>
                <a:cs typeface="Tahoma"/>
              </a:rPr>
              <a:t>y</a:t>
            </a:r>
            <a:r>
              <a:rPr sz="2400" spc="-75">
                <a:latin typeface="Tahoma"/>
                <a:cs typeface="Tahoma"/>
              </a:rPr>
              <a:t> </a:t>
            </a:r>
            <a:r>
              <a:rPr sz="2400" spc="45">
                <a:latin typeface="Tahoma"/>
                <a:cs typeface="Tahoma"/>
              </a:rPr>
              <a:t>t</a:t>
            </a:r>
            <a:r>
              <a:rPr sz="2400" spc="-114">
                <a:latin typeface="Tahoma"/>
                <a:cs typeface="Tahoma"/>
              </a:rPr>
              <a:t>h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>
                <a:latin typeface="Tahoma"/>
                <a:cs typeface="Tahoma"/>
              </a:rPr>
              <a:t>t</a:t>
            </a:r>
            <a:r>
              <a:rPr sz="2400" spc="65">
                <a:latin typeface="Tahoma"/>
                <a:cs typeface="Tahoma"/>
              </a:rPr>
              <a:t> </a:t>
            </a:r>
            <a:r>
              <a:rPr sz="2400" spc="-70">
                <a:latin typeface="Tahoma"/>
                <a:cs typeface="Tahoma"/>
              </a:rPr>
              <a:t>gi</a:t>
            </a:r>
            <a:r>
              <a:rPr sz="2400" spc="-120">
                <a:latin typeface="Tahoma"/>
                <a:cs typeface="Tahoma"/>
              </a:rPr>
              <a:t>v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>
                <a:latin typeface="Tahoma"/>
                <a:cs typeface="Tahoma"/>
              </a:rPr>
              <a:t>s</a:t>
            </a:r>
            <a:r>
              <a:rPr sz="2400" spc="-95">
                <a:latin typeface="Tahoma"/>
                <a:cs typeface="Tahoma"/>
              </a:rPr>
              <a:t> </a:t>
            </a:r>
            <a:r>
              <a:rPr sz="2400" spc="-65">
                <a:latin typeface="Tahoma"/>
                <a:cs typeface="Tahoma"/>
              </a:rPr>
              <a:t>c</a:t>
            </a:r>
            <a:r>
              <a:rPr sz="2400" spc="-120">
                <a:latin typeface="Tahoma"/>
                <a:cs typeface="Tahoma"/>
              </a:rPr>
              <a:t>om</a:t>
            </a:r>
            <a:r>
              <a:rPr sz="2400" spc="-114">
                <a:latin typeface="Tahoma"/>
                <a:cs typeface="Tahoma"/>
              </a:rPr>
              <a:t>pu</a:t>
            </a:r>
            <a:r>
              <a:rPr sz="2400" spc="50">
                <a:latin typeface="Tahoma"/>
                <a:cs typeface="Tahoma"/>
              </a:rPr>
              <a:t>t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-65">
                <a:latin typeface="Tahoma"/>
                <a:cs typeface="Tahoma"/>
              </a:rPr>
              <a:t>r</a:t>
            </a:r>
            <a:r>
              <a:rPr sz="2400">
                <a:latin typeface="Tahoma"/>
                <a:cs typeface="Tahoma"/>
              </a:rPr>
              <a:t>s</a:t>
            </a:r>
            <a:r>
              <a:rPr sz="2400" spc="-120">
                <a:latin typeface="Tahoma"/>
                <a:cs typeface="Tahoma"/>
              </a:rPr>
              <a:t> </a:t>
            </a:r>
            <a:r>
              <a:rPr sz="2400" spc="45">
                <a:latin typeface="Tahoma"/>
                <a:cs typeface="Tahoma"/>
              </a:rPr>
              <a:t>t</a:t>
            </a:r>
            <a:r>
              <a:rPr sz="2400" spc="-114">
                <a:latin typeface="Tahoma"/>
                <a:cs typeface="Tahoma"/>
              </a:rPr>
              <a:t>h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80">
                <a:latin typeface="Tahoma"/>
                <a:cs typeface="Tahoma"/>
              </a:rPr>
              <a:t> 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95">
                <a:latin typeface="Tahoma"/>
                <a:cs typeface="Tahoma"/>
              </a:rPr>
              <a:t>b</a:t>
            </a:r>
            <a:r>
              <a:rPr sz="2400" spc="15">
                <a:latin typeface="Tahoma"/>
                <a:cs typeface="Tahoma"/>
              </a:rPr>
              <a:t>ili</a:t>
            </a:r>
            <a:r>
              <a:rPr sz="2400" spc="-35">
                <a:latin typeface="Tahoma"/>
                <a:cs typeface="Tahoma"/>
              </a:rPr>
              <a:t>t</a:t>
            </a:r>
            <a:r>
              <a:rPr sz="2400">
                <a:latin typeface="Tahoma"/>
                <a:cs typeface="Tahoma"/>
              </a:rPr>
              <a:t>y</a:t>
            </a:r>
            <a:r>
              <a:rPr sz="2400" spc="-75">
                <a:latin typeface="Tahoma"/>
                <a:cs typeface="Tahoma"/>
              </a:rPr>
              <a:t> </a:t>
            </a:r>
            <a:r>
              <a:rPr sz="2400" spc="45">
                <a:latin typeface="Tahoma"/>
                <a:cs typeface="Tahoma"/>
              </a:rPr>
              <a:t>t</a:t>
            </a:r>
            <a:r>
              <a:rPr sz="2400">
                <a:latin typeface="Tahoma"/>
                <a:cs typeface="Tahoma"/>
              </a:rPr>
              <a:t>o</a:t>
            </a:r>
            <a:r>
              <a:rPr sz="2400" spc="-90">
                <a:latin typeface="Tahoma"/>
                <a:cs typeface="Tahoma"/>
              </a:rPr>
              <a:t> </a:t>
            </a:r>
            <a:r>
              <a:rPr sz="2400" spc="15">
                <a:latin typeface="Tahoma"/>
                <a:cs typeface="Tahoma"/>
              </a:rPr>
              <a:t>l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-180">
                <a:latin typeface="Tahoma"/>
                <a:cs typeface="Tahoma"/>
              </a:rPr>
              <a:t>a</a:t>
            </a:r>
            <a:r>
              <a:rPr sz="2400" spc="-65">
                <a:latin typeface="Tahoma"/>
                <a:cs typeface="Tahoma"/>
              </a:rPr>
              <a:t>r</a:t>
            </a:r>
            <a:r>
              <a:rPr sz="2400">
                <a:latin typeface="Tahoma"/>
                <a:cs typeface="Tahoma"/>
              </a:rPr>
              <a:t>n</a:t>
            </a:r>
            <a:r>
              <a:rPr sz="2400" spc="-75">
                <a:latin typeface="Tahoma"/>
                <a:cs typeface="Tahoma"/>
              </a:rPr>
              <a:t> </a:t>
            </a:r>
            <a:r>
              <a:rPr sz="2400" spc="-150">
                <a:latin typeface="Tahoma"/>
                <a:cs typeface="Tahoma"/>
              </a:rPr>
              <a:t>w</a:t>
            </a:r>
            <a:r>
              <a:rPr sz="2400" spc="15">
                <a:latin typeface="Tahoma"/>
                <a:cs typeface="Tahoma"/>
              </a:rPr>
              <a:t>i</a:t>
            </a:r>
            <a:r>
              <a:rPr sz="2400" spc="45">
                <a:latin typeface="Tahoma"/>
                <a:cs typeface="Tahoma"/>
              </a:rPr>
              <a:t>t</a:t>
            </a:r>
            <a:r>
              <a:rPr sz="2400" spc="-105">
                <a:latin typeface="Tahoma"/>
                <a:cs typeface="Tahoma"/>
              </a:rPr>
              <a:t>hou</a:t>
            </a:r>
            <a:r>
              <a:rPr sz="2400">
                <a:latin typeface="Tahoma"/>
                <a:cs typeface="Tahoma"/>
              </a:rPr>
              <a:t>t</a:t>
            </a:r>
            <a:r>
              <a:rPr sz="2400" spc="55">
                <a:latin typeface="Tahoma"/>
                <a:cs typeface="Tahoma"/>
              </a:rPr>
              <a:t> </a:t>
            </a:r>
            <a:r>
              <a:rPr sz="2400" spc="-35">
                <a:latin typeface="Tahoma"/>
                <a:cs typeface="Tahoma"/>
              </a:rPr>
              <a:t>b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15">
                <a:latin typeface="Tahoma"/>
                <a:cs typeface="Tahoma"/>
              </a:rPr>
              <a:t>i</a:t>
            </a:r>
            <a:r>
              <a:rPr sz="2400" spc="-114">
                <a:latin typeface="Tahoma"/>
                <a:cs typeface="Tahoma"/>
              </a:rPr>
              <a:t>n</a:t>
            </a:r>
            <a:r>
              <a:rPr sz="2400">
                <a:latin typeface="Tahoma"/>
                <a:cs typeface="Tahoma"/>
              </a:rPr>
              <a:t>g  </a:t>
            </a:r>
            <a:r>
              <a:rPr sz="2400" spc="-40">
                <a:latin typeface="Tahoma"/>
                <a:cs typeface="Tahoma"/>
              </a:rPr>
              <a:t>explicitly</a:t>
            </a:r>
            <a:r>
              <a:rPr sz="2400" spc="-80">
                <a:latin typeface="Tahoma"/>
                <a:cs typeface="Tahoma"/>
              </a:rPr>
              <a:t> </a:t>
            </a:r>
            <a:r>
              <a:rPr sz="2400" spc="-114">
                <a:latin typeface="Tahoma"/>
                <a:cs typeface="Tahoma"/>
              </a:rPr>
              <a:t>programmed.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2400" spc="-20">
                <a:latin typeface="Tahoma"/>
                <a:cs typeface="Tahoma"/>
              </a:rPr>
              <a:t>D</a:t>
            </a:r>
            <a:r>
              <a:rPr sz="2400" spc="-30">
                <a:latin typeface="Tahoma"/>
                <a:cs typeface="Tahoma"/>
              </a:rPr>
              <a:t>e</a:t>
            </a:r>
            <a:r>
              <a:rPr sz="2400" spc="-25">
                <a:latin typeface="Tahoma"/>
                <a:cs typeface="Tahoma"/>
              </a:rPr>
              <a:t>fi</a:t>
            </a:r>
            <a:r>
              <a:rPr sz="2400" spc="-20">
                <a:latin typeface="Tahoma"/>
                <a:cs typeface="Tahoma"/>
              </a:rPr>
              <a:t>n</a:t>
            </a:r>
            <a:r>
              <a:rPr sz="2400" spc="-25">
                <a:latin typeface="Tahoma"/>
                <a:cs typeface="Tahoma"/>
              </a:rPr>
              <a:t>iti</a:t>
            </a:r>
            <a:r>
              <a:rPr sz="2400" spc="-20">
                <a:latin typeface="Tahoma"/>
                <a:cs typeface="Tahoma"/>
              </a:rPr>
              <a:t>o</a:t>
            </a:r>
            <a:r>
              <a:rPr sz="2400">
                <a:latin typeface="Tahoma"/>
                <a:cs typeface="Tahoma"/>
              </a:rPr>
              <a:t>n</a:t>
            </a:r>
            <a:r>
              <a:rPr sz="2400" spc="-40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2</a:t>
            </a:r>
            <a:r>
              <a:rPr sz="2400" spc="-25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:</a:t>
            </a:r>
            <a:r>
              <a:rPr sz="2400" spc="-45">
                <a:latin typeface="Tahoma"/>
                <a:cs typeface="Tahoma"/>
              </a:rPr>
              <a:t> </a:t>
            </a:r>
            <a:r>
              <a:rPr sz="2400" spc="-265">
                <a:latin typeface="Tahoma"/>
                <a:cs typeface="Tahoma"/>
              </a:rPr>
              <a:t>T</a:t>
            </a:r>
            <a:r>
              <a:rPr sz="2400" spc="-140">
                <a:latin typeface="Tahoma"/>
                <a:cs typeface="Tahoma"/>
              </a:rPr>
              <a:t>o</a:t>
            </a:r>
            <a:r>
              <a:rPr sz="2400">
                <a:latin typeface="Tahoma"/>
                <a:cs typeface="Tahoma"/>
              </a:rPr>
              <a:t>m</a:t>
            </a:r>
            <a:r>
              <a:rPr sz="2400" spc="-190">
                <a:latin typeface="Tahoma"/>
                <a:cs typeface="Tahoma"/>
              </a:rPr>
              <a:t> </a:t>
            </a:r>
            <a:r>
              <a:rPr sz="2400" spc="150">
                <a:latin typeface="Tahoma"/>
                <a:cs typeface="Tahoma"/>
              </a:rPr>
              <a:t>M</a:t>
            </a:r>
            <a:r>
              <a:rPr sz="2400">
                <a:latin typeface="Tahoma"/>
                <a:cs typeface="Tahoma"/>
              </a:rPr>
              <a:t>i</a:t>
            </a:r>
            <a:r>
              <a:rPr sz="2400" spc="35">
                <a:latin typeface="Tahoma"/>
                <a:cs typeface="Tahoma"/>
              </a:rPr>
              <a:t>t</a:t>
            </a:r>
            <a:r>
              <a:rPr sz="2400" spc="-80">
                <a:latin typeface="Tahoma"/>
                <a:cs typeface="Tahoma"/>
              </a:rPr>
              <a:t>c</a:t>
            </a:r>
            <a:r>
              <a:rPr sz="2400" spc="-140">
                <a:latin typeface="Tahoma"/>
                <a:cs typeface="Tahoma"/>
              </a:rPr>
              <a:t>h</a:t>
            </a:r>
            <a:r>
              <a:rPr sz="2400" spc="-235">
                <a:latin typeface="Tahoma"/>
                <a:cs typeface="Tahoma"/>
              </a:rPr>
              <a:t>e</a:t>
            </a:r>
            <a:r>
              <a:rPr sz="2400" spc="15">
                <a:latin typeface="Tahoma"/>
                <a:cs typeface="Tahoma"/>
              </a:rPr>
              <a:t>l</a:t>
            </a:r>
            <a:r>
              <a:rPr sz="2400">
                <a:latin typeface="Tahoma"/>
                <a:cs typeface="Tahoma"/>
              </a:rPr>
              <a:t>l</a:t>
            </a:r>
            <a:r>
              <a:rPr sz="2400" spc="30">
                <a:latin typeface="Tahoma"/>
                <a:cs typeface="Tahoma"/>
              </a:rPr>
              <a:t> </a:t>
            </a:r>
            <a:r>
              <a:rPr sz="2400" spc="-20">
                <a:latin typeface="Tahoma"/>
                <a:cs typeface="Tahoma"/>
              </a:rPr>
              <a:t>(</a:t>
            </a:r>
            <a:r>
              <a:rPr sz="2400" spc="-150">
                <a:latin typeface="Tahoma"/>
                <a:cs typeface="Tahoma"/>
              </a:rPr>
              <a:t>199</a:t>
            </a:r>
            <a:r>
              <a:rPr sz="2400" spc="-145">
                <a:latin typeface="Tahoma"/>
                <a:cs typeface="Tahoma"/>
              </a:rPr>
              <a:t>8</a:t>
            </a:r>
            <a:r>
              <a:rPr sz="2400">
                <a:latin typeface="Tahoma"/>
                <a:cs typeface="Tahoma"/>
              </a:rPr>
              <a:t>)</a:t>
            </a:r>
          </a:p>
          <a:p>
            <a:pPr marL="12700" marR="5080" algn="just">
              <a:lnSpc>
                <a:spcPct val="103000"/>
              </a:lnSpc>
              <a:spcBef>
                <a:spcPts val="450"/>
              </a:spcBef>
            </a:pPr>
            <a:r>
              <a:rPr sz="2400">
                <a:latin typeface="Tahoma"/>
                <a:cs typeface="Tahoma"/>
              </a:rPr>
              <a:t>A </a:t>
            </a:r>
            <a:r>
              <a:rPr sz="2400" spc="-90">
                <a:latin typeface="Tahoma"/>
                <a:cs typeface="Tahoma"/>
              </a:rPr>
              <a:t>computer </a:t>
            </a:r>
            <a:r>
              <a:rPr sz="2400" spc="-100">
                <a:latin typeface="Tahoma"/>
                <a:cs typeface="Tahoma"/>
              </a:rPr>
              <a:t>program </a:t>
            </a:r>
            <a:r>
              <a:rPr sz="2400" spc="5">
                <a:latin typeface="Tahoma"/>
                <a:cs typeface="Tahoma"/>
              </a:rPr>
              <a:t>is </a:t>
            </a:r>
            <a:r>
              <a:rPr sz="2400" spc="-70">
                <a:latin typeface="Tahoma"/>
                <a:cs typeface="Tahoma"/>
              </a:rPr>
              <a:t>said </a:t>
            </a:r>
            <a:r>
              <a:rPr sz="2400" spc="20">
                <a:latin typeface="Tahoma"/>
                <a:cs typeface="Tahoma"/>
              </a:rPr>
              <a:t>to </a:t>
            </a:r>
            <a:r>
              <a:rPr sz="2400" spc="-90">
                <a:latin typeface="Tahoma"/>
                <a:cs typeface="Tahoma"/>
              </a:rPr>
              <a:t>learn </a:t>
            </a:r>
            <a:r>
              <a:rPr sz="2400" spc="-65">
                <a:latin typeface="Tahoma"/>
                <a:cs typeface="Tahoma"/>
              </a:rPr>
              <a:t>from </a:t>
            </a:r>
            <a:r>
              <a:rPr sz="2400" spc="-75">
                <a:latin typeface="Tahoma"/>
                <a:cs typeface="Tahoma"/>
              </a:rPr>
              <a:t>Experience </a:t>
            </a:r>
            <a:r>
              <a:rPr sz="2400">
                <a:latin typeface="Tahoma"/>
                <a:cs typeface="Tahoma"/>
              </a:rPr>
              <a:t>E </a:t>
            </a:r>
            <a:r>
              <a:rPr sz="2400" spc="-25">
                <a:latin typeface="Tahoma"/>
                <a:cs typeface="Tahoma"/>
              </a:rPr>
              <a:t>with </a:t>
            </a:r>
            <a:r>
              <a:rPr sz="2400" spc="-110">
                <a:latin typeface="Tahoma"/>
                <a:cs typeface="Tahoma"/>
              </a:rPr>
              <a:t>respect </a:t>
            </a:r>
            <a:r>
              <a:rPr sz="2400" spc="20">
                <a:latin typeface="Tahoma"/>
                <a:cs typeface="Tahoma"/>
              </a:rPr>
              <a:t>to </a:t>
            </a:r>
            <a:r>
              <a:rPr sz="2400" spc="-735">
                <a:latin typeface="Tahoma"/>
                <a:cs typeface="Tahoma"/>
              </a:rPr>
              <a:t> </a:t>
            </a:r>
            <a:r>
              <a:rPr sz="2400" spc="-150">
                <a:latin typeface="Tahoma"/>
                <a:cs typeface="Tahoma"/>
              </a:rPr>
              <a:t>s</a:t>
            </a:r>
            <a:r>
              <a:rPr sz="2400" spc="-130">
                <a:latin typeface="Tahoma"/>
                <a:cs typeface="Tahoma"/>
              </a:rPr>
              <a:t>o</a:t>
            </a:r>
            <a:r>
              <a:rPr sz="2400" spc="-135">
                <a:latin typeface="Tahoma"/>
                <a:cs typeface="Tahoma"/>
              </a:rPr>
              <a:t>m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80">
                <a:latin typeface="Tahoma"/>
                <a:cs typeface="Tahoma"/>
              </a:rPr>
              <a:t> </a:t>
            </a:r>
            <a:r>
              <a:rPr sz="2400" spc="-250">
                <a:latin typeface="Tahoma"/>
                <a:cs typeface="Tahoma"/>
              </a:rPr>
              <a:t>T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150">
                <a:latin typeface="Tahoma"/>
                <a:cs typeface="Tahoma"/>
              </a:rPr>
              <a:t>s</a:t>
            </a:r>
            <a:r>
              <a:rPr sz="2400">
                <a:latin typeface="Tahoma"/>
                <a:cs typeface="Tahoma"/>
              </a:rPr>
              <a:t>k</a:t>
            </a:r>
            <a:r>
              <a:rPr sz="2400" spc="10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T</a:t>
            </a:r>
            <a:r>
              <a:rPr sz="2400" spc="225">
                <a:latin typeface="Tahoma"/>
                <a:cs typeface="Tahoma"/>
              </a:rPr>
              <a:t> 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114">
                <a:latin typeface="Tahoma"/>
                <a:cs typeface="Tahoma"/>
              </a:rPr>
              <a:t>n</a:t>
            </a:r>
            <a:r>
              <a:rPr sz="2400">
                <a:latin typeface="Tahoma"/>
                <a:cs typeface="Tahoma"/>
              </a:rPr>
              <a:t>d</a:t>
            </a:r>
            <a:r>
              <a:rPr sz="2400" spc="-75">
                <a:latin typeface="Tahoma"/>
                <a:cs typeface="Tahoma"/>
              </a:rPr>
              <a:t> </a:t>
            </a:r>
            <a:r>
              <a:rPr sz="2400" spc="-150">
                <a:latin typeface="Tahoma"/>
                <a:cs typeface="Tahoma"/>
              </a:rPr>
              <a:t>s</a:t>
            </a:r>
            <a:r>
              <a:rPr sz="2400" spc="-130">
                <a:latin typeface="Tahoma"/>
                <a:cs typeface="Tahoma"/>
              </a:rPr>
              <a:t>o</a:t>
            </a:r>
            <a:r>
              <a:rPr sz="2400" spc="-135">
                <a:latin typeface="Tahoma"/>
                <a:cs typeface="Tahoma"/>
              </a:rPr>
              <a:t>m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80">
                <a:latin typeface="Tahoma"/>
                <a:cs typeface="Tahoma"/>
              </a:rPr>
              <a:t> </a:t>
            </a:r>
            <a:r>
              <a:rPr sz="2400" spc="30">
                <a:latin typeface="Tahoma"/>
                <a:cs typeface="Tahoma"/>
              </a:rPr>
              <a:t>P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-65">
                <a:latin typeface="Tahoma"/>
                <a:cs typeface="Tahoma"/>
              </a:rPr>
              <a:t>r</a:t>
            </a:r>
            <a:r>
              <a:rPr sz="2400" spc="-60">
                <a:latin typeface="Tahoma"/>
                <a:cs typeface="Tahoma"/>
              </a:rPr>
              <a:t>f</a:t>
            </a:r>
            <a:r>
              <a:rPr sz="2400" spc="-180">
                <a:latin typeface="Tahoma"/>
                <a:cs typeface="Tahoma"/>
              </a:rPr>
              <a:t>o</a:t>
            </a:r>
            <a:r>
              <a:rPr sz="2400" spc="-100">
                <a:latin typeface="Tahoma"/>
                <a:cs typeface="Tahoma"/>
              </a:rPr>
              <a:t>rm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114">
                <a:latin typeface="Tahoma"/>
                <a:cs typeface="Tahoma"/>
              </a:rPr>
              <a:t>n</a:t>
            </a:r>
            <a:r>
              <a:rPr sz="2400" spc="-65">
                <a:latin typeface="Tahoma"/>
                <a:cs typeface="Tahoma"/>
              </a:rPr>
              <a:t>c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70">
                <a:latin typeface="Tahoma"/>
                <a:cs typeface="Tahoma"/>
              </a:rPr>
              <a:t> </a:t>
            </a:r>
            <a:r>
              <a:rPr sz="2400" spc="-135">
                <a:latin typeface="Tahoma"/>
                <a:cs typeface="Tahoma"/>
              </a:rPr>
              <a:t>m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150">
                <a:latin typeface="Tahoma"/>
                <a:cs typeface="Tahoma"/>
              </a:rPr>
              <a:t>s</a:t>
            </a:r>
            <a:r>
              <a:rPr sz="2400" spc="-114">
                <a:latin typeface="Tahoma"/>
                <a:cs typeface="Tahoma"/>
              </a:rPr>
              <a:t>u</a:t>
            </a:r>
            <a:r>
              <a:rPr sz="2400" spc="-75">
                <a:latin typeface="Tahoma"/>
                <a:cs typeface="Tahoma"/>
              </a:rPr>
              <a:t>r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55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P</a:t>
            </a:r>
            <a:r>
              <a:rPr sz="2400" spc="204">
                <a:latin typeface="Tahoma"/>
                <a:cs typeface="Tahoma"/>
              </a:rPr>
              <a:t> </a:t>
            </a:r>
            <a:r>
              <a:rPr sz="2400" spc="15">
                <a:latin typeface="Tahoma"/>
                <a:cs typeface="Tahoma"/>
              </a:rPr>
              <a:t>i</a:t>
            </a:r>
            <a:r>
              <a:rPr sz="2400">
                <a:latin typeface="Tahoma"/>
                <a:cs typeface="Tahoma"/>
              </a:rPr>
              <a:t>f</a:t>
            </a:r>
            <a:r>
              <a:rPr sz="2400" spc="-15">
                <a:latin typeface="Tahoma"/>
                <a:cs typeface="Tahoma"/>
              </a:rPr>
              <a:t> </a:t>
            </a:r>
            <a:r>
              <a:rPr sz="2400" spc="-35">
                <a:latin typeface="Tahoma"/>
                <a:cs typeface="Tahoma"/>
              </a:rPr>
              <a:t>p</a:t>
            </a:r>
            <a:r>
              <a:rPr sz="2400" spc="-210">
                <a:latin typeface="Tahoma"/>
                <a:cs typeface="Tahoma"/>
              </a:rPr>
              <a:t>e</a:t>
            </a:r>
            <a:r>
              <a:rPr sz="2400" spc="-60">
                <a:latin typeface="Tahoma"/>
                <a:cs typeface="Tahoma"/>
              </a:rPr>
              <a:t>rf</a:t>
            </a:r>
            <a:r>
              <a:rPr sz="2400" spc="-180">
                <a:latin typeface="Tahoma"/>
                <a:cs typeface="Tahoma"/>
              </a:rPr>
              <a:t>o</a:t>
            </a:r>
            <a:r>
              <a:rPr sz="2400" spc="-100">
                <a:latin typeface="Tahoma"/>
                <a:cs typeface="Tahoma"/>
              </a:rPr>
              <a:t>rm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 spc="-114">
                <a:latin typeface="Tahoma"/>
                <a:cs typeface="Tahoma"/>
              </a:rPr>
              <a:t>n</a:t>
            </a:r>
            <a:r>
              <a:rPr sz="2400" spc="-65">
                <a:latin typeface="Tahoma"/>
                <a:cs typeface="Tahoma"/>
              </a:rPr>
              <a:t>c</a:t>
            </a:r>
            <a:r>
              <a:rPr sz="2400">
                <a:latin typeface="Tahoma"/>
                <a:cs typeface="Tahoma"/>
              </a:rPr>
              <a:t>e</a:t>
            </a:r>
            <a:r>
              <a:rPr sz="2400" spc="-190">
                <a:latin typeface="Tahoma"/>
                <a:cs typeface="Tahoma"/>
              </a:rPr>
              <a:t> </a:t>
            </a:r>
            <a:r>
              <a:rPr sz="2400" spc="-105">
                <a:latin typeface="Tahoma"/>
                <a:cs typeface="Tahoma"/>
              </a:rPr>
              <a:t>o</a:t>
            </a:r>
            <a:r>
              <a:rPr sz="2400">
                <a:latin typeface="Tahoma"/>
                <a:cs typeface="Tahoma"/>
              </a:rPr>
              <a:t>n</a:t>
            </a:r>
            <a:r>
              <a:rPr sz="2400" spc="-75">
                <a:latin typeface="Tahoma"/>
                <a:cs typeface="Tahoma"/>
              </a:rPr>
              <a:t> </a:t>
            </a:r>
            <a:r>
              <a:rPr sz="2400" spc="-130">
                <a:latin typeface="Tahoma"/>
                <a:cs typeface="Tahoma"/>
              </a:rPr>
              <a:t>T</a:t>
            </a:r>
            <a:r>
              <a:rPr sz="2400">
                <a:latin typeface="Tahoma"/>
                <a:cs typeface="Tahoma"/>
              </a:rPr>
              <a:t>,</a:t>
            </a:r>
            <a:r>
              <a:rPr sz="2400" spc="-50">
                <a:latin typeface="Tahoma"/>
                <a:cs typeface="Tahoma"/>
              </a:rPr>
              <a:t> </a:t>
            </a:r>
            <a:r>
              <a:rPr sz="2400" spc="-120">
                <a:latin typeface="Tahoma"/>
                <a:cs typeface="Tahoma"/>
              </a:rPr>
              <a:t>a</a:t>
            </a:r>
            <a:r>
              <a:rPr sz="2400">
                <a:latin typeface="Tahoma"/>
                <a:cs typeface="Tahoma"/>
              </a:rPr>
              <a:t>s  </a:t>
            </a:r>
            <a:r>
              <a:rPr sz="2400" spc="-130">
                <a:latin typeface="Tahoma"/>
                <a:cs typeface="Tahoma"/>
              </a:rPr>
              <a:t>measured</a:t>
            </a:r>
            <a:r>
              <a:rPr sz="2400" spc="-50">
                <a:latin typeface="Tahoma"/>
                <a:cs typeface="Tahoma"/>
              </a:rPr>
              <a:t> </a:t>
            </a:r>
            <a:r>
              <a:rPr sz="2400" spc="-80">
                <a:latin typeface="Tahoma"/>
                <a:cs typeface="Tahoma"/>
              </a:rPr>
              <a:t>by</a:t>
            </a:r>
            <a:r>
              <a:rPr sz="2400" spc="-85">
                <a:latin typeface="Tahoma"/>
                <a:cs typeface="Tahoma"/>
              </a:rPr>
              <a:t> </a:t>
            </a:r>
            <a:r>
              <a:rPr sz="2400" spc="-185">
                <a:latin typeface="Tahoma"/>
                <a:cs typeface="Tahoma"/>
              </a:rPr>
              <a:t>P,</a:t>
            </a:r>
            <a:r>
              <a:rPr sz="2400" spc="-25">
                <a:latin typeface="Tahoma"/>
                <a:cs typeface="Tahoma"/>
              </a:rPr>
              <a:t> </a:t>
            </a:r>
            <a:r>
              <a:rPr sz="2400" spc="-105">
                <a:latin typeface="Tahoma"/>
                <a:cs typeface="Tahoma"/>
              </a:rPr>
              <a:t>improves</a:t>
            </a:r>
            <a:r>
              <a:rPr sz="2400" spc="-130">
                <a:latin typeface="Tahoma"/>
                <a:cs typeface="Tahoma"/>
              </a:rPr>
              <a:t> </a:t>
            </a:r>
            <a:r>
              <a:rPr sz="2400" spc="-25">
                <a:latin typeface="Tahoma"/>
                <a:cs typeface="Tahoma"/>
              </a:rPr>
              <a:t>with</a:t>
            </a:r>
            <a:r>
              <a:rPr sz="2400" spc="-85">
                <a:latin typeface="Tahoma"/>
                <a:cs typeface="Tahoma"/>
              </a:rPr>
              <a:t> </a:t>
            </a:r>
            <a:r>
              <a:rPr sz="2400" spc="-100">
                <a:latin typeface="Tahoma"/>
                <a:cs typeface="Tahoma"/>
              </a:rPr>
              <a:t>experience</a:t>
            </a:r>
            <a:r>
              <a:rPr sz="2400" spc="-170">
                <a:latin typeface="Tahoma"/>
                <a:cs typeface="Tahoma"/>
              </a:rPr>
              <a:t> </a:t>
            </a:r>
            <a:r>
              <a:rPr sz="2400" spc="25">
                <a:latin typeface="Tahoma"/>
                <a:cs typeface="Tahoma"/>
              </a:rPr>
              <a:t>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38" y="150622"/>
            <a:ext cx="10779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9440" algn="l"/>
                <a:tab pos="2139315" algn="l"/>
                <a:tab pos="3762375" algn="l"/>
                <a:tab pos="4936490" algn="l"/>
                <a:tab pos="6477635" algn="l"/>
                <a:tab pos="8627110" algn="l"/>
              </a:tabLst>
            </a:pPr>
            <a:r>
              <a:rPr sz="4000" spc="160"/>
              <a:t>Ill	</a:t>
            </a:r>
            <a:r>
              <a:rPr sz="4000" spc="195"/>
              <a:t>posed	</a:t>
            </a:r>
            <a:r>
              <a:rPr sz="4000" spc="185"/>
              <a:t>versus	</a:t>
            </a:r>
            <a:r>
              <a:rPr sz="4000" spc="145"/>
              <a:t>Well	</a:t>
            </a:r>
            <a:r>
              <a:rPr sz="4000" spc="195"/>
              <a:t>posed	</a:t>
            </a:r>
            <a:r>
              <a:rPr sz="4000" spc="210"/>
              <a:t>Learning	</a:t>
            </a:r>
            <a:r>
              <a:rPr sz="4000" spc="200"/>
              <a:t>problems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892" y="4888991"/>
            <a:ext cx="51461" cy="506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0369" y="984884"/>
            <a:ext cx="935545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spc="10">
                <a:latin typeface="Tahoma"/>
                <a:cs typeface="Tahoma"/>
              </a:rPr>
              <a:t>Ill</a:t>
            </a:r>
            <a:r>
              <a:rPr sz="2400" spc="-1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posed</a:t>
            </a:r>
            <a:r>
              <a:rPr sz="2400" spc="-1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problems</a:t>
            </a:r>
            <a:r>
              <a:rPr sz="2400" spc="-40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:</a:t>
            </a:r>
          </a:p>
          <a:p>
            <a:pPr marL="927100">
              <a:lnSpc>
                <a:spcPct val="100000"/>
              </a:lnSpc>
            </a:pPr>
            <a:r>
              <a:rPr sz="2400" spc="-5">
                <a:latin typeface="Tahoma"/>
                <a:cs typeface="Tahoma"/>
              </a:rPr>
              <a:t>No</a:t>
            </a:r>
            <a:r>
              <a:rPr sz="2400" spc="1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clear goal/Has</a:t>
            </a:r>
            <a:r>
              <a:rPr sz="2400" spc="-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simultaneous</a:t>
            </a:r>
            <a:r>
              <a:rPr sz="2400" spc="-1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goals</a:t>
            </a:r>
            <a:endParaRPr sz="2400">
              <a:latin typeface="Tahoma"/>
              <a:cs typeface="Tahoma"/>
            </a:endParaRPr>
          </a:p>
          <a:p>
            <a:pPr marL="927100" marR="5314315">
              <a:lnSpc>
                <a:spcPct val="100000"/>
              </a:lnSpc>
            </a:pPr>
            <a:r>
              <a:rPr sz="2400">
                <a:latin typeface="Tahoma"/>
                <a:cs typeface="Tahoma"/>
              </a:rPr>
              <a:t>No </a:t>
            </a:r>
            <a:r>
              <a:rPr sz="2400" spc="5">
                <a:latin typeface="Tahoma"/>
                <a:cs typeface="Tahoma"/>
              </a:rPr>
              <a:t>clear solution paths </a:t>
            </a:r>
            <a:r>
              <a:rPr sz="2400" spc="-735">
                <a:latin typeface="Tahoma"/>
                <a:cs typeface="Tahoma"/>
              </a:rPr>
              <a:t> </a:t>
            </a:r>
            <a:r>
              <a:rPr sz="2400">
                <a:latin typeface="Tahoma"/>
                <a:cs typeface="Tahoma"/>
              </a:rPr>
              <a:t>No</a:t>
            </a:r>
            <a:r>
              <a:rPr sz="2400" spc="5">
                <a:latin typeface="Tahoma"/>
                <a:cs typeface="Tahoma"/>
              </a:rPr>
              <a:t> </a:t>
            </a:r>
            <a:r>
              <a:rPr sz="2400" spc="10">
                <a:latin typeface="Tahoma"/>
                <a:cs typeface="Tahoma"/>
              </a:rPr>
              <a:t>unique</a:t>
            </a:r>
            <a:r>
              <a:rPr sz="2400" spc="-2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solution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ahoma"/>
              <a:cs typeface="Tahoma"/>
            </a:endParaRPr>
          </a:p>
          <a:p>
            <a:pPr marL="521334">
              <a:lnSpc>
                <a:spcPct val="100000"/>
              </a:lnSpc>
            </a:pPr>
            <a:r>
              <a:rPr sz="2400" spc="-35">
                <a:solidFill>
                  <a:srgbClr val="FF0000"/>
                </a:solidFill>
                <a:latin typeface="Tahoma"/>
                <a:cs typeface="Tahoma"/>
              </a:rPr>
              <a:t>“Today</a:t>
            </a:r>
            <a:r>
              <a:rPr sz="24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sz="2400" spc="-25">
                <a:solidFill>
                  <a:srgbClr val="FF0000"/>
                </a:solidFill>
                <a:latin typeface="Tahoma"/>
                <a:cs typeface="Tahoma"/>
              </a:rPr>
              <a:t>Sunday.</a:t>
            </a:r>
            <a:r>
              <a:rPr sz="2400" spc="-5">
                <a:solidFill>
                  <a:srgbClr val="FF0000"/>
                </a:solidFill>
                <a:latin typeface="Tahoma"/>
                <a:cs typeface="Tahoma"/>
              </a:rPr>
              <a:t> Shreyas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 would 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like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 to 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watch</a:t>
            </a:r>
            <a:r>
              <a:rPr sz="24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 movie”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10">
                <a:latin typeface="Tahoma"/>
                <a:cs typeface="Tahoma"/>
              </a:rPr>
              <a:t>Ill </a:t>
            </a:r>
            <a:r>
              <a:rPr sz="2400" spc="5">
                <a:latin typeface="Tahoma"/>
                <a:cs typeface="Tahoma"/>
              </a:rPr>
              <a:t>posed problems should be </a:t>
            </a:r>
            <a:r>
              <a:rPr sz="2400">
                <a:latin typeface="Tahoma"/>
                <a:cs typeface="Tahoma"/>
              </a:rPr>
              <a:t>converted </a:t>
            </a:r>
            <a:r>
              <a:rPr sz="2400" spc="5">
                <a:latin typeface="Tahoma"/>
                <a:cs typeface="Tahoma"/>
              </a:rPr>
              <a:t>into </a:t>
            </a:r>
            <a:r>
              <a:rPr sz="2400">
                <a:latin typeface="Tahoma"/>
                <a:cs typeface="Tahoma"/>
              </a:rPr>
              <a:t>a Well-Posed </a:t>
            </a:r>
            <a:r>
              <a:rPr sz="2400" spc="5">
                <a:latin typeface="Tahoma"/>
                <a:cs typeface="Tahoma"/>
              </a:rPr>
              <a:t>problem </a:t>
            </a:r>
            <a:r>
              <a:rPr sz="2400" spc="-73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in</a:t>
            </a:r>
            <a:r>
              <a:rPr sz="240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terms of </a:t>
            </a:r>
            <a:r>
              <a:rPr sz="2400" spc="-45">
                <a:latin typeface="Tahoma"/>
                <a:cs typeface="Tahoma"/>
              </a:rPr>
              <a:t>Task,</a:t>
            </a:r>
            <a:r>
              <a:rPr sz="2400" spc="5">
                <a:latin typeface="Tahoma"/>
                <a:cs typeface="Tahoma"/>
              </a:rPr>
              <a:t> Experience,</a:t>
            </a:r>
            <a:r>
              <a:rPr sz="2400" spc="-1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and </a:t>
            </a:r>
            <a:r>
              <a:rPr sz="2400" spc="-5">
                <a:latin typeface="Tahoma"/>
                <a:cs typeface="Tahoma"/>
              </a:rPr>
              <a:t>Performance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3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>
                <a:latin typeface="Tahoma"/>
                <a:cs typeface="Tahoma"/>
              </a:rPr>
              <a:t>Well </a:t>
            </a:r>
            <a:r>
              <a:rPr sz="2400" spc="5">
                <a:latin typeface="Tahoma"/>
                <a:cs typeface="Tahoma"/>
              </a:rPr>
              <a:t>posed</a:t>
            </a:r>
            <a:r>
              <a:rPr sz="2400" spc="-3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400" spc="5">
                <a:latin typeface="Tahoma"/>
                <a:cs typeface="Tahoma"/>
              </a:rPr>
              <a:t>Solution</a:t>
            </a:r>
            <a:r>
              <a:rPr sz="2400" spc="-5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exists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5">
                <a:latin typeface="Tahoma"/>
                <a:cs typeface="Tahoma"/>
              </a:rPr>
              <a:t>The</a:t>
            </a:r>
            <a:r>
              <a:rPr sz="2400" spc="-1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solution</a:t>
            </a:r>
            <a:r>
              <a:rPr sz="2400" spc="-2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is</a:t>
            </a:r>
            <a:r>
              <a:rPr sz="2400" spc="-10">
                <a:latin typeface="Tahoma"/>
                <a:cs typeface="Tahoma"/>
              </a:rPr>
              <a:t> </a:t>
            </a:r>
            <a:r>
              <a:rPr sz="2400" spc="10">
                <a:latin typeface="Tahoma"/>
                <a:cs typeface="Tahoma"/>
              </a:rPr>
              <a:t>unique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400" spc="5">
                <a:latin typeface="Tahoma"/>
                <a:cs typeface="Tahoma"/>
              </a:rPr>
              <a:t>The</a:t>
            </a:r>
            <a:r>
              <a:rPr sz="2400" spc="-5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solution</a:t>
            </a:r>
            <a:r>
              <a:rPr sz="2400" spc="-20">
                <a:latin typeface="Tahoma"/>
                <a:cs typeface="Tahoma"/>
              </a:rPr>
              <a:t> </a:t>
            </a:r>
            <a:r>
              <a:rPr sz="2400" spc="10">
                <a:latin typeface="Tahoma"/>
                <a:cs typeface="Tahoma"/>
              </a:rPr>
              <a:t>depends</a:t>
            </a:r>
            <a:r>
              <a:rPr sz="2400" spc="-2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on</a:t>
            </a:r>
            <a:r>
              <a:rPr sz="2400" spc="-1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the</a:t>
            </a:r>
            <a:r>
              <a:rPr sz="2400">
                <a:latin typeface="Tahoma"/>
                <a:cs typeface="Tahoma"/>
              </a:rPr>
              <a:t> </a:t>
            </a:r>
            <a:r>
              <a:rPr sz="2400" spc="5">
                <a:latin typeface="Tahoma"/>
                <a:cs typeface="Tahoma"/>
              </a:rPr>
              <a:t>data/experience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400" spc="-50">
                <a:solidFill>
                  <a:srgbClr val="FF0000"/>
                </a:solidFill>
                <a:latin typeface="Tahoma"/>
                <a:cs typeface="Tahoma"/>
              </a:rPr>
              <a:t>“Task</a:t>
            </a:r>
            <a:r>
              <a:rPr sz="24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4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Classify whether</a:t>
            </a:r>
            <a:r>
              <a:rPr sz="2400" spc="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Krish</a:t>
            </a:r>
            <a:r>
              <a:rPr sz="24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movie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will</a:t>
            </a:r>
            <a:r>
              <a:rPr sz="24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400">
                <a:solidFill>
                  <a:srgbClr val="FF0000"/>
                </a:solidFill>
                <a:latin typeface="Tahoma"/>
                <a:cs typeface="Tahoma"/>
              </a:rPr>
              <a:t> liked</a:t>
            </a:r>
            <a:r>
              <a:rPr sz="2400" spc="5">
                <a:solidFill>
                  <a:srgbClr val="FF0000"/>
                </a:solidFill>
                <a:latin typeface="Tahoma"/>
                <a:cs typeface="Tahoma"/>
              </a:rPr>
              <a:t> by</a:t>
            </a:r>
            <a:r>
              <a:rPr sz="24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>
                <a:solidFill>
                  <a:srgbClr val="FF0000"/>
                </a:solidFill>
                <a:latin typeface="Tahoma"/>
                <a:cs typeface="Tahoma"/>
              </a:rPr>
              <a:t>Shreyas”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076" y="135763"/>
            <a:ext cx="8253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/>
              <a:t>Conventional</a:t>
            </a:r>
            <a:r>
              <a:rPr sz="4400" spc="245"/>
              <a:t> </a:t>
            </a:r>
            <a:r>
              <a:rPr sz="4400" spc="50"/>
              <a:t>versus</a:t>
            </a:r>
            <a:r>
              <a:rPr sz="4400" spc="204"/>
              <a:t> </a:t>
            </a:r>
            <a:r>
              <a:rPr sz="4400" spc="45"/>
              <a:t>ML</a:t>
            </a:r>
            <a:r>
              <a:rPr sz="4400" spc="185"/>
              <a:t> </a:t>
            </a:r>
            <a:r>
              <a:rPr sz="4400" spc="75"/>
              <a:t>algorithms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32" y="1275588"/>
            <a:ext cx="32384" cy="32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92501" y="1161669"/>
            <a:ext cx="6957059" cy="701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30">
                <a:latin typeface="Tahoma"/>
                <a:cs typeface="Tahoma"/>
              </a:rPr>
              <a:t>Enable</a:t>
            </a:r>
            <a:r>
              <a:rPr sz="2150" spc="-180">
                <a:latin typeface="Tahoma"/>
                <a:cs typeface="Tahoma"/>
              </a:rPr>
              <a:t> </a:t>
            </a:r>
            <a:r>
              <a:rPr sz="2150" spc="-70">
                <a:latin typeface="Tahoma"/>
                <a:cs typeface="Tahoma"/>
              </a:rPr>
              <a:t>computers</a:t>
            </a:r>
            <a:r>
              <a:rPr sz="2150" spc="-125">
                <a:latin typeface="Tahoma"/>
                <a:cs typeface="Tahoma"/>
              </a:rPr>
              <a:t> </a:t>
            </a:r>
            <a:r>
              <a:rPr sz="2150" spc="35">
                <a:latin typeface="Tahoma"/>
                <a:cs typeface="Tahoma"/>
              </a:rPr>
              <a:t>to</a:t>
            </a:r>
            <a:r>
              <a:rPr sz="2150" spc="-60">
                <a:latin typeface="Tahoma"/>
                <a:cs typeface="Tahoma"/>
              </a:rPr>
              <a:t> </a:t>
            </a:r>
            <a:r>
              <a:rPr sz="2150" spc="-70">
                <a:latin typeface="Tahoma"/>
                <a:cs typeface="Tahoma"/>
              </a:rPr>
              <a:t>learn</a:t>
            </a:r>
            <a:r>
              <a:rPr sz="2150" spc="-80">
                <a:latin typeface="Tahoma"/>
                <a:cs typeface="Tahoma"/>
              </a:rPr>
              <a:t> </a:t>
            </a:r>
            <a:r>
              <a:rPr sz="2150" spc="-50">
                <a:latin typeface="Tahoma"/>
                <a:cs typeface="Tahoma"/>
              </a:rPr>
              <a:t>from</a:t>
            </a:r>
            <a:r>
              <a:rPr sz="2150" spc="-80">
                <a:latin typeface="Tahoma"/>
                <a:cs typeface="Tahoma"/>
              </a:rPr>
              <a:t> </a:t>
            </a:r>
            <a:r>
              <a:rPr sz="2150" spc="-25">
                <a:latin typeface="Tahoma"/>
                <a:cs typeface="Tahoma"/>
              </a:rPr>
              <a:t>data</a:t>
            </a:r>
            <a:r>
              <a:rPr sz="2150" spc="-95">
                <a:latin typeface="Tahoma"/>
                <a:cs typeface="Tahoma"/>
              </a:rPr>
              <a:t> </a:t>
            </a:r>
            <a:r>
              <a:rPr sz="2150" spc="-45">
                <a:latin typeface="Tahoma"/>
                <a:cs typeface="Tahoma"/>
              </a:rPr>
              <a:t>without</a:t>
            </a:r>
            <a:r>
              <a:rPr sz="2150" spc="70">
                <a:latin typeface="Tahoma"/>
                <a:cs typeface="Tahoma"/>
              </a:rPr>
              <a:t> </a:t>
            </a:r>
            <a:r>
              <a:rPr sz="2150" spc="-55">
                <a:latin typeface="Tahoma"/>
                <a:cs typeface="Tahoma"/>
              </a:rPr>
              <a:t>being</a:t>
            </a:r>
            <a:r>
              <a:rPr sz="2150" spc="-110">
                <a:latin typeface="Tahoma"/>
                <a:cs typeface="Tahoma"/>
              </a:rPr>
              <a:t> </a:t>
            </a:r>
            <a:r>
              <a:rPr sz="2150" spc="-30">
                <a:latin typeface="Tahoma"/>
                <a:cs typeface="Tahoma"/>
              </a:rPr>
              <a:t>explicitly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100">
                <a:latin typeface="Tahoma"/>
                <a:cs typeface="Tahoma"/>
              </a:rPr>
              <a:t>programmed.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346" y="2457724"/>
            <a:ext cx="6418884" cy="35376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62608" y="3114499"/>
            <a:ext cx="1061720" cy="85280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>
                <a:latin typeface="Calibri"/>
                <a:cs typeface="Calibri"/>
              </a:rPr>
              <a:t>2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12</a:t>
            </a:r>
            <a:r>
              <a:rPr sz="1800" spc="-15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3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14</a:t>
            </a:r>
          </a:p>
          <a:p>
            <a:pPr marL="253365">
              <a:lnSpc>
                <a:spcPct val="100000"/>
              </a:lnSpc>
              <a:spcBef>
                <a:spcPts val="1095"/>
              </a:spcBef>
            </a:pPr>
            <a:r>
              <a:rPr sz="1800" spc="-10">
                <a:latin typeface="Calibri"/>
                <a:cs typeface="Calibri"/>
              </a:rPr>
              <a:t>Sorting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645" y="5042661"/>
            <a:ext cx="134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10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3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30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785" y="5497465"/>
            <a:ext cx="1372870" cy="9848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15"/>
              </a:spcBef>
            </a:pPr>
            <a:r>
              <a:rPr sz="1800" spc="-5">
                <a:latin typeface="Calibri"/>
                <a:cs typeface="Calibri"/>
              </a:rPr>
              <a:t>1,2,3,10,20,30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09"/>
              </a:spcBef>
            </a:pPr>
            <a:r>
              <a:rPr sz="1800" spc="-5">
                <a:latin typeface="Calibri"/>
                <a:cs typeface="Calibri"/>
              </a:rPr>
              <a:t>6,40,4,90,60,9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-5">
                <a:latin typeface="Calibri"/>
                <a:cs typeface="Calibri"/>
              </a:rPr>
              <a:t>4,6,9,10,20,40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1106" y="4950332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>
                <a:latin typeface="Calibri"/>
                <a:cs typeface="Calibri"/>
              </a:rPr>
              <a:t>Generate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11106" y="5498998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ai&lt;aj;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if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i&lt;j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9322" y="3345891"/>
            <a:ext cx="1061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2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3</a:t>
            </a:r>
            <a:r>
              <a:rPr sz="1800" spc="-10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12</a:t>
            </a:r>
            <a:r>
              <a:rPr sz="1800" spc="-15">
                <a:latin typeface="Calibri"/>
                <a:cs typeface="Calibri"/>
              </a:rPr>
              <a:t>,</a:t>
            </a:r>
            <a:r>
              <a:rPr sz="1800">
                <a:latin typeface="Calibri"/>
                <a:cs typeface="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53320" y="5983630"/>
            <a:ext cx="196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a</a:t>
            </a:r>
            <a:r>
              <a:rPr sz="1800" baseline="-20833">
                <a:latin typeface="Calibri"/>
                <a:cs typeface="Calibri"/>
              </a:rPr>
              <a:t>i</a:t>
            </a:r>
            <a:r>
              <a:rPr sz="1800">
                <a:latin typeface="Calibri"/>
                <a:cs typeface="Calibri"/>
              </a:rPr>
              <a:t>&lt; a</a:t>
            </a:r>
            <a:r>
              <a:rPr sz="1800" baseline="-20833">
                <a:latin typeface="Calibri"/>
                <a:cs typeface="Calibri"/>
              </a:rPr>
              <a:t>j</a:t>
            </a:r>
            <a:r>
              <a:rPr sz="1800" spc="7" baseline="-20833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;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if i&lt;=n/2 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</a:t>
            </a:r>
            <a:r>
              <a:rPr sz="1800" spc="-7" baseline="-20833">
                <a:latin typeface="Calibri"/>
                <a:cs typeface="Calibri"/>
              </a:rPr>
              <a:t>i</a:t>
            </a:r>
            <a:r>
              <a:rPr sz="1800" spc="-5">
                <a:latin typeface="Calibri"/>
                <a:cs typeface="Calibri"/>
              </a:rPr>
              <a:t>=a</a:t>
            </a:r>
            <a:r>
              <a:rPr sz="1800" spc="-7" baseline="-20833">
                <a:latin typeface="Calibri"/>
                <a:cs typeface="Calibri"/>
              </a:rPr>
              <a:t>(i-n/2)</a:t>
            </a:r>
            <a:r>
              <a:rPr sz="1800" spc="-5">
                <a:latin typeface="Calibri"/>
                <a:cs typeface="Calibri"/>
              </a:rPr>
              <a:t>*10;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if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i&gt;n/2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F22A2-A4C9-D430-1635-97BB2320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1"/>
            <a:ext cx="952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408" y="126619"/>
            <a:ext cx="76936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5"/>
              <a:t>I</a:t>
            </a:r>
            <a:r>
              <a:rPr sz="4400" spc="-130"/>
              <a:t>n</a:t>
            </a:r>
            <a:r>
              <a:rPr sz="4400" spc="-105"/>
              <a:t>d</a:t>
            </a:r>
            <a:r>
              <a:rPr sz="4400" spc="-130"/>
              <a:t>u</a:t>
            </a:r>
            <a:r>
              <a:rPr sz="4400" spc="-65"/>
              <a:t>c</a:t>
            </a:r>
            <a:r>
              <a:rPr sz="4400" spc="75"/>
              <a:t>t</a:t>
            </a:r>
            <a:r>
              <a:rPr sz="4400" spc="10"/>
              <a:t>i</a:t>
            </a:r>
            <a:r>
              <a:rPr sz="4400" spc="-190"/>
              <a:t>v</a:t>
            </a:r>
            <a:r>
              <a:rPr sz="4400"/>
              <a:t>e</a:t>
            </a:r>
            <a:r>
              <a:rPr sz="4400" spc="-185"/>
              <a:t> v</a:t>
            </a:r>
            <a:r>
              <a:rPr sz="4400" spc="-245"/>
              <a:t>e</a:t>
            </a:r>
            <a:r>
              <a:rPr sz="4400" spc="-155"/>
              <a:t>r</a:t>
            </a:r>
            <a:r>
              <a:rPr sz="4400" spc="-180"/>
              <a:t>s</a:t>
            </a:r>
            <a:r>
              <a:rPr sz="4400" spc="-130"/>
              <a:t>u</a:t>
            </a:r>
            <a:r>
              <a:rPr sz="4400"/>
              <a:t>s</a:t>
            </a:r>
            <a:r>
              <a:rPr sz="4400" spc="-120"/>
              <a:t> </a:t>
            </a:r>
            <a:r>
              <a:rPr sz="4400" spc="110"/>
              <a:t>D</a:t>
            </a:r>
            <a:r>
              <a:rPr sz="4400" spc="-245"/>
              <a:t>e</a:t>
            </a:r>
            <a:r>
              <a:rPr sz="4400" spc="-105"/>
              <a:t>d</a:t>
            </a:r>
            <a:r>
              <a:rPr sz="4400" spc="-130"/>
              <a:t>u</a:t>
            </a:r>
            <a:r>
              <a:rPr sz="4400" spc="-60"/>
              <a:t>c</a:t>
            </a:r>
            <a:r>
              <a:rPr sz="4400" spc="75"/>
              <a:t>t</a:t>
            </a:r>
            <a:r>
              <a:rPr sz="4400" spc="10"/>
              <a:t>i</a:t>
            </a:r>
            <a:r>
              <a:rPr sz="4400" spc="-190"/>
              <a:t>v</a:t>
            </a:r>
            <a:r>
              <a:rPr sz="4400"/>
              <a:t>e</a:t>
            </a:r>
            <a:r>
              <a:rPr sz="4400" spc="-175"/>
              <a:t> </a:t>
            </a:r>
            <a:r>
              <a:rPr sz="4400" spc="110"/>
              <a:t>L</a:t>
            </a:r>
            <a:r>
              <a:rPr sz="4400" spc="-245"/>
              <a:t>e</a:t>
            </a:r>
            <a:r>
              <a:rPr sz="4400" spc="-215"/>
              <a:t>a</a:t>
            </a:r>
            <a:r>
              <a:rPr sz="4400" spc="-70"/>
              <a:t>r</a:t>
            </a:r>
            <a:r>
              <a:rPr sz="4400" spc="-130"/>
              <a:t>n</a:t>
            </a:r>
            <a:r>
              <a:rPr sz="4400" spc="10"/>
              <a:t>i</a:t>
            </a:r>
            <a:r>
              <a:rPr sz="4400" spc="-130"/>
              <a:t>n</a:t>
            </a:r>
            <a:r>
              <a:rPr sz="440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911" y="1175003"/>
            <a:ext cx="6737604" cy="4850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8452" y="1527809"/>
            <a:ext cx="2903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latin typeface="Calibri"/>
                <a:cs typeface="Calibri"/>
              </a:rPr>
              <a:t>Force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Mass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*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Acceleration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347" y="4675632"/>
            <a:ext cx="1289685" cy="914400"/>
          </a:xfrm>
          <a:prstGeom prst="rect">
            <a:avLst/>
          </a:prstGeom>
          <a:solidFill>
            <a:srgbClr val="7E7E7E"/>
          </a:solidFill>
          <a:ln w="12191">
            <a:solidFill>
              <a:srgbClr val="2E52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Mass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=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5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kg.</a:t>
            </a:r>
          </a:p>
        </p:txBody>
      </p:sp>
      <p:sp>
        <p:nvSpPr>
          <p:cNvPr id="6" name="object 6"/>
          <p:cNvSpPr/>
          <p:nvPr/>
        </p:nvSpPr>
        <p:spPr>
          <a:xfrm>
            <a:off x="2093976" y="4107179"/>
            <a:ext cx="228600" cy="597535"/>
          </a:xfrm>
          <a:custGeom>
            <a:avLst/>
            <a:gdLst/>
            <a:ahLst/>
            <a:cxnLst/>
            <a:rect l="l" t="t" r="r" b="b"/>
            <a:pathLst>
              <a:path w="228600" h="597535">
                <a:moveTo>
                  <a:pt x="152400" y="190500"/>
                </a:moveTo>
                <a:lnTo>
                  <a:pt x="76200" y="190500"/>
                </a:lnTo>
                <a:lnTo>
                  <a:pt x="76200" y="597281"/>
                </a:lnTo>
                <a:lnTo>
                  <a:pt x="152400" y="597281"/>
                </a:lnTo>
                <a:lnTo>
                  <a:pt x="152400" y="190500"/>
                </a:lnTo>
                <a:close/>
              </a:path>
              <a:path w="228600" h="597535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97535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4655" y="4306316"/>
            <a:ext cx="40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"/>
                <a:cs typeface="Calibri"/>
              </a:rPr>
              <a:t>F=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6012" y="5661152"/>
            <a:ext cx="312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Acceleration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upwards=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3.5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m/s^2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11718" y="4734433"/>
          <a:ext cx="278892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5.9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487918" y="1907285"/>
            <a:ext cx="55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t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=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196"/>
            <a:ext cx="5333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/>
              <a:t>Machine</a:t>
            </a:r>
            <a:r>
              <a:rPr sz="4400" spc="-20"/>
              <a:t> </a:t>
            </a:r>
            <a:r>
              <a:rPr sz="4400"/>
              <a:t>Learning</a:t>
            </a:r>
            <a:r>
              <a:rPr sz="4400" spc="-35"/>
              <a:t> </a:t>
            </a:r>
            <a:r>
              <a:rPr sz="4400" spc="-80"/>
              <a:t>Tasks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9831" y="2291842"/>
            <a:ext cx="1867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5"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678" y="2224611"/>
            <a:ext cx="7080250" cy="8369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70510" algn="l"/>
              </a:tabLst>
            </a:pPr>
            <a:r>
              <a:rPr sz="2800" spc="-5">
                <a:latin typeface="Calibri"/>
                <a:cs typeface="Calibri"/>
              </a:rPr>
              <a:t>:	</a:t>
            </a:r>
            <a:r>
              <a:rPr sz="2800" spc="-20">
                <a:latin typeface="Calibri"/>
                <a:cs typeface="Calibri"/>
              </a:rPr>
              <a:t>Generalize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predict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continuous</a:t>
            </a:r>
            <a:r>
              <a:rPr sz="2800" spc="6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valued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495300" indent="-28130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495934" algn="l"/>
              </a:tabLst>
            </a:pPr>
            <a:r>
              <a:rPr sz="1800" spc="-5">
                <a:latin typeface="Calibri"/>
                <a:cs typeface="Calibri"/>
              </a:rPr>
              <a:t>What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will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</a:t>
            </a:r>
            <a:r>
              <a:rPr sz="1800" spc="-5">
                <a:latin typeface="Calibri"/>
                <a:cs typeface="Calibri"/>
              </a:rPr>
              <a:t> share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price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of</a:t>
            </a:r>
            <a:r>
              <a:rPr sz="1800">
                <a:latin typeface="Calibri"/>
                <a:cs typeface="Calibri"/>
              </a:rPr>
              <a:t> SBI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bank </a:t>
            </a:r>
            <a:r>
              <a:rPr sz="1800" spc="-10">
                <a:latin typeface="Calibri"/>
                <a:cs typeface="Calibri"/>
              </a:rPr>
              <a:t>after</a:t>
            </a:r>
            <a:r>
              <a:rPr sz="1800">
                <a:latin typeface="Calibri"/>
                <a:cs typeface="Calibri"/>
              </a:rPr>
              <a:t> a </a:t>
            </a:r>
            <a:r>
              <a:rPr sz="1800" spc="-5">
                <a:latin typeface="Calibri"/>
                <a:cs typeface="Calibri"/>
              </a:rPr>
              <a:t>month </a:t>
            </a:r>
            <a:r>
              <a:rPr sz="1800">
                <a:latin typeface="Calibri"/>
                <a:cs typeface="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831" y="3554601"/>
            <a:ext cx="8773795" cy="8407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64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>
                <a:latin typeface="Calibri"/>
                <a:cs typeface="Calibri"/>
              </a:rPr>
              <a:t>Classification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Generalize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predict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discrete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valued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2527300" lvl="1" indent="-22923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2527935" algn="l"/>
              </a:tabLst>
            </a:pPr>
            <a:r>
              <a:rPr sz="1800" spc="-10">
                <a:latin typeface="Calibri"/>
                <a:cs typeface="Calibri"/>
              </a:rPr>
              <a:t>Are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 </a:t>
            </a:r>
            <a:r>
              <a:rPr sz="1800" spc="-5">
                <a:latin typeface="Calibri"/>
                <a:cs typeface="Calibri"/>
              </a:rPr>
              <a:t>documents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given of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sports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or of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831" y="4956428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5">
                <a:latin typeface="Calibri"/>
                <a:cs typeface="Calibri"/>
              </a:rPr>
              <a:t>Clustering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8935" y="4886791"/>
            <a:ext cx="5885180" cy="8407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645"/>
              </a:spcBef>
              <a:tabLst>
                <a:tab pos="487045" algn="l"/>
              </a:tabLst>
            </a:pPr>
            <a:r>
              <a:rPr sz="2800" spc="-5">
                <a:latin typeface="Calibri"/>
                <a:cs typeface="Calibri"/>
              </a:rPr>
              <a:t>:	</a:t>
            </a:r>
            <a:r>
              <a:rPr sz="2800" spc="-20">
                <a:latin typeface="Calibri"/>
                <a:cs typeface="Calibri"/>
              </a:rPr>
              <a:t>Generalize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form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groups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spc="-5">
                <a:latin typeface="Calibri"/>
                <a:cs typeface="Calibri"/>
              </a:rPr>
              <a:t>Given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keywords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various </a:t>
            </a:r>
            <a:r>
              <a:rPr sz="1800" spc="-5">
                <a:latin typeface="Calibri"/>
                <a:cs typeface="Calibri"/>
              </a:rPr>
              <a:t>documents,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group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 </a:t>
            </a:r>
            <a:r>
              <a:rPr sz="1800" spc="-5">
                <a:latin typeface="Calibri"/>
                <a:cs typeface="Calibri"/>
              </a:rPr>
              <a:t>documents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196"/>
            <a:ext cx="5333365" cy="6972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>
                <a:solidFill>
                  <a:srgbClr val="C00000"/>
                </a:solidFill>
              </a:rPr>
              <a:t>Machine</a:t>
            </a:r>
            <a:r>
              <a:rPr lang="en-GB" sz="4400" b="1" spc="-20">
                <a:solidFill>
                  <a:srgbClr val="C00000"/>
                </a:solidFill>
              </a:rPr>
              <a:t> </a:t>
            </a:r>
            <a:r>
              <a:rPr lang="en-GB" sz="4400" b="1">
                <a:solidFill>
                  <a:srgbClr val="C00000"/>
                </a:solidFill>
              </a:rPr>
              <a:t>Learning</a:t>
            </a:r>
            <a:r>
              <a:rPr lang="en-GB" sz="4400" b="1" spc="-35">
                <a:solidFill>
                  <a:srgbClr val="C00000"/>
                </a:solidFill>
              </a:rPr>
              <a:t> </a:t>
            </a:r>
            <a:r>
              <a:rPr lang="en-GB" sz="4400" b="1" spc="-80">
                <a:solidFill>
                  <a:srgbClr val="C00000"/>
                </a:solidFill>
              </a:rPr>
              <a:t>Tasks</a:t>
            </a:r>
            <a:endParaRPr lang="en-GB" sz="4400" b="1">
              <a:solidFill>
                <a:srgbClr val="C00000"/>
              </a:solidFill>
              <a:ea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831" y="2291842"/>
            <a:ext cx="1867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GB" sz="2800" spc="-15">
                <a:latin typeface="Calibri"/>
                <a:cs typeface="Calibri"/>
              </a:rPr>
              <a:t>Regression</a:t>
            </a:r>
            <a:endParaRPr lang="en-GB" sz="2800">
              <a:latin typeface="Calibri"/>
              <a:cs typeface="Calibri"/>
            </a:endParaRPr>
          </a:p>
        </p:txBody>
      </p:sp>
      <p:pic>
        <p:nvPicPr>
          <p:cNvPr id="9" name="Picture 8" descr="A graph with green line and numbers&#10;&#10;Description automatically generated">
            <a:extLst>
              <a:ext uri="{FF2B5EF4-FFF2-40B4-BE49-F238E27FC236}">
                <a16:creationId xmlns:a16="http://schemas.microsoft.com/office/drawing/2014/main" id="{D578C207-2E52-8AA1-44BC-98692C00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27" y="3703339"/>
            <a:ext cx="8401768" cy="2240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397FB33B-61A7-70BF-A77D-D374FA1D5C3E}"/>
              </a:ext>
            </a:extLst>
          </p:cNvPr>
          <p:cNvSpPr txBox="1"/>
          <p:nvPr/>
        </p:nvSpPr>
        <p:spPr>
          <a:xfrm>
            <a:off x="2663678" y="2224611"/>
            <a:ext cx="7080250" cy="8369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70510" algn="l"/>
              </a:tabLst>
            </a:pPr>
            <a:r>
              <a:rPr lang="en-GB" sz="2800" spc="-5">
                <a:latin typeface="Calibri"/>
                <a:cs typeface="Calibri"/>
              </a:rPr>
              <a:t>:	</a:t>
            </a:r>
            <a:r>
              <a:rPr lang="en-GB" sz="2800" spc="-20">
                <a:latin typeface="Calibri"/>
                <a:cs typeface="Calibri"/>
              </a:rPr>
              <a:t>Generalize</a:t>
            </a:r>
            <a:r>
              <a:rPr lang="en-GB" sz="2800" spc="5">
                <a:latin typeface="Calibri"/>
                <a:cs typeface="Calibri"/>
              </a:rPr>
              <a:t> </a:t>
            </a:r>
            <a:r>
              <a:rPr lang="en-GB" sz="2800" spc="-15">
                <a:latin typeface="Calibri"/>
                <a:cs typeface="Calibri"/>
              </a:rPr>
              <a:t>to</a:t>
            </a:r>
            <a:r>
              <a:rPr lang="en-GB" sz="2800" spc="5">
                <a:latin typeface="Calibri"/>
                <a:cs typeface="Calibri"/>
              </a:rPr>
              <a:t> </a:t>
            </a:r>
            <a:r>
              <a:rPr lang="en-GB" sz="2800" spc="-15">
                <a:latin typeface="Calibri"/>
                <a:cs typeface="Calibri"/>
              </a:rPr>
              <a:t>predict</a:t>
            </a:r>
            <a:r>
              <a:rPr lang="en-GB" sz="2800" spc="40">
                <a:latin typeface="Calibri"/>
                <a:cs typeface="Calibri"/>
              </a:rPr>
              <a:t> </a:t>
            </a:r>
            <a:r>
              <a:rPr lang="en-GB" sz="2800" spc="-15">
                <a:latin typeface="Calibri"/>
                <a:cs typeface="Calibri"/>
              </a:rPr>
              <a:t>continuous</a:t>
            </a:r>
            <a:r>
              <a:rPr lang="en-GB" sz="2800" spc="65">
                <a:latin typeface="Calibri"/>
                <a:cs typeface="Calibri"/>
              </a:rPr>
              <a:t> </a:t>
            </a:r>
            <a:r>
              <a:rPr lang="en-GB" sz="2800" spc="-10">
                <a:latin typeface="Calibri"/>
                <a:cs typeface="Calibri"/>
              </a:rPr>
              <a:t>valued</a:t>
            </a:r>
            <a:r>
              <a:rPr lang="en-GB" sz="2800" spc="5">
                <a:latin typeface="Calibri"/>
                <a:cs typeface="Calibri"/>
              </a:rPr>
              <a:t> </a:t>
            </a:r>
            <a:r>
              <a:rPr lang="en-GB" sz="2800" spc="-10">
                <a:latin typeface="Calibri"/>
                <a:cs typeface="Calibri"/>
              </a:rPr>
              <a:t>output</a:t>
            </a:r>
            <a:endParaRPr lang="en-GB" sz="2800">
              <a:latin typeface="Calibri"/>
              <a:cs typeface="Calibri"/>
            </a:endParaRPr>
          </a:p>
          <a:p>
            <a:pPr marL="495300" indent="-28130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495934" algn="l"/>
              </a:tabLst>
            </a:pPr>
            <a:r>
              <a:rPr lang="en-GB" sz="1800" spc="-5">
                <a:latin typeface="Calibri"/>
                <a:cs typeface="Calibri"/>
              </a:rPr>
              <a:t>What</a:t>
            </a:r>
            <a:r>
              <a:rPr lang="en-GB" sz="1800">
                <a:latin typeface="Calibri"/>
                <a:cs typeface="Calibri"/>
              </a:rPr>
              <a:t> </a:t>
            </a:r>
            <a:r>
              <a:rPr lang="en-GB" sz="1800" spc="-5">
                <a:latin typeface="Calibri"/>
                <a:cs typeface="Calibri"/>
              </a:rPr>
              <a:t>will</a:t>
            </a:r>
            <a:r>
              <a:rPr lang="en-GB" sz="1800" spc="1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be</a:t>
            </a:r>
            <a:r>
              <a:rPr lang="en-GB" sz="1800" spc="-5">
                <a:latin typeface="Calibri"/>
                <a:cs typeface="Calibri"/>
              </a:rPr>
              <a:t> share</a:t>
            </a:r>
            <a:r>
              <a:rPr lang="en-GB" sz="1800">
                <a:latin typeface="Calibri"/>
                <a:cs typeface="Calibri"/>
              </a:rPr>
              <a:t> </a:t>
            </a:r>
            <a:r>
              <a:rPr lang="en-GB" sz="1800" spc="-5">
                <a:latin typeface="Calibri"/>
                <a:cs typeface="Calibri"/>
              </a:rPr>
              <a:t>price</a:t>
            </a:r>
            <a:r>
              <a:rPr lang="en-GB" sz="1800" spc="20">
                <a:latin typeface="Calibri"/>
                <a:cs typeface="Calibri"/>
              </a:rPr>
              <a:t> </a:t>
            </a:r>
            <a:r>
              <a:rPr lang="en-GB" sz="1800" spc="-5">
                <a:latin typeface="Calibri"/>
                <a:cs typeface="Calibri"/>
              </a:rPr>
              <a:t>of</a:t>
            </a:r>
            <a:r>
              <a:rPr lang="en-GB" sz="1800">
                <a:latin typeface="Calibri"/>
                <a:cs typeface="Calibri"/>
              </a:rPr>
              <a:t> SBI</a:t>
            </a:r>
            <a:r>
              <a:rPr lang="en-GB" sz="1800" spc="-1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bank </a:t>
            </a:r>
            <a:r>
              <a:rPr lang="en-GB" sz="1800" spc="-10">
                <a:latin typeface="Calibri"/>
                <a:cs typeface="Calibri"/>
              </a:rPr>
              <a:t>after</a:t>
            </a:r>
            <a:r>
              <a:rPr lang="en-GB" sz="1800">
                <a:latin typeface="Calibri"/>
                <a:cs typeface="Calibri"/>
              </a:rPr>
              <a:t> a </a:t>
            </a:r>
            <a:r>
              <a:rPr lang="en-GB" sz="1800" spc="-5">
                <a:latin typeface="Calibri"/>
                <a:cs typeface="Calibri"/>
              </a:rPr>
              <a:t>month </a:t>
            </a:r>
            <a:r>
              <a:rPr lang="en-GB" sz="180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787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Algorithms</vt:lpstr>
      <vt:lpstr>Outline</vt:lpstr>
      <vt:lpstr>Machine Learning Definition</vt:lpstr>
      <vt:lpstr>Ill posed versus Well posed Learning problems</vt:lpstr>
      <vt:lpstr>Conventional versus ML algorithms</vt:lpstr>
      <vt:lpstr>PowerPoint Presentation</vt:lpstr>
      <vt:lpstr>Inductive versus Deductive Learning</vt:lpstr>
      <vt:lpstr>Machine Learning Tasks</vt:lpstr>
      <vt:lpstr>Machine Learning Tasks</vt:lpstr>
      <vt:lpstr>Machine Learning Tasks</vt:lpstr>
      <vt:lpstr>Experience for Machine Learning : Data</vt:lpstr>
      <vt:lpstr>Performance measure</vt:lpstr>
      <vt:lpstr>Desired characteristics</vt:lpstr>
      <vt:lpstr>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Sandhya Harikumar</dc:creator>
  <cp:revision>1</cp:revision>
  <dcterms:created xsi:type="dcterms:W3CDTF">2022-08-17T05:36:51Z</dcterms:created>
  <dcterms:modified xsi:type="dcterms:W3CDTF">2023-10-10T05:17:03Z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2022-08-17T00:00:00Z</vt:filetime>
  </property>
</Properties>
</file>