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F5A25-E28F-FAB1-DB0B-0B8D4C462BAF}" v="28" dt="2023-10-10T09:34:03.5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umar" userId="ef21a4ba1dba22b6" providerId="LiveId" clId="{334F8CCB-F7D3-4B56-B621-5827E397CF5D}"/>
    <pc:docChg chg="custSel modSld">
      <pc:chgData name="Manoj Kumar" userId="ef21a4ba1dba22b6" providerId="LiveId" clId="{334F8CCB-F7D3-4B56-B621-5827E397CF5D}" dt="2022-08-17T05:45:45.594" v="3" actId="1076"/>
      <pc:docMkLst>
        <pc:docMk/>
      </pc:docMkLst>
      <pc:sldChg chg="delSp modSp mod">
        <pc:chgData name="Manoj Kumar" userId="ef21a4ba1dba22b6" providerId="LiveId" clId="{334F8CCB-F7D3-4B56-B621-5827E397CF5D}" dt="2022-08-17T05:45:45.594" v="3" actId="1076"/>
        <pc:sldMkLst>
          <pc:docMk/>
          <pc:sldMk cId="0" sldId="256"/>
        </pc:sldMkLst>
        <pc:spChg chg="del mod">
          <ac:chgData name="Manoj Kumar" userId="ef21a4ba1dba22b6" providerId="LiveId" clId="{334F8CCB-F7D3-4B56-B621-5827E397CF5D}" dt="2022-08-17T05:45:38.223" v="1" actId="478"/>
          <ac:spMkLst>
            <pc:docMk/>
            <pc:sldMk cId="0" sldId="256"/>
            <ac:spMk id="2" creationId="{00000000-0000-0000-0000-000000000000}"/>
          </ac:spMkLst>
        </pc:spChg>
        <pc:picChg chg="mod">
          <ac:chgData name="Manoj Kumar" userId="ef21a4ba1dba22b6" providerId="LiveId" clId="{334F8CCB-F7D3-4B56-B621-5827E397CF5D}" dt="2022-08-17T05:45:45.594" v="3" actId="1076"/>
          <ac:picMkLst>
            <pc:docMk/>
            <pc:sldMk cId="0" sldId="256"/>
            <ac:picMk id="4" creationId="{00000000-0000-0000-0000-000000000000}"/>
          </ac:picMkLst>
        </pc:picChg>
      </pc:sldChg>
    </pc:docChg>
  </pc:docChgLst>
  <pc:docChgLst>
    <pc:chgData name="saraths" userId="S::saraths@am.amrita.edu::244d0ad9-751b-45dc-a37d-eb545e66f5d8" providerId="AD" clId="Web-{AE0F5A25-E28F-FAB1-DB0B-0B8D4C462BAF}"/>
    <pc:docChg chg="modSld sldOrd">
      <pc:chgData name="saraths" userId="S::saraths@am.amrita.edu::244d0ad9-751b-45dc-a37d-eb545e66f5d8" providerId="AD" clId="Web-{AE0F5A25-E28F-FAB1-DB0B-0B8D4C462BAF}" dt="2023-10-10T09:34:03.554" v="19"/>
      <pc:docMkLst>
        <pc:docMk/>
      </pc:docMkLst>
      <pc:sldChg chg="modSp">
        <pc:chgData name="saraths" userId="S::saraths@am.amrita.edu::244d0ad9-751b-45dc-a37d-eb545e66f5d8" providerId="AD" clId="Web-{AE0F5A25-E28F-FAB1-DB0B-0B8D4C462BAF}" dt="2023-10-10T09:20:10.818" v="14" actId="20577"/>
        <pc:sldMkLst>
          <pc:docMk/>
          <pc:sldMk cId="0" sldId="257"/>
        </pc:sldMkLst>
        <pc:spChg chg="mod">
          <ac:chgData name="saraths" userId="S::saraths@am.amrita.edu::244d0ad9-751b-45dc-a37d-eb545e66f5d8" providerId="AD" clId="Web-{AE0F5A25-E28F-FAB1-DB0B-0B8D4C462BAF}" dt="2023-10-10T09:20:10.818" v="14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AE0F5A25-E28F-FAB1-DB0B-0B8D4C462BAF}" dt="2023-10-10T09:21:03.695" v="18" actId="20577"/>
        <pc:sldMkLst>
          <pc:docMk/>
          <pc:sldMk cId="0" sldId="258"/>
        </pc:sldMkLst>
        <pc:spChg chg="mod">
          <ac:chgData name="saraths" userId="S::saraths@am.amrita.edu::244d0ad9-751b-45dc-a37d-eb545e66f5d8" providerId="AD" clId="Web-{AE0F5A25-E28F-FAB1-DB0B-0B8D4C462BAF}" dt="2023-10-10T09:21:03.695" v="18" actId="20577"/>
          <ac:spMkLst>
            <pc:docMk/>
            <pc:sldMk cId="0" sldId="258"/>
            <ac:spMk id="3" creationId="{00000000-0000-0000-0000-000000000000}"/>
          </ac:spMkLst>
        </pc:spChg>
      </pc:sldChg>
      <pc:sldChg chg="ord">
        <pc:chgData name="saraths" userId="S::saraths@am.amrita.edu::244d0ad9-751b-45dc-a37d-eb545e66f5d8" providerId="AD" clId="Web-{AE0F5A25-E28F-FAB1-DB0B-0B8D4C462BAF}" dt="2023-10-10T09:34:03.554" v="19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3565" y="461899"/>
            <a:ext cx="594486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074" y="2258313"/>
            <a:ext cx="11007851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detecting-diabetic-eye-disease-machine-learning/" TargetMode="External"/><Relationship Id="rId7" Type="http://schemas.openxmlformats.org/officeDocument/2006/relationships/hyperlink" Target="https://www.javatpoint.com/applications-of-machine-learning" TargetMode="External"/><Relationship Id="rId2" Type="http://schemas.openxmlformats.org/officeDocument/2006/relationships/hyperlink" Target="https://towardsdatascience.com/build-your-own-recommender-system-within-5-minutes-30dd40388fb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speed.com/Blog/Five-most-common-online-advertising-mistakes-1692.html" TargetMode="External"/><Relationship Id="rId5" Type="http://schemas.openxmlformats.org/officeDocument/2006/relationships/hyperlink" Target="https://www.livemint.com/money/personal-finance/paytm-to-start-share-trading-services-soon-11578294511902.html" TargetMode="External"/><Relationship Id="rId4" Type="http://schemas.openxmlformats.org/officeDocument/2006/relationships/hyperlink" Target="https://in.pinterest.com/pin/34536986514444566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detecting-diabetic-eye-disease-machine-learn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4072" y="3759708"/>
            <a:ext cx="4671670" cy="1311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" y="984250"/>
            <a:ext cx="5425440" cy="4889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746" y="1519160"/>
            <a:ext cx="11948159" cy="5203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94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10343515" cy="399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https://towardsdatascience.com/build-your-own-recommender-system-within-5-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minutes-30dd40388fbf</a:t>
            </a:r>
            <a:endParaRPr sz="2400">
              <a:latin typeface="Calibri"/>
              <a:cs typeface="Calibri"/>
            </a:endParaRPr>
          </a:p>
          <a:p>
            <a:pPr marL="241300" marR="727075" indent="-228600">
              <a:lnSpc>
                <a:spcPts val="2590"/>
              </a:lnSpc>
              <a:spcBef>
                <a:spcPts val="105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https://blog.google/technology/ai/detecting-diabetic-eye-disease-machine-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learning/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https://in.pinterest.com/pin/345369865144445661/</a:t>
            </a:r>
            <a:endParaRPr sz="2400">
              <a:latin typeface="Calibri"/>
              <a:cs typeface="Calibri"/>
            </a:endParaRPr>
          </a:p>
          <a:p>
            <a:pPr marL="241300" marR="878205" indent="-228600">
              <a:lnSpc>
                <a:spcPts val="2590"/>
              </a:lnSpc>
              <a:spcBef>
                <a:spcPts val="103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https://www.livemint.com/money/personal-finance/paytm-to-start-share-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trading-services-soon-11578294511902.html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https://www.adspeed.com/Blog/Five-most-common-online-advertising-mistakes-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1692.html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https://www.javatpoint.com/applications-of-machine-learning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539" y="196595"/>
            <a:ext cx="10226040" cy="6016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372" y="146050"/>
            <a:ext cx="7440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Why</a:t>
            </a:r>
            <a:r>
              <a:rPr spc="470" dirty="0"/>
              <a:t> </a:t>
            </a:r>
            <a:r>
              <a:rPr spc="210" dirty="0"/>
              <a:t>Machine</a:t>
            </a:r>
            <a:r>
              <a:rPr spc="445" dirty="0"/>
              <a:t> </a:t>
            </a:r>
            <a:r>
              <a:rPr spc="210" dirty="0"/>
              <a:t>Learning</a:t>
            </a:r>
            <a:r>
              <a:rPr spc="455" dirty="0"/>
              <a:t> </a:t>
            </a:r>
            <a:r>
              <a:rPr spc="180" dirty="0"/>
              <a:t>hype?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7576" y="1318260"/>
            <a:ext cx="3888104" cy="5344795"/>
            <a:chOff x="417576" y="1318260"/>
            <a:chExt cx="3888104" cy="5344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2892" y="4888992"/>
              <a:ext cx="51461" cy="506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6" y="1318260"/>
              <a:ext cx="3887724" cy="53446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92548" y="1207134"/>
            <a:ext cx="7231380" cy="51988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Oil!!!</a:t>
            </a:r>
            <a:endParaRPr lang="en-US" sz="2400">
              <a:latin typeface="Times New Roman"/>
              <a:cs typeface="Times New Roman"/>
            </a:endParaRPr>
          </a:p>
          <a:p>
            <a:pPr marL="712470" lvl="1" indent="-242570">
              <a:lnSpc>
                <a:spcPct val="100000"/>
              </a:lnSpc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Times New Roman"/>
                <a:cs typeface="Times New Roman"/>
              </a:rPr>
              <a:t>Enough 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endParaRPr sz="2400">
              <a:latin typeface="Times New Roman"/>
              <a:cs typeface="Times New Roman"/>
            </a:endParaRPr>
          </a:p>
          <a:p>
            <a:pPr marL="812800" lvl="1" indent="-342900">
              <a:buSzPct val="95833"/>
              <a:buFont typeface="Wingdings"/>
              <a:buChar char=""/>
              <a:tabLst>
                <a:tab pos="81280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SzPct val="95833"/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trillion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pages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uploaded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YouTube</a:t>
            </a:r>
            <a:endParaRPr sz="2400">
              <a:latin typeface="Times New Roman"/>
              <a:cs typeface="Times New Roman"/>
            </a:endParaRPr>
          </a:p>
          <a:p>
            <a:pPr marL="774700"/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5" dirty="0">
                <a:latin typeface="Times New Roman"/>
                <a:cs typeface="Times New Roman"/>
              </a:rPr>
              <a:t> amounting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lang="en-US" sz="2400" dirty="0">
                <a:latin typeface="Times New Roman"/>
                <a:cs typeface="Times New Roman"/>
              </a:rPr>
              <a:t> day</a:t>
            </a:r>
            <a:endParaRPr sz="2400" dirty="0">
              <a:latin typeface="Times New Roman"/>
              <a:cs typeface="Times New Roman"/>
            </a:endParaRPr>
          </a:p>
          <a:p>
            <a:pPr marL="774700">
              <a:tabLst>
                <a:tab pos="81280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SzPct val="95833"/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1M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Walmart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927100" marR="1262380" lvl="1" indent="-457200">
              <a:lnSpc>
                <a:spcPct val="100000"/>
              </a:lnSpc>
              <a:buSzPct val="95833"/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Scien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Bioi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s,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phy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s...  </a:t>
            </a:r>
            <a:r>
              <a:rPr sz="2400" spc="-5" dirty="0">
                <a:latin typeface="Times New Roman"/>
                <a:cs typeface="Times New Roman"/>
              </a:rPr>
              <a:t>Genomes </a:t>
            </a:r>
            <a:r>
              <a:rPr sz="2400" dirty="0">
                <a:latin typeface="Times New Roman"/>
                <a:cs typeface="Times New Roman"/>
              </a:rPr>
              <a:t>1000s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a length of </a:t>
            </a:r>
            <a:r>
              <a:rPr sz="2400" spc="-5" dirty="0">
                <a:latin typeface="Times New Roman"/>
                <a:cs typeface="Times New Roman"/>
              </a:rPr>
              <a:t>3.8 </a:t>
            </a:r>
            <a:r>
              <a:rPr sz="2400" dirty="0">
                <a:latin typeface="Times New Roman"/>
                <a:cs typeface="Times New Roman"/>
              </a:rPr>
              <a:t>× 109 base pairs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labs;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2839"/>
            <a:ext cx="9441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Why</a:t>
            </a:r>
            <a:r>
              <a:rPr spc="465" dirty="0"/>
              <a:t> </a:t>
            </a:r>
            <a:r>
              <a:rPr spc="215" dirty="0"/>
              <a:t>Machine</a:t>
            </a:r>
            <a:r>
              <a:rPr spc="445" dirty="0"/>
              <a:t> </a:t>
            </a:r>
            <a:r>
              <a:rPr spc="215" dirty="0"/>
              <a:t>Learning</a:t>
            </a:r>
            <a:r>
              <a:rPr spc="450" dirty="0"/>
              <a:t> </a:t>
            </a:r>
            <a:r>
              <a:rPr spc="120" dirty="0"/>
              <a:t>is</a:t>
            </a:r>
            <a:r>
              <a:rPr spc="475" dirty="0"/>
              <a:t> </a:t>
            </a:r>
            <a:r>
              <a:rPr spc="215" dirty="0"/>
              <a:t>inevitable</a:t>
            </a:r>
            <a:r>
              <a:rPr spc="44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507" y="1425955"/>
            <a:ext cx="7758430" cy="497828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Intellectually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 to</a:t>
            </a:r>
            <a:r>
              <a:rPr sz="2400" spc="-5" dirty="0">
                <a:latin typeface="Times New Roman"/>
                <a:cs typeface="Times New Roman"/>
              </a:rPr>
              <a:t> Mathematics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295275" indent="-283210">
              <a:lnSpc>
                <a:spcPts val="3100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Times New Roman"/>
                <a:cs typeface="Times New Roman"/>
              </a:rPr>
              <a:t>Human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design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 limitations</a:t>
            </a:r>
            <a:endParaRPr sz="2800">
              <a:latin typeface="Times New Roman"/>
              <a:cs typeface="Times New Roman"/>
            </a:endParaRPr>
          </a:p>
          <a:p>
            <a:pPr marL="1209675" lvl="1" indent="-283210">
              <a:lnSpc>
                <a:spcPts val="3100"/>
              </a:lnSpc>
              <a:buSzPct val="96428"/>
              <a:buFont typeface="Wingdings"/>
              <a:buChar char=""/>
              <a:tabLst>
                <a:tab pos="1210310" algn="l"/>
              </a:tabLst>
            </a:pPr>
            <a:r>
              <a:rPr sz="2800" spc="-85" dirty="0">
                <a:latin typeface="Times New Roman"/>
                <a:cs typeface="Times New Roman"/>
              </a:rPr>
              <a:t>NLP,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Computation,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handwriting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recognition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"/>
            </a:pPr>
            <a:endParaRPr sz="2450">
              <a:latin typeface="Times New Roman"/>
              <a:cs typeface="Times New Roman"/>
            </a:endParaRPr>
          </a:p>
          <a:p>
            <a:pPr marL="295275" indent="-283210">
              <a:lnSpc>
                <a:spcPts val="3110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Dynamic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marL="1209675" lvl="1" indent="-283210">
              <a:lnSpc>
                <a:spcPts val="3110"/>
              </a:lnSpc>
              <a:buSzPct val="96428"/>
              <a:buFont typeface="Wingdings"/>
              <a:buChar char=""/>
              <a:tabLst>
                <a:tab pos="1210310" algn="l"/>
              </a:tabLst>
            </a:pPr>
            <a:r>
              <a:rPr sz="2800" spc="-5" dirty="0">
                <a:latin typeface="Times New Roman"/>
                <a:cs typeface="Times New Roman"/>
              </a:rPr>
              <a:t>Autonomous </a:t>
            </a:r>
            <a:r>
              <a:rPr sz="2800" spc="-15" dirty="0">
                <a:latin typeface="Times New Roman"/>
                <a:cs typeface="Times New Roman"/>
              </a:rPr>
              <a:t>helicopter,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self</a:t>
            </a:r>
            <a:r>
              <a:rPr sz="2800" dirty="0">
                <a:latin typeface="Times New Roman"/>
                <a:cs typeface="Times New Roman"/>
              </a:rPr>
              <a:t> driving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"/>
            </a:pPr>
            <a:endParaRPr sz="2450">
              <a:latin typeface="Times New Roman"/>
              <a:cs typeface="Times New Roman"/>
            </a:endParaRPr>
          </a:p>
          <a:p>
            <a:pPr marL="295275" indent="-283210">
              <a:lnSpc>
                <a:spcPts val="3125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0" dirty="0">
                <a:latin typeface="Times New Roman"/>
                <a:cs typeface="Times New Roman"/>
              </a:rPr>
              <a:t>New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knowledge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evolved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redesign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difficult</a:t>
            </a:r>
            <a:endParaRPr sz="2800">
              <a:latin typeface="Times New Roman"/>
              <a:cs typeface="Times New Roman"/>
            </a:endParaRPr>
          </a:p>
          <a:p>
            <a:pPr marL="742950" lvl="1" indent="-273685">
              <a:lnSpc>
                <a:spcPts val="2750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sz="2700" dirty="0">
                <a:latin typeface="Times New Roman"/>
                <a:cs typeface="Times New Roman"/>
              </a:rPr>
              <a:t>Self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customizing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programs</a:t>
            </a:r>
            <a:endParaRPr sz="2700">
              <a:latin typeface="Times New Roman"/>
              <a:cs typeface="Times New Roman"/>
            </a:endParaRPr>
          </a:p>
          <a:p>
            <a:pPr marL="1209675" lvl="2" indent="-283210">
              <a:lnSpc>
                <a:spcPts val="3105"/>
              </a:lnSpc>
              <a:buSzPct val="96428"/>
              <a:buFont typeface="Wingdings"/>
              <a:buChar char=""/>
              <a:tabLst>
                <a:tab pos="1210310" algn="l"/>
              </a:tabLst>
            </a:pPr>
            <a:r>
              <a:rPr sz="2800" spc="-10" dirty="0">
                <a:latin typeface="Times New Roman"/>
                <a:cs typeface="Times New Roman"/>
              </a:rPr>
              <a:t>Amazon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recommender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469515" lvl="3" indent="-343535">
              <a:lnSpc>
                <a:spcPct val="100000"/>
              </a:lnSpc>
              <a:spcBef>
                <a:spcPts val="2180"/>
              </a:spcBef>
              <a:buFont typeface="Wingdings"/>
              <a:buChar char=""/>
              <a:tabLst>
                <a:tab pos="2470150" algn="l"/>
              </a:tabLst>
            </a:pPr>
            <a:r>
              <a:rPr sz="2400" dirty="0">
                <a:latin typeface="Tahoma"/>
                <a:cs typeface="Tahoma"/>
              </a:rPr>
              <a:t>D</a:t>
            </a:r>
            <a:r>
              <a:rPr sz="2400" spc="-180" dirty="0">
                <a:latin typeface="Tahoma"/>
                <a:cs typeface="Tahoma"/>
              </a:rPr>
              <a:t>A</a:t>
            </a:r>
            <a:r>
              <a:rPr sz="2400" spc="-12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D</a:t>
            </a:r>
            <a:r>
              <a:rPr sz="2400" spc="40" dirty="0">
                <a:latin typeface="Tahoma"/>
                <a:cs typeface="Tahoma"/>
              </a:rPr>
              <a:t>O</a:t>
            </a:r>
            <a:r>
              <a:rPr sz="2400" spc="5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T</a:t>
            </a:r>
            <a:r>
              <a:rPr sz="2400" spc="4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9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</a:t>
            </a:r>
            <a:r>
              <a:rPr sz="2400" spc="30" dirty="0">
                <a:latin typeface="Tahoma"/>
                <a:cs typeface="Tahoma"/>
              </a:rPr>
              <a:t>R</a:t>
            </a:r>
            <a:r>
              <a:rPr sz="2400" spc="-240" dirty="0">
                <a:latin typeface="Tahoma"/>
                <a:cs typeface="Tahoma"/>
              </a:rPr>
              <a:t>I</a:t>
            </a:r>
            <a:r>
              <a:rPr sz="2400" spc="4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K</a:t>
            </a:r>
            <a:r>
              <a:rPr sz="2400" spc="-530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!!!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98" y="132664"/>
            <a:ext cx="7238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Machine</a:t>
            </a:r>
            <a:r>
              <a:rPr spc="170" dirty="0"/>
              <a:t> </a:t>
            </a:r>
            <a:r>
              <a:rPr spc="80" dirty="0"/>
              <a:t>Learning</a:t>
            </a:r>
            <a:r>
              <a:rPr spc="155" dirty="0"/>
              <a:t> </a:t>
            </a:r>
            <a:r>
              <a:rPr spc="7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283334"/>
            <a:ext cx="7288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56835" algn="l"/>
              </a:tabLst>
            </a:pPr>
            <a:r>
              <a:rPr sz="3200" spc="110" dirty="0">
                <a:latin typeface="Calibri"/>
                <a:cs typeface="Calibri"/>
              </a:rPr>
              <a:t>Applications	</a:t>
            </a:r>
            <a:r>
              <a:rPr sz="3200" spc="-20" dirty="0">
                <a:latin typeface="Calibri"/>
                <a:cs typeface="Calibri"/>
              </a:rPr>
              <a:t>Stakeholders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2258390"/>
            <a:ext cx="39973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105" dirty="0">
                <a:latin typeface="Calibri"/>
                <a:cs typeface="Calibri"/>
              </a:rPr>
              <a:t>Disease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110" dirty="0">
                <a:latin typeface="Calibri"/>
                <a:cs typeface="Calibri"/>
              </a:rPr>
              <a:t>Diagnostics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110" dirty="0">
                <a:latin typeface="Calibri"/>
                <a:cs typeface="Calibri"/>
              </a:rPr>
              <a:t>Recommendation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95" dirty="0">
                <a:latin typeface="Calibri"/>
                <a:cs typeface="Calibri"/>
              </a:rPr>
              <a:t>Image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Tagging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110" dirty="0">
                <a:latin typeface="Calibri"/>
                <a:cs typeface="Calibri"/>
              </a:rPr>
              <a:t>Advertising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105" dirty="0">
                <a:latin typeface="Calibri"/>
                <a:cs typeface="Calibri"/>
              </a:rPr>
              <a:t>Speech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114" dirty="0">
                <a:latin typeface="Calibri"/>
                <a:cs typeface="Calibri"/>
              </a:rPr>
              <a:t>Self-driving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80" dirty="0">
                <a:latin typeface="Calibri"/>
                <a:cs typeface="Calibri"/>
              </a:rPr>
              <a:t>car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71875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95" dirty="0">
                <a:latin typeface="Calibri"/>
                <a:cs typeface="Calibri"/>
              </a:rPr>
              <a:t>Share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70" dirty="0">
                <a:latin typeface="Calibri"/>
                <a:cs typeface="Calibri"/>
              </a:rPr>
              <a:t>Trading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85485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5785485" algn="l"/>
              </a:tabLst>
            </a:pPr>
            <a:r>
              <a:rPr spc="-20" dirty="0"/>
              <a:t>Doctors</a:t>
            </a:r>
          </a:p>
          <a:p>
            <a:pPr marL="5785485" indent="-457200">
              <a:lnSpc>
                <a:spcPct val="100000"/>
              </a:lnSpc>
              <a:buFont typeface="Wingdings"/>
              <a:buChar char=""/>
              <a:tabLst>
                <a:tab pos="5785485" algn="l"/>
              </a:tabLst>
            </a:pPr>
            <a:r>
              <a:rPr spc="-5" dirty="0"/>
              <a:t>Netflix,</a:t>
            </a:r>
            <a:r>
              <a:rPr spc="-35" dirty="0"/>
              <a:t> </a:t>
            </a:r>
            <a:r>
              <a:rPr spc="-15" dirty="0"/>
              <a:t>Amazon</a:t>
            </a:r>
          </a:p>
          <a:p>
            <a:pPr marL="5785485" indent="-457200">
              <a:lnSpc>
                <a:spcPct val="100000"/>
              </a:lnSpc>
              <a:buFont typeface="Wingdings"/>
              <a:buChar char=""/>
              <a:tabLst>
                <a:tab pos="5785485" algn="l"/>
              </a:tabLst>
            </a:pPr>
            <a:r>
              <a:rPr spc="-5" dirty="0"/>
              <a:t>Social</a:t>
            </a:r>
            <a:r>
              <a:rPr spc="-15" dirty="0"/>
              <a:t> </a:t>
            </a:r>
            <a:r>
              <a:rPr spc="-5" dirty="0"/>
              <a:t>media</a:t>
            </a:r>
            <a:r>
              <a:rPr spc="5" dirty="0"/>
              <a:t> </a:t>
            </a:r>
            <a:r>
              <a:rPr spc="-30" dirty="0"/>
              <a:t>like</a:t>
            </a:r>
            <a:r>
              <a:rPr spc="-10" dirty="0"/>
              <a:t> Facebook</a:t>
            </a:r>
          </a:p>
          <a:p>
            <a:pPr marL="5785485" indent="-457200">
              <a:lnSpc>
                <a:spcPct val="100000"/>
              </a:lnSpc>
              <a:buFont typeface="Wingdings"/>
              <a:buChar char=""/>
              <a:tabLst>
                <a:tab pos="5785485" algn="l"/>
              </a:tabLst>
            </a:pPr>
            <a:r>
              <a:rPr spc="-40" dirty="0"/>
              <a:t>Web</a:t>
            </a:r>
            <a:r>
              <a:rPr spc="-15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spc="-20" dirty="0"/>
              <a:t>providers</a:t>
            </a:r>
          </a:p>
          <a:p>
            <a:pPr marL="5785485" indent="-457200">
              <a:lnSpc>
                <a:spcPct val="100000"/>
              </a:lnSpc>
              <a:buFont typeface="Wingdings"/>
              <a:buChar char=""/>
              <a:tabLst>
                <a:tab pos="5785485" algn="l"/>
              </a:tabLst>
            </a:pPr>
            <a:r>
              <a:rPr dirty="0"/>
              <a:t>Google</a:t>
            </a:r>
            <a:r>
              <a:rPr spc="-25" dirty="0"/>
              <a:t> </a:t>
            </a:r>
            <a:r>
              <a:rPr spc="-15" dirty="0"/>
              <a:t>assistant,</a:t>
            </a:r>
            <a:r>
              <a:rPr spc="20" dirty="0"/>
              <a:t> </a:t>
            </a:r>
            <a:r>
              <a:rPr spc="-15" dirty="0"/>
              <a:t>Amazon</a:t>
            </a:r>
            <a:r>
              <a:rPr spc="-10" dirty="0"/>
              <a:t> </a:t>
            </a:r>
            <a:r>
              <a:rPr spc="-25" dirty="0"/>
              <a:t>Alexa</a:t>
            </a:r>
          </a:p>
          <a:p>
            <a:pPr marL="578548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785485" algn="l"/>
              </a:tabLst>
            </a:pPr>
            <a:r>
              <a:rPr spc="-60" dirty="0"/>
              <a:t>Tesla</a:t>
            </a:r>
          </a:p>
          <a:p>
            <a:pPr marL="5785485" indent="-457200">
              <a:lnSpc>
                <a:spcPct val="100000"/>
              </a:lnSpc>
              <a:buFont typeface="Wingdings"/>
              <a:buChar char=""/>
              <a:tabLst>
                <a:tab pos="5785485" algn="l"/>
              </a:tabLst>
            </a:pPr>
            <a:r>
              <a:rPr spc="-10" dirty="0"/>
              <a:t>Financiers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616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Disease </a:t>
            </a:r>
            <a:r>
              <a:rPr spc="-5" dirty="0"/>
              <a:t>Diagnostics</a:t>
            </a:r>
            <a:r>
              <a:rPr spc="5" dirty="0"/>
              <a:t> </a:t>
            </a:r>
            <a:r>
              <a:rPr spc="-5" dirty="0"/>
              <a:t>(Computer</a:t>
            </a:r>
            <a:r>
              <a:rPr dirty="0"/>
              <a:t> </a:t>
            </a:r>
            <a:r>
              <a:rPr spc="-5" dirty="0"/>
              <a:t>Vision)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1391411"/>
            <a:ext cx="9525000" cy="3950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5450" y="5481929"/>
            <a:ext cx="870966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Diagnose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Diabetic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Retinopathy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https://blog.google/technology/ai/detecting-diabetic-eye-disease-machine-learning/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89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T</a:t>
            </a:r>
            <a:r>
              <a:rPr dirty="0"/>
              <a:t>, E, P </a:t>
            </a:r>
            <a:r>
              <a:rPr spc="-114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Diab</a:t>
            </a:r>
            <a:r>
              <a:rPr spc="-20" dirty="0"/>
              <a:t>e</a:t>
            </a:r>
            <a:r>
              <a:rPr dirty="0"/>
              <a:t>tic </a:t>
            </a:r>
            <a:r>
              <a:rPr spc="-80" dirty="0"/>
              <a:t>R</a:t>
            </a:r>
            <a:r>
              <a:rPr spc="-30" dirty="0"/>
              <a:t>e</a:t>
            </a:r>
            <a:r>
              <a:rPr dirty="0"/>
              <a:t>tinop</a:t>
            </a:r>
            <a:r>
              <a:rPr spc="-40" dirty="0"/>
              <a:t>a</a:t>
            </a:r>
            <a:r>
              <a:rPr dirty="0"/>
              <a:t>t</a:t>
            </a:r>
            <a:r>
              <a:rPr spc="-80" dirty="0"/>
              <a:t>h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1114"/>
            <a:ext cx="7925434" cy="379920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eci</a:t>
            </a:r>
            <a:r>
              <a:rPr sz="2400" spc="-105" dirty="0">
                <a:latin typeface="Times New Roman"/>
                <a:cs typeface="Times New Roman"/>
              </a:rPr>
              <a:t>f</a:t>
            </a:r>
            <a:r>
              <a:rPr sz="2400" spc="-9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1193800" marR="5080" indent="-50800">
              <a:lnSpc>
                <a:spcPts val="3890"/>
              </a:lnSpc>
              <a:spcBef>
                <a:spcPts val="285"/>
              </a:spcBef>
            </a:pPr>
            <a:r>
              <a:rPr sz="2400" spc="-40" dirty="0">
                <a:latin typeface="Times New Roman"/>
                <a:cs typeface="Times New Roman"/>
              </a:rPr>
              <a:t>Diagnose </a:t>
            </a:r>
            <a:r>
              <a:rPr sz="2400" spc="10" dirty="0">
                <a:latin typeface="Times New Roman"/>
                <a:cs typeface="Times New Roman"/>
              </a:rPr>
              <a:t>if </a:t>
            </a:r>
            <a:r>
              <a:rPr sz="2400" spc="15" dirty="0">
                <a:latin typeface="Times New Roman"/>
                <a:cs typeface="Times New Roman"/>
              </a:rPr>
              <a:t>the patient </a:t>
            </a:r>
            <a:r>
              <a:rPr sz="2400" spc="10" dirty="0">
                <a:latin typeface="Times New Roman"/>
                <a:cs typeface="Times New Roman"/>
              </a:rPr>
              <a:t>has </a:t>
            </a:r>
            <a:r>
              <a:rPr sz="2400" spc="15" dirty="0">
                <a:latin typeface="Times New Roman"/>
                <a:cs typeface="Times New Roman"/>
              </a:rPr>
              <a:t>Diabetic </a:t>
            </a:r>
            <a:r>
              <a:rPr sz="2400" spc="10" dirty="0">
                <a:latin typeface="Times New Roman"/>
                <a:cs typeface="Times New Roman"/>
              </a:rPr>
              <a:t>Retinopathy or not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(Classification)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30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</a:t>
            </a:r>
            <a:r>
              <a:rPr sz="2400" spc="140" dirty="0">
                <a:latin typeface="Times New Roman"/>
                <a:cs typeface="Times New Roman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ava</a:t>
            </a:r>
            <a:r>
              <a:rPr sz="2400" spc="145" dirty="0">
                <a:latin typeface="Times New Roman"/>
                <a:cs typeface="Times New Roman"/>
              </a:rPr>
              <a:t>i</a:t>
            </a:r>
            <a:r>
              <a:rPr sz="2400" spc="130" dirty="0">
                <a:latin typeface="Times New Roman"/>
                <a:cs typeface="Times New Roman"/>
              </a:rPr>
              <a:t>l</a:t>
            </a:r>
            <a:r>
              <a:rPr sz="2400" spc="140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b</a:t>
            </a:r>
            <a:r>
              <a:rPr sz="2400" spc="13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972819">
              <a:lnSpc>
                <a:spcPct val="100000"/>
              </a:lnSpc>
              <a:spcBef>
                <a:spcPts val="1714"/>
              </a:spcBef>
            </a:pPr>
            <a:r>
              <a:rPr sz="2400" spc="20" dirty="0">
                <a:latin typeface="Times New Roman"/>
                <a:cs typeface="Times New Roman"/>
              </a:rPr>
              <a:t>Eye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images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various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DR/non-DR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  <a:p>
            <a:pPr marL="356235" marR="2365375" indent="-356235">
              <a:lnSpc>
                <a:spcPct val="159600"/>
              </a:lnSpc>
              <a:spcBef>
                <a:spcPts val="1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45" dirty="0">
                <a:latin typeface="Times New Roman"/>
                <a:cs typeface="Times New Roman"/>
              </a:rPr>
              <a:t>Performance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Accurately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perform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work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Correctly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diagnosed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DR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Recommendation</a:t>
            </a:r>
            <a:r>
              <a:rPr spc="-35" dirty="0"/>
              <a:t> </a:t>
            </a:r>
            <a:r>
              <a:rPr spc="-3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1456944"/>
            <a:ext cx="8601456" cy="47518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0"/>
              <a:ext cx="866851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39072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666" y="3497960"/>
            <a:ext cx="3340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</a:rPr>
              <a:t>Share</a:t>
            </a:r>
            <a:r>
              <a:rPr sz="4800" spc="-85" dirty="0">
                <a:solidFill>
                  <a:srgbClr val="FFFFFF"/>
                </a:solidFill>
              </a:rPr>
              <a:t> </a:t>
            </a:r>
            <a:r>
              <a:rPr sz="4800" spc="-60" dirty="0">
                <a:solidFill>
                  <a:srgbClr val="FFFFFF"/>
                </a:solidFill>
              </a:rPr>
              <a:t>Trading</a:t>
            </a:r>
            <a:endParaRPr sz="4800"/>
          </a:p>
        </p:txBody>
      </p:sp>
      <p:grpSp>
        <p:nvGrpSpPr>
          <p:cNvPr id="6" name="object 6"/>
          <p:cNvGrpSpPr/>
          <p:nvPr/>
        </p:nvGrpSpPr>
        <p:grpSpPr>
          <a:xfrm>
            <a:off x="481583" y="626363"/>
            <a:ext cx="3977640" cy="3939540"/>
            <a:chOff x="481583" y="626363"/>
            <a:chExt cx="3977640" cy="3939540"/>
          </a:xfrm>
        </p:grpSpPr>
        <p:sp>
          <p:nvSpPr>
            <p:cNvPr id="7" name="object 7"/>
            <p:cNvSpPr/>
            <p:nvPr/>
          </p:nvSpPr>
          <p:spPr>
            <a:xfrm>
              <a:off x="481583" y="62636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583" y="4547616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977640" y="18287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2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T</a:t>
            </a:r>
            <a:r>
              <a:rPr dirty="0"/>
              <a:t>, E, P </a:t>
            </a:r>
            <a:r>
              <a:rPr spc="-114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Sha</a:t>
            </a:r>
            <a:r>
              <a:rPr spc="-50" dirty="0"/>
              <a:t>r</a:t>
            </a:r>
            <a:r>
              <a:rPr dirty="0"/>
              <a:t>e</a:t>
            </a:r>
            <a:r>
              <a:rPr spc="-30" dirty="0"/>
              <a:t> </a:t>
            </a:r>
            <a:r>
              <a:rPr spc="-310" dirty="0"/>
              <a:t>T</a:t>
            </a:r>
            <a:r>
              <a:rPr spc="-80" dirty="0"/>
              <a:t>r</a:t>
            </a:r>
            <a:r>
              <a:rPr dirty="0"/>
              <a:t>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1114"/>
            <a:ext cx="10260965" cy="379920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eci</a:t>
            </a:r>
            <a:r>
              <a:rPr sz="2400" spc="-105" dirty="0">
                <a:latin typeface="Times New Roman"/>
                <a:cs typeface="Times New Roman"/>
              </a:rPr>
              <a:t>f</a:t>
            </a:r>
            <a:r>
              <a:rPr sz="2400" spc="-9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1193800" marR="2068195" indent="-56515">
              <a:lnSpc>
                <a:spcPts val="3890"/>
              </a:lnSpc>
              <a:spcBef>
                <a:spcPts val="285"/>
              </a:spcBef>
            </a:pPr>
            <a:r>
              <a:rPr sz="2400" spc="100" dirty="0">
                <a:latin typeface="Times New Roman"/>
                <a:cs typeface="Times New Roman"/>
              </a:rPr>
              <a:t>What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will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share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price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of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HDFC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after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week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(Regression)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30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</a:t>
            </a:r>
            <a:r>
              <a:rPr sz="2400" spc="140" dirty="0">
                <a:latin typeface="Times New Roman"/>
                <a:cs typeface="Times New Roman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ava</a:t>
            </a:r>
            <a:r>
              <a:rPr sz="2400" spc="145" dirty="0">
                <a:latin typeface="Times New Roman"/>
                <a:cs typeface="Times New Roman"/>
              </a:rPr>
              <a:t>i</a:t>
            </a:r>
            <a:r>
              <a:rPr sz="2400" spc="130" dirty="0">
                <a:latin typeface="Times New Roman"/>
                <a:cs typeface="Times New Roman"/>
              </a:rPr>
              <a:t>l</a:t>
            </a:r>
            <a:r>
              <a:rPr sz="2400" spc="140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b</a:t>
            </a:r>
            <a:r>
              <a:rPr sz="2400" spc="13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1714"/>
              </a:spcBef>
            </a:pPr>
            <a:r>
              <a:rPr sz="2400" spc="15" dirty="0">
                <a:latin typeface="Times New Roman"/>
                <a:cs typeface="Times New Roman"/>
              </a:rPr>
              <a:t>For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each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date,</a:t>
            </a:r>
            <a:r>
              <a:rPr sz="2400" spc="20" dirty="0">
                <a:latin typeface="Times New Roman"/>
                <a:cs typeface="Times New Roman"/>
              </a:rPr>
              <a:t> the </a:t>
            </a:r>
            <a:r>
              <a:rPr sz="2400" spc="25" dirty="0">
                <a:latin typeface="Times New Roman"/>
                <a:cs typeface="Times New Roman"/>
              </a:rPr>
              <a:t>opening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price, </a:t>
            </a:r>
            <a:r>
              <a:rPr sz="2400" spc="20" dirty="0">
                <a:latin typeface="Times New Roman"/>
                <a:cs typeface="Times New Roman"/>
              </a:rPr>
              <a:t>closing, </a:t>
            </a:r>
            <a:r>
              <a:rPr sz="2400" spc="25" dirty="0">
                <a:latin typeface="Times New Roman"/>
                <a:cs typeface="Times New Roman"/>
              </a:rPr>
              <a:t>high,</a:t>
            </a:r>
            <a:r>
              <a:rPr sz="2400" spc="20" dirty="0">
                <a:latin typeface="Times New Roman"/>
                <a:cs typeface="Times New Roman"/>
              </a:rPr>
              <a:t> low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buying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etc. since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years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45" dirty="0">
                <a:latin typeface="Times New Roman"/>
                <a:cs typeface="Times New Roman"/>
              </a:rPr>
              <a:t>Performance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Accurately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perform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work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1714"/>
              </a:spcBef>
            </a:pPr>
            <a:r>
              <a:rPr sz="2400" spc="10" dirty="0">
                <a:latin typeface="Times New Roman"/>
                <a:cs typeface="Times New Roman"/>
              </a:rPr>
              <a:t>How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closer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was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predicted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price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actual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price.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Why Machine Learning hype?</vt:lpstr>
      <vt:lpstr>Why Machine Learning is inevitable ?</vt:lpstr>
      <vt:lpstr>Machine Learning Applications</vt:lpstr>
      <vt:lpstr>Disease Diagnostics (Computer Vision)</vt:lpstr>
      <vt:lpstr>T, E, P for Diabetic Retinopathy</vt:lpstr>
      <vt:lpstr>Recommendation Systems</vt:lpstr>
      <vt:lpstr>Share Trading</vt:lpstr>
      <vt:lpstr>T, E, P for Share Trading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Harikumar</dc:creator>
  <cp:lastModifiedBy>Manoj Kumar</cp:lastModifiedBy>
  <cp:revision>12</cp:revision>
  <dcterms:created xsi:type="dcterms:W3CDTF">2022-08-17T05:37:33Z</dcterms:created>
  <dcterms:modified xsi:type="dcterms:W3CDTF">2023-10-10T09:34:03Z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2022-08-17T00:00:00Z</vt:filetime>
  </property>
</Properties>
</file>