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FEAC7-B7C7-766F-9EF3-E060FD8275D2}" v="22" dt="2023-10-19T04:23:22.7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750FEAC7-B7C7-766F-9EF3-E060FD8275D2}"/>
    <pc:docChg chg="addSld modSld">
      <pc:chgData name="saraths" userId="S::saraths@am.amrita.edu::244d0ad9-751b-45dc-a37d-eb545e66f5d8" providerId="AD" clId="Web-{750FEAC7-B7C7-766F-9EF3-E060FD8275D2}" dt="2023-10-19T04:23:22.767" v="20"/>
      <pc:docMkLst>
        <pc:docMk/>
      </pc:docMkLst>
      <pc:sldChg chg="addSp delSp modSp new">
        <pc:chgData name="saraths" userId="S::saraths@am.amrita.edu::244d0ad9-751b-45dc-a37d-eb545e66f5d8" providerId="AD" clId="Web-{750FEAC7-B7C7-766F-9EF3-E060FD8275D2}" dt="2023-10-19T04:23:22.767" v="20"/>
        <pc:sldMkLst>
          <pc:docMk/>
          <pc:sldMk cId="2033231904" sldId="268"/>
        </pc:sldMkLst>
        <pc:spChg chg="del">
          <ac:chgData name="saraths" userId="S::saraths@am.amrita.edu::244d0ad9-751b-45dc-a37d-eb545e66f5d8" providerId="AD" clId="Web-{750FEAC7-B7C7-766F-9EF3-E060FD8275D2}" dt="2023-10-19T04:21:48.234" v="10"/>
          <ac:spMkLst>
            <pc:docMk/>
            <pc:sldMk cId="2033231904" sldId="268"/>
            <ac:spMk id="2" creationId="{6DFA9336-C605-3F06-766C-BF872E3FB9B2}"/>
          </ac:spMkLst>
        </pc:spChg>
        <pc:spChg chg="del">
          <ac:chgData name="saraths" userId="S::saraths@am.amrita.edu::244d0ad9-751b-45dc-a37d-eb545e66f5d8" providerId="AD" clId="Web-{750FEAC7-B7C7-766F-9EF3-E060FD8275D2}" dt="2023-10-19T04:21:43.749" v="8"/>
          <ac:spMkLst>
            <pc:docMk/>
            <pc:sldMk cId="2033231904" sldId="268"/>
            <ac:spMk id="3" creationId="{7389FC6A-33AF-C5D2-C623-2B62AC0FED1D}"/>
          </ac:spMkLst>
        </pc:spChg>
        <pc:picChg chg="add mod">
          <ac:chgData name="saraths" userId="S::saraths@am.amrita.edu::244d0ad9-751b-45dc-a37d-eb545e66f5d8" providerId="AD" clId="Web-{750FEAC7-B7C7-766F-9EF3-E060FD8275D2}" dt="2023-10-19T04:23:22.767" v="20"/>
          <ac:picMkLst>
            <pc:docMk/>
            <pc:sldMk cId="2033231904" sldId="268"/>
            <ac:picMk id="4" creationId="{7ABC26D2-5CBA-AEA9-4D89-BD402F6D6818}"/>
          </ac:picMkLst>
        </pc:picChg>
        <pc:picChg chg="add mod">
          <ac:chgData name="saraths" userId="S::saraths@am.amrita.edu::244d0ad9-751b-45dc-a37d-eb545e66f5d8" providerId="AD" clId="Web-{750FEAC7-B7C7-766F-9EF3-E060FD8275D2}" dt="2023-10-19T04:21:55.656" v="13" actId="14100"/>
          <ac:picMkLst>
            <pc:docMk/>
            <pc:sldMk cId="2033231904" sldId="268"/>
            <ac:picMk id="5" creationId="{05967D1A-60A8-0D67-ADDA-067300DCD1E5}"/>
          </ac:picMkLst>
        </pc:picChg>
      </pc:sldChg>
      <pc:sldChg chg="addSp delSp modSp new mod setBg">
        <pc:chgData name="saraths" userId="S::saraths@am.amrita.edu::244d0ad9-751b-45dc-a37d-eb545e66f5d8" providerId="AD" clId="Web-{750FEAC7-B7C7-766F-9EF3-E060FD8275D2}" dt="2023-10-19T04:23:10.720" v="19"/>
        <pc:sldMkLst>
          <pc:docMk/>
          <pc:sldMk cId="2102291284" sldId="269"/>
        </pc:sldMkLst>
        <pc:spChg chg="del">
          <ac:chgData name="saraths" userId="S::saraths@am.amrita.edu::244d0ad9-751b-45dc-a37d-eb545e66f5d8" providerId="AD" clId="Web-{750FEAC7-B7C7-766F-9EF3-E060FD8275D2}" dt="2023-10-19T04:23:07.423" v="18"/>
          <ac:spMkLst>
            <pc:docMk/>
            <pc:sldMk cId="2102291284" sldId="269"/>
            <ac:spMk id="2" creationId="{FA8E5067-DC04-59F4-FF9A-E4801DD8A1E7}"/>
          </ac:spMkLst>
        </pc:spChg>
        <pc:spChg chg="del">
          <ac:chgData name="saraths" userId="S::saraths@am.amrita.edu::244d0ad9-751b-45dc-a37d-eb545e66f5d8" providerId="AD" clId="Web-{750FEAC7-B7C7-766F-9EF3-E060FD8275D2}" dt="2023-10-19T04:23:06.001" v="17"/>
          <ac:spMkLst>
            <pc:docMk/>
            <pc:sldMk cId="2102291284" sldId="269"/>
            <ac:spMk id="3" creationId="{838BFBB7-BB56-0695-3BF6-3AC750C727FA}"/>
          </ac:spMkLst>
        </pc:spChg>
        <pc:spChg chg="add">
          <ac:chgData name="saraths" userId="S::saraths@am.amrita.edu::244d0ad9-751b-45dc-a37d-eb545e66f5d8" providerId="AD" clId="Web-{750FEAC7-B7C7-766F-9EF3-E060FD8275D2}" dt="2023-10-19T04:23:10.720" v="19"/>
          <ac:spMkLst>
            <pc:docMk/>
            <pc:sldMk cId="2102291284" sldId="269"/>
            <ac:spMk id="9" creationId="{AB8C311F-7253-4AED-9701-7FC0708C41C7}"/>
          </ac:spMkLst>
        </pc:spChg>
        <pc:spChg chg="add">
          <ac:chgData name="saraths" userId="S::saraths@am.amrita.edu::244d0ad9-751b-45dc-a37d-eb545e66f5d8" providerId="AD" clId="Web-{750FEAC7-B7C7-766F-9EF3-E060FD8275D2}" dt="2023-10-19T04:23:10.720" v="19"/>
          <ac:spMkLst>
            <pc:docMk/>
            <pc:sldMk cId="2102291284" sldId="269"/>
            <ac:spMk id="11" creationId="{E2384209-CB15-4CDF-9D31-C44FD9A3F20D}"/>
          </ac:spMkLst>
        </pc:spChg>
        <pc:spChg chg="add">
          <ac:chgData name="saraths" userId="S::saraths@am.amrita.edu::244d0ad9-751b-45dc-a37d-eb545e66f5d8" providerId="AD" clId="Web-{750FEAC7-B7C7-766F-9EF3-E060FD8275D2}" dt="2023-10-19T04:23:10.720" v="19"/>
          <ac:spMkLst>
            <pc:docMk/>
            <pc:sldMk cId="2102291284" sldId="269"/>
            <ac:spMk id="13" creationId="{2633B3B5-CC90-43F0-8714-D31D1F3F0209}"/>
          </ac:spMkLst>
        </pc:spChg>
        <pc:spChg chg="add">
          <ac:chgData name="saraths" userId="S::saraths@am.amrita.edu::244d0ad9-751b-45dc-a37d-eb545e66f5d8" providerId="AD" clId="Web-{750FEAC7-B7C7-766F-9EF3-E060FD8275D2}" dt="2023-10-19T04:23:10.720" v="19"/>
          <ac:spMkLst>
            <pc:docMk/>
            <pc:sldMk cId="2102291284" sldId="269"/>
            <ac:spMk id="15" creationId="{A8D57A06-A426-446D-B02C-A2DC6B62E45E}"/>
          </ac:spMkLst>
        </pc:spChg>
        <pc:picChg chg="add mod">
          <ac:chgData name="saraths" userId="S::saraths@am.amrita.edu::244d0ad9-751b-45dc-a37d-eb545e66f5d8" providerId="AD" clId="Web-{750FEAC7-B7C7-766F-9EF3-E060FD8275D2}" dt="2023-10-19T04:23:10.720" v="19"/>
          <ac:picMkLst>
            <pc:docMk/>
            <pc:sldMk cId="2102291284" sldId="269"/>
            <ac:picMk id="4" creationId="{228B82C0-8531-5AEA-1627-3CEC40040F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53415"/>
            <a:ext cx="636460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329" y="1209548"/>
            <a:ext cx="11391341" cy="438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cross-validation-for-imbalanced-classification/" TargetMode="External"/><Relationship Id="rId2" Type="http://schemas.openxmlformats.org/officeDocument/2006/relationships/hyperlink" Target="https://machinelearningmastery.com/loocv-for-evaluating-machine-learning-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nested-cross-validation-for-machine-learning-with-python/" TargetMode="External"/><Relationship Id="rId4" Type="http://schemas.openxmlformats.org/officeDocument/2006/relationships/hyperlink" Target="https://machinelearningmastery.com/repeated-k-fold-cross-validation-with-pyth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cross-validation-and-hyperparameter-tuning-how-to-optimise-your-machine-learning-model-13f005af9d7d" TargetMode="External"/><Relationship Id="rId4" Type="http://schemas.openxmlformats.org/officeDocument/2006/relationships/hyperlink" Target="https://machinelearningmastery.com/k-fold-cross-valid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8/05/improve-model-performance-cross-validation-in-python-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8/05/improve-model-performance-cross-validation-in-python-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035" y="2006295"/>
            <a:ext cx="589724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z="6000" dirty="0"/>
              <a:t>Model</a:t>
            </a:r>
            <a:r>
              <a:rPr sz="6000" spc="-30" dirty="0"/>
              <a:t> </a:t>
            </a:r>
            <a:r>
              <a:rPr sz="6000" spc="-35" dirty="0"/>
              <a:t>Evaluation</a:t>
            </a:r>
            <a:r>
              <a:rPr sz="6000" spc="-40" dirty="0"/>
              <a:t> </a:t>
            </a:r>
            <a:r>
              <a:rPr sz="6000" dirty="0"/>
              <a:t>–</a:t>
            </a:r>
            <a:endParaRPr sz="6000"/>
          </a:p>
          <a:p>
            <a:pPr marL="2091689">
              <a:lnSpc>
                <a:spcPts val="6840"/>
              </a:lnSpc>
            </a:pPr>
            <a:r>
              <a:rPr sz="6000" spc="-20" dirty="0"/>
              <a:t>Partitioning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Variations</a:t>
            </a:r>
            <a:r>
              <a:rPr spc="-100" dirty="0"/>
              <a:t> </a:t>
            </a:r>
            <a:r>
              <a:rPr spc="-15" dirty="0"/>
              <a:t>of</a:t>
            </a:r>
            <a:r>
              <a:rPr spc="-75" dirty="0"/>
              <a:t> </a:t>
            </a:r>
            <a:r>
              <a:rPr spc="-40" dirty="0"/>
              <a:t>Cross</a:t>
            </a:r>
            <a:r>
              <a:rPr spc="-95" dirty="0"/>
              <a:t> </a:t>
            </a:r>
            <a:r>
              <a:rPr spc="-4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381" y="798322"/>
            <a:ext cx="11119485" cy="59112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85725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5" dirty="0">
                <a:latin typeface="Calibri"/>
                <a:cs typeface="Calibri"/>
              </a:rPr>
              <a:t>Train/Test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Split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k=2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train/test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LOOCV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Leave-one-out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cross-validation,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k=n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 marL="241300" marR="248920" indent="-228600">
              <a:lnSpc>
                <a:spcPts val="269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Stratified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proportion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observations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(Genuine/Fraudulent),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outcome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Repeated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k-fold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cross-validation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procedure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repeated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shuffled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repetition,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41300" marR="1163320" indent="-228600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Nested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k-fold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cross-validation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cross-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hyperparameter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tuning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double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cross-validation.</a:t>
            </a:r>
            <a:endParaRPr sz="2800">
              <a:latin typeface="Calibri"/>
              <a:cs typeface="Calibri"/>
            </a:endParaRPr>
          </a:p>
          <a:p>
            <a:pPr marL="3698240">
              <a:lnSpc>
                <a:spcPct val="100000"/>
              </a:lnSpc>
              <a:spcBef>
                <a:spcPts val="1090"/>
              </a:spcBef>
            </a:pPr>
            <a:r>
              <a:rPr sz="1200" spc="-10" dirty="0">
                <a:latin typeface="Calibri"/>
                <a:cs typeface="Calibri"/>
              </a:rPr>
              <a:t>Ref: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https://machinelearningmastery.com/k-fold-cross-validation/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mera 3">
            <a:extLst>
              <a:ext uri="{FF2B5EF4-FFF2-40B4-BE49-F238E27FC236}">
                <a16:creationId xmlns:a16="http://schemas.microsoft.com/office/drawing/2014/main" id="{7ABC26D2-5CBA-AEA9-4D89-BD402F6D68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968" y="4315968"/>
            <a:ext cx="2057400" cy="2057400"/>
          </a:xfrm>
          <a:prstGeom prst="ellipse">
            <a:avLst/>
          </a:prstGeom>
        </p:spPr>
      </p:pic>
      <p:pic>
        <p:nvPicPr>
          <p:cNvPr id="5" name="Picture 4" descr="A graph of a cross-validation&#10;&#10;Description automatically generated">
            <a:extLst>
              <a:ext uri="{FF2B5EF4-FFF2-40B4-BE49-F238E27FC236}">
                <a16:creationId xmlns:a16="http://schemas.microsoft.com/office/drawing/2014/main" id="{05967D1A-60A8-0D67-ADDA-067300DC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79" y="421566"/>
            <a:ext cx="11100739" cy="64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ata points&#10;&#10;Description automatically generated">
            <a:extLst>
              <a:ext uri="{FF2B5EF4-FFF2-40B4-BE49-F238E27FC236}">
                <a16:creationId xmlns:a16="http://schemas.microsoft.com/office/drawing/2014/main" id="{228B82C0-8531-5AEA-1627-3CEC4004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3832"/>
            <a:ext cx="11277600" cy="4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1087"/>
            <a:ext cx="2127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</a:t>
            </a:r>
            <a:r>
              <a:rPr spc="-45" dirty="0"/>
              <a:t>u</a:t>
            </a:r>
            <a:r>
              <a:rPr spc="-65" dirty="0"/>
              <a:t>mm</a:t>
            </a:r>
            <a:r>
              <a:rPr spc="-45" dirty="0"/>
              <a:t>a</a:t>
            </a:r>
            <a:r>
              <a:rPr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918413"/>
            <a:ext cx="10409555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28600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spc="-5" dirty="0">
                <a:latin typeface="Calibri"/>
                <a:cs typeface="Calibri"/>
              </a:rPr>
              <a:t>Partitioning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Training-Validation-Test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sets,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multiple</a:t>
            </a:r>
            <a:endParaRPr sz="2400">
              <a:latin typeface="Calibri"/>
              <a:cs typeface="Calibri"/>
            </a:endParaRPr>
          </a:p>
          <a:p>
            <a:pPr marL="292100">
              <a:lnSpc>
                <a:spcPts val="2020"/>
              </a:lnSpc>
            </a:pP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developed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Training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evaluated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against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  <a:p>
            <a:pPr marL="292100" marR="279400">
              <a:lnSpc>
                <a:spcPct val="70000"/>
              </a:lnSpc>
              <a:spcBef>
                <a:spcPts val="434"/>
              </a:spcBef>
            </a:pPr>
            <a:r>
              <a:rPr sz="2400" spc="-5" dirty="0">
                <a:latin typeface="Calibri"/>
                <a:cs typeface="Calibri"/>
              </a:rPr>
              <a:t>set,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re-evaluated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against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fresh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292100" marR="50800" indent="-228600">
              <a:lnSpc>
                <a:spcPct val="70000"/>
              </a:lnSpc>
              <a:buFont typeface="Arial MT"/>
              <a:buChar char="•"/>
              <a:tabLst>
                <a:tab pos="292100" algn="l"/>
              </a:tabLst>
            </a:pP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" dirty="0">
                <a:latin typeface="Calibri"/>
                <a:cs typeface="Calibri"/>
              </a:rPr>
              <a:t> might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vary </a:t>
            </a:r>
            <a:r>
              <a:rPr sz="2400" dirty="0">
                <a:latin typeface="Calibri"/>
                <a:cs typeface="Calibri"/>
              </a:rPr>
              <a:t>if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10" dirty="0">
                <a:latin typeface="Calibri"/>
                <a:cs typeface="Calibri"/>
              </a:rPr>
              <a:t> points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training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subsets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dataset.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Instead,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iterations </a:t>
            </a:r>
            <a:r>
              <a:rPr sz="2400" spc="-5" dirty="0">
                <a:latin typeface="Calibri"/>
                <a:cs typeface="Calibri"/>
              </a:rPr>
              <a:t>of such </a:t>
            </a:r>
            <a:r>
              <a:rPr sz="2400" dirty="0">
                <a:latin typeface="Calibri"/>
                <a:cs typeface="Calibri"/>
              </a:rPr>
              <a:t>partitions is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robust </a:t>
            </a:r>
            <a:r>
              <a:rPr sz="2400" dirty="0">
                <a:latin typeface="Calibri"/>
                <a:cs typeface="Calibri"/>
              </a:rPr>
              <a:t>than 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train-validation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92100" marR="250190" indent="-228600" algn="just">
              <a:lnSpc>
                <a:spcPct val="70000"/>
              </a:lnSpc>
              <a:buFont typeface="Arial MT"/>
              <a:buChar char="•"/>
              <a:tabLst>
                <a:tab pos="292100" algn="l"/>
              </a:tabLst>
            </a:pPr>
            <a:r>
              <a:rPr sz="2400" spc="-15" dirty="0">
                <a:latin typeface="Calibri"/>
                <a:cs typeface="Calibri"/>
              </a:rPr>
              <a:t>k-fold </a:t>
            </a:r>
            <a:r>
              <a:rPr sz="2400" spc="-10" dirty="0">
                <a:latin typeface="Calibri"/>
                <a:cs typeface="Calibri"/>
              </a:rPr>
              <a:t>cross validation </a:t>
            </a:r>
            <a:r>
              <a:rPr sz="2400" spc="-15" dirty="0">
                <a:latin typeface="Calibri"/>
                <a:cs typeface="Calibri"/>
              </a:rPr>
              <a:t>involves </a:t>
            </a:r>
            <a:r>
              <a:rPr sz="2400" spc="-5" dirty="0">
                <a:latin typeface="Calibri"/>
                <a:cs typeface="Calibri"/>
              </a:rPr>
              <a:t>partitioning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35" dirty="0">
                <a:latin typeface="Calibri"/>
                <a:cs typeface="Calibri"/>
              </a:rPr>
              <a:t>“folds,” </a:t>
            </a:r>
            <a:r>
              <a:rPr sz="2400" spc="-5" dirty="0">
                <a:latin typeface="Calibri"/>
                <a:cs typeface="Calibri"/>
              </a:rPr>
              <a:t>or non-overlapping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(disjoint) </a:t>
            </a:r>
            <a:r>
              <a:rPr sz="2400" spc="-10" dirty="0">
                <a:latin typeface="Calibri"/>
                <a:cs typeface="Calibri"/>
              </a:rPr>
              <a:t>sub-samples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k – 1 </a:t>
            </a:r>
            <a:r>
              <a:rPr sz="2400" spc="-15" dirty="0">
                <a:latin typeface="Calibri"/>
                <a:cs typeface="Calibri"/>
              </a:rPr>
              <a:t>folds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dataset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</a:t>
            </a:r>
            <a:r>
              <a:rPr sz="2400" spc="-7" baseline="24305" dirty="0">
                <a:latin typeface="Calibri"/>
                <a:cs typeface="Calibri"/>
              </a:rPr>
              <a:t>th</a:t>
            </a:r>
            <a:r>
              <a:rPr sz="2400" spc="247" baseline="24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92100" marR="357505" indent="-228600" algn="just">
              <a:lnSpc>
                <a:spcPct val="70000"/>
              </a:lnSpc>
              <a:buFont typeface="Arial MT"/>
              <a:buChar char="•"/>
              <a:tabLst>
                <a:tab pos="292100" algn="l"/>
              </a:tabLst>
            </a:pPr>
            <a:r>
              <a:rPr sz="2400" spc="-15" dirty="0">
                <a:latin typeface="Calibri"/>
                <a:cs typeface="Calibri"/>
              </a:rPr>
              <a:t>k-fold </a:t>
            </a:r>
            <a:r>
              <a:rPr sz="2400" spc="-10" dirty="0">
                <a:latin typeface="Calibri"/>
                <a:cs typeface="Calibri"/>
              </a:rPr>
              <a:t>cross validation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parameter </a:t>
            </a:r>
            <a:r>
              <a:rPr sz="2400" dirty="0">
                <a:latin typeface="Calibri"/>
                <a:cs typeface="Calibri"/>
              </a:rPr>
              <a:t>tuning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arrive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optimal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test 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2454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9907905" cy="40386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https://towardsdatascience.com/train-test-split-and-cross-validation-in- </a:t>
            </a:r>
            <a:r>
              <a:rPr sz="2600" spc="-57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python-80b61beca4b6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91540" indent="-228600">
              <a:lnSpc>
                <a:spcPts val="25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 </a:t>
            </a:r>
            <a:r>
              <a:rPr sz="2600" spc="-57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performance-cross-validation-in-python-r/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https://machinelearningmastery.com/k-fold-cross-validation/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3820" indent="-228600">
              <a:lnSpc>
                <a:spcPct val="80000"/>
              </a:lnSpc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https://towardsdatascience.com/cross-validation-and-hyperparameter- </a:t>
            </a:r>
            <a:r>
              <a:rPr sz="2600" spc="-575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tuning-how-to-optimise-your-machine-learning-model-13f005af9d7d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2112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37489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Partitioning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Train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Validation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Test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Shortcomings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standard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k-fold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validation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Variations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cross-validation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4551"/>
            <a:ext cx="6002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Partitioning:</a:t>
            </a:r>
            <a:r>
              <a:rPr spc="-120" dirty="0"/>
              <a:t> </a:t>
            </a:r>
            <a:r>
              <a:rPr spc="-110" dirty="0"/>
              <a:t>Train-Test</a:t>
            </a:r>
            <a:r>
              <a:rPr spc="-120" dirty="0"/>
              <a:t> </a:t>
            </a:r>
            <a:r>
              <a:rPr spc="-20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3063"/>
            <a:ext cx="10563225" cy="14509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fresh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data,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before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scope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overfitting?</a:t>
            </a:r>
            <a:endParaRPr sz="2800">
              <a:latin typeface="Calibri"/>
              <a:cs typeface="Calibri"/>
            </a:endParaRPr>
          </a:p>
          <a:p>
            <a:pPr marL="464820" lvl="1" indent="-283845">
              <a:lnSpc>
                <a:spcPct val="100000"/>
              </a:lnSpc>
              <a:spcBef>
                <a:spcPts val="1425"/>
              </a:spcBef>
              <a:buSzPct val="96428"/>
              <a:buFont typeface="Wingdings"/>
              <a:buChar char=""/>
              <a:tabLst>
                <a:tab pos="465455" algn="l"/>
              </a:tabLst>
            </a:pPr>
            <a:r>
              <a:rPr sz="2800" spc="-15" dirty="0">
                <a:latin typeface="Calibri"/>
                <a:cs typeface="Calibri"/>
              </a:rPr>
              <a:t>Partition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1139" y="3910584"/>
            <a:ext cx="9144000" cy="368935"/>
          </a:xfrm>
          <a:custGeom>
            <a:avLst/>
            <a:gdLst/>
            <a:ahLst/>
            <a:cxnLst/>
            <a:rect l="l" t="t" r="r" b="b"/>
            <a:pathLst>
              <a:path w="9144000" h="368935">
                <a:moveTo>
                  <a:pt x="0" y="368807"/>
                </a:moveTo>
                <a:lnTo>
                  <a:pt x="9144000" y="368807"/>
                </a:lnTo>
                <a:lnTo>
                  <a:pt x="9144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1139" y="3910584"/>
            <a:ext cx="54864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20875">
              <a:lnSpc>
                <a:spcPct val="100000"/>
              </a:lnSpc>
              <a:spcBef>
                <a:spcPts val="245"/>
              </a:spcBef>
            </a:pPr>
            <a:r>
              <a:rPr sz="1800" spc="-25" dirty="0">
                <a:latin typeface="Calibri"/>
                <a:cs typeface="Calibri"/>
              </a:rPr>
              <a:t>Training</a:t>
            </a:r>
            <a:r>
              <a:rPr sz="1800" spc="-5" dirty="0">
                <a:latin typeface="Calibri"/>
                <a:cs typeface="Calibri"/>
              </a:rPr>
              <a:t> partition (60%)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540" y="3919728"/>
            <a:ext cx="3651885" cy="370840"/>
          </a:xfrm>
          <a:custGeom>
            <a:avLst/>
            <a:gdLst/>
            <a:ahLst/>
            <a:cxnLst/>
            <a:rect l="l" t="t" r="r" b="b"/>
            <a:pathLst>
              <a:path w="3651884" h="370839">
                <a:moveTo>
                  <a:pt x="0" y="370332"/>
                </a:moveTo>
                <a:lnTo>
                  <a:pt x="3651504" y="370332"/>
                </a:lnTo>
                <a:lnTo>
                  <a:pt x="365150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2111" y="3919728"/>
            <a:ext cx="3642360" cy="3556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250"/>
              </a:spcBef>
            </a:pP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</a:t>
            </a:r>
            <a:r>
              <a:rPr sz="1800" spc="-5" dirty="0">
                <a:latin typeface="Calibri"/>
                <a:cs typeface="Calibri"/>
              </a:rPr>
              <a:t> (40%)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044" y="3232404"/>
            <a:ext cx="91440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response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and </a:t>
            </a:r>
            <a:r>
              <a:rPr sz="1800" spc="-10" dirty="0">
                <a:latin typeface="Calibri"/>
                <a:cs typeface="Calibri"/>
              </a:rPr>
              <a:t>predictor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(100%)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31619" y="6112764"/>
          <a:ext cx="9153525" cy="370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L="1920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partition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(60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(20%)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305811" y="4381500"/>
            <a:ext cx="1853564" cy="1609725"/>
            <a:chOff x="2305811" y="4381500"/>
            <a:chExt cx="1853564" cy="1609725"/>
          </a:xfrm>
        </p:grpSpPr>
        <p:sp>
          <p:nvSpPr>
            <p:cNvPr id="11" name="object 11"/>
            <p:cNvSpPr/>
            <p:nvPr/>
          </p:nvSpPr>
          <p:spPr>
            <a:xfrm>
              <a:off x="2311907" y="4487418"/>
              <a:ext cx="399415" cy="1497330"/>
            </a:xfrm>
            <a:custGeom>
              <a:avLst/>
              <a:gdLst/>
              <a:ahLst/>
              <a:cxnLst/>
              <a:rect l="l" t="t" r="r" b="b"/>
              <a:pathLst>
                <a:path w="399414" h="1497329">
                  <a:moveTo>
                    <a:pt x="399288" y="0"/>
                  </a:moveTo>
                  <a:lnTo>
                    <a:pt x="299466" y="0"/>
                  </a:lnTo>
                  <a:lnTo>
                    <a:pt x="280040" y="3923"/>
                  </a:lnTo>
                  <a:lnTo>
                    <a:pt x="264175" y="14620"/>
                  </a:lnTo>
                  <a:lnTo>
                    <a:pt x="253478" y="30485"/>
                  </a:lnTo>
                  <a:lnTo>
                    <a:pt x="249555" y="49910"/>
                  </a:lnTo>
                  <a:lnTo>
                    <a:pt x="253478" y="69336"/>
                  </a:lnTo>
                  <a:lnTo>
                    <a:pt x="264175" y="85201"/>
                  </a:lnTo>
                  <a:lnTo>
                    <a:pt x="280040" y="95898"/>
                  </a:lnTo>
                  <a:lnTo>
                    <a:pt x="299466" y="99821"/>
                  </a:lnTo>
                  <a:lnTo>
                    <a:pt x="338316" y="91975"/>
                  </a:lnTo>
                  <a:lnTo>
                    <a:pt x="370046" y="70580"/>
                  </a:lnTo>
                  <a:lnTo>
                    <a:pt x="391441" y="38850"/>
                  </a:lnTo>
                  <a:lnTo>
                    <a:pt x="399288" y="0"/>
                  </a:lnTo>
                  <a:close/>
                </a:path>
                <a:path w="399414" h="1497329">
                  <a:moveTo>
                    <a:pt x="99822" y="1297685"/>
                  </a:moveTo>
                  <a:lnTo>
                    <a:pt x="60971" y="1305530"/>
                  </a:lnTo>
                  <a:lnTo>
                    <a:pt x="29241" y="1326922"/>
                  </a:lnTo>
                  <a:lnTo>
                    <a:pt x="7846" y="1358652"/>
                  </a:lnTo>
                  <a:lnTo>
                    <a:pt x="0" y="1397507"/>
                  </a:lnTo>
                  <a:lnTo>
                    <a:pt x="7846" y="1436363"/>
                  </a:lnTo>
                  <a:lnTo>
                    <a:pt x="29241" y="1468093"/>
                  </a:lnTo>
                  <a:lnTo>
                    <a:pt x="60971" y="1489485"/>
                  </a:lnTo>
                  <a:lnTo>
                    <a:pt x="99822" y="1497329"/>
                  </a:lnTo>
                  <a:lnTo>
                    <a:pt x="138672" y="1489485"/>
                  </a:lnTo>
                  <a:lnTo>
                    <a:pt x="170402" y="1468093"/>
                  </a:lnTo>
                  <a:lnTo>
                    <a:pt x="191797" y="1436363"/>
                  </a:lnTo>
                  <a:lnTo>
                    <a:pt x="199644" y="1397507"/>
                  </a:lnTo>
                  <a:lnTo>
                    <a:pt x="99822" y="1397507"/>
                  </a:lnTo>
                  <a:lnTo>
                    <a:pt x="119247" y="1393586"/>
                  </a:lnTo>
                  <a:lnTo>
                    <a:pt x="135112" y="1382891"/>
                  </a:lnTo>
                  <a:lnTo>
                    <a:pt x="145809" y="1367027"/>
                  </a:lnTo>
                  <a:lnTo>
                    <a:pt x="149733" y="1347596"/>
                  </a:lnTo>
                  <a:lnTo>
                    <a:pt x="145809" y="1328171"/>
                  </a:lnTo>
                  <a:lnTo>
                    <a:pt x="135112" y="1312306"/>
                  </a:lnTo>
                  <a:lnTo>
                    <a:pt x="119247" y="1301609"/>
                  </a:lnTo>
                  <a:lnTo>
                    <a:pt x="99822" y="129768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1907" y="4387595"/>
              <a:ext cx="1841500" cy="1597660"/>
            </a:xfrm>
            <a:custGeom>
              <a:avLst/>
              <a:gdLst/>
              <a:ahLst/>
              <a:cxnLst/>
              <a:rect l="l" t="t" r="r" b="b"/>
              <a:pathLst>
                <a:path w="1841500" h="1597660">
                  <a:moveTo>
                    <a:pt x="199644" y="1397507"/>
                  </a:moveTo>
                  <a:lnTo>
                    <a:pt x="199644" y="99821"/>
                  </a:lnTo>
                  <a:lnTo>
                    <a:pt x="207490" y="60971"/>
                  </a:lnTo>
                  <a:lnTo>
                    <a:pt x="228885" y="29241"/>
                  </a:lnTo>
                  <a:lnTo>
                    <a:pt x="260615" y="7846"/>
                  </a:lnTo>
                  <a:lnTo>
                    <a:pt x="299466" y="0"/>
                  </a:lnTo>
                  <a:lnTo>
                    <a:pt x="1741170" y="0"/>
                  </a:lnTo>
                  <a:lnTo>
                    <a:pt x="1780020" y="7846"/>
                  </a:lnTo>
                  <a:lnTo>
                    <a:pt x="1811750" y="29241"/>
                  </a:lnTo>
                  <a:lnTo>
                    <a:pt x="1833145" y="60971"/>
                  </a:lnTo>
                  <a:lnTo>
                    <a:pt x="1840992" y="99821"/>
                  </a:lnTo>
                  <a:lnTo>
                    <a:pt x="1833145" y="138672"/>
                  </a:lnTo>
                  <a:lnTo>
                    <a:pt x="1811750" y="170402"/>
                  </a:lnTo>
                  <a:lnTo>
                    <a:pt x="1780020" y="191797"/>
                  </a:lnTo>
                  <a:lnTo>
                    <a:pt x="1741170" y="199643"/>
                  </a:lnTo>
                  <a:lnTo>
                    <a:pt x="1641347" y="199643"/>
                  </a:lnTo>
                  <a:lnTo>
                    <a:pt x="1641347" y="1497329"/>
                  </a:lnTo>
                  <a:lnTo>
                    <a:pt x="1633501" y="1536185"/>
                  </a:lnTo>
                  <a:lnTo>
                    <a:pt x="1612106" y="1567915"/>
                  </a:lnTo>
                  <a:lnTo>
                    <a:pt x="1580376" y="1589307"/>
                  </a:lnTo>
                  <a:lnTo>
                    <a:pt x="1541526" y="1597151"/>
                  </a:lnTo>
                  <a:lnTo>
                    <a:pt x="99822" y="1597151"/>
                  </a:lnTo>
                  <a:lnTo>
                    <a:pt x="60971" y="1589307"/>
                  </a:lnTo>
                  <a:lnTo>
                    <a:pt x="29241" y="1567915"/>
                  </a:lnTo>
                  <a:lnTo>
                    <a:pt x="7846" y="1536185"/>
                  </a:lnTo>
                  <a:lnTo>
                    <a:pt x="0" y="1497329"/>
                  </a:lnTo>
                  <a:lnTo>
                    <a:pt x="7846" y="1458474"/>
                  </a:lnTo>
                  <a:lnTo>
                    <a:pt x="29241" y="1426744"/>
                  </a:lnTo>
                  <a:lnTo>
                    <a:pt x="60971" y="1405352"/>
                  </a:lnTo>
                  <a:lnTo>
                    <a:pt x="99822" y="1397507"/>
                  </a:lnTo>
                  <a:lnTo>
                    <a:pt x="199644" y="13975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366" y="4381500"/>
              <a:ext cx="161924" cy="2118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11373" y="4587240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>
                  <a:moveTo>
                    <a:pt x="134188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633" y="5779008"/>
              <a:ext cx="112013" cy="21183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6238" y="4797628"/>
            <a:ext cx="1132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develop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04047" y="4389120"/>
            <a:ext cx="1851660" cy="1610995"/>
            <a:chOff x="8004047" y="4389120"/>
            <a:chExt cx="1851660" cy="1610995"/>
          </a:xfrm>
        </p:grpSpPr>
        <p:sp>
          <p:nvSpPr>
            <p:cNvPr id="18" name="object 18"/>
            <p:cNvSpPr/>
            <p:nvPr/>
          </p:nvSpPr>
          <p:spPr>
            <a:xfrm>
              <a:off x="8110092" y="4395216"/>
              <a:ext cx="1739900" cy="1598930"/>
            </a:xfrm>
            <a:custGeom>
              <a:avLst/>
              <a:gdLst/>
              <a:ahLst/>
              <a:cxnLst/>
              <a:rect l="l" t="t" r="r" b="b"/>
              <a:pathLst>
                <a:path w="1739900" h="1598929">
                  <a:moveTo>
                    <a:pt x="1639570" y="0"/>
                  </a:moveTo>
                  <a:lnTo>
                    <a:pt x="199771" y="0"/>
                  </a:lnTo>
                  <a:lnTo>
                    <a:pt x="160920" y="7848"/>
                  </a:lnTo>
                  <a:lnTo>
                    <a:pt x="129190" y="29257"/>
                  </a:lnTo>
                  <a:lnTo>
                    <a:pt x="107795" y="61025"/>
                  </a:lnTo>
                  <a:lnTo>
                    <a:pt x="99949" y="99948"/>
                  </a:lnTo>
                  <a:lnTo>
                    <a:pt x="99949" y="1398841"/>
                  </a:lnTo>
                  <a:lnTo>
                    <a:pt x="0" y="1398841"/>
                  </a:lnTo>
                  <a:lnTo>
                    <a:pt x="19425" y="1402767"/>
                  </a:lnTo>
                  <a:lnTo>
                    <a:pt x="35290" y="1413473"/>
                  </a:lnTo>
                  <a:lnTo>
                    <a:pt x="45987" y="1429354"/>
                  </a:lnTo>
                  <a:lnTo>
                    <a:pt x="49910" y="1448803"/>
                  </a:lnTo>
                  <a:lnTo>
                    <a:pt x="45987" y="1468245"/>
                  </a:lnTo>
                  <a:lnTo>
                    <a:pt x="35290" y="1484121"/>
                  </a:lnTo>
                  <a:lnTo>
                    <a:pt x="19425" y="1494826"/>
                  </a:lnTo>
                  <a:lnTo>
                    <a:pt x="0" y="1498752"/>
                  </a:lnTo>
                  <a:lnTo>
                    <a:pt x="99949" y="1498752"/>
                  </a:lnTo>
                  <a:lnTo>
                    <a:pt x="92082" y="1537650"/>
                  </a:lnTo>
                  <a:lnTo>
                    <a:pt x="70643" y="1569412"/>
                  </a:lnTo>
                  <a:lnTo>
                    <a:pt x="38869" y="1590824"/>
                  </a:lnTo>
                  <a:lnTo>
                    <a:pt x="0" y="1598675"/>
                  </a:lnTo>
                  <a:lnTo>
                    <a:pt x="1439799" y="1598675"/>
                  </a:lnTo>
                  <a:lnTo>
                    <a:pt x="1478649" y="1590824"/>
                  </a:lnTo>
                  <a:lnTo>
                    <a:pt x="1510379" y="1569412"/>
                  </a:lnTo>
                  <a:lnTo>
                    <a:pt x="1531774" y="1537650"/>
                  </a:lnTo>
                  <a:lnTo>
                    <a:pt x="1539621" y="1498752"/>
                  </a:lnTo>
                  <a:lnTo>
                    <a:pt x="1539621" y="199897"/>
                  </a:lnTo>
                  <a:lnTo>
                    <a:pt x="199771" y="199897"/>
                  </a:lnTo>
                  <a:lnTo>
                    <a:pt x="180345" y="195955"/>
                  </a:lnTo>
                  <a:lnTo>
                    <a:pt x="164480" y="185213"/>
                  </a:lnTo>
                  <a:lnTo>
                    <a:pt x="153783" y="169304"/>
                  </a:lnTo>
                  <a:lnTo>
                    <a:pt x="149859" y="149859"/>
                  </a:lnTo>
                  <a:lnTo>
                    <a:pt x="153783" y="130434"/>
                  </a:lnTo>
                  <a:lnTo>
                    <a:pt x="164480" y="114569"/>
                  </a:lnTo>
                  <a:lnTo>
                    <a:pt x="180345" y="103872"/>
                  </a:lnTo>
                  <a:lnTo>
                    <a:pt x="199771" y="99948"/>
                  </a:lnTo>
                  <a:lnTo>
                    <a:pt x="1739518" y="99948"/>
                  </a:lnTo>
                  <a:lnTo>
                    <a:pt x="1731670" y="61025"/>
                  </a:lnTo>
                  <a:lnTo>
                    <a:pt x="1710261" y="29257"/>
                  </a:lnTo>
                  <a:lnTo>
                    <a:pt x="1678493" y="7848"/>
                  </a:lnTo>
                  <a:lnTo>
                    <a:pt x="1639570" y="0"/>
                  </a:lnTo>
                  <a:close/>
                </a:path>
                <a:path w="1739900" h="1598929">
                  <a:moveTo>
                    <a:pt x="1739518" y="99948"/>
                  </a:moveTo>
                  <a:lnTo>
                    <a:pt x="299720" y="99948"/>
                  </a:lnTo>
                  <a:lnTo>
                    <a:pt x="291871" y="138818"/>
                  </a:lnTo>
                  <a:lnTo>
                    <a:pt x="270462" y="170592"/>
                  </a:lnTo>
                  <a:lnTo>
                    <a:pt x="238694" y="192031"/>
                  </a:lnTo>
                  <a:lnTo>
                    <a:pt x="199771" y="199897"/>
                  </a:lnTo>
                  <a:lnTo>
                    <a:pt x="1639570" y="199897"/>
                  </a:lnTo>
                  <a:lnTo>
                    <a:pt x="1678493" y="192031"/>
                  </a:lnTo>
                  <a:lnTo>
                    <a:pt x="1710261" y="170592"/>
                  </a:lnTo>
                  <a:lnTo>
                    <a:pt x="1731670" y="138818"/>
                  </a:lnTo>
                  <a:lnTo>
                    <a:pt x="1739518" y="999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0143" y="4495165"/>
              <a:ext cx="400050" cy="1499235"/>
            </a:xfrm>
            <a:custGeom>
              <a:avLst/>
              <a:gdLst/>
              <a:ahLst/>
              <a:cxnLst/>
              <a:rect l="l" t="t" r="r" b="b"/>
              <a:pathLst>
                <a:path w="400050" h="1499235">
                  <a:moveTo>
                    <a:pt x="399669" y="0"/>
                  </a:moveTo>
                  <a:lnTo>
                    <a:pt x="299720" y="0"/>
                  </a:lnTo>
                  <a:lnTo>
                    <a:pt x="280294" y="3923"/>
                  </a:lnTo>
                  <a:lnTo>
                    <a:pt x="264429" y="14620"/>
                  </a:lnTo>
                  <a:lnTo>
                    <a:pt x="253732" y="30485"/>
                  </a:lnTo>
                  <a:lnTo>
                    <a:pt x="249808" y="49911"/>
                  </a:lnTo>
                  <a:lnTo>
                    <a:pt x="253732" y="69355"/>
                  </a:lnTo>
                  <a:lnTo>
                    <a:pt x="264429" y="85264"/>
                  </a:lnTo>
                  <a:lnTo>
                    <a:pt x="280294" y="96006"/>
                  </a:lnTo>
                  <a:lnTo>
                    <a:pt x="299720" y="99949"/>
                  </a:lnTo>
                  <a:lnTo>
                    <a:pt x="338643" y="92082"/>
                  </a:lnTo>
                  <a:lnTo>
                    <a:pt x="370411" y="70643"/>
                  </a:lnTo>
                  <a:lnTo>
                    <a:pt x="391820" y="38869"/>
                  </a:lnTo>
                  <a:lnTo>
                    <a:pt x="399669" y="0"/>
                  </a:lnTo>
                  <a:close/>
                </a:path>
                <a:path w="400050" h="1499235">
                  <a:moveTo>
                    <a:pt x="99949" y="1298892"/>
                  </a:moveTo>
                  <a:lnTo>
                    <a:pt x="61025" y="1306743"/>
                  </a:lnTo>
                  <a:lnTo>
                    <a:pt x="29257" y="1328154"/>
                  </a:lnTo>
                  <a:lnTo>
                    <a:pt x="7848" y="1359912"/>
                  </a:lnTo>
                  <a:lnTo>
                    <a:pt x="0" y="1398803"/>
                  </a:lnTo>
                  <a:lnTo>
                    <a:pt x="7848" y="1437701"/>
                  </a:lnTo>
                  <a:lnTo>
                    <a:pt x="29257" y="1469463"/>
                  </a:lnTo>
                  <a:lnTo>
                    <a:pt x="61025" y="1490875"/>
                  </a:lnTo>
                  <a:lnTo>
                    <a:pt x="99949" y="1498727"/>
                  </a:lnTo>
                  <a:lnTo>
                    <a:pt x="138818" y="1490875"/>
                  </a:lnTo>
                  <a:lnTo>
                    <a:pt x="170592" y="1469463"/>
                  </a:lnTo>
                  <a:lnTo>
                    <a:pt x="192031" y="1437701"/>
                  </a:lnTo>
                  <a:lnTo>
                    <a:pt x="199898" y="1398803"/>
                  </a:lnTo>
                  <a:lnTo>
                    <a:pt x="99949" y="1398803"/>
                  </a:lnTo>
                  <a:lnTo>
                    <a:pt x="119374" y="1394877"/>
                  </a:lnTo>
                  <a:lnTo>
                    <a:pt x="135239" y="1384173"/>
                  </a:lnTo>
                  <a:lnTo>
                    <a:pt x="145936" y="1368296"/>
                  </a:lnTo>
                  <a:lnTo>
                    <a:pt x="149859" y="1348854"/>
                  </a:lnTo>
                  <a:lnTo>
                    <a:pt x="145936" y="1329405"/>
                  </a:lnTo>
                  <a:lnTo>
                    <a:pt x="135239" y="1313524"/>
                  </a:lnTo>
                  <a:lnTo>
                    <a:pt x="119374" y="1302818"/>
                  </a:lnTo>
                  <a:lnTo>
                    <a:pt x="99949" y="1298892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0143" y="4395216"/>
              <a:ext cx="1839595" cy="1598930"/>
            </a:xfrm>
            <a:custGeom>
              <a:avLst/>
              <a:gdLst/>
              <a:ahLst/>
              <a:cxnLst/>
              <a:rect l="l" t="t" r="r" b="b"/>
              <a:pathLst>
                <a:path w="1839595" h="1598929">
                  <a:moveTo>
                    <a:pt x="199898" y="1398841"/>
                  </a:moveTo>
                  <a:lnTo>
                    <a:pt x="199898" y="99948"/>
                  </a:lnTo>
                  <a:lnTo>
                    <a:pt x="207744" y="61025"/>
                  </a:lnTo>
                  <a:lnTo>
                    <a:pt x="229139" y="29257"/>
                  </a:lnTo>
                  <a:lnTo>
                    <a:pt x="260869" y="7848"/>
                  </a:lnTo>
                  <a:lnTo>
                    <a:pt x="299720" y="0"/>
                  </a:lnTo>
                  <a:lnTo>
                    <a:pt x="1739519" y="0"/>
                  </a:lnTo>
                  <a:lnTo>
                    <a:pt x="1778442" y="7848"/>
                  </a:lnTo>
                  <a:lnTo>
                    <a:pt x="1810210" y="29257"/>
                  </a:lnTo>
                  <a:lnTo>
                    <a:pt x="1831619" y="61025"/>
                  </a:lnTo>
                  <a:lnTo>
                    <a:pt x="1839467" y="99948"/>
                  </a:lnTo>
                  <a:lnTo>
                    <a:pt x="1831619" y="138818"/>
                  </a:lnTo>
                  <a:lnTo>
                    <a:pt x="1810210" y="170592"/>
                  </a:lnTo>
                  <a:lnTo>
                    <a:pt x="1778442" y="192031"/>
                  </a:lnTo>
                  <a:lnTo>
                    <a:pt x="1739519" y="199897"/>
                  </a:lnTo>
                  <a:lnTo>
                    <a:pt x="1639570" y="199897"/>
                  </a:lnTo>
                  <a:lnTo>
                    <a:pt x="1639570" y="1498752"/>
                  </a:lnTo>
                  <a:lnTo>
                    <a:pt x="1631723" y="1537650"/>
                  </a:lnTo>
                  <a:lnTo>
                    <a:pt x="1610328" y="1569412"/>
                  </a:lnTo>
                  <a:lnTo>
                    <a:pt x="1578598" y="1590824"/>
                  </a:lnTo>
                  <a:lnTo>
                    <a:pt x="1539748" y="1598675"/>
                  </a:lnTo>
                  <a:lnTo>
                    <a:pt x="99949" y="1598675"/>
                  </a:lnTo>
                  <a:lnTo>
                    <a:pt x="61025" y="1590824"/>
                  </a:lnTo>
                  <a:lnTo>
                    <a:pt x="29257" y="1569412"/>
                  </a:lnTo>
                  <a:lnTo>
                    <a:pt x="7848" y="1537650"/>
                  </a:lnTo>
                  <a:lnTo>
                    <a:pt x="0" y="1498752"/>
                  </a:lnTo>
                  <a:lnTo>
                    <a:pt x="7848" y="1459861"/>
                  </a:lnTo>
                  <a:lnTo>
                    <a:pt x="29257" y="1428103"/>
                  </a:lnTo>
                  <a:lnTo>
                    <a:pt x="61025" y="1406692"/>
                  </a:lnTo>
                  <a:lnTo>
                    <a:pt x="99949" y="1398841"/>
                  </a:lnTo>
                  <a:lnTo>
                    <a:pt x="199898" y="139884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3856" y="4389120"/>
              <a:ext cx="162052" cy="212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09863" y="4595114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133985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3996" y="5787961"/>
              <a:ext cx="112141" cy="21202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335518" y="4669282"/>
            <a:ext cx="1189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 the models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“unseen”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39" y="262839"/>
            <a:ext cx="509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Need</a:t>
            </a:r>
            <a:r>
              <a:rPr spc="-120" dirty="0"/>
              <a:t> </a:t>
            </a:r>
            <a:r>
              <a:rPr spc="-50" dirty="0"/>
              <a:t>for</a:t>
            </a:r>
            <a:r>
              <a:rPr spc="-10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3</a:t>
            </a:r>
            <a:r>
              <a:rPr sz="4350" spc="-30" baseline="24904" dirty="0"/>
              <a:t>rd</a:t>
            </a:r>
            <a:r>
              <a:rPr sz="4350" spc="390" baseline="24904" dirty="0"/>
              <a:t> </a:t>
            </a:r>
            <a:r>
              <a:rPr sz="4400" spc="-40" dirty="0"/>
              <a:t>Partition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510027" y="2804160"/>
            <a:ext cx="2864485" cy="787400"/>
            <a:chOff x="2510027" y="2804160"/>
            <a:chExt cx="2864485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027" y="2804160"/>
              <a:ext cx="2864357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387" y="3282754"/>
              <a:ext cx="2437638" cy="586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560320" y="4210811"/>
            <a:ext cx="3492500" cy="787400"/>
            <a:chOff x="2560320" y="4210811"/>
            <a:chExt cx="3492500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320" y="4210811"/>
              <a:ext cx="3492246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3680" y="4689406"/>
              <a:ext cx="3065525" cy="5861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16939" y="1103833"/>
            <a:ext cx="10701655" cy="4418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99465" indent="-22860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Franklin Gothic Medium"/>
                <a:cs typeface="Franklin Gothic Medium"/>
              </a:rPr>
              <a:t>When </a:t>
            </a:r>
            <a:r>
              <a:rPr sz="2800" spc="-35" dirty="0">
                <a:latin typeface="Franklin Gothic Medium"/>
                <a:cs typeface="Franklin Gothic Medium"/>
              </a:rPr>
              <a:t>a </a:t>
            </a:r>
            <a:r>
              <a:rPr sz="2800" spc="-50" dirty="0">
                <a:latin typeface="Franklin Gothic Medium"/>
                <a:cs typeface="Franklin Gothic Medium"/>
              </a:rPr>
              <a:t>model </a:t>
            </a:r>
            <a:r>
              <a:rPr sz="2800" spc="-15" dirty="0">
                <a:latin typeface="Franklin Gothic Medium"/>
                <a:cs typeface="Franklin Gothic Medium"/>
              </a:rPr>
              <a:t>is </a:t>
            </a:r>
            <a:r>
              <a:rPr sz="2800" spc="-25" dirty="0">
                <a:latin typeface="Franklin Gothic Medium"/>
                <a:cs typeface="Franklin Gothic Medium"/>
              </a:rPr>
              <a:t>developed </a:t>
            </a:r>
            <a:r>
              <a:rPr sz="2800" spc="-20" dirty="0">
                <a:latin typeface="Franklin Gothic Medium"/>
                <a:cs typeface="Franklin Gothic Medium"/>
              </a:rPr>
              <a:t>using </a:t>
            </a:r>
            <a:r>
              <a:rPr sz="2800" spc="-30" dirty="0">
                <a:latin typeface="Franklin Gothic Medium"/>
                <a:cs typeface="Franklin Gothic Medium"/>
              </a:rPr>
              <a:t>training </a:t>
            </a:r>
            <a:r>
              <a:rPr sz="2800" spc="-10" dirty="0">
                <a:latin typeface="Franklin Gothic Medium"/>
                <a:cs typeface="Franklin Gothic Medium"/>
              </a:rPr>
              <a:t>data, </a:t>
            </a:r>
            <a:r>
              <a:rPr sz="2800" spc="-50" dirty="0">
                <a:latin typeface="Franklin Gothic Medium"/>
                <a:cs typeface="Franklin Gothic Medium"/>
              </a:rPr>
              <a:t>it </a:t>
            </a:r>
            <a:r>
              <a:rPr sz="2800" spc="-15" dirty="0">
                <a:latin typeface="Franklin Gothic Medium"/>
                <a:cs typeface="Franklin Gothic Medium"/>
              </a:rPr>
              <a:t>can </a:t>
            </a:r>
            <a:r>
              <a:rPr sz="2800" spc="-30" dirty="0">
                <a:latin typeface="Franklin Gothic Medium"/>
                <a:cs typeface="Franklin Gothic Medium"/>
              </a:rPr>
              <a:t>overfit </a:t>
            </a:r>
            <a:r>
              <a:rPr sz="2800" spc="-20" dirty="0">
                <a:latin typeface="Franklin Gothic Medium"/>
                <a:cs typeface="Franklin Gothic Medium"/>
              </a:rPr>
              <a:t>the </a:t>
            </a:r>
            <a:r>
              <a:rPr sz="2800" spc="-685" dirty="0">
                <a:latin typeface="Franklin Gothic Medium"/>
                <a:cs typeface="Franklin Gothic Medium"/>
              </a:rPr>
              <a:t> </a:t>
            </a:r>
            <a:r>
              <a:rPr sz="2800" spc="-35" dirty="0">
                <a:latin typeface="Franklin Gothic Medium"/>
                <a:cs typeface="Franklin Gothic Medium"/>
              </a:rPr>
              <a:t>training </a:t>
            </a:r>
            <a:r>
              <a:rPr sz="2800" spc="-30" dirty="0">
                <a:latin typeface="Franklin Gothic Medium"/>
                <a:cs typeface="Franklin Gothic Medium"/>
              </a:rPr>
              <a:t>data</a:t>
            </a:r>
            <a:r>
              <a:rPr sz="2800" spc="-25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and </a:t>
            </a:r>
            <a:r>
              <a:rPr sz="2800" spc="-10" dirty="0">
                <a:latin typeface="Franklin Gothic Medium"/>
                <a:cs typeface="Franklin Gothic Medium"/>
              </a:rPr>
              <a:t>hence </a:t>
            </a:r>
            <a:r>
              <a:rPr sz="2800" spc="-20" dirty="0">
                <a:latin typeface="Franklin Gothic Medium"/>
                <a:cs typeface="Franklin Gothic Medium"/>
              </a:rPr>
              <a:t>the </a:t>
            </a:r>
            <a:r>
              <a:rPr sz="2800" spc="-10" dirty="0">
                <a:latin typeface="Franklin Gothic Medium"/>
                <a:cs typeface="Franklin Gothic Medium"/>
              </a:rPr>
              <a:t>need </a:t>
            </a:r>
            <a:r>
              <a:rPr sz="2800" spc="-60" dirty="0">
                <a:latin typeface="Franklin Gothic Medium"/>
                <a:cs typeface="Franklin Gothic Medium"/>
              </a:rPr>
              <a:t>to </a:t>
            </a:r>
            <a:r>
              <a:rPr sz="2800" spc="5" dirty="0">
                <a:latin typeface="Franklin Gothic Medium"/>
                <a:cs typeface="Franklin Gothic Medium"/>
              </a:rPr>
              <a:t>assess </a:t>
            </a:r>
            <a:r>
              <a:rPr sz="2800" spc="-20" dirty="0">
                <a:latin typeface="Franklin Gothic Medium"/>
                <a:cs typeface="Franklin Gothic Medium"/>
              </a:rPr>
              <a:t>the </a:t>
            </a:r>
            <a:r>
              <a:rPr sz="2800" spc="-30" dirty="0">
                <a:latin typeface="Franklin Gothic Medium"/>
                <a:cs typeface="Franklin Gothic Medium"/>
              </a:rPr>
              <a:t>performance </a:t>
            </a:r>
            <a:r>
              <a:rPr sz="2800" spc="-15" dirty="0">
                <a:latin typeface="Franklin Gothic Medium"/>
                <a:cs typeface="Franklin Gothic Medium"/>
              </a:rPr>
              <a:t>on </a:t>
            </a:r>
            <a:r>
              <a:rPr sz="2800" spc="-685" dirty="0">
                <a:latin typeface="Franklin Gothic Medium"/>
                <a:cs typeface="Franklin Gothic Medium"/>
              </a:rPr>
              <a:t> </a:t>
            </a:r>
            <a:r>
              <a:rPr sz="2800" spc="5" dirty="0">
                <a:latin typeface="Franklin Gothic Medium"/>
                <a:cs typeface="Franklin Gothic Medium"/>
              </a:rPr>
              <a:t>‘unseen’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data,</a:t>
            </a:r>
            <a:r>
              <a:rPr sz="2800" spc="20" dirty="0">
                <a:latin typeface="Franklin Gothic Medium"/>
                <a:cs typeface="Franklin Gothic Medium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a.k.a.</a:t>
            </a:r>
            <a:r>
              <a:rPr sz="2800" spc="-5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validation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partition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450">
              <a:latin typeface="Franklin Gothic Medium"/>
              <a:cs typeface="Franklin Gothic Medium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Franklin Gothic Medium"/>
                <a:cs typeface="Franklin Gothic Medium"/>
              </a:rPr>
              <a:t>Assessing</a:t>
            </a:r>
            <a:r>
              <a:rPr sz="2800" spc="-5" dirty="0">
                <a:latin typeface="Franklin Gothic Medium"/>
                <a:cs typeface="Franklin Gothic Medium"/>
              </a:rPr>
              <a:t> 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multiple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models</a:t>
            </a:r>
            <a:r>
              <a:rPr sz="2800" spc="50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on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25" dirty="0">
                <a:latin typeface="Franklin Gothic Medium"/>
                <a:cs typeface="Franklin Gothic Medium"/>
              </a:rPr>
              <a:t>the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50" dirty="0">
                <a:latin typeface="Franklin Gothic Medium"/>
                <a:cs typeface="Franklin Gothic Medium"/>
              </a:rPr>
              <a:t>same</a:t>
            </a:r>
            <a:r>
              <a:rPr sz="2800" spc="-5" dirty="0">
                <a:latin typeface="Franklin Gothic Medium"/>
                <a:cs typeface="Franklin Gothic Medium"/>
              </a:rPr>
              <a:t> </a:t>
            </a:r>
            <a:r>
              <a:rPr sz="2800" dirty="0">
                <a:latin typeface="Franklin Gothic Medium"/>
                <a:cs typeface="Franklin Gothic Medium"/>
              </a:rPr>
              <a:t>‘unseen’</a:t>
            </a:r>
            <a:r>
              <a:rPr sz="2800" spc="20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data,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can </a:t>
            </a:r>
            <a:r>
              <a:rPr sz="2800" spc="-45" dirty="0">
                <a:latin typeface="Franklin Gothic Medium"/>
                <a:cs typeface="Franklin Gothic Medium"/>
              </a:rPr>
              <a:t>again</a:t>
            </a:r>
            <a:r>
              <a:rPr sz="2800" spc="-5" dirty="0">
                <a:latin typeface="Franklin Gothic Medium"/>
                <a:cs typeface="Franklin Gothic Medium"/>
              </a:rPr>
              <a:t> </a:t>
            </a:r>
            <a:r>
              <a:rPr sz="2800" spc="-25" dirty="0">
                <a:latin typeface="Franklin Gothic Medium"/>
                <a:cs typeface="Franklin Gothic Medium"/>
              </a:rPr>
              <a:t>lead </a:t>
            </a:r>
            <a:r>
              <a:rPr sz="2800" spc="-685" dirty="0">
                <a:latin typeface="Franklin Gothic Medium"/>
                <a:cs typeface="Franklin Gothic Medium"/>
              </a:rPr>
              <a:t> </a:t>
            </a:r>
            <a:r>
              <a:rPr sz="2800" spc="-60" dirty="0">
                <a:latin typeface="Franklin Gothic Medium"/>
                <a:cs typeface="Franklin Gothic Medium"/>
              </a:rPr>
              <a:t>to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35" dirty="0">
                <a:latin typeface="Franklin Gothic Medium"/>
                <a:cs typeface="Franklin Gothic Medium"/>
              </a:rPr>
              <a:t>overfitting</a:t>
            </a:r>
            <a:r>
              <a:rPr sz="2800" spc="35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on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this</a:t>
            </a:r>
            <a:r>
              <a:rPr sz="2800" spc="-5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data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(i.e.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the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validation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partition)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400">
              <a:latin typeface="Franklin Gothic Medium"/>
              <a:cs typeface="Franklin Gothic Medium"/>
            </a:endParaRPr>
          </a:p>
          <a:p>
            <a:pPr marL="241300" marR="37528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Franklin Gothic Medium"/>
                <a:cs typeface="Franklin Gothic Medium"/>
              </a:rPr>
              <a:t>Hence</a:t>
            </a:r>
            <a:r>
              <a:rPr sz="2800" spc="10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the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final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selected</a:t>
            </a:r>
            <a:r>
              <a:rPr sz="2800" u="heavy" spc="3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800" u="heavy" spc="-5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model</a:t>
            </a:r>
            <a:r>
              <a:rPr sz="2800" spc="50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is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applied</a:t>
            </a:r>
            <a:r>
              <a:rPr sz="2800" spc="30" dirty="0">
                <a:latin typeface="Franklin Gothic Medium"/>
                <a:cs typeface="Franklin Gothic Medium"/>
              </a:rPr>
              <a:t> </a:t>
            </a:r>
            <a:r>
              <a:rPr sz="2800" spc="-60" dirty="0">
                <a:latin typeface="Franklin Gothic Medium"/>
                <a:cs typeface="Franklin Gothic Medium"/>
              </a:rPr>
              <a:t>to</a:t>
            </a:r>
            <a:r>
              <a:rPr sz="2800" spc="10" dirty="0">
                <a:latin typeface="Franklin Gothic Medium"/>
                <a:cs typeface="Franklin Gothic Medium"/>
              </a:rPr>
              <a:t> </a:t>
            </a:r>
            <a:r>
              <a:rPr sz="2800" spc="-25" dirty="0">
                <a:latin typeface="Franklin Gothic Medium"/>
                <a:cs typeface="Franklin Gothic Medium"/>
              </a:rPr>
              <a:t>the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35" dirty="0">
                <a:latin typeface="Franklin Gothic Medium"/>
                <a:cs typeface="Franklin Gothic Medium"/>
              </a:rPr>
              <a:t>third</a:t>
            </a:r>
            <a:r>
              <a:rPr sz="2800" spc="40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partition</a:t>
            </a:r>
            <a:r>
              <a:rPr sz="2800" spc="-15" dirty="0">
                <a:latin typeface="Franklin Gothic Medium"/>
                <a:cs typeface="Franklin Gothic Medium"/>
              </a:rPr>
              <a:t> </a:t>
            </a:r>
            <a:r>
              <a:rPr sz="2800" spc="-40" dirty="0">
                <a:latin typeface="Franklin Gothic Medium"/>
                <a:cs typeface="Franklin Gothic Medium"/>
              </a:rPr>
              <a:t>(Test </a:t>
            </a:r>
            <a:r>
              <a:rPr sz="2800" spc="-685" dirty="0">
                <a:latin typeface="Franklin Gothic Medium"/>
                <a:cs typeface="Franklin Gothic Medium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partition)</a:t>
            </a:r>
            <a:r>
              <a:rPr sz="2800" spc="-35" dirty="0">
                <a:latin typeface="Franklin Gothic Medium"/>
                <a:cs typeface="Franklin Gothic Medium"/>
              </a:rPr>
              <a:t> </a:t>
            </a:r>
            <a:r>
              <a:rPr sz="2800" spc="-60" dirty="0">
                <a:latin typeface="Franklin Gothic Medium"/>
                <a:cs typeface="Franklin Gothic Medium"/>
              </a:rPr>
              <a:t>to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50" dirty="0">
                <a:latin typeface="Franklin Gothic Medium"/>
                <a:cs typeface="Franklin Gothic Medium"/>
              </a:rPr>
              <a:t>give</a:t>
            </a:r>
            <a:r>
              <a:rPr sz="2800" spc="2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an</a:t>
            </a:r>
            <a:r>
              <a:rPr sz="2800" spc="-10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unbiased</a:t>
            </a:r>
            <a:r>
              <a:rPr sz="2800" spc="20" dirty="0">
                <a:latin typeface="Franklin Gothic Medium"/>
                <a:cs typeface="Franklin Gothic Medium"/>
              </a:rPr>
              <a:t> </a:t>
            </a:r>
            <a:r>
              <a:rPr sz="2800" spc="-50" dirty="0">
                <a:latin typeface="Franklin Gothic Medium"/>
                <a:cs typeface="Franklin Gothic Medium"/>
              </a:rPr>
              <a:t>estimate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40" dirty="0">
                <a:latin typeface="Franklin Gothic Medium"/>
                <a:cs typeface="Franklin Gothic Medium"/>
              </a:rPr>
              <a:t>of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25" dirty="0">
                <a:latin typeface="Franklin Gothic Medium"/>
                <a:cs typeface="Franklin Gothic Medium"/>
              </a:rPr>
              <a:t>its</a:t>
            </a:r>
            <a:r>
              <a:rPr sz="2800" spc="-15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performance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15" dirty="0">
                <a:latin typeface="Franklin Gothic Medium"/>
                <a:cs typeface="Franklin Gothic Medium"/>
              </a:rPr>
              <a:t>on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30" dirty="0">
                <a:latin typeface="Franklin Gothic Medium"/>
                <a:cs typeface="Franklin Gothic Medium"/>
              </a:rPr>
              <a:t>‘new’ </a:t>
            </a:r>
            <a:r>
              <a:rPr sz="2800" spc="-2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data.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50" dirty="0">
                <a:latin typeface="Franklin Gothic Medium"/>
                <a:cs typeface="Franklin Gothic Medium"/>
              </a:rPr>
              <a:t>Test</a:t>
            </a:r>
            <a:r>
              <a:rPr sz="2800" spc="20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partition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also</a:t>
            </a:r>
            <a:r>
              <a:rPr sz="2800" spc="5" dirty="0">
                <a:latin typeface="Franklin Gothic Medium"/>
                <a:cs typeface="Franklin Gothic Medium"/>
              </a:rPr>
              <a:t> </a:t>
            </a:r>
            <a:r>
              <a:rPr sz="2800" spc="-25" dirty="0">
                <a:latin typeface="Franklin Gothic Medium"/>
                <a:cs typeface="Franklin Gothic Medium"/>
              </a:rPr>
              <a:t>referred</a:t>
            </a:r>
            <a:r>
              <a:rPr sz="2800" spc="35" dirty="0">
                <a:latin typeface="Franklin Gothic Medium"/>
                <a:cs typeface="Franklin Gothic Medium"/>
              </a:rPr>
              <a:t> </a:t>
            </a:r>
            <a:r>
              <a:rPr sz="2800" spc="-60" dirty="0">
                <a:latin typeface="Franklin Gothic Medium"/>
                <a:cs typeface="Franklin Gothic Medium"/>
              </a:rPr>
              <a:t>to</a:t>
            </a:r>
            <a:r>
              <a:rPr sz="2800" spc="10" dirty="0">
                <a:latin typeface="Franklin Gothic Medium"/>
                <a:cs typeface="Franklin Gothic Medium"/>
              </a:rPr>
              <a:t> </a:t>
            </a:r>
            <a:r>
              <a:rPr sz="2800" spc="-5" dirty="0">
                <a:latin typeface="Franklin Gothic Medium"/>
                <a:cs typeface="Franklin Gothic Medium"/>
              </a:rPr>
              <a:t>as</a:t>
            </a:r>
            <a:r>
              <a:rPr sz="2800" dirty="0">
                <a:latin typeface="Franklin Gothic Medium"/>
                <a:cs typeface="Franklin Gothic Medium"/>
              </a:rPr>
              <a:t> </a:t>
            </a:r>
            <a:r>
              <a:rPr sz="2800" spc="-10" dirty="0">
                <a:latin typeface="Franklin Gothic Medium"/>
                <a:cs typeface="Franklin Gothic Medium"/>
              </a:rPr>
              <a:t>‘Holdout’</a:t>
            </a:r>
            <a:r>
              <a:rPr sz="2800" spc="15" dirty="0">
                <a:latin typeface="Franklin Gothic Medium"/>
                <a:cs typeface="Franklin Gothic Medium"/>
              </a:rPr>
              <a:t> </a:t>
            </a:r>
            <a:r>
              <a:rPr sz="2800" spc="-20" dirty="0">
                <a:latin typeface="Franklin Gothic Medium"/>
                <a:cs typeface="Franklin Gothic Medium"/>
              </a:rPr>
              <a:t>set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6059830"/>
            <a:ext cx="1041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Franklin Gothic Medium"/>
                <a:cs typeface="Franklin Gothic Medium"/>
              </a:rPr>
              <a:t>Note</a:t>
            </a:r>
            <a:r>
              <a:rPr sz="1800" spc="15" dirty="0">
                <a:latin typeface="Franklin Gothic Medium"/>
                <a:cs typeface="Franklin Gothic Medium"/>
              </a:rPr>
              <a:t> -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ML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literature</a:t>
            </a:r>
            <a:r>
              <a:rPr sz="1800" spc="2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typically</a:t>
            </a:r>
            <a:r>
              <a:rPr sz="1800" spc="40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refers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the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2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partition</a:t>
            </a:r>
            <a:r>
              <a:rPr sz="1800" spc="2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scenario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as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Training/Test,</a:t>
            </a:r>
            <a:r>
              <a:rPr sz="1800" spc="1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whereas</a:t>
            </a:r>
            <a:r>
              <a:rPr sz="1800" spc="1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some</a:t>
            </a:r>
            <a:r>
              <a:rPr sz="1800" spc="1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literature</a:t>
            </a:r>
            <a:r>
              <a:rPr sz="1800" spc="2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refer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them</a:t>
            </a:r>
            <a:r>
              <a:rPr sz="1800" spc="-5" dirty="0">
                <a:latin typeface="Franklin Gothic Medium"/>
                <a:cs typeface="Franklin Gothic Medium"/>
              </a:rPr>
              <a:t> as </a:t>
            </a:r>
            <a:r>
              <a:rPr sz="1800" spc="-30" dirty="0">
                <a:latin typeface="Franklin Gothic Medium"/>
                <a:cs typeface="Franklin Gothic Medium"/>
              </a:rPr>
              <a:t>Training/Validation.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2839"/>
            <a:ext cx="10772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Shortcomings</a:t>
            </a:r>
            <a:r>
              <a:rPr spc="-95" dirty="0"/>
              <a:t> </a:t>
            </a:r>
            <a:r>
              <a:rPr spc="-15" dirty="0"/>
              <a:t>of</a:t>
            </a:r>
            <a:r>
              <a:rPr spc="-65" dirty="0"/>
              <a:t> </a:t>
            </a:r>
            <a:r>
              <a:rPr spc="-35" dirty="0"/>
              <a:t>training,</a:t>
            </a:r>
            <a:r>
              <a:rPr spc="-75" dirty="0"/>
              <a:t> </a:t>
            </a:r>
            <a:r>
              <a:rPr spc="-40" dirty="0"/>
              <a:t>validation</a:t>
            </a:r>
            <a:r>
              <a:rPr spc="-105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45" dirty="0"/>
              <a:t>test</a:t>
            </a:r>
            <a:r>
              <a:rPr spc="-65" dirty="0"/>
              <a:t> </a:t>
            </a:r>
            <a:r>
              <a:rPr spc="-20" dirty="0"/>
              <a:t>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2784"/>
            <a:ext cx="10832465" cy="48025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training,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validation,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highly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nature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those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07251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333375" indent="-228600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split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validation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multiple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train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</a:t>
            </a:r>
            <a:r>
              <a:rPr sz="2800" spc="-15" dirty="0">
                <a:latin typeface="Calibri"/>
                <a:cs typeface="Calibri"/>
              </a:rPr>
              <a:t> performance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62839"/>
            <a:ext cx="4896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k-fold</a:t>
            </a:r>
            <a:r>
              <a:rPr spc="-145" dirty="0"/>
              <a:t> </a:t>
            </a:r>
            <a:r>
              <a:rPr spc="-45" dirty="0"/>
              <a:t>Cross</a:t>
            </a:r>
            <a:r>
              <a:rPr spc="-120" dirty="0"/>
              <a:t> </a:t>
            </a:r>
            <a:r>
              <a:rPr spc="-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50" y="1311351"/>
            <a:ext cx="6445885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alternative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partitioning,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records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dataset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small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50" y="3102991"/>
            <a:ext cx="9172575" cy="34556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302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Partitioning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“folds,”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non-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overlapping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(disjoint)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sub-samples.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2609850" indent="-228600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choose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k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folds,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partitioned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10%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observations.</a:t>
            </a:r>
            <a:endParaRPr sz="2800">
              <a:latin typeface="Calibri"/>
              <a:cs typeface="Calibri"/>
            </a:endParaRPr>
          </a:p>
          <a:p>
            <a:pPr marL="2215515">
              <a:lnSpc>
                <a:spcPct val="100000"/>
              </a:lnSpc>
              <a:spcBef>
                <a:spcPts val="2060"/>
              </a:spcBef>
            </a:pPr>
            <a:r>
              <a:rPr sz="1200" spc="-10" dirty="0">
                <a:latin typeface="Calibri"/>
                <a:cs typeface="Calibri"/>
              </a:rPr>
              <a:t>Ref: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657" y="2401838"/>
            <a:ext cx="5238376" cy="186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4323" y="1714500"/>
            <a:ext cx="932815" cy="37973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61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1800" spc="-25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8764" y="1708404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55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0"/>
              </a:spcBef>
            </a:pPr>
            <a:r>
              <a:rPr sz="1800" spc="-25" dirty="0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5795"/>
            <a:ext cx="4897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k-fold</a:t>
            </a:r>
            <a:r>
              <a:rPr spc="-145" dirty="0"/>
              <a:t> </a:t>
            </a:r>
            <a:r>
              <a:rPr spc="-45" dirty="0"/>
              <a:t>Cross</a:t>
            </a:r>
            <a:r>
              <a:rPr spc="-114" dirty="0"/>
              <a:t> </a:t>
            </a:r>
            <a:r>
              <a:rPr spc="-6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842" y="1284224"/>
            <a:ext cx="5619115" cy="2896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66700" marR="3429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Randomly </a:t>
            </a:r>
            <a:r>
              <a:rPr sz="2600" spc="-5" dirty="0">
                <a:latin typeface="Calibri"/>
                <a:cs typeface="Calibri"/>
              </a:rPr>
              <a:t>split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entire dataset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instances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10" dirty="0">
                <a:latin typeface="Calibri"/>
                <a:cs typeface="Calibri"/>
              </a:rPr>
              <a:t> ‘folds’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size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n/k)</a:t>
            </a:r>
            <a:endParaRPr sz="2600">
              <a:latin typeface="Calibri"/>
              <a:cs typeface="Calibri"/>
            </a:endParaRPr>
          </a:p>
          <a:p>
            <a:pPr marL="266700" marR="21526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15" dirty="0">
                <a:latin typeface="Calibri"/>
                <a:cs typeface="Calibri"/>
              </a:rPr>
              <a:t>k-fold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dataset, </a:t>
            </a:r>
            <a:r>
              <a:rPr sz="2600" spc="-5" dirty="0">
                <a:latin typeface="Calibri"/>
                <a:cs typeface="Calibri"/>
              </a:rPr>
              <a:t>build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 on </a:t>
            </a:r>
            <a:r>
              <a:rPr sz="2600" dirty="0">
                <a:latin typeface="Calibri"/>
                <a:cs typeface="Calibri"/>
              </a:rPr>
              <a:t>k – 1 </a:t>
            </a:r>
            <a:r>
              <a:rPr sz="2600" spc="-15" dirty="0">
                <a:latin typeface="Calibri"/>
                <a:cs typeface="Calibri"/>
              </a:rPr>
              <a:t>folds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dataset. </a:t>
            </a:r>
            <a:r>
              <a:rPr sz="2600" spc="-5" dirty="0">
                <a:latin typeface="Calibri"/>
                <a:cs typeface="Calibri"/>
              </a:rPr>
              <a:t> Then, </a:t>
            </a:r>
            <a:r>
              <a:rPr sz="2600" spc="-10" dirty="0">
                <a:latin typeface="Calibri"/>
                <a:cs typeface="Calibri"/>
              </a:rPr>
              <a:t>test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model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check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effectiveness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550" baseline="26143" dirty="0">
                <a:latin typeface="Calibri"/>
                <a:cs typeface="Calibri"/>
              </a:rPr>
              <a:t>th</a:t>
            </a:r>
            <a:r>
              <a:rPr sz="2550" spc="300" baseline="26143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fold</a:t>
            </a:r>
            <a:endParaRPr sz="2600">
              <a:latin typeface="Calibri"/>
              <a:cs typeface="Calibri"/>
            </a:endParaRPr>
          </a:p>
          <a:p>
            <a:pPr marL="266700" marR="30480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see on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predictions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42" y="4202048"/>
            <a:ext cx="5586095" cy="21342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6223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Repeat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until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k-folds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15" dirty="0">
                <a:latin typeface="Calibri"/>
                <a:cs typeface="Calibri"/>
              </a:rPr>
              <a:t>test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average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errors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cross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validation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serve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performance </a:t>
            </a:r>
            <a:r>
              <a:rPr sz="2600" spc="-5" dirty="0">
                <a:latin typeface="Calibri"/>
                <a:cs typeface="Calibri"/>
              </a:rPr>
              <a:t>metric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3829" y="1533158"/>
            <a:ext cx="5238750" cy="2813050"/>
            <a:chOff x="6283829" y="1533158"/>
            <a:chExt cx="5238750" cy="2813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3829" y="1533158"/>
              <a:ext cx="5238376" cy="18672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97523" y="3392169"/>
              <a:ext cx="4556125" cy="954405"/>
            </a:xfrm>
            <a:custGeom>
              <a:avLst/>
              <a:gdLst/>
              <a:ahLst/>
              <a:cxnLst/>
              <a:rect l="l" t="t" r="r" b="b"/>
              <a:pathLst>
                <a:path w="4556125" h="954404">
                  <a:moveTo>
                    <a:pt x="927735" y="919480"/>
                  </a:moveTo>
                  <a:lnTo>
                    <a:pt x="913650" y="880110"/>
                  </a:lnTo>
                  <a:lnTo>
                    <a:pt x="899033" y="839216"/>
                  </a:lnTo>
                  <a:lnTo>
                    <a:pt x="877100" y="862152"/>
                  </a:lnTo>
                  <a:lnTo>
                    <a:pt x="8890" y="32258"/>
                  </a:lnTo>
                  <a:lnTo>
                    <a:pt x="0" y="41402"/>
                  </a:lnTo>
                  <a:lnTo>
                    <a:pt x="868286" y="871372"/>
                  </a:lnTo>
                  <a:lnTo>
                    <a:pt x="846328" y="894334"/>
                  </a:lnTo>
                  <a:lnTo>
                    <a:pt x="927735" y="919480"/>
                  </a:lnTo>
                  <a:close/>
                </a:path>
                <a:path w="4556125" h="954404">
                  <a:moveTo>
                    <a:pt x="1293749" y="918718"/>
                  </a:moveTo>
                  <a:lnTo>
                    <a:pt x="1281671" y="876173"/>
                  </a:lnTo>
                  <a:lnTo>
                    <a:pt x="1270508" y="836803"/>
                  </a:lnTo>
                  <a:lnTo>
                    <a:pt x="1247076" y="858164"/>
                  </a:lnTo>
                  <a:lnTo>
                    <a:pt x="547116" y="91948"/>
                  </a:lnTo>
                  <a:lnTo>
                    <a:pt x="537718" y="100584"/>
                  </a:lnTo>
                  <a:lnTo>
                    <a:pt x="1237653" y="866775"/>
                  </a:lnTo>
                  <a:lnTo>
                    <a:pt x="1214247" y="888111"/>
                  </a:lnTo>
                  <a:lnTo>
                    <a:pt x="1293749" y="918718"/>
                  </a:lnTo>
                  <a:close/>
                </a:path>
                <a:path w="4556125" h="954404">
                  <a:moveTo>
                    <a:pt x="1699895" y="919480"/>
                  </a:moveTo>
                  <a:lnTo>
                    <a:pt x="1691271" y="872490"/>
                  </a:lnTo>
                  <a:lnTo>
                    <a:pt x="1684528" y="835660"/>
                  </a:lnTo>
                  <a:lnTo>
                    <a:pt x="1659115" y="854722"/>
                  </a:lnTo>
                  <a:lnTo>
                    <a:pt x="1041273" y="33020"/>
                  </a:lnTo>
                  <a:lnTo>
                    <a:pt x="1031113" y="40640"/>
                  </a:lnTo>
                  <a:lnTo>
                    <a:pt x="1648955" y="862342"/>
                  </a:lnTo>
                  <a:lnTo>
                    <a:pt x="1623568" y="881380"/>
                  </a:lnTo>
                  <a:lnTo>
                    <a:pt x="1699895" y="919480"/>
                  </a:lnTo>
                  <a:close/>
                </a:path>
                <a:path w="4556125" h="954404">
                  <a:moveTo>
                    <a:pt x="2072259" y="953897"/>
                  </a:moveTo>
                  <a:lnTo>
                    <a:pt x="2068347" y="902589"/>
                  </a:lnTo>
                  <a:lnTo>
                    <a:pt x="2065782" y="868934"/>
                  </a:lnTo>
                  <a:lnTo>
                    <a:pt x="2038540" y="885228"/>
                  </a:lnTo>
                  <a:lnTo>
                    <a:pt x="1527810" y="33528"/>
                  </a:lnTo>
                  <a:lnTo>
                    <a:pt x="1516888" y="40132"/>
                  </a:lnTo>
                  <a:lnTo>
                    <a:pt x="2027643" y="891743"/>
                  </a:lnTo>
                  <a:lnTo>
                    <a:pt x="2000377" y="908050"/>
                  </a:lnTo>
                  <a:lnTo>
                    <a:pt x="2072259" y="953897"/>
                  </a:lnTo>
                  <a:close/>
                </a:path>
                <a:path w="4556125" h="954404">
                  <a:moveTo>
                    <a:pt x="2406015" y="835025"/>
                  </a:moveTo>
                  <a:lnTo>
                    <a:pt x="2375446" y="843876"/>
                  </a:lnTo>
                  <a:lnTo>
                    <a:pt x="2130425" y="0"/>
                  </a:lnTo>
                  <a:lnTo>
                    <a:pt x="2118233" y="3556"/>
                  </a:lnTo>
                  <a:lnTo>
                    <a:pt x="2363241" y="847407"/>
                  </a:lnTo>
                  <a:lnTo>
                    <a:pt x="2332736" y="856234"/>
                  </a:lnTo>
                  <a:lnTo>
                    <a:pt x="2390648" y="918845"/>
                  </a:lnTo>
                  <a:lnTo>
                    <a:pt x="2401519" y="859536"/>
                  </a:lnTo>
                  <a:lnTo>
                    <a:pt x="2406015" y="835025"/>
                  </a:lnTo>
                  <a:close/>
                </a:path>
                <a:path w="4556125" h="954404">
                  <a:moveTo>
                    <a:pt x="2687066" y="869061"/>
                  </a:moveTo>
                  <a:lnTo>
                    <a:pt x="2655239" y="868273"/>
                  </a:lnTo>
                  <a:lnTo>
                    <a:pt x="2674239" y="96393"/>
                  </a:lnTo>
                  <a:lnTo>
                    <a:pt x="2661539" y="96139"/>
                  </a:lnTo>
                  <a:lnTo>
                    <a:pt x="2642539" y="867956"/>
                  </a:lnTo>
                  <a:lnTo>
                    <a:pt x="2610866" y="867156"/>
                  </a:lnTo>
                  <a:lnTo>
                    <a:pt x="2647061" y="944245"/>
                  </a:lnTo>
                  <a:lnTo>
                    <a:pt x="2680779" y="880872"/>
                  </a:lnTo>
                  <a:lnTo>
                    <a:pt x="2687066" y="869061"/>
                  </a:lnTo>
                  <a:close/>
                </a:path>
                <a:path w="4556125" h="954404">
                  <a:moveTo>
                    <a:pt x="3173095" y="2794"/>
                  </a:moveTo>
                  <a:lnTo>
                    <a:pt x="3160649" y="762"/>
                  </a:lnTo>
                  <a:lnTo>
                    <a:pt x="3022130" y="834567"/>
                  </a:lnTo>
                  <a:lnTo>
                    <a:pt x="2990723" y="829310"/>
                  </a:lnTo>
                  <a:lnTo>
                    <a:pt x="3015869" y="910717"/>
                  </a:lnTo>
                  <a:lnTo>
                    <a:pt x="3060636" y="849122"/>
                  </a:lnTo>
                  <a:lnTo>
                    <a:pt x="3065907" y="841883"/>
                  </a:lnTo>
                  <a:lnTo>
                    <a:pt x="3034576" y="836650"/>
                  </a:lnTo>
                  <a:lnTo>
                    <a:pt x="3173095" y="2794"/>
                  </a:lnTo>
                  <a:close/>
                </a:path>
                <a:path w="4556125" h="954404">
                  <a:moveTo>
                    <a:pt x="3657219" y="3048"/>
                  </a:moveTo>
                  <a:lnTo>
                    <a:pt x="3644773" y="508"/>
                  </a:lnTo>
                  <a:lnTo>
                    <a:pt x="3473831" y="877201"/>
                  </a:lnTo>
                  <a:lnTo>
                    <a:pt x="3442589" y="871093"/>
                  </a:lnTo>
                  <a:lnTo>
                    <a:pt x="3465449" y="953262"/>
                  </a:lnTo>
                  <a:lnTo>
                    <a:pt x="3512502" y="892048"/>
                  </a:lnTo>
                  <a:lnTo>
                    <a:pt x="3517392" y="885698"/>
                  </a:lnTo>
                  <a:lnTo>
                    <a:pt x="3486277" y="879627"/>
                  </a:lnTo>
                  <a:lnTo>
                    <a:pt x="3657219" y="3048"/>
                  </a:lnTo>
                  <a:close/>
                </a:path>
                <a:path w="4556125" h="954404">
                  <a:moveTo>
                    <a:pt x="4113784" y="38735"/>
                  </a:moveTo>
                  <a:lnTo>
                    <a:pt x="4101719" y="34925"/>
                  </a:lnTo>
                  <a:lnTo>
                    <a:pt x="3853764" y="836701"/>
                  </a:lnTo>
                  <a:lnTo>
                    <a:pt x="3823462" y="827278"/>
                  </a:lnTo>
                  <a:lnTo>
                    <a:pt x="3837305" y="911352"/>
                  </a:lnTo>
                  <a:lnTo>
                    <a:pt x="3893667" y="852551"/>
                  </a:lnTo>
                  <a:lnTo>
                    <a:pt x="3896233" y="849884"/>
                  </a:lnTo>
                  <a:lnTo>
                    <a:pt x="3865816" y="840447"/>
                  </a:lnTo>
                  <a:lnTo>
                    <a:pt x="4113784" y="38735"/>
                  </a:lnTo>
                  <a:close/>
                </a:path>
                <a:path w="4556125" h="954404">
                  <a:moveTo>
                    <a:pt x="4555871" y="38989"/>
                  </a:moveTo>
                  <a:lnTo>
                    <a:pt x="4543933" y="34671"/>
                  </a:lnTo>
                  <a:lnTo>
                    <a:pt x="4254868" y="837514"/>
                  </a:lnTo>
                  <a:lnTo>
                    <a:pt x="4225036" y="826770"/>
                  </a:lnTo>
                  <a:lnTo>
                    <a:pt x="4235069" y="911352"/>
                  </a:lnTo>
                  <a:lnTo>
                    <a:pt x="4295330" y="853821"/>
                  </a:lnTo>
                  <a:lnTo>
                    <a:pt x="4296664" y="852551"/>
                  </a:lnTo>
                  <a:lnTo>
                    <a:pt x="4266819" y="841819"/>
                  </a:lnTo>
                  <a:lnTo>
                    <a:pt x="4555871" y="389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9511" y="4425188"/>
            <a:ext cx="2975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Average </a:t>
            </a:r>
            <a:r>
              <a:rPr sz="1800" b="1" dirty="0">
                <a:latin typeface="Calibri"/>
                <a:cs typeface="Calibri"/>
              </a:rPr>
              <a:t>of k </a:t>
            </a:r>
            <a:r>
              <a:rPr sz="1800" b="1" spc="-15" dirty="0">
                <a:latin typeface="Calibri"/>
                <a:cs typeface="Calibri"/>
              </a:rPr>
              <a:t>test </a:t>
            </a:r>
            <a:r>
              <a:rPr sz="1800" b="1" spc="-5" dirty="0">
                <a:latin typeface="Calibri"/>
                <a:cs typeface="Calibri"/>
              </a:rPr>
              <a:t>performances </a:t>
            </a:r>
            <a:r>
              <a:rPr sz="1800" b="1" spc="-4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7395" y="809244"/>
            <a:ext cx="932815" cy="37846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1835" y="803148"/>
            <a:ext cx="1594485" cy="378460"/>
          </a:xfrm>
          <a:prstGeom prst="rect">
            <a:avLst/>
          </a:prstGeom>
          <a:solidFill>
            <a:srgbClr val="A9D08E"/>
          </a:solidFill>
        </p:spPr>
        <p:txBody>
          <a:bodyPr vert="horz" wrap="square" lIns="0" tIns="3492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latin typeface="Calibri"/>
                <a:cs typeface="Calibri"/>
              </a:rPr>
              <a:t>Validation/Test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Ref: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2839"/>
            <a:ext cx="11235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How</a:t>
            </a:r>
            <a:r>
              <a:rPr spc="-125" dirty="0"/>
              <a:t> </a:t>
            </a:r>
            <a:r>
              <a:rPr spc="-35" dirty="0"/>
              <a:t>to</a:t>
            </a:r>
            <a:r>
              <a:rPr spc="-75" dirty="0"/>
              <a:t> </a:t>
            </a:r>
            <a:r>
              <a:rPr spc="-30" dirty="0"/>
              <a:t>choose</a:t>
            </a:r>
            <a:r>
              <a:rPr spc="-110" dirty="0"/>
              <a:t> </a:t>
            </a:r>
            <a:r>
              <a:rPr spc="-35" dirty="0"/>
              <a:t>value</a:t>
            </a:r>
            <a:r>
              <a:rPr spc="-110" dirty="0"/>
              <a:t> </a:t>
            </a:r>
            <a:r>
              <a:rPr spc="-15" dirty="0"/>
              <a:t>of</a:t>
            </a:r>
            <a:r>
              <a:rPr spc="-75" dirty="0"/>
              <a:t> </a:t>
            </a:r>
            <a:r>
              <a:rPr dirty="0"/>
              <a:t>k</a:t>
            </a:r>
            <a:r>
              <a:rPr spc="-65" dirty="0"/>
              <a:t> </a:t>
            </a:r>
            <a:r>
              <a:rPr spc="-10" dirty="0"/>
              <a:t>in</a:t>
            </a:r>
            <a:r>
              <a:rPr spc="-90" dirty="0"/>
              <a:t> </a:t>
            </a:r>
            <a:r>
              <a:rPr spc="-35" dirty="0"/>
              <a:t>‘k-fold</a:t>
            </a:r>
            <a:r>
              <a:rPr spc="-110" dirty="0"/>
              <a:t> </a:t>
            </a:r>
            <a:r>
              <a:rPr spc="-40" dirty="0"/>
              <a:t>cross</a:t>
            </a:r>
            <a:r>
              <a:rPr spc="-100" dirty="0"/>
              <a:t> </a:t>
            </a:r>
            <a:r>
              <a:rPr spc="-40" dirty="0"/>
              <a:t>validation’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97205" marR="1009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97840" algn="l"/>
              </a:tabLst>
            </a:pPr>
            <a:r>
              <a:rPr spc="-5" dirty="0"/>
              <a:t>On</a:t>
            </a:r>
            <a:r>
              <a:rPr dirty="0"/>
              <a:t> </a:t>
            </a:r>
            <a:r>
              <a:rPr spc="-10" dirty="0"/>
              <a:t>small</a:t>
            </a:r>
            <a:r>
              <a:rPr spc="-5" dirty="0"/>
              <a:t> </a:t>
            </a:r>
            <a:r>
              <a:rPr spc="-15" dirty="0"/>
              <a:t>datasets,</a:t>
            </a:r>
            <a:r>
              <a:rPr spc="10" dirty="0"/>
              <a:t> </a:t>
            </a:r>
            <a:r>
              <a:rPr spc="-10" dirty="0"/>
              <a:t>lower</a:t>
            </a:r>
            <a:r>
              <a:rPr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5" dirty="0"/>
              <a:t>of k</a:t>
            </a:r>
            <a:r>
              <a:rPr spc="5" dirty="0"/>
              <a:t> </a:t>
            </a:r>
            <a:r>
              <a:rPr spc="-10" dirty="0"/>
              <a:t>could</a:t>
            </a:r>
            <a:r>
              <a:rPr spc="30" dirty="0"/>
              <a:t> </a:t>
            </a:r>
            <a:r>
              <a:rPr spc="-10" dirty="0"/>
              <a:t>increase</a:t>
            </a:r>
            <a:r>
              <a:rPr spc="5" dirty="0"/>
              <a:t> </a:t>
            </a:r>
            <a:r>
              <a:rPr spc="-10" dirty="0"/>
              <a:t>bias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10" dirty="0"/>
              <a:t>hence</a:t>
            </a:r>
            <a:r>
              <a:rPr spc="5" dirty="0"/>
              <a:t> </a:t>
            </a:r>
            <a:r>
              <a:rPr spc="-10" dirty="0"/>
              <a:t>not </a:t>
            </a:r>
            <a:r>
              <a:rPr spc="-5" dirty="0"/>
              <a:t> </a:t>
            </a:r>
            <a:r>
              <a:rPr spc="-15" dirty="0"/>
              <a:t>desirable</a:t>
            </a:r>
            <a:r>
              <a:rPr spc="20" dirty="0"/>
              <a:t> </a:t>
            </a:r>
            <a:r>
              <a:rPr spc="-10" dirty="0"/>
              <a:t>(similar</a:t>
            </a:r>
            <a:r>
              <a:rPr spc="20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use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traditional</a:t>
            </a:r>
            <a:r>
              <a:rPr spc="25" dirty="0"/>
              <a:t> </a:t>
            </a:r>
            <a:r>
              <a:rPr spc="-10" dirty="0"/>
              <a:t>partitions</a:t>
            </a:r>
            <a:r>
              <a:rPr spc="100" dirty="0"/>
              <a:t> </a:t>
            </a:r>
            <a:r>
              <a:rPr spc="-5" dirty="0"/>
              <a:t>–</a:t>
            </a:r>
            <a:r>
              <a:rPr spc="20" dirty="0"/>
              <a:t> </a:t>
            </a:r>
            <a:r>
              <a:rPr spc="-15" dirty="0"/>
              <a:t>train/validation/test)</a:t>
            </a:r>
          </a:p>
          <a:p>
            <a:pPr marL="256540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00"/>
          </a:p>
          <a:p>
            <a:pPr marL="497840" indent="-228600">
              <a:lnSpc>
                <a:spcPct val="100000"/>
              </a:lnSpc>
              <a:buFont typeface="Arial MT"/>
              <a:buChar char="•"/>
              <a:tabLst>
                <a:tab pos="497840" algn="l"/>
              </a:tabLst>
            </a:pPr>
            <a:r>
              <a:rPr spc="-5" dirty="0"/>
              <a:t>Higher</a:t>
            </a:r>
            <a:r>
              <a:rPr spc="5" dirty="0"/>
              <a:t> </a:t>
            </a:r>
            <a:r>
              <a:rPr spc="-10" dirty="0"/>
              <a:t>values</a:t>
            </a:r>
            <a:r>
              <a:rPr dirty="0"/>
              <a:t> of</a:t>
            </a:r>
            <a:r>
              <a:rPr spc="-5" dirty="0"/>
              <a:t> k</a:t>
            </a:r>
            <a:r>
              <a:rPr spc="5" dirty="0"/>
              <a:t> </a:t>
            </a:r>
            <a:r>
              <a:rPr spc="-10" dirty="0"/>
              <a:t>reduces</a:t>
            </a:r>
            <a:r>
              <a:rPr spc="25" dirty="0"/>
              <a:t> </a:t>
            </a:r>
            <a:r>
              <a:rPr spc="-10" dirty="0"/>
              <a:t>bias,</a:t>
            </a:r>
            <a:r>
              <a:rPr spc="20" dirty="0"/>
              <a:t> </a:t>
            </a:r>
            <a:r>
              <a:rPr spc="-10" dirty="0"/>
              <a:t>but</a:t>
            </a:r>
            <a:r>
              <a:rPr spc="15" dirty="0"/>
              <a:t> </a:t>
            </a:r>
            <a:r>
              <a:rPr spc="-10" dirty="0"/>
              <a:t>increases</a:t>
            </a:r>
            <a:r>
              <a:rPr spc="20" dirty="0"/>
              <a:t> </a:t>
            </a:r>
            <a:r>
              <a:rPr spc="-10" dirty="0"/>
              <a:t>scope</a:t>
            </a:r>
            <a:r>
              <a:rPr spc="15" dirty="0"/>
              <a:t> </a:t>
            </a:r>
            <a:r>
              <a:rPr spc="-25" dirty="0"/>
              <a:t>for</a:t>
            </a:r>
            <a:r>
              <a:rPr dirty="0"/>
              <a:t> </a:t>
            </a:r>
            <a:r>
              <a:rPr spc="-10" dirty="0"/>
              <a:t>variability</a:t>
            </a:r>
          </a:p>
          <a:p>
            <a:pPr marL="256540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/>
          </a:p>
          <a:p>
            <a:pPr marL="497840" indent="-228600">
              <a:lnSpc>
                <a:spcPts val="3190"/>
              </a:lnSpc>
              <a:buFont typeface="Arial MT"/>
              <a:buChar char="•"/>
              <a:tabLst>
                <a:tab pos="497840" algn="l"/>
              </a:tabLst>
            </a:pPr>
            <a:r>
              <a:rPr spc="-10" dirty="0"/>
              <a:t>Special</a:t>
            </a:r>
            <a:r>
              <a:rPr spc="-5" dirty="0"/>
              <a:t> </a:t>
            </a:r>
            <a:r>
              <a:rPr spc="-10" dirty="0"/>
              <a:t>case</a:t>
            </a:r>
            <a:r>
              <a:rPr spc="-5" dirty="0"/>
              <a:t> of</a:t>
            </a:r>
            <a:r>
              <a:rPr spc="-15" dirty="0"/>
              <a:t> </a:t>
            </a:r>
            <a:r>
              <a:rPr spc="-5" dirty="0"/>
              <a:t>k</a:t>
            </a:r>
            <a:r>
              <a:rPr spc="20" dirty="0"/>
              <a:t> </a:t>
            </a:r>
            <a:r>
              <a:rPr spc="-5" dirty="0"/>
              <a:t>=</a:t>
            </a:r>
            <a:r>
              <a:rPr spc="10" dirty="0"/>
              <a:t> </a:t>
            </a:r>
            <a:r>
              <a:rPr spc="-5" dirty="0"/>
              <a:t>n,</a:t>
            </a:r>
            <a:r>
              <a:rPr dirty="0"/>
              <a:t> </a:t>
            </a:r>
            <a:r>
              <a:rPr spc="-25" dirty="0"/>
              <a:t>referred</a:t>
            </a:r>
            <a:r>
              <a:rPr dirty="0"/>
              <a:t> </a:t>
            </a:r>
            <a:r>
              <a:rPr spc="-20" dirty="0"/>
              <a:t>to</a:t>
            </a:r>
            <a:r>
              <a:rPr dirty="0"/>
              <a:t> as</a:t>
            </a:r>
            <a:r>
              <a:rPr spc="5" dirty="0"/>
              <a:t> </a:t>
            </a:r>
            <a:r>
              <a:rPr spc="-15" dirty="0"/>
              <a:t>‘Leave</a:t>
            </a:r>
            <a:r>
              <a:rPr dirty="0"/>
              <a:t> </a:t>
            </a:r>
            <a:r>
              <a:rPr spc="-10" dirty="0"/>
              <a:t>one</a:t>
            </a:r>
            <a:r>
              <a:rPr dirty="0"/>
              <a:t> </a:t>
            </a:r>
            <a:r>
              <a:rPr spc="-10" dirty="0"/>
              <a:t>out</a:t>
            </a:r>
            <a:r>
              <a:rPr spc="15" dirty="0"/>
              <a:t> </a:t>
            </a:r>
            <a:r>
              <a:rPr spc="-15" dirty="0"/>
              <a:t>cross</a:t>
            </a:r>
            <a:r>
              <a:rPr spc="20" dirty="0"/>
              <a:t> </a:t>
            </a:r>
            <a:r>
              <a:rPr spc="-10" dirty="0"/>
              <a:t>validation</a:t>
            </a:r>
            <a:r>
              <a:rPr dirty="0"/>
              <a:t> </a:t>
            </a:r>
            <a:r>
              <a:rPr spc="-15" dirty="0"/>
              <a:t>(LOOCV)’</a:t>
            </a:r>
          </a:p>
          <a:p>
            <a:pPr marL="497205">
              <a:lnSpc>
                <a:spcPts val="3190"/>
              </a:lnSpc>
            </a:pPr>
            <a:r>
              <a:rPr spc="-5" dirty="0"/>
              <a:t>or </a:t>
            </a:r>
            <a:r>
              <a:rPr spc="-15" dirty="0"/>
              <a:t>n-fold</a:t>
            </a:r>
            <a:r>
              <a:rPr spc="25" dirty="0"/>
              <a:t> </a:t>
            </a:r>
            <a:r>
              <a:rPr spc="-15" dirty="0"/>
              <a:t>cross</a:t>
            </a:r>
            <a:r>
              <a:rPr spc="20" dirty="0"/>
              <a:t> </a:t>
            </a:r>
            <a:r>
              <a:rPr spc="-10" dirty="0"/>
              <a:t>validation</a:t>
            </a:r>
            <a:r>
              <a:rPr dirty="0"/>
              <a:t> </a:t>
            </a:r>
            <a:r>
              <a:rPr spc="-15" dirty="0"/>
              <a:t>(where</a:t>
            </a:r>
            <a:r>
              <a:rPr dirty="0"/>
              <a:t> </a:t>
            </a:r>
            <a:r>
              <a:rPr spc="-5" dirty="0"/>
              <a:t>n</a:t>
            </a:r>
            <a:r>
              <a:rPr spc="10" dirty="0"/>
              <a:t> </a:t>
            </a:r>
            <a:r>
              <a:rPr spc="-5" dirty="0"/>
              <a:t>=</a:t>
            </a:r>
            <a:r>
              <a:rPr spc="15" dirty="0"/>
              <a:t> </a:t>
            </a:r>
            <a:r>
              <a:rPr spc="-10" dirty="0"/>
              <a:t>number</a:t>
            </a:r>
            <a:r>
              <a:rPr spc="30" dirty="0"/>
              <a:t> </a:t>
            </a:r>
            <a:r>
              <a:rPr spc="-5" dirty="0"/>
              <a:t>of </a:t>
            </a:r>
            <a:r>
              <a:rPr spc="-15" dirty="0"/>
              <a:t>training</a:t>
            </a:r>
            <a:r>
              <a:rPr spc="5" dirty="0"/>
              <a:t> </a:t>
            </a:r>
            <a:r>
              <a:rPr spc="-10" dirty="0"/>
              <a:t>samples)</a:t>
            </a:r>
          </a:p>
          <a:p>
            <a:pPr marL="955040" lvl="1" indent="-229870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955675" algn="l"/>
              </a:tabLst>
            </a:pPr>
            <a:r>
              <a:rPr sz="2400" spc="-5" dirty="0">
                <a:latin typeface="Calibri"/>
                <a:cs typeface="Calibri"/>
              </a:rPr>
              <a:t>Reserve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point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 dataset,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</a:t>
            </a:r>
            <a:endParaRPr sz="2400">
              <a:latin typeface="Calibri"/>
              <a:cs typeface="Calibri"/>
            </a:endParaRPr>
          </a:p>
          <a:p>
            <a:pPr marL="955040">
              <a:lnSpc>
                <a:spcPts val="2735"/>
              </a:lnSpc>
            </a:pPr>
            <a:r>
              <a:rPr sz="2400" spc="-15" dirty="0"/>
              <a:t>rest</a:t>
            </a:r>
            <a:r>
              <a:rPr sz="2400" spc="-20" dirty="0"/>
              <a:t> </a:t>
            </a:r>
            <a:r>
              <a:rPr sz="2400" spc="-5" dirty="0"/>
              <a:t>of </a:t>
            </a:r>
            <a:r>
              <a:rPr sz="2400" dirty="0"/>
              <a:t>the </a:t>
            </a:r>
            <a:r>
              <a:rPr sz="2400" spc="-15" dirty="0"/>
              <a:t>data.</a:t>
            </a:r>
            <a:r>
              <a:rPr sz="2400" spc="-20" dirty="0"/>
              <a:t> </a:t>
            </a:r>
            <a:r>
              <a:rPr sz="2400" spc="-5" dirty="0"/>
              <a:t>This </a:t>
            </a:r>
            <a:r>
              <a:rPr sz="2400" spc="-10" dirty="0"/>
              <a:t>process</a:t>
            </a:r>
            <a:r>
              <a:rPr sz="2400" spc="-25" dirty="0"/>
              <a:t> </a:t>
            </a:r>
            <a:r>
              <a:rPr sz="2400" spc="-15" dirty="0"/>
              <a:t>iterates</a:t>
            </a:r>
            <a:r>
              <a:rPr sz="2400" spc="-25" dirty="0"/>
              <a:t> </a:t>
            </a:r>
            <a:r>
              <a:rPr sz="2400" spc="-20" dirty="0"/>
              <a:t>for</a:t>
            </a:r>
            <a:r>
              <a:rPr sz="2400" spc="-5" dirty="0"/>
              <a:t> </a:t>
            </a:r>
            <a:r>
              <a:rPr sz="2400" dirty="0"/>
              <a:t>each</a:t>
            </a:r>
            <a:r>
              <a:rPr sz="2400" spc="-5" dirty="0"/>
              <a:t> </a:t>
            </a:r>
            <a:r>
              <a:rPr sz="2400" spc="-15" dirty="0"/>
              <a:t>data </a:t>
            </a:r>
            <a:r>
              <a:rPr sz="2400" spc="-10" dirty="0"/>
              <a:t>point</a:t>
            </a:r>
            <a:r>
              <a:rPr sz="2400" dirty="0"/>
              <a:t> and</a:t>
            </a:r>
            <a:r>
              <a:rPr sz="2400" spc="-10" dirty="0"/>
              <a:t> </a:t>
            </a:r>
            <a:r>
              <a:rPr sz="2400" spc="-5" dirty="0"/>
              <a:t>hence</a:t>
            </a:r>
            <a:r>
              <a:rPr sz="2400" spc="-10" dirty="0"/>
              <a:t> </a:t>
            </a:r>
            <a:r>
              <a:rPr sz="2400" dirty="0"/>
              <a:t>k=n.</a:t>
            </a:r>
            <a:endParaRPr sz="2400"/>
          </a:p>
          <a:p>
            <a:pPr marL="955040" lvl="1" indent="-22987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955675" algn="l"/>
              </a:tabLst>
            </a:pPr>
            <a:r>
              <a:rPr sz="2400" spc="-5" dirty="0">
                <a:latin typeface="Calibri"/>
                <a:cs typeface="Calibri"/>
              </a:rPr>
              <a:t>Computationally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6350000"/>
            <a:ext cx="69697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Ref: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https://www.analyticsvidhya.com/blog/2018/05/improve-model-performance-cross-validation-in-python-r/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34823"/>
            <a:ext cx="9705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k-fold</a:t>
            </a:r>
            <a:r>
              <a:rPr spc="-114" dirty="0"/>
              <a:t> </a:t>
            </a:r>
            <a:r>
              <a:rPr spc="-55" dirty="0"/>
              <a:t>Cross-Validation</a:t>
            </a:r>
            <a:r>
              <a:rPr spc="-105" dirty="0"/>
              <a:t> </a:t>
            </a:r>
            <a:r>
              <a:rPr spc="-50" dirty="0"/>
              <a:t>for</a:t>
            </a:r>
            <a:r>
              <a:rPr spc="-85" dirty="0"/>
              <a:t> </a:t>
            </a:r>
            <a:r>
              <a:rPr spc="-60" dirty="0"/>
              <a:t>Parameter</a:t>
            </a:r>
            <a:r>
              <a:rPr spc="-80" dirty="0"/>
              <a:t> 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65758"/>
            <a:ext cx="10847705" cy="77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Sometimes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cross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validation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built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ML</a:t>
            </a:r>
            <a:r>
              <a:rPr sz="2600" spc="-5" dirty="0">
                <a:latin typeface="Calibri"/>
                <a:cs typeface="Calibri"/>
              </a:rPr>
              <a:t> algorithm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implementation,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results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cross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validation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choosing 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algorithm’s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470" y="1942007"/>
            <a:ext cx="6735873" cy="45128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239" y="6501180"/>
            <a:ext cx="962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Image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https://towardsdatascience.com/cross-validation-and-hyperparameter-tuning-how-to-optimise-your-machine-learning-model-13f005af9d7d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Model Evaluation – Partitioning</vt:lpstr>
      <vt:lpstr>Overview</vt:lpstr>
      <vt:lpstr>Partitioning: Train-Test split</vt:lpstr>
      <vt:lpstr>Need for a 3rd Partition</vt:lpstr>
      <vt:lpstr>Shortcomings of training, validation and test split</vt:lpstr>
      <vt:lpstr>k-fold Cross Validation</vt:lpstr>
      <vt:lpstr>k-fold Cross Validation</vt:lpstr>
      <vt:lpstr>How to choose value of k in ‘k-fold cross validation’</vt:lpstr>
      <vt:lpstr>k-fold Cross-Validation for Parameter Tuning</vt:lpstr>
      <vt:lpstr>Variations of Cross validation</vt:lpstr>
      <vt:lpstr>PowerPoint Presentation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</dc:title>
  <dc:creator>Dr.Vivek Menon </dc:creator>
  <cp:revision>11</cp:revision>
  <dcterms:created xsi:type="dcterms:W3CDTF">2022-08-30T03:57:07Z</dcterms:created>
  <dcterms:modified xsi:type="dcterms:W3CDTF">2023-10-19T04:23:23Z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2022-08-30T00:00:00Z</vt:filetime>
  </property>
</Properties>
</file>