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307" r:id="rId5"/>
    <p:sldId id="312" r:id="rId6"/>
    <p:sldId id="314" r:id="rId7"/>
    <p:sldId id="313" r:id="rId8"/>
    <p:sldId id="315" r:id="rId9"/>
    <p:sldId id="31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78D95C-02F0-4A4A-95D0-6D1926BA29AC}">
          <p14:sldIdLst>
            <p14:sldId id="256"/>
            <p14:sldId id="257"/>
            <p14:sldId id="263"/>
            <p14:sldId id="307"/>
            <p14:sldId id="312"/>
            <p14:sldId id="314"/>
            <p14:sldId id="313"/>
            <p14:sldId id="315"/>
            <p14:sldId id="316"/>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77" autoAdjust="0"/>
  </p:normalViewPr>
  <p:slideViewPr>
    <p:cSldViewPr snapToGrid="0">
      <p:cViewPr varScale="1">
        <p:scale>
          <a:sx n="49" d="100"/>
          <a:sy n="49" d="100"/>
        </p:scale>
        <p:origin x="1239"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63F06-C442-4BC4-930D-89C044575AB0}"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B386D-4634-4932-B932-3E32D6735F5E}" type="slidenum">
              <a:rPr lang="en-US" smtClean="0"/>
              <a:t>‹#›</a:t>
            </a:fld>
            <a:endParaRPr lang="en-US"/>
          </a:p>
        </p:txBody>
      </p:sp>
    </p:spTree>
    <p:extLst>
      <p:ext uri="{BB962C8B-B14F-4D97-AF65-F5344CB8AC3E}">
        <p14:creationId xmlns:p14="http://schemas.microsoft.com/office/powerpoint/2010/main" val="383153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4</a:t>
            </a:fld>
            <a:endParaRPr lang="en-US"/>
          </a:p>
        </p:txBody>
      </p:sp>
    </p:spTree>
    <p:extLst>
      <p:ext uri="{BB962C8B-B14F-4D97-AF65-F5344CB8AC3E}">
        <p14:creationId xmlns:p14="http://schemas.microsoft.com/office/powerpoint/2010/main" val="3605629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5</a:t>
            </a:fld>
            <a:endParaRPr lang="en-US"/>
          </a:p>
        </p:txBody>
      </p:sp>
    </p:spTree>
    <p:extLst>
      <p:ext uri="{BB962C8B-B14F-4D97-AF65-F5344CB8AC3E}">
        <p14:creationId xmlns:p14="http://schemas.microsoft.com/office/powerpoint/2010/main" val="1682459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6</a:t>
            </a:fld>
            <a:endParaRPr lang="en-US"/>
          </a:p>
        </p:txBody>
      </p:sp>
    </p:spTree>
    <p:extLst>
      <p:ext uri="{BB962C8B-B14F-4D97-AF65-F5344CB8AC3E}">
        <p14:creationId xmlns:p14="http://schemas.microsoft.com/office/powerpoint/2010/main" val="244083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22CC-4DF4-4E17-AB4C-929F528B1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8DDC6-CB19-4A03-9534-A6A3103EF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48DD33-7243-4873-B77C-27D9306817AA}"/>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5" name="Footer Placeholder 4">
            <a:extLst>
              <a:ext uri="{FF2B5EF4-FFF2-40B4-BE49-F238E27FC236}">
                <a16:creationId xmlns:a16="http://schemas.microsoft.com/office/drawing/2014/main" id="{D1D76FC2-98CD-4C77-819C-07E713EF1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455B8-4645-47C0-81AE-F9CE0E0747C8}"/>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418076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928A-D494-413D-BB47-C5634EBD09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FBF4A3-9FBE-4A10-BE24-524A0E2DBD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F7346-DC68-43F6-8E00-7019401C3A21}"/>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5" name="Footer Placeholder 4">
            <a:extLst>
              <a:ext uri="{FF2B5EF4-FFF2-40B4-BE49-F238E27FC236}">
                <a16:creationId xmlns:a16="http://schemas.microsoft.com/office/drawing/2014/main" id="{12B3331B-11D6-4EF3-904F-6088922C6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C07F2-293E-4582-A4BF-A4C566158A61}"/>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22976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BAC0B3-38DE-42B9-A0D6-172202BB3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B165DA-A998-473C-9084-6CD4A0D528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1C46A-7993-42D3-A513-A860A3844EE2}"/>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5" name="Footer Placeholder 4">
            <a:extLst>
              <a:ext uri="{FF2B5EF4-FFF2-40B4-BE49-F238E27FC236}">
                <a16:creationId xmlns:a16="http://schemas.microsoft.com/office/drawing/2014/main" id="{515F10FD-E0EB-47F1-B7DF-1A954503F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C8523-10D1-40DA-A20B-B9F1087FC882}"/>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327089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4EC1-8D49-4A60-A012-C661F8E751A8}"/>
              </a:ext>
            </a:extLst>
          </p:cNvPr>
          <p:cNvSpPr>
            <a:spLocks noGrp="1"/>
          </p:cNvSpPr>
          <p:nvPr>
            <p:ph type="title"/>
          </p:nvPr>
        </p:nvSpPr>
        <p:spPr>
          <a:xfrm>
            <a:off x="0" y="-3708"/>
            <a:ext cx="12192000" cy="104873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8424D6F-2367-4A46-9301-517632C7D6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B33E0-00E5-48AD-8B9B-A25782DA4A90}"/>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5" name="Footer Placeholder 4">
            <a:extLst>
              <a:ext uri="{FF2B5EF4-FFF2-40B4-BE49-F238E27FC236}">
                <a16:creationId xmlns:a16="http://schemas.microsoft.com/office/drawing/2014/main" id="{2F50EF42-AAC8-40B1-A8D6-8E2C7A850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6D1E1-B662-4399-BE0D-C8787A682221}"/>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52561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8941-BAD6-4ED6-BCB1-88C24D753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DC254A-CDC5-40BD-AD60-48DE445C2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53F0C7-A0D5-4C30-9796-2BC22CF383E3}"/>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5" name="Footer Placeholder 4">
            <a:extLst>
              <a:ext uri="{FF2B5EF4-FFF2-40B4-BE49-F238E27FC236}">
                <a16:creationId xmlns:a16="http://schemas.microsoft.com/office/drawing/2014/main" id="{B5EC3F86-C67E-4B77-BD18-0F51E1CC4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BF850-0EA2-467C-B717-18C19DB3F020}"/>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347173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9FA-0C4D-4E03-ABD0-DAE7151ED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527D1-33C4-4703-BA7A-020B18E199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9277E-6B46-45F7-9170-6D716B4A10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3EF49-598B-49FD-95EE-481FA9C88BD6}"/>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6" name="Footer Placeholder 5">
            <a:extLst>
              <a:ext uri="{FF2B5EF4-FFF2-40B4-BE49-F238E27FC236}">
                <a16:creationId xmlns:a16="http://schemas.microsoft.com/office/drawing/2014/main" id="{313677E5-E937-4A27-8523-0D8051597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6FC7E-1946-4D52-9BD8-630A7A209918}"/>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23199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A38A-5BD2-49F4-AD7D-4D0EC51806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8AFEA0-67BA-4F11-8710-0CCE548C5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3DACE4-3936-44BD-8CD0-660906677F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157EE-C46E-44A5-BB08-782514F39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7F24F9-BEF2-4B5B-93B3-B1D9D4B37B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AF0032-31DF-476C-B73B-8B73286EFE1B}"/>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8" name="Footer Placeholder 7">
            <a:extLst>
              <a:ext uri="{FF2B5EF4-FFF2-40B4-BE49-F238E27FC236}">
                <a16:creationId xmlns:a16="http://schemas.microsoft.com/office/drawing/2014/main" id="{E4FD01EA-609F-45CC-A78B-57CEB4710A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73B9D1-2D4E-41C2-A5B5-1F763CF7F03A}"/>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50519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74AB-673E-4C06-8111-DCF78F3F1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4706CA-AF33-42B1-9665-8BB2E0D300AA}"/>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4" name="Footer Placeholder 3">
            <a:extLst>
              <a:ext uri="{FF2B5EF4-FFF2-40B4-BE49-F238E27FC236}">
                <a16:creationId xmlns:a16="http://schemas.microsoft.com/office/drawing/2014/main" id="{DFC64EF1-EA88-46D5-9902-EAC0A23023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AB2A3-AD1C-4A12-8DC3-669F90BE0583}"/>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66352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71268-97A9-4931-80D1-E626FE54759F}"/>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3" name="Footer Placeholder 2">
            <a:extLst>
              <a:ext uri="{FF2B5EF4-FFF2-40B4-BE49-F238E27FC236}">
                <a16:creationId xmlns:a16="http://schemas.microsoft.com/office/drawing/2014/main" id="{35D81E69-9328-4A99-A590-5D5B1D65EC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89DDE0-62A6-46E3-B8C4-88619C588474}"/>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179210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D850-B863-4114-8376-BF6AE0403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4B8869-DA1A-4C37-B243-D24BF0EBA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C4B1C1-2B41-45C7-9181-BDEC35178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DBA1-1B86-47DE-84B1-32106D1C6277}"/>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6" name="Footer Placeholder 5">
            <a:extLst>
              <a:ext uri="{FF2B5EF4-FFF2-40B4-BE49-F238E27FC236}">
                <a16:creationId xmlns:a16="http://schemas.microsoft.com/office/drawing/2014/main" id="{DC2E797D-7A0F-4915-85E9-75D8DD3BD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B6C2B-9DF7-4FA1-B86C-1A6EB056D823}"/>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258047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0098-EBA6-4C26-87FD-0A2E948FB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81CAFE-6256-448C-AB30-FC9D45263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7B0475-9AC6-4BE6-9E50-60C0660A6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8009AC-209D-427F-A72E-241F422625BE}"/>
              </a:ext>
            </a:extLst>
          </p:cNvPr>
          <p:cNvSpPr>
            <a:spLocks noGrp="1"/>
          </p:cNvSpPr>
          <p:nvPr>
            <p:ph type="dt" sz="half" idx="10"/>
          </p:nvPr>
        </p:nvSpPr>
        <p:spPr/>
        <p:txBody>
          <a:bodyPr/>
          <a:lstStyle/>
          <a:p>
            <a:fld id="{7C24AE0B-2073-40CC-8764-76567E6432A8}" type="datetimeFigureOut">
              <a:rPr lang="en-US" smtClean="0"/>
              <a:t>9/7/2020</a:t>
            </a:fld>
            <a:endParaRPr lang="en-US"/>
          </a:p>
        </p:txBody>
      </p:sp>
      <p:sp>
        <p:nvSpPr>
          <p:cNvPr id="6" name="Footer Placeholder 5">
            <a:extLst>
              <a:ext uri="{FF2B5EF4-FFF2-40B4-BE49-F238E27FC236}">
                <a16:creationId xmlns:a16="http://schemas.microsoft.com/office/drawing/2014/main" id="{C034F477-A2F0-4072-BF8A-75E560263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595CC-1C56-4EEC-A568-A757812D40C3}"/>
              </a:ext>
            </a:extLst>
          </p:cNvPr>
          <p:cNvSpPr>
            <a:spLocks noGrp="1"/>
          </p:cNvSpPr>
          <p:nvPr>
            <p:ph type="sldNum" sz="quarter" idx="12"/>
          </p:nvPr>
        </p:nvSpPr>
        <p:spPr/>
        <p:txBody>
          <a:bodyPr/>
          <a:lstStyle/>
          <a:p>
            <a:fld id="{AE569886-E790-4C01-9662-833ACB14F9A3}" type="slidenum">
              <a:rPr lang="en-US" smtClean="0"/>
              <a:t>‹#›</a:t>
            </a:fld>
            <a:endParaRPr lang="en-US"/>
          </a:p>
        </p:txBody>
      </p:sp>
    </p:spTree>
    <p:extLst>
      <p:ext uri="{BB962C8B-B14F-4D97-AF65-F5344CB8AC3E}">
        <p14:creationId xmlns:p14="http://schemas.microsoft.com/office/powerpoint/2010/main" val="418604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D36185-758E-43D6-A3D2-D7D6A0BA7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36D75C-F988-4E10-8A5E-4B14110DB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58ED1-38FB-489A-9765-E51B541E85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4AE0B-2073-40CC-8764-76567E6432A8}" type="datetimeFigureOut">
              <a:rPr lang="en-US" smtClean="0"/>
              <a:t>9/7/2020</a:t>
            </a:fld>
            <a:endParaRPr lang="en-US"/>
          </a:p>
        </p:txBody>
      </p:sp>
      <p:sp>
        <p:nvSpPr>
          <p:cNvPr id="5" name="Footer Placeholder 4">
            <a:extLst>
              <a:ext uri="{FF2B5EF4-FFF2-40B4-BE49-F238E27FC236}">
                <a16:creationId xmlns:a16="http://schemas.microsoft.com/office/drawing/2014/main" id="{AC5AE273-8324-4B5B-9277-1147F71E3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032AA9-1363-444C-82A5-96DF7AE15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69886-E790-4C01-9662-833ACB14F9A3}" type="slidenum">
              <a:rPr lang="en-US" smtClean="0"/>
              <a:t>‹#›</a:t>
            </a:fld>
            <a:endParaRPr lang="en-US"/>
          </a:p>
        </p:txBody>
      </p:sp>
    </p:spTree>
    <p:extLst>
      <p:ext uri="{BB962C8B-B14F-4D97-AF65-F5344CB8AC3E}">
        <p14:creationId xmlns:p14="http://schemas.microsoft.com/office/powerpoint/2010/main" val="272334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ackoverflow.com/questions/52910061/implementing-roc-curves-for-k-nn-machine-learning-algorithm-using-python-and-sci" TargetMode="External"/><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2.xml"/><Relationship Id="rId5" Type="http://schemas.openxmlformats.org/officeDocument/2006/relationships/hyperlink" Target="https://machinelearningmastery.com/roc-curves-and-precision-recall-curves-for-imbalanced-classification/" TargetMode="External"/><Relationship Id="rId4" Type="http://schemas.openxmlformats.org/officeDocument/2006/relationships/hyperlink" Target="https://machinelearningmastery.com/roc-curves-and-precision-recall-curves-for-classification-in-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on-roc-and-precision-recall-curves-c23e9b63820c" TargetMode="Externa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090C-F9B4-48B4-A98C-AE3FA51F25F0}"/>
              </a:ext>
            </a:extLst>
          </p:cNvPr>
          <p:cNvSpPr>
            <a:spLocks noGrp="1"/>
          </p:cNvSpPr>
          <p:nvPr>
            <p:ph type="ctrTitle"/>
          </p:nvPr>
        </p:nvSpPr>
        <p:spPr/>
        <p:txBody>
          <a:bodyPr/>
          <a:lstStyle/>
          <a:p>
            <a:r>
              <a:rPr lang="en-US" dirty="0"/>
              <a:t>Model Evaluation</a:t>
            </a:r>
          </a:p>
        </p:txBody>
      </p:sp>
      <p:sp>
        <p:nvSpPr>
          <p:cNvPr id="3" name="Subtitle 2">
            <a:extLst>
              <a:ext uri="{FF2B5EF4-FFF2-40B4-BE49-F238E27FC236}">
                <a16:creationId xmlns:a16="http://schemas.microsoft.com/office/drawing/2014/main" id="{D7F0929D-772E-4B3A-8391-8129D1C0DF2F}"/>
              </a:ext>
            </a:extLst>
          </p:cNvPr>
          <p:cNvSpPr>
            <a:spLocks noGrp="1"/>
          </p:cNvSpPr>
          <p:nvPr>
            <p:ph type="subTitle" idx="1"/>
          </p:nvPr>
        </p:nvSpPr>
        <p:spPr>
          <a:xfrm>
            <a:off x="1523999" y="3660406"/>
            <a:ext cx="10217286" cy="1047783"/>
          </a:xfrm>
        </p:spPr>
        <p:txBody>
          <a:bodyPr/>
          <a:lstStyle/>
          <a:p>
            <a:r>
              <a:rPr lang="en-US" altLang="en-US" dirty="0"/>
              <a:t>Receiver Operating Characteristic (ROC) Curves and Area Under the Curve (AUC)</a:t>
            </a:r>
            <a:endParaRPr lang="en-US" dirty="0"/>
          </a:p>
        </p:txBody>
      </p:sp>
    </p:spTree>
    <p:extLst>
      <p:ext uri="{BB962C8B-B14F-4D97-AF65-F5344CB8AC3E}">
        <p14:creationId xmlns:p14="http://schemas.microsoft.com/office/powerpoint/2010/main" val="16708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36BB-7961-4155-8EFC-33FE702CA29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0B406D8-1C14-4CFE-B9F7-AFB8BFE50771}"/>
              </a:ext>
            </a:extLst>
          </p:cNvPr>
          <p:cNvSpPr>
            <a:spLocks noGrp="1"/>
          </p:cNvSpPr>
          <p:nvPr>
            <p:ph idx="1"/>
          </p:nvPr>
        </p:nvSpPr>
        <p:spPr>
          <a:xfrm>
            <a:off x="838200" y="953311"/>
            <a:ext cx="10515600" cy="5223652"/>
          </a:xfrm>
        </p:spPr>
        <p:txBody>
          <a:bodyPr/>
          <a:lstStyle/>
          <a:p>
            <a:r>
              <a:rPr lang="en-US" dirty="0">
                <a:hlinkClick r:id="rId2"/>
              </a:rPr>
              <a:t>https://www.analyticsvidhya.com/blog/2020/06/auc-roc-curve-machine-learning/</a:t>
            </a:r>
            <a:endParaRPr lang="en-US" dirty="0"/>
          </a:p>
          <a:p>
            <a:endParaRPr lang="en-US" dirty="0"/>
          </a:p>
          <a:p>
            <a:r>
              <a:rPr lang="en-US" dirty="0">
                <a:hlinkClick r:id="rId3"/>
              </a:rPr>
              <a:t>https://towardsdatascience.com/on-roc-and-precision-recall-curves-c23e9b63820c</a:t>
            </a:r>
          </a:p>
          <a:p>
            <a:endParaRPr lang="en-US" dirty="0">
              <a:hlinkClick r:id="rId3"/>
            </a:endParaRPr>
          </a:p>
          <a:p>
            <a:r>
              <a:rPr lang="en-US" dirty="0">
                <a:hlinkClick r:id="rId4"/>
              </a:rPr>
              <a:t>https://machinelearningmastery.com/roc-curves-and-precision-recall-curves-for-classification-in-python/</a:t>
            </a:r>
            <a:endParaRPr lang="en-US" dirty="0"/>
          </a:p>
          <a:p>
            <a:endParaRPr lang="en-US" dirty="0"/>
          </a:p>
          <a:p>
            <a:r>
              <a:rPr lang="en-US" dirty="0">
                <a:hlinkClick r:id="rId5"/>
              </a:rPr>
              <a:t>https://machinelearningmastery.com/roc-curves-and-precision-recall-curves-for-imbalanced-classification/</a:t>
            </a:r>
            <a:endParaRPr lang="en-US" dirty="0"/>
          </a:p>
          <a:p>
            <a:endParaRPr lang="en-US" dirty="0"/>
          </a:p>
        </p:txBody>
      </p:sp>
    </p:spTree>
    <p:extLst>
      <p:ext uri="{BB962C8B-B14F-4D97-AF65-F5344CB8AC3E}">
        <p14:creationId xmlns:p14="http://schemas.microsoft.com/office/powerpoint/2010/main" val="21764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C446-0B52-461D-89F6-D974E6D23346}"/>
              </a:ext>
            </a:extLst>
          </p:cNvPr>
          <p:cNvSpPr>
            <a:spLocks noGrp="1"/>
          </p:cNvSpPr>
          <p:nvPr>
            <p:ph type="title"/>
          </p:nvPr>
        </p:nvSpPr>
        <p:spPr/>
        <p:txBody>
          <a:bodyPr/>
          <a:lstStyle/>
          <a:p>
            <a:r>
              <a:rPr lang="en-US" b="1" dirty="0"/>
              <a:t>	Overview</a:t>
            </a:r>
          </a:p>
        </p:txBody>
      </p:sp>
      <p:sp>
        <p:nvSpPr>
          <p:cNvPr id="3" name="Content Placeholder 2">
            <a:extLst>
              <a:ext uri="{FF2B5EF4-FFF2-40B4-BE49-F238E27FC236}">
                <a16:creationId xmlns:a16="http://schemas.microsoft.com/office/drawing/2014/main" id="{1DE87006-C330-47DF-B3E9-2962DA5D01F2}"/>
              </a:ext>
            </a:extLst>
          </p:cNvPr>
          <p:cNvSpPr>
            <a:spLocks noGrp="1"/>
          </p:cNvSpPr>
          <p:nvPr>
            <p:ph idx="1"/>
          </p:nvPr>
        </p:nvSpPr>
        <p:spPr>
          <a:xfrm>
            <a:off x="838200" y="1825625"/>
            <a:ext cx="10515600" cy="2182171"/>
          </a:xfrm>
        </p:spPr>
        <p:txBody>
          <a:bodyPr/>
          <a:lstStyle/>
          <a:p>
            <a:r>
              <a:rPr lang="en-US" altLang="en-US" dirty="0"/>
              <a:t>Receiver Operating Characteristic (ROC) Curves </a:t>
            </a:r>
          </a:p>
          <a:p>
            <a:r>
              <a:rPr lang="en-US" dirty="0"/>
              <a:t>Precision Recall (PR) Curves </a:t>
            </a:r>
          </a:p>
          <a:p>
            <a:r>
              <a:rPr lang="en-US" dirty="0"/>
              <a:t>Comparing models using ROC AUC / PR AUC </a:t>
            </a:r>
          </a:p>
          <a:p>
            <a:endParaRPr lang="en-US" dirty="0"/>
          </a:p>
          <a:p>
            <a:endParaRPr lang="en-US" dirty="0"/>
          </a:p>
          <a:p>
            <a:endParaRPr lang="en-US" dirty="0"/>
          </a:p>
        </p:txBody>
      </p:sp>
    </p:spTree>
    <p:extLst>
      <p:ext uri="{BB962C8B-B14F-4D97-AF65-F5344CB8AC3E}">
        <p14:creationId xmlns:p14="http://schemas.microsoft.com/office/powerpoint/2010/main" val="16025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22A3-54C1-4805-ADC4-16D2F4FC71E2}"/>
              </a:ext>
            </a:extLst>
          </p:cNvPr>
          <p:cNvSpPr>
            <a:spLocks noGrp="1"/>
          </p:cNvSpPr>
          <p:nvPr>
            <p:ph type="title"/>
          </p:nvPr>
        </p:nvSpPr>
        <p:spPr/>
        <p:txBody>
          <a:bodyPr/>
          <a:lstStyle/>
          <a:p>
            <a:r>
              <a:rPr lang="en-US" altLang="en-US" b="1" dirty="0"/>
              <a:t>	Alternate Accuracy Measures</a:t>
            </a:r>
            <a:endParaRPr lang="en-US" b="1" dirty="0"/>
          </a:p>
        </p:txBody>
      </p:sp>
      <p:sp>
        <p:nvSpPr>
          <p:cNvPr id="3" name="Content Placeholder 2">
            <a:extLst>
              <a:ext uri="{FF2B5EF4-FFF2-40B4-BE49-F238E27FC236}">
                <a16:creationId xmlns:a16="http://schemas.microsoft.com/office/drawing/2014/main" id="{6DD58613-C12A-4508-B592-56A904E9E00B}"/>
              </a:ext>
            </a:extLst>
          </p:cNvPr>
          <p:cNvSpPr>
            <a:spLocks noGrp="1"/>
          </p:cNvSpPr>
          <p:nvPr>
            <p:ph idx="1"/>
          </p:nvPr>
        </p:nvSpPr>
        <p:spPr>
          <a:xfrm>
            <a:off x="6308521" y="880844"/>
            <a:ext cx="5821959" cy="6048462"/>
          </a:xfrm>
        </p:spPr>
        <p:txBody>
          <a:bodyPr>
            <a:normAutofit fontScale="92500" lnSpcReduction="10000"/>
          </a:bodyPr>
          <a:lstStyle/>
          <a:p>
            <a:endParaRPr lang="en-US" altLang="en-US" b="1" dirty="0"/>
          </a:p>
          <a:p>
            <a:r>
              <a:rPr lang="en-US" altLang="en-US" dirty="0"/>
              <a:t>If “C</a:t>
            </a:r>
            <a:r>
              <a:rPr lang="en-US" altLang="en-US" baseline="-25000" dirty="0"/>
              <a:t>1</a:t>
            </a:r>
            <a:r>
              <a:rPr lang="en-US" altLang="en-US" dirty="0"/>
              <a:t>” is the important class,</a:t>
            </a:r>
          </a:p>
          <a:p>
            <a:r>
              <a:rPr lang="en-US" altLang="en-US" b="1" dirty="0"/>
              <a:t>Sensitivity (also called “recall) </a:t>
            </a:r>
            <a:r>
              <a:rPr lang="en-US" altLang="en-US" dirty="0"/>
              <a:t>= % of </a:t>
            </a:r>
            <a:r>
              <a:rPr lang="en-US" altLang="en-US" dirty="0">
                <a:solidFill>
                  <a:srgbClr val="92D050"/>
                </a:solidFill>
              </a:rPr>
              <a:t>actual C</a:t>
            </a:r>
            <a:r>
              <a:rPr lang="en-US" altLang="en-US" baseline="-25000" dirty="0">
                <a:solidFill>
                  <a:srgbClr val="92D050"/>
                </a:solidFill>
              </a:rPr>
              <a:t>1</a:t>
            </a:r>
            <a:r>
              <a:rPr lang="en-US" altLang="en-US" dirty="0"/>
              <a:t> class correctly classified</a:t>
            </a:r>
          </a:p>
          <a:p>
            <a:pPr marL="0" indent="0">
              <a:buNone/>
            </a:pPr>
            <a:r>
              <a:rPr lang="en-US" b="1" dirty="0"/>
              <a:t>	</a:t>
            </a:r>
            <a:r>
              <a:rPr lang="en-US" b="1" dirty="0">
                <a:solidFill>
                  <a:srgbClr val="92D050"/>
                </a:solidFill>
              </a:rPr>
              <a:t>n </a:t>
            </a:r>
            <a:r>
              <a:rPr lang="en-US" b="1" baseline="-25000" dirty="0">
                <a:solidFill>
                  <a:srgbClr val="92D050"/>
                </a:solidFill>
              </a:rPr>
              <a:t>1, 1 </a:t>
            </a:r>
            <a:r>
              <a:rPr lang="en-US" b="1" dirty="0"/>
              <a:t>/ (</a:t>
            </a:r>
            <a:r>
              <a:rPr lang="en-US" b="1" dirty="0">
                <a:solidFill>
                  <a:srgbClr val="92D050"/>
                </a:solidFill>
              </a:rPr>
              <a:t>n </a:t>
            </a:r>
            <a:r>
              <a:rPr lang="en-US" b="1" baseline="-25000" dirty="0">
                <a:solidFill>
                  <a:srgbClr val="92D050"/>
                </a:solidFill>
              </a:rPr>
              <a:t>1, 1  </a:t>
            </a:r>
            <a:r>
              <a:rPr lang="en-US" b="1" dirty="0"/>
              <a:t>+ </a:t>
            </a:r>
            <a:r>
              <a:rPr lang="en-US" b="1" dirty="0">
                <a:solidFill>
                  <a:srgbClr val="FF0000"/>
                </a:solidFill>
              </a:rPr>
              <a:t>n </a:t>
            </a:r>
            <a:r>
              <a:rPr lang="en-US" b="1" baseline="-25000" dirty="0">
                <a:solidFill>
                  <a:srgbClr val="FF0000"/>
                </a:solidFill>
              </a:rPr>
              <a:t>1, 2</a:t>
            </a:r>
            <a:r>
              <a:rPr lang="en-US" b="1" dirty="0"/>
              <a:t>)</a:t>
            </a:r>
            <a:r>
              <a:rPr lang="en-US" b="1" baseline="-25000" dirty="0"/>
              <a:t> </a:t>
            </a:r>
          </a:p>
          <a:p>
            <a:pPr marL="0" indent="0">
              <a:buNone/>
            </a:pPr>
            <a:r>
              <a:rPr lang="en-US" b="1" dirty="0"/>
              <a:t>True Positive Rate</a:t>
            </a:r>
            <a:r>
              <a:rPr lang="en-US" dirty="0"/>
              <a:t>, </a:t>
            </a:r>
            <a:r>
              <a:rPr lang="en-US" b="1" dirty="0"/>
              <a:t>TPR</a:t>
            </a:r>
            <a:r>
              <a:rPr lang="en-US" dirty="0"/>
              <a:t> = TP/ (TP + FN)</a:t>
            </a:r>
          </a:p>
          <a:p>
            <a:pPr marL="0" indent="0">
              <a:buNone/>
            </a:pPr>
            <a:endParaRPr lang="en-US" b="1" baseline="-25000" dirty="0"/>
          </a:p>
          <a:p>
            <a:r>
              <a:rPr lang="en-US" altLang="en-US" b="1" dirty="0"/>
              <a:t>Specificity </a:t>
            </a:r>
            <a:r>
              <a:rPr lang="en-US" altLang="en-US" dirty="0"/>
              <a:t>= % of </a:t>
            </a:r>
            <a:r>
              <a:rPr lang="en-US" altLang="en-US" dirty="0">
                <a:solidFill>
                  <a:srgbClr val="92D050"/>
                </a:solidFill>
              </a:rPr>
              <a:t>actual C</a:t>
            </a:r>
            <a:r>
              <a:rPr lang="en-US" altLang="en-US" baseline="-25000" dirty="0">
                <a:solidFill>
                  <a:srgbClr val="92D050"/>
                </a:solidFill>
              </a:rPr>
              <a:t>2</a:t>
            </a:r>
            <a:r>
              <a:rPr lang="en-US" altLang="en-US" dirty="0"/>
              <a:t> class correctly classified</a:t>
            </a:r>
          </a:p>
          <a:p>
            <a:pPr marL="0" indent="0">
              <a:buNone/>
            </a:pPr>
            <a:r>
              <a:rPr lang="en-US" b="1" dirty="0"/>
              <a:t>	</a:t>
            </a:r>
            <a:r>
              <a:rPr lang="en-US" b="1" dirty="0">
                <a:solidFill>
                  <a:srgbClr val="92D050"/>
                </a:solidFill>
              </a:rPr>
              <a:t>n </a:t>
            </a:r>
            <a:r>
              <a:rPr lang="en-US" b="1" baseline="-25000" dirty="0">
                <a:solidFill>
                  <a:srgbClr val="92D050"/>
                </a:solidFill>
              </a:rPr>
              <a:t>2, 2 </a:t>
            </a:r>
            <a:r>
              <a:rPr lang="en-US" b="1" dirty="0"/>
              <a:t>/ (</a:t>
            </a:r>
            <a:r>
              <a:rPr lang="en-US" b="1" dirty="0">
                <a:solidFill>
                  <a:srgbClr val="FF0000"/>
                </a:solidFill>
              </a:rPr>
              <a:t>n </a:t>
            </a:r>
            <a:r>
              <a:rPr lang="en-US" b="1" baseline="-25000" dirty="0">
                <a:solidFill>
                  <a:srgbClr val="FF0000"/>
                </a:solidFill>
              </a:rPr>
              <a:t>2, 1  </a:t>
            </a:r>
            <a:r>
              <a:rPr lang="en-US" b="1" dirty="0"/>
              <a:t>+ </a:t>
            </a:r>
            <a:r>
              <a:rPr lang="en-US" b="1" dirty="0">
                <a:solidFill>
                  <a:srgbClr val="92D050"/>
                </a:solidFill>
              </a:rPr>
              <a:t>n </a:t>
            </a:r>
            <a:r>
              <a:rPr lang="en-US" b="1" baseline="-25000" dirty="0">
                <a:solidFill>
                  <a:srgbClr val="92D050"/>
                </a:solidFill>
              </a:rPr>
              <a:t>2, 2</a:t>
            </a:r>
            <a:r>
              <a:rPr lang="en-US" b="1" dirty="0"/>
              <a:t>)</a:t>
            </a:r>
            <a:r>
              <a:rPr lang="en-US" b="1" baseline="-25000" dirty="0"/>
              <a:t> </a:t>
            </a:r>
          </a:p>
          <a:p>
            <a:pPr marL="0" indent="0">
              <a:buNone/>
            </a:pPr>
            <a:r>
              <a:rPr lang="en-US" dirty="0"/>
              <a:t> </a:t>
            </a:r>
            <a:r>
              <a:rPr lang="en-US" b="1" dirty="0"/>
              <a:t>True Negative Rate, TNR</a:t>
            </a:r>
            <a:r>
              <a:rPr lang="en-US" dirty="0"/>
              <a:t> = TN / (FP + TN) </a:t>
            </a:r>
          </a:p>
          <a:p>
            <a:endParaRPr lang="en-US" altLang="en-US" b="1" dirty="0"/>
          </a:p>
          <a:p>
            <a:r>
              <a:rPr lang="en-US" altLang="en-US" b="1" dirty="0"/>
              <a:t>False Positive Rate (</a:t>
            </a:r>
            <a:r>
              <a:rPr lang="en-US" altLang="en-US" sz="2600" b="1" dirty="0"/>
              <a:t>FPR</a:t>
            </a:r>
            <a:r>
              <a:rPr lang="en-US" altLang="en-US" b="1" dirty="0"/>
              <a:t>) </a:t>
            </a:r>
            <a:r>
              <a:rPr lang="en-US" altLang="en-US" dirty="0"/>
              <a:t>= 1- </a:t>
            </a:r>
            <a:r>
              <a:rPr lang="en-US" altLang="en-US" sz="2400" dirty="0"/>
              <a:t>Specificity</a:t>
            </a:r>
          </a:p>
          <a:p>
            <a:pPr marL="0" indent="0">
              <a:buNone/>
            </a:pPr>
            <a:r>
              <a:rPr lang="en-US" altLang="en-US" sz="2400" dirty="0"/>
              <a:t>	</a:t>
            </a:r>
            <a:r>
              <a:rPr lang="en-US" sz="3200" dirty="0"/>
              <a:t> FPR = FP / (FP + TN) </a:t>
            </a:r>
            <a:endParaRPr lang="en-US" altLang="en-US" sz="3200" dirty="0"/>
          </a:p>
        </p:txBody>
      </p:sp>
      <p:grpSp>
        <p:nvGrpSpPr>
          <p:cNvPr id="11" name="Group 10">
            <a:extLst>
              <a:ext uri="{FF2B5EF4-FFF2-40B4-BE49-F238E27FC236}">
                <a16:creationId xmlns:a16="http://schemas.microsoft.com/office/drawing/2014/main" id="{F2E6E86D-7B8E-4EAF-96D6-8ECF878DE9AA}"/>
              </a:ext>
            </a:extLst>
          </p:cNvPr>
          <p:cNvGrpSpPr/>
          <p:nvPr/>
        </p:nvGrpSpPr>
        <p:grpSpPr>
          <a:xfrm>
            <a:off x="-134224" y="690563"/>
            <a:ext cx="6342077" cy="5486400"/>
            <a:chOff x="171073" y="743474"/>
            <a:chExt cx="9149098" cy="5921579"/>
          </a:xfrm>
        </p:grpSpPr>
        <p:grpSp>
          <p:nvGrpSpPr>
            <p:cNvPr id="12" name="Group 11">
              <a:extLst>
                <a:ext uri="{FF2B5EF4-FFF2-40B4-BE49-F238E27FC236}">
                  <a16:creationId xmlns:a16="http://schemas.microsoft.com/office/drawing/2014/main" id="{808BF7B1-C544-42EA-888C-52267198747C}"/>
                </a:ext>
              </a:extLst>
            </p:cNvPr>
            <p:cNvGrpSpPr/>
            <p:nvPr/>
          </p:nvGrpSpPr>
          <p:grpSpPr>
            <a:xfrm>
              <a:off x="2045165" y="1482138"/>
              <a:ext cx="7275006" cy="5182915"/>
              <a:chOff x="2045165" y="1482138"/>
              <a:chExt cx="7275006" cy="5182915"/>
            </a:xfrm>
          </p:grpSpPr>
          <p:sp>
            <p:nvSpPr>
              <p:cNvPr id="19" name="Rectangle 18">
                <a:extLst>
                  <a:ext uri="{FF2B5EF4-FFF2-40B4-BE49-F238E27FC236}">
                    <a16:creationId xmlns:a16="http://schemas.microsoft.com/office/drawing/2014/main" id="{603B74C9-C113-4FE4-BF1E-1705E5FAE8AE}"/>
                  </a:ext>
                </a:extLst>
              </p:cNvPr>
              <p:cNvSpPr/>
              <p:nvPr/>
            </p:nvSpPr>
            <p:spPr>
              <a:xfrm>
                <a:off x="5682667" y="1491114"/>
                <a:ext cx="3637504" cy="2558056"/>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solidFill>
                      <a:schemeClr val="tx1"/>
                    </a:solidFill>
                  </a:rPr>
                  <a:t>n </a:t>
                </a:r>
                <a:r>
                  <a:rPr lang="en-US" b="1" baseline="-25000" dirty="0">
                    <a:solidFill>
                      <a:schemeClr val="tx1"/>
                    </a:solidFill>
                  </a:rPr>
                  <a:t>2, 1 </a:t>
                </a:r>
                <a:r>
                  <a:rPr lang="en-US" b="1" dirty="0">
                    <a:solidFill>
                      <a:schemeClr val="tx1"/>
                    </a:solidFill>
                  </a:rPr>
                  <a:t>= number of C</a:t>
                </a:r>
                <a:r>
                  <a:rPr lang="en-US" b="1" baseline="-25000" dirty="0">
                    <a:solidFill>
                      <a:schemeClr val="tx1"/>
                    </a:solidFill>
                  </a:rPr>
                  <a:t>2</a:t>
                </a:r>
                <a:r>
                  <a:rPr lang="en-US" b="1" dirty="0">
                    <a:solidFill>
                      <a:schemeClr val="tx1"/>
                    </a:solidFill>
                  </a:rPr>
                  <a:t> records classified incorrectly as C</a:t>
                </a:r>
                <a:r>
                  <a:rPr lang="en-US" b="1" baseline="-25000" dirty="0">
                    <a:solidFill>
                      <a:schemeClr val="tx1"/>
                    </a:solidFill>
                  </a:rPr>
                  <a:t>1</a:t>
                </a:r>
              </a:p>
              <a:p>
                <a:pPr algn="ctr"/>
                <a:endParaRPr lang="en-US" dirty="0"/>
              </a:p>
            </p:txBody>
          </p:sp>
          <p:sp>
            <p:nvSpPr>
              <p:cNvPr id="20" name="Rectangle 19">
                <a:extLst>
                  <a:ext uri="{FF2B5EF4-FFF2-40B4-BE49-F238E27FC236}">
                    <a16:creationId xmlns:a16="http://schemas.microsoft.com/office/drawing/2014/main" id="{9D6313E2-4741-461F-A47C-808A9165F906}"/>
                  </a:ext>
                </a:extLst>
              </p:cNvPr>
              <p:cNvSpPr/>
              <p:nvPr/>
            </p:nvSpPr>
            <p:spPr>
              <a:xfrm>
                <a:off x="2045165" y="4044975"/>
                <a:ext cx="3637502" cy="2620078"/>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n </a:t>
                </a:r>
                <a:r>
                  <a:rPr lang="en-US" b="1" baseline="-25000" dirty="0">
                    <a:solidFill>
                      <a:schemeClr val="tx1"/>
                    </a:solidFill>
                  </a:rPr>
                  <a:t>1, 2</a:t>
                </a:r>
                <a:r>
                  <a:rPr lang="en-US" b="1" dirty="0">
                    <a:solidFill>
                      <a:schemeClr val="tx1"/>
                    </a:solidFill>
                  </a:rPr>
                  <a:t> = number of C</a:t>
                </a:r>
                <a:r>
                  <a:rPr lang="en-US" b="1" baseline="-25000" dirty="0">
                    <a:solidFill>
                      <a:schemeClr val="tx1"/>
                    </a:solidFill>
                  </a:rPr>
                  <a:t>1</a:t>
                </a:r>
                <a:r>
                  <a:rPr lang="en-US" b="1" dirty="0">
                    <a:solidFill>
                      <a:schemeClr val="tx1"/>
                    </a:solidFill>
                  </a:rPr>
                  <a:t> records classified incorrectly as C</a:t>
                </a:r>
                <a:r>
                  <a:rPr lang="en-US" b="1" baseline="-25000" dirty="0">
                    <a:solidFill>
                      <a:schemeClr val="tx1"/>
                    </a:solidFill>
                  </a:rPr>
                  <a:t>2</a:t>
                </a:r>
              </a:p>
              <a:p>
                <a:pPr algn="ctr"/>
                <a:endParaRPr lang="en-US" dirty="0"/>
              </a:p>
            </p:txBody>
          </p:sp>
          <p:sp>
            <p:nvSpPr>
              <p:cNvPr id="21" name="Rectangle 20">
                <a:extLst>
                  <a:ext uri="{FF2B5EF4-FFF2-40B4-BE49-F238E27FC236}">
                    <a16:creationId xmlns:a16="http://schemas.microsoft.com/office/drawing/2014/main" id="{6300766D-6142-432F-AFB0-D3A2313569E8}"/>
                  </a:ext>
                </a:extLst>
              </p:cNvPr>
              <p:cNvSpPr/>
              <p:nvPr/>
            </p:nvSpPr>
            <p:spPr>
              <a:xfrm>
                <a:off x="5682668" y="4035105"/>
                <a:ext cx="3637499" cy="262007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 </a:t>
                </a:r>
                <a:r>
                  <a:rPr lang="en-US" b="1" baseline="-25000" dirty="0">
                    <a:solidFill>
                      <a:schemeClr val="tx1"/>
                    </a:solidFill>
                  </a:rPr>
                  <a:t>2, 2  </a:t>
                </a:r>
                <a:r>
                  <a:rPr lang="en-US" b="1" dirty="0">
                    <a:solidFill>
                      <a:schemeClr val="tx1"/>
                    </a:solidFill>
                  </a:rPr>
                  <a:t>= number of C</a:t>
                </a:r>
                <a:r>
                  <a:rPr lang="en-US" b="1" baseline="-25000" dirty="0">
                    <a:solidFill>
                      <a:schemeClr val="tx1"/>
                    </a:solidFill>
                  </a:rPr>
                  <a:t>2</a:t>
                </a:r>
                <a:r>
                  <a:rPr lang="en-US" b="1" dirty="0">
                    <a:solidFill>
                      <a:schemeClr val="tx1"/>
                    </a:solidFill>
                  </a:rPr>
                  <a:t> records classified correctly as C</a:t>
                </a:r>
                <a:r>
                  <a:rPr lang="en-US" b="1" baseline="-25000" dirty="0">
                    <a:solidFill>
                      <a:schemeClr val="tx1"/>
                    </a:solidFill>
                  </a:rPr>
                  <a:t>2</a:t>
                </a:r>
                <a:r>
                  <a:rPr lang="en-US" b="1" dirty="0">
                    <a:solidFill>
                      <a:schemeClr val="tx1"/>
                    </a:solidFill>
                  </a:rPr>
                  <a:t> </a:t>
                </a:r>
                <a:endParaRPr lang="en-US" b="1" baseline="-25000" dirty="0">
                  <a:solidFill>
                    <a:schemeClr val="tx1"/>
                  </a:solidFill>
                </a:endParaRPr>
              </a:p>
              <a:p>
                <a:pPr algn="ctr"/>
                <a:endParaRPr lang="en-US" dirty="0"/>
              </a:p>
            </p:txBody>
          </p:sp>
          <p:sp>
            <p:nvSpPr>
              <p:cNvPr id="22" name="Rectangle 21">
                <a:extLst>
                  <a:ext uri="{FF2B5EF4-FFF2-40B4-BE49-F238E27FC236}">
                    <a16:creationId xmlns:a16="http://schemas.microsoft.com/office/drawing/2014/main" id="{F94A6461-C5B2-47D4-AA19-571AF908BC5B}"/>
                  </a:ext>
                </a:extLst>
              </p:cNvPr>
              <p:cNvSpPr/>
              <p:nvPr/>
            </p:nvSpPr>
            <p:spPr>
              <a:xfrm>
                <a:off x="2045167" y="1482138"/>
                <a:ext cx="3637502" cy="25502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 </a:t>
                </a:r>
                <a:r>
                  <a:rPr lang="en-US" b="1" baseline="-25000" dirty="0">
                    <a:solidFill>
                      <a:schemeClr val="tx1"/>
                    </a:solidFill>
                  </a:rPr>
                  <a:t>1, 1  </a:t>
                </a:r>
                <a:r>
                  <a:rPr lang="en-US" b="1" dirty="0">
                    <a:solidFill>
                      <a:schemeClr val="tx1"/>
                    </a:solidFill>
                  </a:rPr>
                  <a:t>= number of C</a:t>
                </a:r>
                <a:r>
                  <a:rPr lang="en-US" b="1" baseline="-25000" dirty="0">
                    <a:solidFill>
                      <a:schemeClr val="tx1"/>
                    </a:solidFill>
                  </a:rPr>
                  <a:t>1</a:t>
                </a:r>
                <a:r>
                  <a:rPr lang="en-US" b="1" dirty="0">
                    <a:solidFill>
                      <a:schemeClr val="tx1"/>
                    </a:solidFill>
                  </a:rPr>
                  <a:t> records classified correctly as C</a:t>
                </a:r>
                <a:r>
                  <a:rPr lang="en-US" b="1" baseline="-25000" dirty="0">
                    <a:solidFill>
                      <a:schemeClr val="tx1"/>
                    </a:solidFill>
                  </a:rPr>
                  <a:t>1</a:t>
                </a:r>
              </a:p>
            </p:txBody>
          </p:sp>
        </p:grpSp>
        <p:sp>
          <p:nvSpPr>
            <p:cNvPr id="13" name="TextBox 12">
              <a:extLst>
                <a:ext uri="{FF2B5EF4-FFF2-40B4-BE49-F238E27FC236}">
                  <a16:creationId xmlns:a16="http://schemas.microsoft.com/office/drawing/2014/main" id="{BAB31AB0-A731-4591-A3A0-F24CDB3CBB31}"/>
                </a:ext>
              </a:extLst>
            </p:cNvPr>
            <p:cNvSpPr txBox="1"/>
            <p:nvPr/>
          </p:nvSpPr>
          <p:spPr>
            <a:xfrm>
              <a:off x="4791642" y="743474"/>
              <a:ext cx="1929468" cy="398627"/>
            </a:xfrm>
            <a:prstGeom prst="rect">
              <a:avLst/>
            </a:prstGeom>
            <a:noFill/>
          </p:spPr>
          <p:txBody>
            <a:bodyPr wrap="square" rtlCol="0">
              <a:spAutoFit/>
            </a:bodyPr>
            <a:lstStyle/>
            <a:p>
              <a:pPr algn="ctr"/>
              <a:r>
                <a:rPr lang="en-US" b="1" dirty="0">
                  <a:solidFill>
                    <a:schemeClr val="accent6"/>
                  </a:solidFill>
                </a:rPr>
                <a:t>Actual Class</a:t>
              </a:r>
            </a:p>
          </p:txBody>
        </p:sp>
        <p:sp>
          <p:nvSpPr>
            <p:cNvPr id="14" name="TextBox 13">
              <a:extLst>
                <a:ext uri="{FF2B5EF4-FFF2-40B4-BE49-F238E27FC236}">
                  <a16:creationId xmlns:a16="http://schemas.microsoft.com/office/drawing/2014/main" id="{3C9F21A0-F90B-42C5-9A7C-BAB6147439A3}"/>
                </a:ext>
              </a:extLst>
            </p:cNvPr>
            <p:cNvSpPr txBox="1"/>
            <p:nvPr/>
          </p:nvSpPr>
          <p:spPr>
            <a:xfrm>
              <a:off x="171073" y="3600913"/>
              <a:ext cx="1854339" cy="697598"/>
            </a:xfrm>
            <a:prstGeom prst="rect">
              <a:avLst/>
            </a:prstGeom>
            <a:noFill/>
          </p:spPr>
          <p:txBody>
            <a:bodyPr wrap="square" rtlCol="0">
              <a:spAutoFit/>
            </a:bodyPr>
            <a:lstStyle/>
            <a:p>
              <a:pPr algn="ctr"/>
              <a:r>
                <a:rPr lang="en-US" b="1" dirty="0">
                  <a:solidFill>
                    <a:srgbClr val="7030A0"/>
                  </a:solidFill>
                </a:rPr>
                <a:t>Predicted</a:t>
              </a:r>
            </a:p>
            <a:p>
              <a:pPr algn="ctr"/>
              <a:r>
                <a:rPr lang="en-US" b="1" dirty="0">
                  <a:solidFill>
                    <a:srgbClr val="7030A0"/>
                  </a:solidFill>
                </a:rPr>
                <a:t>Class</a:t>
              </a:r>
            </a:p>
          </p:txBody>
        </p:sp>
        <p:sp>
          <p:nvSpPr>
            <p:cNvPr id="15" name="TextBox 14">
              <a:extLst>
                <a:ext uri="{FF2B5EF4-FFF2-40B4-BE49-F238E27FC236}">
                  <a16:creationId xmlns:a16="http://schemas.microsoft.com/office/drawing/2014/main" id="{AD4D0BC9-AD28-4F54-AF72-8D7847EA2593}"/>
                </a:ext>
              </a:extLst>
            </p:cNvPr>
            <p:cNvSpPr txBox="1"/>
            <p:nvPr/>
          </p:nvSpPr>
          <p:spPr>
            <a:xfrm>
              <a:off x="1140903" y="2585476"/>
              <a:ext cx="671119" cy="369332"/>
            </a:xfrm>
            <a:prstGeom prst="rect">
              <a:avLst/>
            </a:prstGeom>
            <a:noFill/>
          </p:spPr>
          <p:txBody>
            <a:bodyPr wrap="square" rtlCol="0">
              <a:spAutoFit/>
            </a:bodyPr>
            <a:lstStyle/>
            <a:p>
              <a:pPr algn="ctr"/>
              <a:r>
                <a:rPr lang="en-US" b="1" dirty="0">
                  <a:solidFill>
                    <a:srgbClr val="7030A0"/>
                  </a:solidFill>
                </a:rPr>
                <a:t>C</a:t>
              </a:r>
              <a:r>
                <a:rPr lang="en-US" b="1" baseline="-25000" dirty="0">
                  <a:solidFill>
                    <a:srgbClr val="7030A0"/>
                  </a:solidFill>
                </a:rPr>
                <a:t>1</a:t>
              </a:r>
            </a:p>
          </p:txBody>
        </p:sp>
        <p:sp>
          <p:nvSpPr>
            <p:cNvPr id="16" name="TextBox 15">
              <a:extLst>
                <a:ext uri="{FF2B5EF4-FFF2-40B4-BE49-F238E27FC236}">
                  <a16:creationId xmlns:a16="http://schemas.microsoft.com/office/drawing/2014/main" id="{70705627-9E8C-4C1D-A546-D9A437E1C7FD}"/>
                </a:ext>
              </a:extLst>
            </p:cNvPr>
            <p:cNvSpPr txBox="1"/>
            <p:nvPr/>
          </p:nvSpPr>
          <p:spPr>
            <a:xfrm>
              <a:off x="3340217" y="1073790"/>
              <a:ext cx="671119" cy="369332"/>
            </a:xfrm>
            <a:prstGeom prst="rect">
              <a:avLst/>
            </a:prstGeom>
            <a:noFill/>
          </p:spPr>
          <p:txBody>
            <a:bodyPr wrap="square" rtlCol="0">
              <a:spAutoFit/>
            </a:bodyPr>
            <a:lstStyle/>
            <a:p>
              <a:pPr algn="ctr"/>
              <a:r>
                <a:rPr lang="en-US" b="1" dirty="0">
                  <a:solidFill>
                    <a:schemeClr val="accent6"/>
                  </a:solidFill>
                </a:rPr>
                <a:t>C</a:t>
              </a:r>
              <a:r>
                <a:rPr lang="en-US" b="1" baseline="-25000" dirty="0">
                  <a:solidFill>
                    <a:schemeClr val="accent6"/>
                  </a:solidFill>
                </a:rPr>
                <a:t>1</a:t>
              </a:r>
            </a:p>
          </p:txBody>
        </p:sp>
        <p:sp>
          <p:nvSpPr>
            <p:cNvPr id="17" name="TextBox 16">
              <a:extLst>
                <a:ext uri="{FF2B5EF4-FFF2-40B4-BE49-F238E27FC236}">
                  <a16:creationId xmlns:a16="http://schemas.microsoft.com/office/drawing/2014/main" id="{0FA9E2C8-8D04-424B-B29E-C42F0C53FB95}"/>
                </a:ext>
              </a:extLst>
            </p:cNvPr>
            <p:cNvSpPr txBox="1"/>
            <p:nvPr/>
          </p:nvSpPr>
          <p:spPr>
            <a:xfrm>
              <a:off x="1140903" y="4985682"/>
              <a:ext cx="671119" cy="369332"/>
            </a:xfrm>
            <a:prstGeom prst="rect">
              <a:avLst/>
            </a:prstGeom>
            <a:noFill/>
          </p:spPr>
          <p:txBody>
            <a:bodyPr wrap="square" rtlCol="0">
              <a:spAutoFit/>
            </a:bodyPr>
            <a:lstStyle/>
            <a:p>
              <a:pPr algn="ctr"/>
              <a:r>
                <a:rPr lang="en-US" b="1" dirty="0">
                  <a:solidFill>
                    <a:srgbClr val="7030A0"/>
                  </a:solidFill>
                </a:rPr>
                <a:t>C</a:t>
              </a:r>
              <a:r>
                <a:rPr lang="en-US" b="1" baseline="-25000" dirty="0">
                  <a:solidFill>
                    <a:srgbClr val="7030A0"/>
                  </a:solidFill>
                </a:rPr>
                <a:t>2</a:t>
              </a:r>
            </a:p>
          </p:txBody>
        </p:sp>
        <p:sp>
          <p:nvSpPr>
            <p:cNvPr id="18" name="TextBox 17">
              <a:extLst>
                <a:ext uri="{FF2B5EF4-FFF2-40B4-BE49-F238E27FC236}">
                  <a16:creationId xmlns:a16="http://schemas.microsoft.com/office/drawing/2014/main" id="{4EA27538-E981-4FF4-9801-33DC58C9C218}"/>
                </a:ext>
              </a:extLst>
            </p:cNvPr>
            <p:cNvSpPr txBox="1"/>
            <p:nvPr/>
          </p:nvSpPr>
          <p:spPr>
            <a:xfrm>
              <a:off x="7501417" y="1077107"/>
              <a:ext cx="671119" cy="369332"/>
            </a:xfrm>
            <a:prstGeom prst="rect">
              <a:avLst/>
            </a:prstGeom>
            <a:noFill/>
          </p:spPr>
          <p:txBody>
            <a:bodyPr wrap="square" rtlCol="0">
              <a:spAutoFit/>
            </a:bodyPr>
            <a:lstStyle/>
            <a:p>
              <a:pPr algn="ctr"/>
              <a:r>
                <a:rPr lang="en-US" b="1" dirty="0">
                  <a:solidFill>
                    <a:schemeClr val="accent6"/>
                  </a:solidFill>
                </a:rPr>
                <a:t>C</a:t>
              </a:r>
              <a:r>
                <a:rPr lang="en-US" b="1" baseline="-25000" dirty="0">
                  <a:solidFill>
                    <a:schemeClr val="accent6"/>
                  </a:solidFill>
                </a:rPr>
                <a:t>2</a:t>
              </a:r>
            </a:p>
          </p:txBody>
        </p:sp>
      </p:grpSp>
      <p:sp>
        <p:nvSpPr>
          <p:cNvPr id="4" name="TextBox 3">
            <a:extLst>
              <a:ext uri="{FF2B5EF4-FFF2-40B4-BE49-F238E27FC236}">
                <a16:creationId xmlns:a16="http://schemas.microsoft.com/office/drawing/2014/main" id="{53B26C0D-9CFC-421F-A359-17F58C681FE7}"/>
              </a:ext>
            </a:extLst>
          </p:cNvPr>
          <p:cNvSpPr txBox="1"/>
          <p:nvPr/>
        </p:nvSpPr>
        <p:spPr>
          <a:xfrm>
            <a:off x="1459684" y="3338008"/>
            <a:ext cx="1924679" cy="369332"/>
          </a:xfrm>
          <a:prstGeom prst="rect">
            <a:avLst/>
          </a:prstGeom>
          <a:noFill/>
        </p:spPr>
        <p:txBody>
          <a:bodyPr wrap="square" rtlCol="0">
            <a:spAutoFit/>
          </a:bodyPr>
          <a:lstStyle/>
          <a:p>
            <a:r>
              <a:rPr lang="en-US" b="1" dirty="0"/>
              <a:t>True Positive (TP)</a:t>
            </a:r>
          </a:p>
        </p:txBody>
      </p:sp>
      <p:sp>
        <p:nvSpPr>
          <p:cNvPr id="23" name="TextBox 22">
            <a:extLst>
              <a:ext uri="{FF2B5EF4-FFF2-40B4-BE49-F238E27FC236}">
                <a16:creationId xmlns:a16="http://schemas.microsoft.com/office/drawing/2014/main" id="{79C5E4C8-D9B3-47C2-B74D-59EE410631C0}"/>
              </a:ext>
            </a:extLst>
          </p:cNvPr>
          <p:cNvSpPr txBox="1"/>
          <p:nvPr/>
        </p:nvSpPr>
        <p:spPr>
          <a:xfrm>
            <a:off x="4043494" y="5673657"/>
            <a:ext cx="1984707" cy="369332"/>
          </a:xfrm>
          <a:prstGeom prst="rect">
            <a:avLst/>
          </a:prstGeom>
          <a:noFill/>
        </p:spPr>
        <p:txBody>
          <a:bodyPr wrap="square" rtlCol="0">
            <a:spAutoFit/>
          </a:bodyPr>
          <a:lstStyle/>
          <a:p>
            <a:r>
              <a:rPr lang="en-US" b="1" dirty="0"/>
              <a:t>True Negative (TN)</a:t>
            </a:r>
          </a:p>
        </p:txBody>
      </p:sp>
      <p:sp>
        <p:nvSpPr>
          <p:cNvPr id="24" name="TextBox 23">
            <a:extLst>
              <a:ext uri="{FF2B5EF4-FFF2-40B4-BE49-F238E27FC236}">
                <a16:creationId xmlns:a16="http://schemas.microsoft.com/office/drawing/2014/main" id="{11C30FA0-510E-4D0D-904B-3EBC970F9D43}"/>
              </a:ext>
            </a:extLst>
          </p:cNvPr>
          <p:cNvSpPr txBox="1"/>
          <p:nvPr/>
        </p:nvSpPr>
        <p:spPr>
          <a:xfrm>
            <a:off x="1429669" y="5721718"/>
            <a:ext cx="2060151" cy="369332"/>
          </a:xfrm>
          <a:prstGeom prst="rect">
            <a:avLst/>
          </a:prstGeom>
          <a:noFill/>
        </p:spPr>
        <p:txBody>
          <a:bodyPr wrap="square" rtlCol="0">
            <a:spAutoFit/>
          </a:bodyPr>
          <a:lstStyle/>
          <a:p>
            <a:r>
              <a:rPr lang="en-US" b="1" dirty="0"/>
              <a:t>False Negative (FN)</a:t>
            </a:r>
          </a:p>
        </p:txBody>
      </p:sp>
      <p:sp>
        <p:nvSpPr>
          <p:cNvPr id="25" name="TextBox 24">
            <a:extLst>
              <a:ext uri="{FF2B5EF4-FFF2-40B4-BE49-F238E27FC236}">
                <a16:creationId xmlns:a16="http://schemas.microsoft.com/office/drawing/2014/main" id="{356F7EEC-5C01-4D84-9D83-1D29C6E5CB03}"/>
              </a:ext>
            </a:extLst>
          </p:cNvPr>
          <p:cNvSpPr txBox="1"/>
          <p:nvPr/>
        </p:nvSpPr>
        <p:spPr>
          <a:xfrm>
            <a:off x="4073507" y="3338008"/>
            <a:ext cx="1924679" cy="369332"/>
          </a:xfrm>
          <a:prstGeom prst="rect">
            <a:avLst/>
          </a:prstGeom>
          <a:noFill/>
        </p:spPr>
        <p:txBody>
          <a:bodyPr wrap="square" rtlCol="0">
            <a:spAutoFit/>
          </a:bodyPr>
          <a:lstStyle/>
          <a:p>
            <a:r>
              <a:rPr lang="en-US" b="1" dirty="0"/>
              <a:t>False Positive (FP)</a:t>
            </a:r>
          </a:p>
        </p:txBody>
      </p:sp>
    </p:spTree>
    <p:extLst>
      <p:ext uri="{BB962C8B-B14F-4D97-AF65-F5344CB8AC3E}">
        <p14:creationId xmlns:p14="http://schemas.microsoft.com/office/powerpoint/2010/main" val="96522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1397"/>
            <a:ext cx="12192000" cy="563536"/>
          </a:xfrm>
        </p:spPr>
        <p:txBody>
          <a:bodyPr>
            <a:normAutofit fontScale="90000"/>
          </a:bodyPr>
          <a:lstStyle/>
          <a:p>
            <a:pPr algn="ctr"/>
            <a:r>
              <a:rPr lang="en-US" altLang="en-US" b="1" dirty="0"/>
              <a:t>ROC Curves </a:t>
            </a:r>
            <a:r>
              <a:rPr lang="en-US" altLang="en-US" sz="2400" b="1" dirty="0"/>
              <a:t>(Receiver Operating Characteristic Curves) </a:t>
            </a:r>
            <a:r>
              <a:rPr lang="en-US" altLang="en-US" b="1" dirty="0"/>
              <a:t>for a Perfect Classifier</a:t>
            </a:r>
          </a:p>
        </p:txBody>
      </p:sp>
      <p:sp>
        <p:nvSpPr>
          <p:cNvPr id="2" name="TextBox 1">
            <a:extLst>
              <a:ext uri="{FF2B5EF4-FFF2-40B4-BE49-F238E27FC236}">
                <a16:creationId xmlns:a16="http://schemas.microsoft.com/office/drawing/2014/main" id="{0F66CEA2-02B0-4185-BA19-11724A61244F}"/>
              </a:ext>
            </a:extLst>
          </p:cNvPr>
          <p:cNvSpPr txBox="1"/>
          <p:nvPr/>
        </p:nvSpPr>
        <p:spPr>
          <a:xfrm>
            <a:off x="52952" y="5224825"/>
            <a:ext cx="3218754" cy="1077218"/>
          </a:xfrm>
          <a:prstGeom prst="rect">
            <a:avLst/>
          </a:prstGeom>
          <a:noFill/>
          <a:ln>
            <a:solidFill>
              <a:srgbClr val="002060"/>
            </a:solidFill>
          </a:ln>
        </p:spPr>
        <p:txBody>
          <a:bodyPr wrap="square" rtlCol="0">
            <a:spAutoFit/>
          </a:bodyPr>
          <a:lstStyle/>
          <a:p>
            <a:r>
              <a:rPr lang="en-US" sz="1600" dirty="0">
                <a:solidFill>
                  <a:srgbClr val="FF66FF"/>
                </a:solidFill>
              </a:rPr>
              <a:t>When threshold is near 0.0, </a:t>
            </a:r>
          </a:p>
          <a:p>
            <a:r>
              <a:rPr lang="en-US" sz="1600" dirty="0">
                <a:solidFill>
                  <a:srgbClr val="FF66FF"/>
                </a:solidFill>
              </a:rPr>
              <a:t>Sensitivity = TP/(TP+FN) = 10/10 = 1</a:t>
            </a:r>
          </a:p>
          <a:p>
            <a:r>
              <a:rPr lang="en-US" sz="1600" dirty="0">
                <a:solidFill>
                  <a:srgbClr val="FF66FF"/>
                </a:solidFill>
              </a:rPr>
              <a:t>Specificity = TN/(TN+FP)= 0/10 = 0</a:t>
            </a:r>
          </a:p>
          <a:p>
            <a:r>
              <a:rPr lang="en-US" sz="1600" dirty="0">
                <a:solidFill>
                  <a:srgbClr val="FF66FF"/>
                </a:solidFill>
              </a:rPr>
              <a:t>Hence (1,1)</a:t>
            </a:r>
          </a:p>
        </p:txBody>
      </p:sp>
      <p:sp>
        <p:nvSpPr>
          <p:cNvPr id="10" name="TextBox 9">
            <a:extLst>
              <a:ext uri="{FF2B5EF4-FFF2-40B4-BE49-F238E27FC236}">
                <a16:creationId xmlns:a16="http://schemas.microsoft.com/office/drawing/2014/main" id="{160172A8-B54C-4A2B-86C4-E05B43327537}"/>
              </a:ext>
            </a:extLst>
          </p:cNvPr>
          <p:cNvSpPr txBox="1"/>
          <p:nvPr/>
        </p:nvSpPr>
        <p:spPr>
          <a:xfrm>
            <a:off x="41945" y="4060154"/>
            <a:ext cx="3263359" cy="1077218"/>
          </a:xfrm>
          <a:prstGeom prst="rect">
            <a:avLst/>
          </a:prstGeom>
          <a:noFill/>
          <a:ln>
            <a:solidFill>
              <a:srgbClr val="002060"/>
            </a:solidFill>
          </a:ln>
        </p:spPr>
        <p:txBody>
          <a:bodyPr wrap="square" rtlCol="0">
            <a:spAutoFit/>
          </a:bodyPr>
          <a:lstStyle/>
          <a:p>
            <a:r>
              <a:rPr lang="en-US" sz="1600" dirty="0">
                <a:solidFill>
                  <a:srgbClr val="FF5050"/>
                </a:solidFill>
              </a:rPr>
              <a:t>When threshold is near 0.25, </a:t>
            </a:r>
          </a:p>
          <a:p>
            <a:r>
              <a:rPr lang="en-US" sz="1600" dirty="0">
                <a:solidFill>
                  <a:srgbClr val="FF5050"/>
                </a:solidFill>
              </a:rPr>
              <a:t>Sensitivity = TP/(TP+FN) = 10/10 = 1</a:t>
            </a:r>
          </a:p>
          <a:p>
            <a:r>
              <a:rPr lang="en-US" sz="1600" dirty="0">
                <a:solidFill>
                  <a:srgbClr val="FF5050"/>
                </a:solidFill>
              </a:rPr>
              <a:t>Specificity = TN/(TN+FP) = 5/ 10 = 0.5</a:t>
            </a:r>
          </a:p>
          <a:p>
            <a:r>
              <a:rPr lang="en-US" sz="1600" dirty="0">
                <a:solidFill>
                  <a:srgbClr val="FF5050"/>
                </a:solidFill>
              </a:rPr>
              <a:t>Hence (0.5,1)</a:t>
            </a:r>
          </a:p>
        </p:txBody>
      </p:sp>
      <p:sp>
        <p:nvSpPr>
          <p:cNvPr id="11" name="TextBox 10">
            <a:extLst>
              <a:ext uri="{FF2B5EF4-FFF2-40B4-BE49-F238E27FC236}">
                <a16:creationId xmlns:a16="http://schemas.microsoft.com/office/drawing/2014/main" id="{6586063E-689C-47C0-B067-314FD4EA46E6}"/>
              </a:ext>
            </a:extLst>
          </p:cNvPr>
          <p:cNvSpPr txBox="1"/>
          <p:nvPr/>
        </p:nvSpPr>
        <p:spPr>
          <a:xfrm>
            <a:off x="43343" y="2912259"/>
            <a:ext cx="3263359" cy="1077218"/>
          </a:xfrm>
          <a:prstGeom prst="rect">
            <a:avLst/>
          </a:prstGeom>
          <a:noFill/>
          <a:ln>
            <a:solidFill>
              <a:srgbClr val="002060"/>
            </a:solidFill>
          </a:ln>
        </p:spPr>
        <p:txBody>
          <a:bodyPr wrap="square" rtlCol="0">
            <a:spAutoFit/>
          </a:bodyPr>
          <a:lstStyle/>
          <a:p>
            <a:r>
              <a:rPr lang="en-US" sz="1600" dirty="0">
                <a:solidFill>
                  <a:srgbClr val="0070C0"/>
                </a:solidFill>
              </a:rPr>
              <a:t>When threshold is near 0.5, </a:t>
            </a:r>
          </a:p>
          <a:p>
            <a:r>
              <a:rPr lang="en-US" sz="1600" dirty="0">
                <a:solidFill>
                  <a:srgbClr val="0070C0"/>
                </a:solidFill>
              </a:rPr>
              <a:t>Sensitivity = TP/(TP+FN) = 10/10 = 1</a:t>
            </a:r>
          </a:p>
          <a:p>
            <a:r>
              <a:rPr lang="en-US" sz="1600" dirty="0">
                <a:solidFill>
                  <a:srgbClr val="0070C0"/>
                </a:solidFill>
              </a:rPr>
              <a:t>Specificity = TN/(TN+FP) = 10/10= 1</a:t>
            </a:r>
          </a:p>
          <a:p>
            <a:r>
              <a:rPr lang="en-US" sz="1600" dirty="0">
                <a:solidFill>
                  <a:srgbClr val="0070C0"/>
                </a:solidFill>
              </a:rPr>
              <a:t>Hence (0,1)</a:t>
            </a:r>
          </a:p>
        </p:txBody>
      </p:sp>
      <p:sp>
        <p:nvSpPr>
          <p:cNvPr id="12" name="TextBox 11">
            <a:extLst>
              <a:ext uri="{FF2B5EF4-FFF2-40B4-BE49-F238E27FC236}">
                <a16:creationId xmlns:a16="http://schemas.microsoft.com/office/drawing/2014/main" id="{A145B4F5-0F0F-4CFA-A970-FBB308C7D7C6}"/>
              </a:ext>
            </a:extLst>
          </p:cNvPr>
          <p:cNvSpPr txBox="1"/>
          <p:nvPr/>
        </p:nvSpPr>
        <p:spPr>
          <a:xfrm>
            <a:off x="69908" y="1714030"/>
            <a:ext cx="3263359" cy="1077218"/>
          </a:xfrm>
          <a:prstGeom prst="rect">
            <a:avLst/>
          </a:prstGeom>
          <a:noFill/>
          <a:ln>
            <a:solidFill>
              <a:srgbClr val="002060"/>
            </a:solidFill>
          </a:ln>
        </p:spPr>
        <p:txBody>
          <a:bodyPr wrap="square" rtlCol="0">
            <a:spAutoFit/>
          </a:bodyPr>
          <a:lstStyle/>
          <a:p>
            <a:r>
              <a:rPr lang="en-US" sz="1600" dirty="0">
                <a:solidFill>
                  <a:srgbClr val="00B050"/>
                </a:solidFill>
              </a:rPr>
              <a:t>When threshold is near .75, </a:t>
            </a:r>
          </a:p>
          <a:p>
            <a:r>
              <a:rPr lang="en-US" sz="1600" dirty="0">
                <a:solidFill>
                  <a:srgbClr val="00B050"/>
                </a:solidFill>
              </a:rPr>
              <a:t>Sensitivity = TP/(TP+FN) = 5/10 = 0.5</a:t>
            </a:r>
          </a:p>
          <a:p>
            <a:r>
              <a:rPr lang="en-US" sz="1600" dirty="0">
                <a:solidFill>
                  <a:srgbClr val="00B050"/>
                </a:solidFill>
              </a:rPr>
              <a:t>Specificity = TN/(TN+FP) = 10/10= 1</a:t>
            </a:r>
          </a:p>
          <a:p>
            <a:r>
              <a:rPr lang="en-US" sz="1600" dirty="0">
                <a:solidFill>
                  <a:srgbClr val="00B050"/>
                </a:solidFill>
              </a:rPr>
              <a:t>Hence (0,0.5)</a:t>
            </a:r>
          </a:p>
        </p:txBody>
      </p:sp>
      <p:sp>
        <p:nvSpPr>
          <p:cNvPr id="13" name="TextBox 12">
            <a:extLst>
              <a:ext uri="{FF2B5EF4-FFF2-40B4-BE49-F238E27FC236}">
                <a16:creationId xmlns:a16="http://schemas.microsoft.com/office/drawing/2014/main" id="{B41217BE-904D-4C89-9498-B69984A82258}"/>
              </a:ext>
            </a:extLst>
          </p:cNvPr>
          <p:cNvSpPr txBox="1"/>
          <p:nvPr/>
        </p:nvSpPr>
        <p:spPr>
          <a:xfrm>
            <a:off x="71306" y="557746"/>
            <a:ext cx="3263359" cy="1077218"/>
          </a:xfrm>
          <a:prstGeom prst="rect">
            <a:avLst/>
          </a:prstGeom>
          <a:noFill/>
          <a:ln>
            <a:solidFill>
              <a:srgbClr val="002060"/>
            </a:solidFill>
          </a:ln>
        </p:spPr>
        <p:txBody>
          <a:bodyPr wrap="square" rtlCol="0">
            <a:spAutoFit/>
          </a:bodyPr>
          <a:lstStyle/>
          <a:p>
            <a:r>
              <a:rPr lang="en-US" sz="1600" dirty="0">
                <a:solidFill>
                  <a:srgbClr val="FFC000"/>
                </a:solidFill>
              </a:rPr>
              <a:t>When threshold is near 1, </a:t>
            </a:r>
          </a:p>
          <a:p>
            <a:r>
              <a:rPr lang="en-US" sz="1600" dirty="0">
                <a:solidFill>
                  <a:srgbClr val="FFC000"/>
                </a:solidFill>
              </a:rPr>
              <a:t>Sensitivity = TP/(TP+FN) = 0/10 = 0</a:t>
            </a:r>
          </a:p>
          <a:p>
            <a:r>
              <a:rPr lang="en-US" sz="1600" dirty="0">
                <a:solidFill>
                  <a:srgbClr val="FFC000"/>
                </a:solidFill>
              </a:rPr>
              <a:t>Specificity = TN/(TN+FP) = 10/10= 1</a:t>
            </a:r>
          </a:p>
          <a:p>
            <a:r>
              <a:rPr lang="en-US" sz="1600" dirty="0">
                <a:solidFill>
                  <a:srgbClr val="FFC000"/>
                </a:solidFill>
              </a:rPr>
              <a:t>Hence (0,0)</a:t>
            </a:r>
          </a:p>
        </p:txBody>
      </p:sp>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314F042-6CFC-4571-A2AE-379515CAEC1D}"/>
              </a:ext>
            </a:extLst>
          </p:cNvPr>
          <p:cNvCxnSpPr>
            <a:cxnSpLocks/>
          </p:cNvCxnSpPr>
          <p:nvPr/>
        </p:nvCxnSpPr>
        <p:spPr>
          <a:xfrm flipV="1">
            <a:off x="4001507" y="5171670"/>
            <a:ext cx="1043424" cy="17213"/>
          </a:xfrm>
          <a:prstGeom prst="line">
            <a:avLst/>
          </a:prstGeom>
          <a:ln w="28575">
            <a:solidFill>
              <a:srgbClr val="FF66FF"/>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76B17F-6CB9-4E4D-B7FC-1319D55D4739}"/>
              </a:ext>
            </a:extLst>
          </p:cNvPr>
          <p:cNvCxnSpPr>
            <a:cxnSpLocks/>
          </p:cNvCxnSpPr>
          <p:nvPr/>
        </p:nvCxnSpPr>
        <p:spPr>
          <a:xfrm flipV="1">
            <a:off x="3981933" y="4316231"/>
            <a:ext cx="988069" cy="699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7B54AC2-285E-4CC0-811E-A85D1EA4DF87}"/>
              </a:ext>
            </a:extLst>
          </p:cNvPr>
          <p:cNvCxnSpPr>
            <a:cxnSpLocks/>
          </p:cNvCxnSpPr>
          <p:nvPr/>
        </p:nvCxnSpPr>
        <p:spPr>
          <a:xfrm flipV="1">
            <a:off x="4015489" y="3429000"/>
            <a:ext cx="961324" cy="21766"/>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7B0578C-3608-4713-A068-4E24B3B6B49E}"/>
              </a:ext>
            </a:extLst>
          </p:cNvPr>
          <p:cNvCxnSpPr>
            <a:cxnSpLocks/>
          </p:cNvCxnSpPr>
          <p:nvPr/>
        </p:nvCxnSpPr>
        <p:spPr>
          <a:xfrm>
            <a:off x="3974942" y="2487429"/>
            <a:ext cx="1030446"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6448E65-F4A2-4585-B4BC-1008933F9A6F}"/>
              </a:ext>
            </a:extLst>
          </p:cNvPr>
          <p:cNvCxnSpPr>
            <a:cxnSpLocks/>
          </p:cNvCxnSpPr>
          <p:nvPr/>
        </p:nvCxnSpPr>
        <p:spPr>
          <a:xfrm>
            <a:off x="4001507" y="1641538"/>
            <a:ext cx="1013406" cy="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flipV="1">
            <a:off x="7007565" y="679508"/>
            <a:ext cx="4586020" cy="92"/>
          </a:xfrm>
          <a:prstGeom prst="line">
            <a:avLst/>
          </a:prstGeom>
          <a:ln w="31750"/>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93307D25-C218-479A-A4B8-C4462B9F6110}"/>
              </a:ext>
            </a:extLst>
          </p:cNvPr>
          <p:cNvCxnSpPr>
            <a:cxnSpLocks/>
          </p:cNvCxnSpPr>
          <p:nvPr/>
        </p:nvCxnSpPr>
        <p:spPr>
          <a:xfrm>
            <a:off x="6996705" y="679599"/>
            <a:ext cx="23769" cy="4509284"/>
          </a:xfrm>
          <a:prstGeom prst="line">
            <a:avLst/>
          </a:prstGeom>
          <a:ln w="31750"/>
        </p:spPr>
        <p:style>
          <a:lnRef idx="1">
            <a:schemeClr val="dk1"/>
          </a:lnRef>
          <a:fillRef idx="0">
            <a:schemeClr val="dk1"/>
          </a:fillRef>
          <a:effectRef idx="0">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451575" y="444617"/>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9179554" y="479571"/>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0A0998B-8517-4315-A00D-931D9A77926F}"/>
              </a:ext>
            </a:extLst>
          </p:cNvPr>
          <p:cNvSpPr/>
          <p:nvPr/>
        </p:nvSpPr>
        <p:spPr>
          <a:xfrm>
            <a:off x="6867282" y="48935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a:off x="6850208" y="2722230"/>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a:off x="6875375" y="5045983"/>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1 – Specificity  (FPR)</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95967"/>
              <a:ext cx="2610662" cy="307777"/>
            </a:xfrm>
            <a:prstGeom prst="rect">
              <a:avLst/>
            </a:prstGeom>
            <a:noFill/>
          </p:spPr>
          <p:txBody>
            <a:bodyPr wrap="square" rtlCol="0">
              <a:spAutoFit/>
            </a:bodyPr>
            <a:lstStyle/>
            <a:p>
              <a:pPr algn="ctr"/>
              <a:r>
                <a:rPr lang="en-US" sz="1400" b="1" dirty="0"/>
                <a:t>Sensitivity (TPR)</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grpSp>
        <p:nvGrpSpPr>
          <p:cNvPr id="109" name="Group 108">
            <a:extLst>
              <a:ext uri="{FF2B5EF4-FFF2-40B4-BE49-F238E27FC236}">
                <a16:creationId xmlns:a16="http://schemas.microsoft.com/office/drawing/2014/main" id="{860D0C29-2348-4832-B33A-23DCFC26BF72}"/>
              </a:ext>
            </a:extLst>
          </p:cNvPr>
          <p:cNvGrpSpPr/>
          <p:nvPr/>
        </p:nvGrpSpPr>
        <p:grpSpPr>
          <a:xfrm>
            <a:off x="4473634" y="5038726"/>
            <a:ext cx="1782205" cy="777524"/>
            <a:chOff x="4146463" y="5332341"/>
            <a:chExt cx="1782205" cy="777524"/>
          </a:xfrm>
        </p:grpSpPr>
        <p:sp>
          <p:nvSpPr>
            <p:cNvPr id="92" name="TextBox 91">
              <a:extLst>
                <a:ext uri="{FF2B5EF4-FFF2-40B4-BE49-F238E27FC236}">
                  <a16:creationId xmlns:a16="http://schemas.microsoft.com/office/drawing/2014/main" id="{711EE43F-31CE-4432-A1EC-F236D2D9CFE8}"/>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 = 10</a:t>
              </a:r>
            </a:p>
          </p:txBody>
        </p:sp>
        <p:sp>
          <p:nvSpPr>
            <p:cNvPr id="106" name="TextBox 105">
              <a:extLst>
                <a:ext uri="{FF2B5EF4-FFF2-40B4-BE49-F238E27FC236}">
                  <a16:creationId xmlns:a16="http://schemas.microsoft.com/office/drawing/2014/main" id="{FD65E38F-D41E-450D-87F0-499B6989EBBC}"/>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0</a:t>
              </a:r>
            </a:p>
          </p:txBody>
        </p:sp>
        <p:sp>
          <p:nvSpPr>
            <p:cNvPr id="107" name="TextBox 106">
              <a:extLst>
                <a:ext uri="{FF2B5EF4-FFF2-40B4-BE49-F238E27FC236}">
                  <a16:creationId xmlns:a16="http://schemas.microsoft.com/office/drawing/2014/main" id="{72901599-5C50-463A-AA5C-9A409784E5B6}"/>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 = 10</a:t>
              </a:r>
            </a:p>
          </p:txBody>
        </p:sp>
        <p:sp>
          <p:nvSpPr>
            <p:cNvPr id="108" name="TextBox 107">
              <a:extLst>
                <a:ext uri="{FF2B5EF4-FFF2-40B4-BE49-F238E27FC236}">
                  <a16:creationId xmlns:a16="http://schemas.microsoft.com/office/drawing/2014/main" id="{12C7EB7E-AB13-4412-85F0-D66E9901078C}"/>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 0</a:t>
              </a:r>
            </a:p>
          </p:txBody>
        </p:sp>
        <p:sp>
          <p:nvSpPr>
            <p:cNvPr id="99" name="TextBox 98">
              <a:extLst>
                <a:ext uri="{FF2B5EF4-FFF2-40B4-BE49-F238E27FC236}">
                  <a16:creationId xmlns:a16="http://schemas.microsoft.com/office/drawing/2014/main" id="{8427B7E6-DF1A-4C2C-9916-D4A377DC8677}"/>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10" name="TextBox 109">
              <a:extLst>
                <a:ext uri="{FF2B5EF4-FFF2-40B4-BE49-F238E27FC236}">
                  <a16:creationId xmlns:a16="http://schemas.microsoft.com/office/drawing/2014/main" id="{94D2205A-65BA-4644-AE76-35633EB64492}"/>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00" name="TextBox 99">
              <a:extLst>
                <a:ext uri="{FF2B5EF4-FFF2-40B4-BE49-F238E27FC236}">
                  <a16:creationId xmlns:a16="http://schemas.microsoft.com/office/drawing/2014/main" id="{2A790B4E-F664-444F-AE8E-211520002D7A}"/>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12" name="TextBox 111">
              <a:extLst>
                <a:ext uri="{FF2B5EF4-FFF2-40B4-BE49-F238E27FC236}">
                  <a16:creationId xmlns:a16="http://schemas.microsoft.com/office/drawing/2014/main" id="{1CF7B298-2F98-4046-9138-A1C82BC7761D}"/>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13" name="TextBox 112">
              <a:extLst>
                <a:ext uri="{FF2B5EF4-FFF2-40B4-BE49-F238E27FC236}">
                  <a16:creationId xmlns:a16="http://schemas.microsoft.com/office/drawing/2014/main" id="{28D1D9C4-34FA-4311-A62D-DFF508A04A74}"/>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14" name="TextBox 113">
              <a:extLst>
                <a:ext uri="{FF2B5EF4-FFF2-40B4-BE49-F238E27FC236}">
                  <a16:creationId xmlns:a16="http://schemas.microsoft.com/office/drawing/2014/main" id="{5F3382F2-16AF-4772-99CD-1E5532AD515C}"/>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27" name="Group 126">
            <a:extLst>
              <a:ext uri="{FF2B5EF4-FFF2-40B4-BE49-F238E27FC236}">
                <a16:creationId xmlns:a16="http://schemas.microsoft.com/office/drawing/2014/main" id="{70E6404F-79C0-449F-AC9E-3068B64E3D70}"/>
              </a:ext>
            </a:extLst>
          </p:cNvPr>
          <p:cNvGrpSpPr/>
          <p:nvPr/>
        </p:nvGrpSpPr>
        <p:grpSpPr>
          <a:xfrm>
            <a:off x="4507190" y="4149492"/>
            <a:ext cx="1782205" cy="777524"/>
            <a:chOff x="4146463" y="5332341"/>
            <a:chExt cx="1782205" cy="777524"/>
          </a:xfrm>
        </p:grpSpPr>
        <p:sp>
          <p:nvSpPr>
            <p:cNvPr id="128" name="TextBox 127">
              <a:extLst>
                <a:ext uri="{FF2B5EF4-FFF2-40B4-BE49-F238E27FC236}">
                  <a16:creationId xmlns:a16="http://schemas.microsoft.com/office/drawing/2014/main" id="{5BDAD6B6-D034-4CB1-B19B-579E9C70C4C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 10</a:t>
              </a:r>
            </a:p>
          </p:txBody>
        </p:sp>
        <p:sp>
          <p:nvSpPr>
            <p:cNvPr id="129" name="TextBox 128">
              <a:extLst>
                <a:ext uri="{FF2B5EF4-FFF2-40B4-BE49-F238E27FC236}">
                  <a16:creationId xmlns:a16="http://schemas.microsoft.com/office/drawing/2014/main" id="{06843427-92EC-4D6D-960F-3635F7E9A580}"/>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0</a:t>
              </a:r>
            </a:p>
          </p:txBody>
        </p:sp>
        <p:sp>
          <p:nvSpPr>
            <p:cNvPr id="130" name="TextBox 129">
              <a:extLst>
                <a:ext uri="{FF2B5EF4-FFF2-40B4-BE49-F238E27FC236}">
                  <a16:creationId xmlns:a16="http://schemas.microsoft.com/office/drawing/2014/main" id="{1ED6430E-43ED-4D1F-97F4-90891B76E191}"/>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FP=5</a:t>
              </a:r>
            </a:p>
          </p:txBody>
        </p:sp>
        <p:sp>
          <p:nvSpPr>
            <p:cNvPr id="131" name="TextBox 130">
              <a:extLst>
                <a:ext uri="{FF2B5EF4-FFF2-40B4-BE49-F238E27FC236}">
                  <a16:creationId xmlns:a16="http://schemas.microsoft.com/office/drawing/2014/main" id="{973200DF-2219-446B-81AD-5E691ACF86EF}"/>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TN=5</a:t>
              </a:r>
            </a:p>
          </p:txBody>
        </p:sp>
        <p:sp>
          <p:nvSpPr>
            <p:cNvPr id="132" name="TextBox 131">
              <a:extLst>
                <a:ext uri="{FF2B5EF4-FFF2-40B4-BE49-F238E27FC236}">
                  <a16:creationId xmlns:a16="http://schemas.microsoft.com/office/drawing/2014/main" id="{63D75A35-BFB2-4E96-A557-540D0D7CA392}"/>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33" name="TextBox 132">
              <a:extLst>
                <a:ext uri="{FF2B5EF4-FFF2-40B4-BE49-F238E27FC236}">
                  <a16:creationId xmlns:a16="http://schemas.microsoft.com/office/drawing/2014/main" id="{6BD0E2AA-488A-4467-A5AB-146E3501B4E5}"/>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34" name="TextBox 133">
              <a:extLst>
                <a:ext uri="{FF2B5EF4-FFF2-40B4-BE49-F238E27FC236}">
                  <a16:creationId xmlns:a16="http://schemas.microsoft.com/office/drawing/2014/main" id="{D6B453FA-90C8-4308-A69A-82EFEA88D136}"/>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35" name="TextBox 134">
              <a:extLst>
                <a:ext uri="{FF2B5EF4-FFF2-40B4-BE49-F238E27FC236}">
                  <a16:creationId xmlns:a16="http://schemas.microsoft.com/office/drawing/2014/main" id="{364E5BFA-9378-4446-9D10-DB9FD5F63460}"/>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36" name="TextBox 135">
              <a:extLst>
                <a:ext uri="{FF2B5EF4-FFF2-40B4-BE49-F238E27FC236}">
                  <a16:creationId xmlns:a16="http://schemas.microsoft.com/office/drawing/2014/main" id="{36D7E97D-76B0-4FAD-9713-3C9261BB8E70}"/>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37" name="TextBox 136">
              <a:extLst>
                <a:ext uri="{FF2B5EF4-FFF2-40B4-BE49-F238E27FC236}">
                  <a16:creationId xmlns:a16="http://schemas.microsoft.com/office/drawing/2014/main" id="{13B314BC-F39C-4655-AAFB-7FEBB761714A}"/>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38" name="Group 137">
            <a:extLst>
              <a:ext uri="{FF2B5EF4-FFF2-40B4-BE49-F238E27FC236}">
                <a16:creationId xmlns:a16="http://schemas.microsoft.com/office/drawing/2014/main" id="{8BF51221-98E2-446C-AF1B-E9F8F7BE5D32}"/>
              </a:ext>
            </a:extLst>
          </p:cNvPr>
          <p:cNvGrpSpPr/>
          <p:nvPr/>
        </p:nvGrpSpPr>
        <p:grpSpPr>
          <a:xfrm>
            <a:off x="4500199" y="3278434"/>
            <a:ext cx="1782205" cy="777524"/>
            <a:chOff x="4146463" y="5332341"/>
            <a:chExt cx="1782205" cy="777524"/>
          </a:xfrm>
        </p:grpSpPr>
        <p:sp>
          <p:nvSpPr>
            <p:cNvPr id="139" name="TextBox 138">
              <a:extLst>
                <a:ext uri="{FF2B5EF4-FFF2-40B4-BE49-F238E27FC236}">
                  <a16:creationId xmlns:a16="http://schemas.microsoft.com/office/drawing/2014/main" id="{AAE99003-645F-4434-AD69-9D60629CE62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TP=10</a:t>
              </a:r>
            </a:p>
          </p:txBody>
        </p:sp>
        <p:sp>
          <p:nvSpPr>
            <p:cNvPr id="140" name="TextBox 139">
              <a:extLst>
                <a:ext uri="{FF2B5EF4-FFF2-40B4-BE49-F238E27FC236}">
                  <a16:creationId xmlns:a16="http://schemas.microsoft.com/office/drawing/2014/main" id="{B17D9E28-80D7-40EB-AC42-5CB9DEB9D91A}"/>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FN=0</a:t>
              </a:r>
            </a:p>
          </p:txBody>
        </p:sp>
        <p:sp>
          <p:nvSpPr>
            <p:cNvPr id="141" name="TextBox 140">
              <a:extLst>
                <a:ext uri="{FF2B5EF4-FFF2-40B4-BE49-F238E27FC236}">
                  <a16:creationId xmlns:a16="http://schemas.microsoft.com/office/drawing/2014/main" id="{4E541A49-1784-4C5E-BEBA-7ED1290C141B}"/>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42" name="TextBox 141">
              <a:extLst>
                <a:ext uri="{FF2B5EF4-FFF2-40B4-BE49-F238E27FC236}">
                  <a16:creationId xmlns:a16="http://schemas.microsoft.com/office/drawing/2014/main" id="{6843ACF0-155F-4AD6-917E-38916B1F3F6E}"/>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43" name="TextBox 142">
              <a:extLst>
                <a:ext uri="{FF2B5EF4-FFF2-40B4-BE49-F238E27FC236}">
                  <a16:creationId xmlns:a16="http://schemas.microsoft.com/office/drawing/2014/main" id="{2124603B-8936-4546-97E1-9FC3E7454ABE}"/>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44" name="TextBox 143">
              <a:extLst>
                <a:ext uri="{FF2B5EF4-FFF2-40B4-BE49-F238E27FC236}">
                  <a16:creationId xmlns:a16="http://schemas.microsoft.com/office/drawing/2014/main" id="{46D5C51F-11BE-42DD-B379-2D3EBE8078D4}"/>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45" name="TextBox 144">
              <a:extLst>
                <a:ext uri="{FF2B5EF4-FFF2-40B4-BE49-F238E27FC236}">
                  <a16:creationId xmlns:a16="http://schemas.microsoft.com/office/drawing/2014/main" id="{279415B6-8B9D-4619-B904-E529E405E0F6}"/>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46" name="TextBox 145">
              <a:extLst>
                <a:ext uri="{FF2B5EF4-FFF2-40B4-BE49-F238E27FC236}">
                  <a16:creationId xmlns:a16="http://schemas.microsoft.com/office/drawing/2014/main" id="{98991B55-55D2-47EA-B13B-50DA033C661C}"/>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47" name="TextBox 146">
              <a:extLst>
                <a:ext uri="{FF2B5EF4-FFF2-40B4-BE49-F238E27FC236}">
                  <a16:creationId xmlns:a16="http://schemas.microsoft.com/office/drawing/2014/main" id="{40368F66-29C8-4403-B82E-629190AD7DC8}"/>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48" name="TextBox 147">
              <a:extLst>
                <a:ext uri="{FF2B5EF4-FFF2-40B4-BE49-F238E27FC236}">
                  <a16:creationId xmlns:a16="http://schemas.microsoft.com/office/drawing/2014/main" id="{4D3F35BE-AEBB-4635-B242-12B5B5506253}"/>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49" name="Group 148">
            <a:extLst>
              <a:ext uri="{FF2B5EF4-FFF2-40B4-BE49-F238E27FC236}">
                <a16:creationId xmlns:a16="http://schemas.microsoft.com/office/drawing/2014/main" id="{47BCB65F-D462-40AC-824A-E1D4222E89EF}"/>
              </a:ext>
            </a:extLst>
          </p:cNvPr>
          <p:cNvGrpSpPr/>
          <p:nvPr/>
        </p:nvGrpSpPr>
        <p:grpSpPr>
          <a:xfrm>
            <a:off x="4501597" y="2323486"/>
            <a:ext cx="1782205" cy="777524"/>
            <a:chOff x="4146463" y="5332341"/>
            <a:chExt cx="1782205" cy="777524"/>
          </a:xfrm>
        </p:grpSpPr>
        <p:sp>
          <p:nvSpPr>
            <p:cNvPr id="150" name="TextBox 149">
              <a:extLst>
                <a:ext uri="{FF2B5EF4-FFF2-40B4-BE49-F238E27FC236}">
                  <a16:creationId xmlns:a16="http://schemas.microsoft.com/office/drawing/2014/main" id="{25CB9B12-394B-45A7-A108-F997AB63C60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TP=5</a:t>
              </a:r>
            </a:p>
          </p:txBody>
        </p:sp>
        <p:sp>
          <p:nvSpPr>
            <p:cNvPr id="151" name="TextBox 150">
              <a:extLst>
                <a:ext uri="{FF2B5EF4-FFF2-40B4-BE49-F238E27FC236}">
                  <a16:creationId xmlns:a16="http://schemas.microsoft.com/office/drawing/2014/main" id="{D8BC972E-F14D-4E7A-9095-D757E735F393}"/>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5</a:t>
              </a:r>
            </a:p>
          </p:txBody>
        </p:sp>
        <p:sp>
          <p:nvSpPr>
            <p:cNvPr id="152" name="TextBox 151">
              <a:extLst>
                <a:ext uri="{FF2B5EF4-FFF2-40B4-BE49-F238E27FC236}">
                  <a16:creationId xmlns:a16="http://schemas.microsoft.com/office/drawing/2014/main" id="{01DB1FA7-1814-463A-ADE6-9FBBED76E448}"/>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53" name="TextBox 152">
              <a:extLst>
                <a:ext uri="{FF2B5EF4-FFF2-40B4-BE49-F238E27FC236}">
                  <a16:creationId xmlns:a16="http://schemas.microsoft.com/office/drawing/2014/main" id="{2C252077-5CF7-4020-B42D-63A094C6E5AE}"/>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54" name="TextBox 153">
              <a:extLst>
                <a:ext uri="{FF2B5EF4-FFF2-40B4-BE49-F238E27FC236}">
                  <a16:creationId xmlns:a16="http://schemas.microsoft.com/office/drawing/2014/main" id="{4075A42B-C2BD-41B8-B64F-79F29B3BDEB9}"/>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55" name="TextBox 154">
              <a:extLst>
                <a:ext uri="{FF2B5EF4-FFF2-40B4-BE49-F238E27FC236}">
                  <a16:creationId xmlns:a16="http://schemas.microsoft.com/office/drawing/2014/main" id="{D1ECED23-9E44-42FA-B91B-DA13051CEDC4}"/>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56" name="TextBox 155">
              <a:extLst>
                <a:ext uri="{FF2B5EF4-FFF2-40B4-BE49-F238E27FC236}">
                  <a16:creationId xmlns:a16="http://schemas.microsoft.com/office/drawing/2014/main" id="{11F9CCB0-49C3-49EF-8111-16397158EF68}"/>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57" name="TextBox 156">
              <a:extLst>
                <a:ext uri="{FF2B5EF4-FFF2-40B4-BE49-F238E27FC236}">
                  <a16:creationId xmlns:a16="http://schemas.microsoft.com/office/drawing/2014/main" id="{8B5C710C-B053-4C36-868B-8E57045F434A}"/>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58" name="TextBox 157">
              <a:extLst>
                <a:ext uri="{FF2B5EF4-FFF2-40B4-BE49-F238E27FC236}">
                  <a16:creationId xmlns:a16="http://schemas.microsoft.com/office/drawing/2014/main" id="{A4C9AF06-742C-4269-9D32-AE24E6533D54}"/>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59" name="TextBox 158">
              <a:extLst>
                <a:ext uri="{FF2B5EF4-FFF2-40B4-BE49-F238E27FC236}">
                  <a16:creationId xmlns:a16="http://schemas.microsoft.com/office/drawing/2014/main" id="{6876C9C2-CE57-4EC4-8F38-04CEF4C5AA8E}"/>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60" name="Group 159">
            <a:extLst>
              <a:ext uri="{FF2B5EF4-FFF2-40B4-BE49-F238E27FC236}">
                <a16:creationId xmlns:a16="http://schemas.microsoft.com/office/drawing/2014/main" id="{47F14943-1C39-40E3-BA02-35DD0B309B92}"/>
              </a:ext>
            </a:extLst>
          </p:cNvPr>
          <p:cNvGrpSpPr/>
          <p:nvPr/>
        </p:nvGrpSpPr>
        <p:grpSpPr>
          <a:xfrm>
            <a:off x="4511384" y="1469206"/>
            <a:ext cx="1782205" cy="777524"/>
            <a:chOff x="4146463" y="5332341"/>
            <a:chExt cx="1782205" cy="777524"/>
          </a:xfrm>
        </p:grpSpPr>
        <p:sp>
          <p:nvSpPr>
            <p:cNvPr id="161" name="TextBox 160">
              <a:extLst>
                <a:ext uri="{FF2B5EF4-FFF2-40B4-BE49-F238E27FC236}">
                  <a16:creationId xmlns:a16="http://schemas.microsoft.com/office/drawing/2014/main" id="{98361A8D-B52C-42BB-911B-192B1003FEDA}"/>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TP=0</a:t>
              </a:r>
            </a:p>
          </p:txBody>
        </p:sp>
        <p:sp>
          <p:nvSpPr>
            <p:cNvPr id="162" name="TextBox 161">
              <a:extLst>
                <a:ext uri="{FF2B5EF4-FFF2-40B4-BE49-F238E27FC236}">
                  <a16:creationId xmlns:a16="http://schemas.microsoft.com/office/drawing/2014/main" id="{B3A9DE28-3607-4FB7-9945-E4B6AE3B5671}"/>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FN=10</a:t>
              </a:r>
            </a:p>
          </p:txBody>
        </p:sp>
        <p:sp>
          <p:nvSpPr>
            <p:cNvPr id="163" name="TextBox 162">
              <a:extLst>
                <a:ext uri="{FF2B5EF4-FFF2-40B4-BE49-F238E27FC236}">
                  <a16:creationId xmlns:a16="http://schemas.microsoft.com/office/drawing/2014/main" id="{FA97C12E-D3F5-48E8-ADE8-A57EA6E42E61}"/>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64" name="TextBox 163">
              <a:extLst>
                <a:ext uri="{FF2B5EF4-FFF2-40B4-BE49-F238E27FC236}">
                  <a16:creationId xmlns:a16="http://schemas.microsoft.com/office/drawing/2014/main" id="{9731CDB8-AA00-49E5-8CBE-8D510E612350}"/>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65" name="TextBox 164">
              <a:extLst>
                <a:ext uri="{FF2B5EF4-FFF2-40B4-BE49-F238E27FC236}">
                  <a16:creationId xmlns:a16="http://schemas.microsoft.com/office/drawing/2014/main" id="{7AB94F81-92CA-4B32-A0C6-B2C2717796A2}"/>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66" name="TextBox 165">
              <a:extLst>
                <a:ext uri="{FF2B5EF4-FFF2-40B4-BE49-F238E27FC236}">
                  <a16:creationId xmlns:a16="http://schemas.microsoft.com/office/drawing/2014/main" id="{585F3840-75BB-45BF-B3CF-BC171064AFC0}"/>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67" name="TextBox 166">
              <a:extLst>
                <a:ext uri="{FF2B5EF4-FFF2-40B4-BE49-F238E27FC236}">
                  <a16:creationId xmlns:a16="http://schemas.microsoft.com/office/drawing/2014/main" id="{4510FC54-D4C7-4406-AD94-3696A23EF75C}"/>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68" name="TextBox 167">
              <a:extLst>
                <a:ext uri="{FF2B5EF4-FFF2-40B4-BE49-F238E27FC236}">
                  <a16:creationId xmlns:a16="http://schemas.microsoft.com/office/drawing/2014/main" id="{26E3853C-CCDD-4C55-9337-9164B40FB434}"/>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69" name="TextBox 168">
              <a:extLst>
                <a:ext uri="{FF2B5EF4-FFF2-40B4-BE49-F238E27FC236}">
                  <a16:creationId xmlns:a16="http://schemas.microsoft.com/office/drawing/2014/main" id="{9BB8C2FB-B3A5-4B3E-95D3-CF3F74D6903C}"/>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70" name="TextBox 169">
              <a:extLst>
                <a:ext uri="{FF2B5EF4-FFF2-40B4-BE49-F238E27FC236}">
                  <a16:creationId xmlns:a16="http://schemas.microsoft.com/office/drawing/2014/main" id="{F3B2D248-A86E-4435-8903-72D3E34CB9A8}"/>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09"/>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2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4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2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9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38"/>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48"/>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8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9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49"/>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149"/>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49"/>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1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6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50"/>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160"/>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13"/>
                                        </p:tgtEl>
                                        <p:attrNameLst>
                                          <p:attrName>style.visibility</p:attrName>
                                        </p:attrNameLst>
                                      </p:cBhvr>
                                      <p:to>
                                        <p:strVal val="hidden"/>
                                      </p:to>
                                    </p:set>
                                  </p:childTnLst>
                                </p:cTn>
                              </p:par>
                              <p:par>
                                <p:cTn id="116" presetID="22" presetClass="entr" presetSubtype="4" fill="hold" nodeType="with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wipe(down)">
                                      <p:cBhvr>
                                        <p:cTn id="118" dur="500"/>
                                        <p:tgtEl>
                                          <p:spTgt spid="77"/>
                                        </p:tgtEl>
                                      </p:cBhvr>
                                    </p:animEffect>
                                  </p:childTnLst>
                                </p:cTn>
                              </p:par>
                              <p:par>
                                <p:cTn id="119" presetID="22" presetClass="entr" presetSubtype="4" fill="hold" nodeType="with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wipe(down)">
                                      <p:cBhvr>
                                        <p:cTn id="12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0" grpId="0" animBg="1"/>
      <p:bldP spid="10" grpId="1" animBg="1"/>
      <p:bldP spid="11" grpId="0" animBg="1"/>
      <p:bldP spid="11" grpId="1" animBg="1"/>
      <p:bldP spid="12" grpId="0" animBg="1"/>
      <p:bldP spid="12" grpId="1" animBg="1"/>
      <p:bldP spid="13" grpId="0" animBg="1"/>
      <p:bldP spid="13" grpId="1" animBg="1"/>
      <p:bldP spid="82" grpId="0" animBg="1"/>
      <p:bldP spid="86" grpId="0" animBg="1"/>
      <p:bldP spid="87" grpId="0" animBg="1"/>
      <p:bldP spid="88" grpId="0" animBg="1"/>
      <p:bldP spid="89" grpId="0" animBg="1"/>
      <p:bldP spid="94" grpId="0"/>
      <p:bldP spid="95" grpId="0"/>
      <p:bldP spid="96" grpId="0"/>
      <p:bldP spid="97" grpId="0"/>
      <p:bldP spid="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flipV="1">
            <a:off x="7007565" y="679508"/>
            <a:ext cx="4586020" cy="92"/>
          </a:xfrm>
          <a:prstGeom prst="line">
            <a:avLst/>
          </a:prstGeom>
          <a:ln w="31750"/>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451575" y="444617"/>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9179554" y="479571"/>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0A0998B-8517-4315-A00D-931D9A77926F}"/>
              </a:ext>
            </a:extLst>
          </p:cNvPr>
          <p:cNvSpPr/>
          <p:nvPr/>
        </p:nvSpPr>
        <p:spPr>
          <a:xfrm>
            <a:off x="6867282" y="48935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a:off x="6850208" y="2722230"/>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a:off x="6875375" y="5045983"/>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1 – Specificity  (FPR)</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86239"/>
              <a:ext cx="2610662" cy="307777"/>
            </a:xfrm>
            <a:prstGeom prst="rect">
              <a:avLst/>
            </a:prstGeom>
            <a:noFill/>
          </p:spPr>
          <p:txBody>
            <a:bodyPr wrap="square" rtlCol="0">
              <a:spAutoFit/>
            </a:bodyPr>
            <a:lstStyle/>
            <a:p>
              <a:pPr algn="ctr"/>
              <a:r>
                <a:rPr lang="en-US" sz="1400" b="1" dirty="0"/>
                <a:t>Sensitivity </a:t>
              </a:r>
              <a:r>
                <a:rPr lang="en-US" sz="1400" b="1"/>
                <a:t>(TPR</a:t>
              </a:r>
              <a:r>
                <a:rPr lang="en-US" sz="1400" b="1" dirty="0"/>
                <a:t>)</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sp>
        <p:nvSpPr>
          <p:cNvPr id="3" name="TextBox 2">
            <a:extLst>
              <a:ext uri="{FF2B5EF4-FFF2-40B4-BE49-F238E27FC236}">
                <a16:creationId xmlns:a16="http://schemas.microsoft.com/office/drawing/2014/main" id="{ACAD3F75-A76B-4F6C-BD20-3B2EC7C4D137}"/>
              </a:ext>
            </a:extLst>
          </p:cNvPr>
          <p:cNvSpPr txBox="1"/>
          <p:nvPr/>
        </p:nvSpPr>
        <p:spPr>
          <a:xfrm>
            <a:off x="92684" y="612396"/>
            <a:ext cx="3360320" cy="6463308"/>
          </a:xfrm>
          <a:prstGeom prst="rect">
            <a:avLst/>
          </a:prstGeom>
          <a:noFill/>
        </p:spPr>
        <p:txBody>
          <a:bodyPr wrap="square" rtlCol="0">
            <a:spAutoFit/>
          </a:bodyPr>
          <a:lstStyle/>
          <a:p>
            <a:pPr marL="285750" indent="-285750">
              <a:buFont typeface="Arial" panose="020B0604020202020204" pitchFamily="34" charset="0"/>
              <a:buChar char="•"/>
            </a:pPr>
            <a:r>
              <a:rPr lang="en-US" dirty="0"/>
              <a:t>ROC curve is an evaluation metric for binary classification problems. </a:t>
            </a:r>
          </a:p>
          <a:p>
            <a:pPr marL="285750" indent="-285750">
              <a:buFont typeface="Arial" panose="020B0604020202020204" pitchFamily="34" charset="0"/>
              <a:buChar char="•"/>
            </a:pPr>
            <a:r>
              <a:rPr lang="en-US" dirty="0"/>
              <a:t>Plots the Sensitivity (</a:t>
            </a:r>
            <a:r>
              <a:rPr lang="en-US" b="1" dirty="0"/>
              <a:t>TPR) </a:t>
            </a:r>
            <a:r>
              <a:rPr lang="en-US" dirty="0"/>
              <a:t>against 1 – Specificity (</a:t>
            </a:r>
            <a:r>
              <a:rPr lang="en-US" b="1" dirty="0"/>
              <a:t>FPR) </a:t>
            </a:r>
            <a:r>
              <a:rPr lang="en-US" dirty="0"/>
              <a:t>for</a:t>
            </a:r>
            <a:r>
              <a:rPr lang="en-US" b="1" dirty="0"/>
              <a:t> varying </a:t>
            </a:r>
            <a:r>
              <a:rPr lang="en-US" dirty="0"/>
              <a:t>threshold values</a:t>
            </a:r>
          </a:p>
          <a:p>
            <a:pPr marL="285750" indent="-285750">
              <a:buFont typeface="Arial" panose="020B0604020202020204" pitchFamily="34" charset="0"/>
              <a:buChar char="•"/>
            </a:pPr>
            <a:r>
              <a:rPr lang="en-US" b="1" dirty="0"/>
              <a:t>Area Under the Curve (AUC) </a:t>
            </a:r>
            <a:r>
              <a:rPr lang="en-US" dirty="0"/>
              <a:t>is the measure of the ability of a classifier to distinguish between classes and is used as a summary of the ROC curve</a:t>
            </a:r>
          </a:p>
          <a:p>
            <a:pPr marL="285750" indent="-285750">
              <a:buFont typeface="Arial" panose="020B0604020202020204" pitchFamily="34" charset="0"/>
              <a:buChar char="•"/>
            </a:pPr>
            <a:r>
              <a:rPr lang="en-US" dirty="0"/>
              <a:t>The goal in ROC space is to be in the </a:t>
            </a:r>
            <a:r>
              <a:rPr lang="en-US" b="1" i="1" dirty="0"/>
              <a:t>upper-left-hand corner </a:t>
            </a:r>
            <a:r>
              <a:rPr lang="en-US" dirty="0"/>
              <a:t> (0, 1), i.e. zero FP’s (</a:t>
            </a:r>
            <a:r>
              <a:rPr lang="en-US" i="1" dirty="0"/>
              <a:t>FPR=0</a:t>
            </a:r>
            <a:r>
              <a:rPr lang="en-US" dirty="0"/>
              <a:t>) ; Sensitivity(Recall)=1, i.e. all the positives classified as positives</a:t>
            </a:r>
          </a:p>
          <a:p>
            <a:pPr marL="285750" indent="-285750" algn="just">
              <a:buFont typeface="Arial" panose="020B0604020202020204" pitchFamily="34" charset="0"/>
              <a:buChar char="•"/>
            </a:pPr>
            <a:r>
              <a:rPr lang="en-US" dirty="0"/>
              <a:t>The diagonal (the “</a:t>
            </a:r>
            <a:r>
              <a:rPr lang="en-US" i="1" dirty="0"/>
              <a:t>curve</a:t>
            </a:r>
            <a:r>
              <a:rPr lang="en-US" dirty="0"/>
              <a:t>” for a naïve classifier), on an average, when drawing randomly scores on the unit interval or if our predictions are all 0 or all 1.</a:t>
            </a:r>
          </a:p>
          <a:p>
            <a:pPr marL="285750" indent="-285750">
              <a:buFont typeface="Arial" panose="020B0604020202020204" pitchFamily="34" charset="0"/>
              <a:buChar char="•"/>
            </a:pPr>
            <a:endParaRPr lang="en-US" dirty="0"/>
          </a:p>
        </p:txBody>
      </p:sp>
      <p:cxnSp>
        <p:nvCxnSpPr>
          <p:cNvPr id="6" name="Straight Connector 5">
            <a:extLst>
              <a:ext uri="{FF2B5EF4-FFF2-40B4-BE49-F238E27FC236}">
                <a16:creationId xmlns:a16="http://schemas.microsoft.com/office/drawing/2014/main" id="{4F4C2EA5-E20E-4774-BD25-DA27F785209E}"/>
              </a:ext>
            </a:extLst>
          </p:cNvPr>
          <p:cNvCxnSpPr>
            <a:cxnSpLocks/>
          </p:cNvCxnSpPr>
          <p:nvPr/>
        </p:nvCxnSpPr>
        <p:spPr>
          <a:xfrm flipV="1">
            <a:off x="7077741" y="654908"/>
            <a:ext cx="4482891" cy="457432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1" name="Title 1">
            <a:extLst>
              <a:ext uri="{FF2B5EF4-FFF2-40B4-BE49-F238E27FC236}">
                <a16:creationId xmlns:a16="http://schemas.microsoft.com/office/drawing/2014/main" id="{5B487E2A-5902-42D1-AAC7-BF087490D996}"/>
              </a:ext>
            </a:extLst>
          </p:cNvPr>
          <p:cNvSpPr txBox="1">
            <a:spLocks/>
          </p:cNvSpPr>
          <p:nvPr/>
        </p:nvSpPr>
        <p:spPr>
          <a:xfrm>
            <a:off x="0" y="18059"/>
            <a:ext cx="12192000" cy="56353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t>ROC Curves </a:t>
            </a:r>
            <a:r>
              <a:rPr lang="en-US" altLang="en-US" sz="2400" b="1" dirty="0"/>
              <a:t>(Receiver Operating Characteristic Curves) </a:t>
            </a:r>
            <a:r>
              <a:rPr lang="en-US" altLang="en-US" b="1" dirty="0"/>
              <a:t>for a Perfect Classifier</a:t>
            </a:r>
          </a:p>
        </p:txBody>
      </p:sp>
      <p:cxnSp>
        <p:nvCxnSpPr>
          <p:cNvPr id="172" name="Straight Connector 171">
            <a:extLst>
              <a:ext uri="{FF2B5EF4-FFF2-40B4-BE49-F238E27FC236}">
                <a16:creationId xmlns:a16="http://schemas.microsoft.com/office/drawing/2014/main" id="{91ACF297-78FE-43B0-A4CB-8C0FB0ED859C}"/>
              </a:ext>
            </a:extLst>
          </p:cNvPr>
          <p:cNvCxnSpPr>
            <a:cxnSpLocks/>
          </p:cNvCxnSpPr>
          <p:nvPr/>
        </p:nvCxnSpPr>
        <p:spPr>
          <a:xfrm>
            <a:off x="6996705" y="679599"/>
            <a:ext cx="23769" cy="4509284"/>
          </a:xfrm>
          <a:prstGeom prst="line">
            <a:avLst/>
          </a:prstGeom>
          <a:ln w="317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90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a:off x="11544121" y="619819"/>
            <a:ext cx="0" cy="2349642"/>
          </a:xfrm>
          <a:prstGeom prst="line">
            <a:avLst/>
          </a:prstGeom>
          <a:ln w="31750"/>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384817" y="2759170"/>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11384817" y="2159800"/>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93307D25-C218-479A-A4B8-C4462B9F6110}"/>
              </a:ext>
            </a:extLst>
          </p:cNvPr>
          <p:cNvCxnSpPr>
            <a:cxnSpLocks/>
          </p:cNvCxnSpPr>
          <p:nvPr/>
        </p:nvCxnSpPr>
        <p:spPr>
          <a:xfrm flipH="1">
            <a:off x="7031660" y="638113"/>
            <a:ext cx="4529884" cy="22030"/>
          </a:xfrm>
          <a:prstGeom prst="line">
            <a:avLst/>
          </a:prstGeom>
          <a:ln w="31750"/>
        </p:spPr>
        <p:style>
          <a:lnRef idx="1">
            <a:schemeClr val="dk1"/>
          </a:lnRef>
          <a:fillRef idx="0">
            <a:schemeClr val="dk1"/>
          </a:fillRef>
          <a:effectRef idx="0">
            <a:schemeClr val="dk1"/>
          </a:effectRef>
          <a:fontRef idx="minor">
            <a:schemeClr val="tx1"/>
          </a:fontRef>
        </p:style>
      </p:cxnSp>
      <p:sp>
        <p:nvSpPr>
          <p:cNvPr id="87" name="Oval 86">
            <a:extLst>
              <a:ext uri="{FF2B5EF4-FFF2-40B4-BE49-F238E27FC236}">
                <a16:creationId xmlns:a16="http://schemas.microsoft.com/office/drawing/2014/main" id="{50A0998B-8517-4315-A00D-931D9A77926F}"/>
              </a:ext>
            </a:extLst>
          </p:cNvPr>
          <p:cNvSpPr/>
          <p:nvPr/>
        </p:nvSpPr>
        <p:spPr>
          <a:xfrm rot="5400000">
            <a:off x="11364767" y="43793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rot="5400000">
            <a:off x="9131895" y="438899"/>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rot="5400000">
            <a:off x="6912511" y="426778"/>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Recall (Sensitivity)</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86239"/>
              <a:ext cx="2610662" cy="307777"/>
            </a:xfrm>
            <a:prstGeom prst="rect">
              <a:avLst/>
            </a:prstGeom>
            <a:noFill/>
          </p:spPr>
          <p:txBody>
            <a:bodyPr wrap="square" rtlCol="0">
              <a:spAutoFit/>
            </a:bodyPr>
            <a:lstStyle/>
            <a:p>
              <a:pPr algn="ctr"/>
              <a:r>
                <a:rPr lang="en-US" sz="1400" b="1" dirty="0"/>
                <a:t>Precision</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sp>
        <p:nvSpPr>
          <p:cNvPr id="3" name="TextBox 2">
            <a:extLst>
              <a:ext uri="{FF2B5EF4-FFF2-40B4-BE49-F238E27FC236}">
                <a16:creationId xmlns:a16="http://schemas.microsoft.com/office/drawing/2014/main" id="{ACAD3F75-A76B-4F6C-BD20-3B2EC7C4D137}"/>
              </a:ext>
            </a:extLst>
          </p:cNvPr>
          <p:cNvSpPr txBox="1"/>
          <p:nvPr/>
        </p:nvSpPr>
        <p:spPr>
          <a:xfrm>
            <a:off x="92684" y="612396"/>
            <a:ext cx="3360320" cy="6186309"/>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the positive class (minority) when dealing with imbalanced classes. </a:t>
            </a:r>
          </a:p>
          <a:p>
            <a:pPr marL="285750" indent="-285750">
              <a:buFont typeface="Arial" panose="020B0604020202020204" pitchFamily="34" charset="0"/>
              <a:buChar char="•"/>
            </a:pPr>
            <a:r>
              <a:rPr lang="en-US" dirty="0"/>
              <a:t>We are less interested in the skill of the model at predicting class 0 correctly, e.g. high true negatives. Key to the calculation of precision and recall is that the calculations do not make use of the true negatives. It is only concerned with the correct prediction of the minority class</a:t>
            </a:r>
          </a:p>
          <a:p>
            <a:pPr marL="285750" indent="-285750">
              <a:buFont typeface="Arial" panose="020B0604020202020204" pitchFamily="34" charset="0"/>
              <a:buChar char="•"/>
            </a:pPr>
            <a:r>
              <a:rPr lang="en-US" dirty="0"/>
              <a:t>In the PR space, the goal is to be in the upper-right-hand corner — the top right corner (1, 1), all positives are classified as positive (</a:t>
            </a:r>
            <a:r>
              <a:rPr lang="en-US" i="1" dirty="0"/>
              <a:t>Recall=1</a:t>
            </a:r>
            <a:r>
              <a:rPr lang="en-US" dirty="0"/>
              <a:t>) and  everything we are classifying as positive is true positive (</a:t>
            </a:r>
            <a:r>
              <a:rPr lang="en-US" i="1" dirty="0"/>
              <a:t>Precision=1</a:t>
            </a:r>
            <a:r>
              <a:rPr lang="en-US" dirty="0"/>
              <a:t>), </a:t>
            </a:r>
            <a:r>
              <a:rPr lang="en-US" dirty="0" err="1"/>
              <a:t>ie</a:t>
            </a:r>
            <a:r>
              <a:rPr lang="en-US" dirty="0"/>
              <a:t>  zero False Positives.</a:t>
            </a:r>
          </a:p>
        </p:txBody>
      </p:sp>
      <p:sp>
        <p:nvSpPr>
          <p:cNvPr id="171" name="Title 1">
            <a:extLst>
              <a:ext uri="{FF2B5EF4-FFF2-40B4-BE49-F238E27FC236}">
                <a16:creationId xmlns:a16="http://schemas.microsoft.com/office/drawing/2014/main" id="{5B487E2A-5902-42D1-AAC7-BF087490D996}"/>
              </a:ext>
            </a:extLst>
          </p:cNvPr>
          <p:cNvSpPr txBox="1">
            <a:spLocks/>
          </p:cNvSpPr>
          <p:nvPr/>
        </p:nvSpPr>
        <p:spPr>
          <a:xfrm>
            <a:off x="0" y="-1397"/>
            <a:ext cx="12192000" cy="56353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t>Precision Recall Curves for a Perfect Classifier</a:t>
            </a:r>
          </a:p>
        </p:txBody>
      </p:sp>
      <p:cxnSp>
        <p:nvCxnSpPr>
          <p:cNvPr id="9" name="Straight Connector 8">
            <a:extLst>
              <a:ext uri="{FF2B5EF4-FFF2-40B4-BE49-F238E27FC236}">
                <a16:creationId xmlns:a16="http://schemas.microsoft.com/office/drawing/2014/main" id="{1CE1DE17-835D-4D2B-BA8C-9C15BBBDBA81}"/>
              </a:ext>
            </a:extLst>
          </p:cNvPr>
          <p:cNvCxnSpPr>
            <a:cxnSpLocks/>
          </p:cNvCxnSpPr>
          <p:nvPr/>
        </p:nvCxnSpPr>
        <p:spPr>
          <a:xfrm flipV="1">
            <a:off x="6932064" y="2970988"/>
            <a:ext cx="4580549" cy="303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9B5011-5FF8-4E66-BFD9-4D4E6592FCBD}"/>
              </a:ext>
            </a:extLst>
          </p:cNvPr>
          <p:cNvSpPr txBox="1"/>
          <p:nvPr/>
        </p:nvSpPr>
        <p:spPr>
          <a:xfrm>
            <a:off x="7149830" y="3149353"/>
            <a:ext cx="4949482" cy="923330"/>
          </a:xfrm>
          <a:prstGeom prst="rect">
            <a:avLst/>
          </a:prstGeom>
          <a:noFill/>
        </p:spPr>
        <p:txBody>
          <a:bodyPr wrap="square" rtlCol="0">
            <a:spAutoFit/>
          </a:bodyPr>
          <a:lstStyle/>
          <a:p>
            <a:r>
              <a:rPr lang="en-US" dirty="0"/>
              <a:t>‘No Model’ Baseline obtained by P/(P+N), where the classifier always predicts the minority class, </a:t>
            </a:r>
            <a:r>
              <a:rPr lang="en-US" i="1" dirty="0"/>
              <a:t>i.e.</a:t>
            </a:r>
            <a:r>
              <a:rPr lang="en-US" dirty="0"/>
              <a:t> positive.</a:t>
            </a:r>
          </a:p>
        </p:txBody>
      </p:sp>
    </p:spTree>
    <p:extLst>
      <p:ext uri="{BB962C8B-B14F-4D97-AF65-F5344CB8AC3E}">
        <p14:creationId xmlns:p14="http://schemas.microsoft.com/office/powerpoint/2010/main" val="2211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0DBC-9BD1-4DF5-98A4-390A55F378C9}"/>
              </a:ext>
            </a:extLst>
          </p:cNvPr>
          <p:cNvSpPr>
            <a:spLocks noGrp="1"/>
          </p:cNvSpPr>
          <p:nvPr>
            <p:ph type="title"/>
          </p:nvPr>
        </p:nvSpPr>
        <p:spPr/>
        <p:txBody>
          <a:bodyPr/>
          <a:lstStyle/>
          <a:p>
            <a:r>
              <a:rPr lang="en-US" b="1" dirty="0"/>
              <a:t>	ROC Curve for Imperfect classifier</a:t>
            </a:r>
          </a:p>
        </p:txBody>
      </p:sp>
      <p:pic>
        <p:nvPicPr>
          <p:cNvPr id="2050" name="Picture 2" descr="Image for post">
            <a:extLst>
              <a:ext uri="{FF2B5EF4-FFF2-40B4-BE49-F238E27FC236}">
                <a16:creationId xmlns:a16="http://schemas.microsoft.com/office/drawing/2014/main" id="{C26D9C80-CA8A-4DB0-8941-DFC4CB1BB6A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4526" y="1161176"/>
            <a:ext cx="5696824" cy="54661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FE6230-83EF-4A79-BF3A-544DD7E08A5E}"/>
              </a:ext>
            </a:extLst>
          </p:cNvPr>
          <p:cNvSpPr txBox="1"/>
          <p:nvPr/>
        </p:nvSpPr>
        <p:spPr>
          <a:xfrm>
            <a:off x="1476461" y="6526635"/>
            <a:ext cx="10100345" cy="646331"/>
          </a:xfrm>
          <a:prstGeom prst="rect">
            <a:avLst/>
          </a:prstGeom>
          <a:noFill/>
        </p:spPr>
        <p:txBody>
          <a:bodyPr wrap="square" rtlCol="0">
            <a:spAutoFit/>
          </a:bodyPr>
          <a:lstStyle/>
          <a:p>
            <a:r>
              <a:rPr lang="en-US" dirty="0"/>
              <a:t>Image Source: </a:t>
            </a:r>
            <a:r>
              <a:rPr lang="en-US" dirty="0">
                <a:hlinkClick r:id="rId3"/>
              </a:rPr>
              <a:t>https://towardsdatascience.com/on-roc-and-precision-recall-curves-c23e9b63820c</a:t>
            </a:r>
            <a:endParaRPr lang="en-US" dirty="0"/>
          </a:p>
          <a:p>
            <a:endParaRPr lang="en-US" dirty="0"/>
          </a:p>
        </p:txBody>
      </p:sp>
      <p:sp>
        <p:nvSpPr>
          <p:cNvPr id="8" name="TextBox 7">
            <a:extLst>
              <a:ext uri="{FF2B5EF4-FFF2-40B4-BE49-F238E27FC236}">
                <a16:creationId xmlns:a16="http://schemas.microsoft.com/office/drawing/2014/main" id="{1D6E49F2-3CA5-4F7A-94F5-7D75415E2954}"/>
              </a:ext>
            </a:extLst>
          </p:cNvPr>
          <p:cNvSpPr txBox="1"/>
          <p:nvPr/>
        </p:nvSpPr>
        <p:spPr>
          <a:xfrm>
            <a:off x="7521953" y="1045030"/>
            <a:ext cx="451327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By design the ROC curve typically develops in a U-shape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Step Left</a:t>
            </a:r>
            <a:r>
              <a:rPr lang="en-US" dirty="0"/>
              <a:t>: Turn a False Positive (blue cross) into a True Negative (blue dot). This behavior represents a correct decision and thus it reduces the False Positive Rate (</a:t>
            </a:r>
            <a:r>
              <a:rPr lang="en-US" i="1" dirty="0"/>
              <a:t>x-axis</a:t>
            </a:r>
            <a:r>
              <a:rPr lang="en-US" dirty="0"/>
              <a:t>)  (mostly from -1.5 to -0.5)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Step downwards: </a:t>
            </a:r>
            <a:r>
              <a:rPr lang="en-US" dirty="0"/>
              <a:t>Turn a True Positive (orange dot) into a False Negative (orange cross). This behavior represents a wrong decision and thus it reduces the Recall (</a:t>
            </a:r>
            <a:r>
              <a:rPr lang="en-US" i="1" dirty="0"/>
              <a:t>y-axis</a:t>
            </a:r>
            <a:r>
              <a:rPr lang="en-US" dirty="0"/>
              <a:t>). (mostly from 0.5 to 1.5)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9261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B773-8E1C-49D8-B03A-33F24BA3D45D}"/>
              </a:ext>
            </a:extLst>
          </p:cNvPr>
          <p:cNvSpPr>
            <a:spLocks noGrp="1"/>
          </p:cNvSpPr>
          <p:nvPr>
            <p:ph type="title"/>
          </p:nvPr>
        </p:nvSpPr>
        <p:spPr>
          <a:xfrm>
            <a:off x="-1" y="-3708"/>
            <a:ext cx="12239625" cy="1048738"/>
          </a:xfrm>
        </p:spPr>
        <p:txBody>
          <a:bodyPr>
            <a:normAutofit fontScale="90000"/>
          </a:bodyPr>
          <a:lstStyle/>
          <a:p>
            <a:r>
              <a:rPr lang="en-US" b="1" dirty="0"/>
              <a:t>ROC curves for comparing models – Area Under the Curve</a:t>
            </a:r>
          </a:p>
        </p:txBody>
      </p:sp>
      <p:sp>
        <p:nvSpPr>
          <p:cNvPr id="3" name="Content Placeholder 2">
            <a:extLst>
              <a:ext uri="{FF2B5EF4-FFF2-40B4-BE49-F238E27FC236}">
                <a16:creationId xmlns:a16="http://schemas.microsoft.com/office/drawing/2014/main" id="{52A64708-1056-4130-9B57-037DC637CCE7}"/>
              </a:ext>
            </a:extLst>
          </p:cNvPr>
          <p:cNvSpPr>
            <a:spLocks noGrp="1"/>
          </p:cNvSpPr>
          <p:nvPr>
            <p:ph idx="1"/>
          </p:nvPr>
        </p:nvSpPr>
        <p:spPr>
          <a:xfrm>
            <a:off x="223892" y="1026267"/>
            <a:ext cx="11488210" cy="5500368"/>
          </a:xfrm>
        </p:spPr>
        <p:txBody>
          <a:bodyPr>
            <a:normAutofit/>
          </a:bodyPr>
          <a:lstStyle/>
          <a:p>
            <a:pPr fontAlgn="base"/>
            <a:r>
              <a:rPr lang="en-US" dirty="0"/>
              <a:t>The curves of different models can be compared directly in general or for different thresholds.</a:t>
            </a:r>
          </a:p>
          <a:p>
            <a:pPr fontAlgn="base"/>
            <a:r>
              <a:rPr lang="en-US" dirty="0"/>
              <a:t>As it can be challenging to compare two or more classifiers based on their curves, the Area Under the Curve (AUC) can be used as a summary of the model skill</a:t>
            </a:r>
          </a:p>
          <a:p>
            <a:pPr fontAlgn="base"/>
            <a:endParaRPr lang="en-US" dirty="0"/>
          </a:p>
          <a:p>
            <a:pPr marL="0" indent="0" fontAlgn="base">
              <a:buNone/>
            </a:pPr>
            <a:endParaRPr lang="en-US" dirty="0"/>
          </a:p>
          <a:p>
            <a:pPr marL="0" indent="0">
              <a:buNone/>
            </a:pPr>
            <a:br>
              <a:rPr lang="en-US" dirty="0"/>
            </a:br>
            <a:endParaRPr lang="en-US" dirty="0"/>
          </a:p>
        </p:txBody>
      </p:sp>
      <p:sp>
        <p:nvSpPr>
          <p:cNvPr id="5" name="Content Placeholder 2">
            <a:extLst>
              <a:ext uri="{FF2B5EF4-FFF2-40B4-BE49-F238E27FC236}">
                <a16:creationId xmlns:a16="http://schemas.microsoft.com/office/drawing/2014/main" id="{EB1AABF4-2C79-49BC-AF64-578642896BDA}"/>
              </a:ext>
            </a:extLst>
          </p:cNvPr>
          <p:cNvSpPr txBox="1">
            <a:spLocks/>
          </p:cNvSpPr>
          <p:nvPr/>
        </p:nvSpPr>
        <p:spPr>
          <a:xfrm>
            <a:off x="6086475" y="986747"/>
            <a:ext cx="6153150" cy="5543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dirty="0"/>
            </a:br>
            <a:endParaRPr lang="en-US" dirty="0"/>
          </a:p>
        </p:txBody>
      </p:sp>
      <p:sp>
        <p:nvSpPr>
          <p:cNvPr id="14" name="TextBox 13">
            <a:extLst>
              <a:ext uri="{FF2B5EF4-FFF2-40B4-BE49-F238E27FC236}">
                <a16:creationId xmlns:a16="http://schemas.microsoft.com/office/drawing/2014/main" id="{DF82154E-D8E5-4311-9450-2F9B6AEDC1B3}"/>
              </a:ext>
            </a:extLst>
          </p:cNvPr>
          <p:cNvSpPr txBox="1"/>
          <p:nvPr/>
        </p:nvSpPr>
        <p:spPr>
          <a:xfrm>
            <a:off x="408564" y="6526635"/>
            <a:ext cx="11722721" cy="646331"/>
          </a:xfrm>
          <a:prstGeom prst="rect">
            <a:avLst/>
          </a:prstGeom>
          <a:noFill/>
        </p:spPr>
        <p:txBody>
          <a:bodyPr wrap="square" rtlCol="0">
            <a:spAutoFit/>
          </a:bodyPr>
          <a:lstStyle/>
          <a:p>
            <a:pPr algn="ctr"/>
            <a:r>
              <a:rPr lang="en-US" dirty="0"/>
              <a:t>Image Source: </a:t>
            </a:r>
            <a:r>
              <a:rPr lang="en-US" dirty="0">
                <a:hlinkClick r:id="rId2"/>
              </a:rPr>
              <a:t>https://www.analyticsvidhya.com/blog/2020/06/auc-roc-curve-machine-learning/</a:t>
            </a:r>
            <a:endParaRPr lang="en-US" dirty="0"/>
          </a:p>
          <a:p>
            <a:pPr algn="ctr"/>
            <a:endParaRPr lang="en-US" dirty="0"/>
          </a:p>
        </p:txBody>
      </p:sp>
      <p:pic>
        <p:nvPicPr>
          <p:cNvPr id="6154" name="Picture 10" descr="Binary class ROC curve">
            <a:extLst>
              <a:ext uri="{FF2B5EF4-FFF2-40B4-BE49-F238E27FC236}">
                <a16:creationId xmlns:a16="http://schemas.microsoft.com/office/drawing/2014/main" id="{3B06391F-4F50-4384-8492-DD0EA1400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366" y="2791835"/>
            <a:ext cx="4574228" cy="3144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CF1B64-5C9D-40E4-8082-48769F008D3B}"/>
              </a:ext>
            </a:extLst>
          </p:cNvPr>
          <p:cNvSpPr txBox="1"/>
          <p:nvPr/>
        </p:nvSpPr>
        <p:spPr>
          <a:xfrm>
            <a:off x="223892" y="5934368"/>
            <a:ext cx="12015732"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 </a:t>
            </a:r>
            <a:r>
              <a:rPr lang="en-US" altLang="en-US" sz="2800" dirty="0"/>
              <a:t>PR AUC can be used for compare classification models on imbalanced datasets</a:t>
            </a:r>
          </a:p>
        </p:txBody>
      </p:sp>
      <p:sp>
        <p:nvSpPr>
          <p:cNvPr id="17" name="TextBox 16">
            <a:extLst>
              <a:ext uri="{FF2B5EF4-FFF2-40B4-BE49-F238E27FC236}">
                <a16:creationId xmlns:a16="http://schemas.microsoft.com/office/drawing/2014/main" id="{91220768-7A6D-4D9B-996B-51A20EEB1B8E}"/>
              </a:ext>
            </a:extLst>
          </p:cNvPr>
          <p:cNvSpPr txBox="1"/>
          <p:nvPr/>
        </p:nvSpPr>
        <p:spPr>
          <a:xfrm>
            <a:off x="6786665" y="3448899"/>
            <a:ext cx="506162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AUC for the Logistic Regression ROC curve is higher than that for the KNN ROC curve.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Here Logistic regression performs better in classifying the positive class in this dataset</a:t>
            </a:r>
          </a:p>
        </p:txBody>
      </p:sp>
    </p:spTree>
    <p:extLst>
      <p:ext uri="{BB962C8B-B14F-4D97-AF65-F5344CB8AC3E}">
        <p14:creationId xmlns:p14="http://schemas.microsoft.com/office/powerpoint/2010/main" val="4087475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1229-278A-41B6-B99D-1A99C11C4CF2}"/>
              </a:ext>
            </a:extLst>
          </p:cNvPr>
          <p:cNvSpPr>
            <a:spLocks noGrp="1"/>
          </p:cNvSpPr>
          <p:nvPr>
            <p:ph type="title"/>
          </p:nvPr>
        </p:nvSpPr>
        <p:spPr/>
        <p:txBody>
          <a:bodyPr/>
          <a:lstStyle/>
          <a:p>
            <a:r>
              <a:rPr lang="en-US" dirty="0"/>
              <a:t>	</a:t>
            </a:r>
            <a:r>
              <a:rPr lang="en-US" b="1" dirty="0"/>
              <a:t>Summary</a:t>
            </a:r>
          </a:p>
        </p:txBody>
      </p:sp>
      <p:sp>
        <p:nvSpPr>
          <p:cNvPr id="3" name="Content Placeholder 2">
            <a:extLst>
              <a:ext uri="{FF2B5EF4-FFF2-40B4-BE49-F238E27FC236}">
                <a16:creationId xmlns:a16="http://schemas.microsoft.com/office/drawing/2014/main" id="{FFD055A9-6D51-486C-A0C8-166105A5EE8B}"/>
              </a:ext>
            </a:extLst>
          </p:cNvPr>
          <p:cNvSpPr>
            <a:spLocks noGrp="1"/>
          </p:cNvSpPr>
          <p:nvPr>
            <p:ph idx="1"/>
          </p:nvPr>
        </p:nvSpPr>
        <p:spPr>
          <a:xfrm>
            <a:off x="564204" y="1045030"/>
            <a:ext cx="10904706" cy="5647600"/>
          </a:xfrm>
        </p:spPr>
        <p:txBody>
          <a:bodyPr>
            <a:normAutofit fontScale="92500" lnSpcReduction="20000"/>
          </a:bodyPr>
          <a:lstStyle/>
          <a:p>
            <a:endParaRPr lang="en-US" altLang="en-US" dirty="0"/>
          </a:p>
          <a:p>
            <a:r>
              <a:rPr lang="en-US" dirty="0"/>
              <a:t>ROC curve is an evaluation metric for binary classification problems. </a:t>
            </a:r>
          </a:p>
          <a:p>
            <a:endParaRPr lang="en-US" dirty="0"/>
          </a:p>
          <a:p>
            <a:r>
              <a:rPr lang="en-US" dirty="0"/>
              <a:t>ROC plots the Sensitivity (</a:t>
            </a:r>
            <a:r>
              <a:rPr lang="en-US" b="1" dirty="0"/>
              <a:t>TPR) </a:t>
            </a:r>
            <a:r>
              <a:rPr lang="en-US" dirty="0"/>
              <a:t>against 1 – Specificity (</a:t>
            </a:r>
            <a:r>
              <a:rPr lang="en-US" b="1" dirty="0"/>
              <a:t>FPR) </a:t>
            </a:r>
            <a:r>
              <a:rPr lang="en-US" dirty="0"/>
              <a:t>for</a:t>
            </a:r>
            <a:r>
              <a:rPr lang="en-US" b="1" dirty="0"/>
              <a:t> varying </a:t>
            </a:r>
            <a:r>
              <a:rPr lang="en-US" dirty="0"/>
              <a:t>threshold values</a:t>
            </a:r>
          </a:p>
          <a:p>
            <a:endParaRPr lang="en-US" altLang="en-US" dirty="0"/>
          </a:p>
          <a:p>
            <a:r>
              <a:rPr lang="en-US" dirty="0"/>
              <a:t>The goal in ROC space is to be in the </a:t>
            </a:r>
            <a:r>
              <a:rPr lang="en-US" b="1" i="1" dirty="0"/>
              <a:t>upper-left-hand corner</a:t>
            </a:r>
          </a:p>
          <a:p>
            <a:endParaRPr lang="en-US" altLang="en-US" dirty="0"/>
          </a:p>
          <a:p>
            <a:r>
              <a:rPr lang="en-US" altLang="en-US" dirty="0"/>
              <a:t>ROC AUC used to compare across different classification models</a:t>
            </a:r>
          </a:p>
          <a:p>
            <a:endParaRPr lang="en-US" altLang="en-US" dirty="0"/>
          </a:p>
          <a:p>
            <a:r>
              <a:rPr lang="en-US" dirty="0"/>
              <a:t>PR Curve is used to assess the performance of the model on positive class (minority) when dealing with imbalanced classes. </a:t>
            </a:r>
          </a:p>
          <a:p>
            <a:endParaRPr lang="en-US" altLang="en-US" dirty="0"/>
          </a:p>
          <a:p>
            <a:r>
              <a:rPr lang="en-US" altLang="en-US" dirty="0"/>
              <a:t>PR AUC used to compare classification models on imbalanced datasets</a:t>
            </a:r>
          </a:p>
          <a:p>
            <a:endParaRPr lang="en-US" altLang="en-US" dirty="0"/>
          </a:p>
          <a:p>
            <a:endParaRPr lang="en-US" altLang="en-US" dirty="0"/>
          </a:p>
          <a:p>
            <a:endParaRPr lang="en-US" dirty="0"/>
          </a:p>
        </p:txBody>
      </p:sp>
    </p:spTree>
    <p:extLst>
      <p:ext uri="{BB962C8B-B14F-4D97-AF65-F5344CB8AC3E}">
        <p14:creationId xmlns:p14="http://schemas.microsoft.com/office/powerpoint/2010/main" val="2597999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5597</TotalTime>
  <Words>1367</Words>
  <Application>Microsoft Office PowerPoint</Application>
  <PresentationFormat>Widescreen</PresentationFormat>
  <Paragraphs>240</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Model Evaluation</vt:lpstr>
      <vt:lpstr> Overview</vt:lpstr>
      <vt:lpstr> Alternate Accuracy Measures</vt:lpstr>
      <vt:lpstr>ROC Curves (Receiver Operating Characteristic Curves) for a Perfect Classifier</vt:lpstr>
      <vt:lpstr>PowerPoint Presentation</vt:lpstr>
      <vt:lpstr>PowerPoint Presentation</vt:lpstr>
      <vt:lpstr> ROC Curve for Imperfect classifier</vt:lpstr>
      <vt:lpstr>ROC curves for comparing models – Area Under the Curve</vt:lpstr>
      <vt:lpstr> 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Evaluation</dc:title>
  <dc:creator>Dr.Vivek Menon </dc:creator>
  <cp:lastModifiedBy>Vivek Menon</cp:lastModifiedBy>
  <cp:revision>122</cp:revision>
  <dcterms:created xsi:type="dcterms:W3CDTF">2020-09-01T07:20:02Z</dcterms:created>
  <dcterms:modified xsi:type="dcterms:W3CDTF">2020-09-07T10:20:27Z</dcterms:modified>
</cp:coreProperties>
</file>