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95" r:id="rId18"/>
    <p:sldId id="296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1" r:id="rId28"/>
    <p:sldId id="282" r:id="rId29"/>
    <p:sldId id="283" r:id="rId30"/>
    <p:sldId id="284" r:id="rId31"/>
    <p:sldId id="285" r:id="rId32"/>
    <p:sldId id="286" r:id="rId33"/>
    <p:sldId id="297" r:id="rId34"/>
    <p:sldId id="288" r:id="rId35"/>
    <p:sldId id="290" r:id="rId36"/>
    <p:sldId id="291" r:id="rId37"/>
    <p:sldId id="293" r:id="rId38"/>
    <p:sldId id="294" r:id="rId39"/>
  </p:sldIdLst>
  <p:sldSz cx="10693400" cy="7562850"/>
  <p:notesSz cx="106934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E30792-2B37-326E-A703-985122AEC4EE}" v="5" dt="2023-11-03T03:59:14.930"/>
    <p1510:client id="{388F27D4-C198-17C4-CB68-64E8B1DBE349}" v="120" dt="2023-11-02T05:56:42.866"/>
    <p1510:client id="{7F23578E-D666-0422-5C62-DC5F3E17EF8E}" v="7" dt="2023-11-03T03:53:30.512"/>
    <p1510:client id="{C2446828-FFA8-CF9F-4406-06366CEE9425}" v="8" dt="2023-11-01T07:50:58.115"/>
    <p1510:client id="{C27B1E14-C5E1-528A-58D6-2CE6BC4EAA1C}" v="3" dt="2023-11-02T10:26:39.340"/>
    <p1510:client id="{EBB813F2-1E99-817E-9171-64FE310D7C6E}" v="6" dt="2023-11-08T07:42:38.57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eeshma Sarath" userId="S::greeshmasarath@am.amrita.edu::7e829288-1d50-4b88-a8ce-cf3f4ec083fe" providerId="AD" clId="Web-{7F23578E-D666-0422-5C62-DC5F3E17EF8E}"/>
    <pc:docChg chg="addSld modSld">
      <pc:chgData name="Greeshma Sarath" userId="S::greeshmasarath@am.amrita.edu::7e829288-1d50-4b88-a8ce-cf3f4ec083fe" providerId="AD" clId="Web-{7F23578E-D666-0422-5C62-DC5F3E17EF8E}" dt="2023-11-03T03:53:30.512" v="6"/>
      <pc:docMkLst>
        <pc:docMk/>
      </pc:docMkLst>
      <pc:sldChg chg="addSp delSp modSp">
        <pc:chgData name="Greeshma Sarath" userId="S::greeshmasarath@am.amrita.edu::7e829288-1d50-4b88-a8ce-cf3f4ec083fe" providerId="AD" clId="Web-{7F23578E-D666-0422-5C62-DC5F3E17EF8E}" dt="2023-11-03T03:53:12.106" v="5"/>
        <pc:sldMkLst>
          <pc:docMk/>
          <pc:sldMk cId="0" sldId="286"/>
        </pc:sldMkLst>
        <pc:spChg chg="add del mod">
          <ac:chgData name="Greeshma Sarath" userId="S::greeshmasarath@am.amrita.edu::7e829288-1d50-4b88-a8ce-cf3f4ec083fe" providerId="AD" clId="Web-{7F23578E-D666-0422-5C62-DC5F3E17EF8E}" dt="2023-11-03T03:52:57.855" v="2"/>
          <ac:spMkLst>
            <pc:docMk/>
            <pc:sldMk cId="0" sldId="286"/>
            <ac:spMk id="6" creationId="{D025B349-8F3F-2DCF-5C29-89FF6E811ED9}"/>
          </ac:spMkLst>
        </pc:spChg>
        <pc:spChg chg="add del mod">
          <ac:chgData name="Greeshma Sarath" userId="S::greeshmasarath@am.amrita.edu::7e829288-1d50-4b88-a8ce-cf3f4ec083fe" providerId="AD" clId="Web-{7F23578E-D666-0422-5C62-DC5F3E17EF8E}" dt="2023-11-03T03:53:12.106" v="5"/>
          <ac:spMkLst>
            <pc:docMk/>
            <pc:sldMk cId="0" sldId="286"/>
            <ac:spMk id="7" creationId="{484DA38A-7C45-4842-A9CF-6CD2AC9E469B}"/>
          </ac:spMkLst>
        </pc:spChg>
      </pc:sldChg>
      <pc:sldChg chg="add">
        <pc:chgData name="Greeshma Sarath" userId="S::greeshmasarath@am.amrita.edu::7e829288-1d50-4b88-a8ce-cf3f4ec083fe" providerId="AD" clId="Web-{7F23578E-D666-0422-5C62-DC5F3E17EF8E}" dt="2023-11-03T03:53:30.512" v="6"/>
        <pc:sldMkLst>
          <pc:docMk/>
          <pc:sldMk cId="3484761688" sldId="297"/>
        </pc:sldMkLst>
      </pc:sldChg>
    </pc:docChg>
  </pc:docChgLst>
  <pc:docChgLst>
    <pc:chgData name="saraths" userId="S::saraths@am.amrita.edu::244d0ad9-751b-45dc-a37d-eb545e66f5d8" providerId="AD" clId="Web-{16E30792-2B37-326E-A703-985122AEC4EE}"/>
    <pc:docChg chg="delSld sldOrd">
      <pc:chgData name="saraths" userId="S::saraths@am.amrita.edu::244d0ad9-751b-45dc-a37d-eb545e66f5d8" providerId="AD" clId="Web-{16E30792-2B37-326E-A703-985122AEC4EE}" dt="2023-11-03T03:59:14.930" v="4"/>
      <pc:docMkLst>
        <pc:docMk/>
      </pc:docMkLst>
      <pc:sldChg chg="ord">
        <pc:chgData name="saraths" userId="S::saraths@am.amrita.edu::244d0ad9-751b-45dc-a37d-eb545e66f5d8" providerId="AD" clId="Web-{16E30792-2B37-326E-A703-985122AEC4EE}" dt="2023-11-03T03:26:11.029" v="0"/>
        <pc:sldMkLst>
          <pc:docMk/>
          <pc:sldMk cId="0" sldId="266"/>
        </pc:sldMkLst>
      </pc:sldChg>
      <pc:sldChg chg="del">
        <pc:chgData name="saraths" userId="S::saraths@am.amrita.edu::244d0ad9-751b-45dc-a37d-eb545e66f5d8" providerId="AD" clId="Web-{16E30792-2B37-326E-A703-985122AEC4EE}" dt="2023-11-03T03:57:52.726" v="1"/>
        <pc:sldMkLst>
          <pc:docMk/>
          <pc:sldMk cId="0" sldId="280"/>
        </pc:sldMkLst>
      </pc:sldChg>
      <pc:sldChg chg="del">
        <pc:chgData name="saraths" userId="S::saraths@am.amrita.edu::244d0ad9-751b-45dc-a37d-eb545e66f5d8" providerId="AD" clId="Web-{16E30792-2B37-326E-A703-985122AEC4EE}" dt="2023-11-03T03:58:19.648" v="2"/>
        <pc:sldMkLst>
          <pc:docMk/>
          <pc:sldMk cId="0" sldId="287"/>
        </pc:sldMkLst>
      </pc:sldChg>
      <pc:sldChg chg="del">
        <pc:chgData name="saraths" userId="S::saraths@am.amrita.edu::244d0ad9-751b-45dc-a37d-eb545e66f5d8" providerId="AD" clId="Web-{16E30792-2B37-326E-A703-985122AEC4EE}" dt="2023-11-03T03:58:57.789" v="3"/>
        <pc:sldMkLst>
          <pc:docMk/>
          <pc:sldMk cId="0" sldId="289"/>
        </pc:sldMkLst>
      </pc:sldChg>
      <pc:sldChg chg="del">
        <pc:chgData name="saraths" userId="S::saraths@am.amrita.edu::244d0ad9-751b-45dc-a37d-eb545e66f5d8" providerId="AD" clId="Web-{16E30792-2B37-326E-A703-985122AEC4EE}" dt="2023-11-03T03:59:14.930" v="4"/>
        <pc:sldMkLst>
          <pc:docMk/>
          <pc:sldMk cId="0" sldId="292"/>
        </pc:sldMkLst>
      </pc:sldChg>
    </pc:docChg>
  </pc:docChgLst>
  <pc:docChgLst>
    <pc:chgData name="Greeshma Sarath" userId="S::greeshmasarath@am.amrita.edu::7e829288-1d50-4b88-a8ce-cf3f4ec083fe" providerId="AD" clId="Web-{C27B1E14-C5E1-528A-58D6-2CE6BC4EAA1C}"/>
    <pc:docChg chg="modSld">
      <pc:chgData name="Greeshma Sarath" userId="S::greeshmasarath@am.amrita.edu::7e829288-1d50-4b88-a8ce-cf3f4ec083fe" providerId="AD" clId="Web-{C27B1E14-C5E1-528A-58D6-2CE6BC4EAA1C}" dt="2023-11-02T10:26:39.340" v="2" actId="1076"/>
      <pc:docMkLst>
        <pc:docMk/>
      </pc:docMkLst>
      <pc:sldChg chg="modSp">
        <pc:chgData name="Greeshma Sarath" userId="S::greeshmasarath@am.amrita.edu::7e829288-1d50-4b88-a8ce-cf3f4ec083fe" providerId="AD" clId="Web-{C27B1E14-C5E1-528A-58D6-2CE6BC4EAA1C}" dt="2023-11-02T10:26:39.340" v="2" actId="1076"/>
        <pc:sldMkLst>
          <pc:docMk/>
          <pc:sldMk cId="0" sldId="286"/>
        </pc:sldMkLst>
        <pc:picChg chg="mod">
          <ac:chgData name="Greeshma Sarath" userId="S::greeshmasarath@am.amrita.edu::7e829288-1d50-4b88-a8ce-cf3f4ec083fe" providerId="AD" clId="Web-{C27B1E14-C5E1-528A-58D6-2CE6BC4EAA1C}" dt="2023-11-02T10:26:39.340" v="2" actId="1076"/>
          <ac:picMkLst>
            <pc:docMk/>
            <pc:sldMk cId="0" sldId="286"/>
            <ac:picMk id="4" creationId="{00000000-0000-0000-0000-000000000000}"/>
          </ac:picMkLst>
        </pc:picChg>
      </pc:sldChg>
      <pc:sldChg chg="modSp">
        <pc:chgData name="Greeshma Sarath" userId="S::greeshmasarath@am.amrita.edu::7e829288-1d50-4b88-a8ce-cf3f4ec083fe" providerId="AD" clId="Web-{C27B1E14-C5E1-528A-58D6-2CE6BC4EAA1C}" dt="2023-11-02T10:14:34.065" v="0" actId="14100"/>
        <pc:sldMkLst>
          <pc:docMk/>
          <pc:sldMk cId="0" sldId="288"/>
        </pc:sldMkLst>
        <pc:grpChg chg="mod">
          <ac:chgData name="Greeshma Sarath" userId="S::greeshmasarath@am.amrita.edu::7e829288-1d50-4b88-a8ce-cf3f4ec083fe" providerId="AD" clId="Web-{C27B1E14-C5E1-528A-58D6-2CE6BC4EAA1C}" dt="2023-11-02T10:14:34.065" v="0" actId="14100"/>
          <ac:grpSpMkLst>
            <pc:docMk/>
            <pc:sldMk cId="0" sldId="288"/>
            <ac:grpSpMk id="3" creationId="{00000000-0000-0000-0000-000000000000}"/>
          </ac:grpSpMkLst>
        </pc:grpChg>
      </pc:sldChg>
    </pc:docChg>
  </pc:docChgLst>
  <pc:docChgLst>
    <pc:chgData name="saraths" userId="S::saraths@am.amrita.edu::244d0ad9-751b-45dc-a37d-eb545e66f5d8" providerId="AD" clId="Web-{C2446828-FFA8-CF9F-4406-06366CEE9425}"/>
    <pc:docChg chg="modSld">
      <pc:chgData name="saraths" userId="S::saraths@am.amrita.edu::244d0ad9-751b-45dc-a37d-eb545e66f5d8" providerId="AD" clId="Web-{C2446828-FFA8-CF9F-4406-06366CEE9425}" dt="2023-11-01T07:50:58.115" v="4" actId="14100"/>
      <pc:docMkLst>
        <pc:docMk/>
      </pc:docMkLst>
      <pc:sldChg chg="modSp">
        <pc:chgData name="saraths" userId="S::saraths@am.amrita.edu::244d0ad9-751b-45dc-a37d-eb545e66f5d8" providerId="AD" clId="Web-{C2446828-FFA8-CF9F-4406-06366CEE9425}" dt="2023-11-01T07:50:58.115" v="4" actId="14100"/>
        <pc:sldMkLst>
          <pc:docMk/>
          <pc:sldMk cId="0" sldId="267"/>
        </pc:sldMkLst>
        <pc:spChg chg="mod">
          <ac:chgData name="saraths" userId="S::saraths@am.amrita.edu::244d0ad9-751b-45dc-a37d-eb545e66f5d8" providerId="AD" clId="Web-{C2446828-FFA8-CF9F-4406-06366CEE9425}" dt="2023-11-01T07:50:58.115" v="4" actId="14100"/>
          <ac:spMkLst>
            <pc:docMk/>
            <pc:sldMk cId="0" sldId="267"/>
            <ac:spMk id="6" creationId="{00000000-0000-0000-0000-000000000000}"/>
          </ac:spMkLst>
        </pc:spChg>
        <pc:spChg chg="mod">
          <ac:chgData name="saraths" userId="S::saraths@am.amrita.edu::244d0ad9-751b-45dc-a37d-eb545e66f5d8" providerId="AD" clId="Web-{C2446828-FFA8-CF9F-4406-06366CEE9425}" dt="2023-11-01T07:50:50.693" v="3" actId="14100"/>
          <ac:spMkLst>
            <pc:docMk/>
            <pc:sldMk cId="0" sldId="267"/>
            <ac:spMk id="9" creationId="{00000000-0000-0000-0000-000000000000}"/>
          </ac:spMkLst>
        </pc:spChg>
      </pc:sldChg>
    </pc:docChg>
  </pc:docChgLst>
  <pc:docChgLst>
    <pc:chgData name="saraths" userId="S::saraths@am.amrita.edu::244d0ad9-751b-45dc-a37d-eb545e66f5d8" providerId="AD" clId="Web-{EBB813F2-1E99-817E-9171-64FE310D7C6E}"/>
    <pc:docChg chg="modSld">
      <pc:chgData name="saraths" userId="S::saraths@am.amrita.edu::244d0ad9-751b-45dc-a37d-eb545e66f5d8" providerId="AD" clId="Web-{EBB813F2-1E99-817E-9171-64FE310D7C6E}" dt="2023-11-08T07:42:38.575" v="3" actId="1076"/>
      <pc:docMkLst>
        <pc:docMk/>
      </pc:docMkLst>
      <pc:sldChg chg="modSp">
        <pc:chgData name="saraths" userId="S::saraths@am.amrita.edu::244d0ad9-751b-45dc-a37d-eb545e66f5d8" providerId="AD" clId="Web-{EBB813F2-1E99-817E-9171-64FE310D7C6E}" dt="2023-11-08T05:59:39.598" v="1" actId="20577"/>
        <pc:sldMkLst>
          <pc:docMk/>
          <pc:sldMk cId="0" sldId="267"/>
        </pc:sldMkLst>
        <pc:spChg chg="mod">
          <ac:chgData name="saraths" userId="S::saraths@am.amrita.edu::244d0ad9-751b-45dc-a37d-eb545e66f5d8" providerId="AD" clId="Web-{EBB813F2-1E99-817E-9171-64FE310D7C6E}" dt="2023-11-08T05:59:39.598" v="1" actId="20577"/>
          <ac:spMkLst>
            <pc:docMk/>
            <pc:sldMk cId="0" sldId="267"/>
            <ac:spMk id="9" creationId="{00000000-0000-0000-0000-000000000000}"/>
          </ac:spMkLst>
        </pc:spChg>
      </pc:sldChg>
      <pc:sldChg chg="modSp">
        <pc:chgData name="saraths" userId="S::saraths@am.amrita.edu::244d0ad9-751b-45dc-a37d-eb545e66f5d8" providerId="AD" clId="Web-{EBB813F2-1E99-817E-9171-64FE310D7C6E}" dt="2023-11-08T07:42:38.575" v="3" actId="1076"/>
        <pc:sldMkLst>
          <pc:docMk/>
          <pc:sldMk cId="0" sldId="288"/>
        </pc:sldMkLst>
        <pc:grpChg chg="mod">
          <ac:chgData name="saraths" userId="S::saraths@am.amrita.edu::244d0ad9-751b-45dc-a37d-eb545e66f5d8" providerId="AD" clId="Web-{EBB813F2-1E99-817E-9171-64FE310D7C6E}" dt="2023-11-08T07:42:30.309" v="2" actId="1076"/>
          <ac:grpSpMkLst>
            <pc:docMk/>
            <pc:sldMk cId="0" sldId="288"/>
            <ac:grpSpMk id="3" creationId="{00000000-0000-0000-0000-000000000000}"/>
          </ac:grpSpMkLst>
        </pc:grpChg>
        <pc:picChg chg="mod">
          <ac:chgData name="saraths" userId="S::saraths@am.amrita.edu::244d0ad9-751b-45dc-a37d-eb545e66f5d8" providerId="AD" clId="Web-{EBB813F2-1E99-817E-9171-64FE310D7C6E}" dt="2023-11-08T07:42:38.575" v="3" actId="1076"/>
          <ac:picMkLst>
            <pc:docMk/>
            <pc:sldMk cId="0" sldId="288"/>
            <ac:picMk id="5" creationId="{00000000-0000-0000-0000-000000000000}"/>
          </ac:picMkLst>
        </pc:picChg>
      </pc:sldChg>
    </pc:docChg>
  </pc:docChgLst>
  <pc:docChgLst>
    <pc:chgData name="saraths" userId="S::saraths@am.amrita.edu::244d0ad9-751b-45dc-a37d-eb545e66f5d8" providerId="AD" clId="Web-{388F27D4-C198-17C4-CB68-64E8B1DBE349}"/>
    <pc:docChg chg="addSld delSld modSld">
      <pc:chgData name="saraths" userId="S::saraths@am.amrita.edu::244d0ad9-751b-45dc-a37d-eb545e66f5d8" providerId="AD" clId="Web-{388F27D4-C198-17C4-CB68-64E8B1DBE349}" dt="2023-11-02T05:56:42.866" v="85"/>
      <pc:docMkLst>
        <pc:docMk/>
      </pc:docMkLst>
      <pc:sldChg chg="modSp">
        <pc:chgData name="saraths" userId="S::saraths@am.amrita.edu::244d0ad9-751b-45dc-a37d-eb545e66f5d8" providerId="AD" clId="Web-{388F27D4-C198-17C4-CB68-64E8B1DBE349}" dt="2023-11-02T05:05:25.660" v="84" actId="14100"/>
        <pc:sldMkLst>
          <pc:docMk/>
          <pc:sldMk cId="0" sldId="276"/>
        </pc:sldMkLst>
        <pc:picChg chg="mod">
          <ac:chgData name="saraths" userId="S::saraths@am.amrita.edu::244d0ad9-751b-45dc-a37d-eb545e66f5d8" providerId="AD" clId="Web-{388F27D4-C198-17C4-CB68-64E8B1DBE349}" dt="2023-11-02T05:05:25.660" v="84" actId="14100"/>
          <ac:picMkLst>
            <pc:docMk/>
            <pc:sldMk cId="0" sldId="276"/>
            <ac:picMk id="3" creationId="{00000000-0000-0000-0000-000000000000}"/>
          </ac:picMkLst>
        </pc:picChg>
      </pc:sldChg>
      <pc:sldChg chg="addSp modSp new del">
        <pc:chgData name="saraths" userId="S::saraths@am.amrita.edu::244d0ad9-751b-45dc-a37d-eb545e66f5d8" providerId="AD" clId="Web-{388F27D4-C198-17C4-CB68-64E8B1DBE349}" dt="2023-11-02T04:56:37.183" v="6"/>
        <pc:sldMkLst>
          <pc:docMk/>
          <pc:sldMk cId="565633202" sldId="295"/>
        </pc:sldMkLst>
        <pc:spChg chg="add mod">
          <ac:chgData name="saraths" userId="S::saraths@am.amrita.edu::244d0ad9-751b-45dc-a37d-eb545e66f5d8" providerId="AD" clId="Web-{388F27D4-C198-17C4-CB68-64E8B1DBE349}" dt="2023-11-02T04:56:26.012" v="3" actId="1076"/>
          <ac:spMkLst>
            <pc:docMk/>
            <pc:sldMk cId="565633202" sldId="295"/>
            <ac:spMk id="2" creationId="{223302D5-CBB9-59C8-96D5-5E55C67A96F1}"/>
          </ac:spMkLst>
        </pc:spChg>
        <pc:spChg chg="add mod">
          <ac:chgData name="saraths" userId="S::saraths@am.amrita.edu::244d0ad9-751b-45dc-a37d-eb545e66f5d8" providerId="AD" clId="Web-{388F27D4-C198-17C4-CB68-64E8B1DBE349}" dt="2023-11-02T04:56:29.324" v="5"/>
          <ac:spMkLst>
            <pc:docMk/>
            <pc:sldMk cId="565633202" sldId="295"/>
            <ac:spMk id="3" creationId="{CF10F322-9F2C-0E28-A133-0C9AA85ADEF0}"/>
          </ac:spMkLst>
        </pc:spChg>
      </pc:sldChg>
      <pc:sldChg chg="addSp delSp modSp new mod modClrScheme addAnim modAnim chgLayout">
        <pc:chgData name="saraths" userId="S::saraths@am.amrita.edu::244d0ad9-751b-45dc-a37d-eb545e66f5d8" providerId="AD" clId="Web-{388F27D4-C198-17C4-CB68-64E8B1DBE349}" dt="2023-11-02T05:56:42.866" v="85"/>
        <pc:sldMkLst>
          <pc:docMk/>
          <pc:sldMk cId="1513922577" sldId="295"/>
        </pc:sldMkLst>
        <pc:spChg chg="add mod">
          <ac:chgData name="saraths" userId="S::saraths@am.amrita.edu::244d0ad9-751b-45dc-a37d-eb545e66f5d8" providerId="AD" clId="Web-{388F27D4-C198-17C4-CB68-64E8B1DBE349}" dt="2023-11-02T04:57:02.418" v="30" actId="20577"/>
          <ac:spMkLst>
            <pc:docMk/>
            <pc:sldMk cId="1513922577" sldId="295"/>
            <ac:spMk id="2" creationId="{0A776C6E-E673-4B76-C377-E15753EA7DBE}"/>
          </ac:spMkLst>
        </pc:spChg>
        <pc:spChg chg="add del mod">
          <ac:chgData name="saraths" userId="S::saraths@am.amrita.edu::244d0ad9-751b-45dc-a37d-eb545e66f5d8" providerId="AD" clId="Web-{388F27D4-C198-17C4-CB68-64E8B1DBE349}" dt="2023-11-02T04:57:17.231" v="31"/>
          <ac:spMkLst>
            <pc:docMk/>
            <pc:sldMk cId="1513922577" sldId="295"/>
            <ac:spMk id="3" creationId="{3AE9A772-FD79-A446-C66B-B9B9FAA6AC3B}"/>
          </ac:spMkLst>
        </pc:spChg>
        <pc:spChg chg="add del mod">
          <ac:chgData name="saraths" userId="S::saraths@am.amrita.edu::244d0ad9-751b-45dc-a37d-eb545e66f5d8" providerId="AD" clId="Web-{388F27D4-C198-17C4-CB68-64E8B1DBE349}" dt="2023-11-02T04:59:25.952" v="37"/>
          <ac:spMkLst>
            <pc:docMk/>
            <pc:sldMk cId="1513922577" sldId="295"/>
            <ac:spMk id="4" creationId="{32BD92B4-7125-B182-6021-8C5ABCA2D702}"/>
          </ac:spMkLst>
        </pc:spChg>
        <pc:spChg chg="add del mod">
          <ac:chgData name="saraths" userId="S::saraths@am.amrita.edu::244d0ad9-751b-45dc-a37d-eb545e66f5d8" providerId="AD" clId="Web-{388F27D4-C198-17C4-CB68-64E8B1DBE349}" dt="2023-11-02T04:59:04.404" v="36"/>
          <ac:spMkLst>
            <pc:docMk/>
            <pc:sldMk cId="1513922577" sldId="295"/>
            <ac:spMk id="6" creationId="{24031D9D-A202-FDE6-6186-A76A884735FD}"/>
          </ac:spMkLst>
        </pc:spChg>
        <pc:picChg chg="add mod ord">
          <ac:chgData name="saraths" userId="S::saraths@am.amrita.edu::244d0ad9-751b-45dc-a37d-eb545e66f5d8" providerId="AD" clId="Web-{388F27D4-C198-17C4-CB68-64E8B1DBE349}" dt="2023-11-02T05:56:42.866" v="85"/>
          <ac:picMkLst>
            <pc:docMk/>
            <pc:sldMk cId="1513922577" sldId="295"/>
            <ac:picMk id="5" creationId="{DAD1590E-50AB-0B2E-8038-A6F33C522001}"/>
          </ac:picMkLst>
        </pc:picChg>
        <pc:picChg chg="add mod ord">
          <ac:chgData name="saraths" userId="S::saraths@am.amrita.edu::244d0ad9-751b-45dc-a37d-eb545e66f5d8" providerId="AD" clId="Web-{388F27D4-C198-17C4-CB68-64E8B1DBE349}" dt="2023-11-02T04:59:48.014" v="42" actId="1076"/>
          <ac:picMkLst>
            <pc:docMk/>
            <pc:sldMk cId="1513922577" sldId="295"/>
            <ac:picMk id="7" creationId="{403A3162-C3E7-152A-957E-28C0FC2B8555}"/>
          </ac:picMkLst>
        </pc:picChg>
        <pc:picChg chg="add mod">
          <ac:chgData name="saraths" userId="S::saraths@am.amrita.edu::244d0ad9-751b-45dc-a37d-eb545e66f5d8" providerId="AD" clId="Web-{388F27D4-C198-17C4-CB68-64E8B1DBE349}" dt="2023-11-02T04:59:50.858" v="43" actId="1076"/>
          <ac:picMkLst>
            <pc:docMk/>
            <pc:sldMk cId="1513922577" sldId="295"/>
            <ac:picMk id="8" creationId="{A27A4801-292D-7080-3966-C2BE8C2BA15B}"/>
          </ac:picMkLst>
        </pc:picChg>
        <pc:picChg chg="add mod">
          <ac:chgData name="saraths" userId="S::saraths@am.amrita.edu::244d0ad9-751b-45dc-a37d-eb545e66f5d8" providerId="AD" clId="Web-{388F27D4-C198-17C4-CB68-64E8B1DBE349}" dt="2023-11-02T05:00:17.499" v="47" actId="1076"/>
          <ac:picMkLst>
            <pc:docMk/>
            <pc:sldMk cId="1513922577" sldId="295"/>
            <ac:picMk id="9" creationId="{707856F5-C6A2-654E-060F-4A61A696BFF3}"/>
          </ac:picMkLst>
        </pc:picChg>
        <pc:picChg chg="add mod">
          <ac:chgData name="saraths" userId="S::saraths@am.amrita.edu::244d0ad9-751b-45dc-a37d-eb545e66f5d8" providerId="AD" clId="Web-{388F27D4-C198-17C4-CB68-64E8B1DBE349}" dt="2023-11-02T05:00:21.156" v="48" actId="1076"/>
          <ac:picMkLst>
            <pc:docMk/>
            <pc:sldMk cId="1513922577" sldId="295"/>
            <ac:picMk id="10" creationId="{3C878090-CD42-8A69-FB5C-892782E998C5}"/>
          </ac:picMkLst>
        </pc:picChg>
      </pc:sldChg>
      <pc:sldChg chg="addSp delSp modSp new addAnim modAnim">
        <pc:chgData name="saraths" userId="S::saraths@am.amrita.edu::244d0ad9-751b-45dc-a37d-eb545e66f5d8" providerId="AD" clId="Web-{388F27D4-C198-17C4-CB68-64E8B1DBE349}" dt="2023-11-02T05:04:43.691" v="83"/>
        <pc:sldMkLst>
          <pc:docMk/>
          <pc:sldMk cId="1350723272" sldId="296"/>
        </pc:sldMkLst>
        <pc:spChg chg="del">
          <ac:chgData name="saraths" userId="S::saraths@am.amrita.edu::244d0ad9-751b-45dc-a37d-eb545e66f5d8" providerId="AD" clId="Web-{388F27D4-C198-17C4-CB68-64E8B1DBE349}" dt="2023-11-02T05:03:12.424" v="71"/>
          <ac:spMkLst>
            <pc:docMk/>
            <pc:sldMk cId="1350723272" sldId="296"/>
            <ac:spMk id="2" creationId="{3E8CECF6-9FD4-7B01-1D39-0942C98122D1}"/>
          </ac:spMkLst>
        </pc:spChg>
        <pc:spChg chg="del">
          <ac:chgData name="saraths" userId="S::saraths@am.amrita.edu::244d0ad9-751b-45dc-a37d-eb545e66f5d8" providerId="AD" clId="Web-{388F27D4-C198-17C4-CB68-64E8B1DBE349}" dt="2023-11-02T05:01:08.656" v="52"/>
          <ac:spMkLst>
            <pc:docMk/>
            <pc:sldMk cId="1350723272" sldId="296"/>
            <ac:spMk id="3" creationId="{EABF9D64-4578-4DCC-8891-4E6ABD78933C}"/>
          </ac:spMkLst>
        </pc:spChg>
        <pc:spChg chg="del">
          <ac:chgData name="saraths" userId="S::saraths@am.amrita.edu::244d0ad9-751b-45dc-a37d-eb545e66f5d8" providerId="AD" clId="Web-{388F27D4-C198-17C4-CB68-64E8B1DBE349}" dt="2023-11-02T05:01:21.094" v="53"/>
          <ac:spMkLst>
            <pc:docMk/>
            <pc:sldMk cId="1350723272" sldId="296"/>
            <ac:spMk id="4" creationId="{9A5B0C73-51FA-9ED1-7338-92AEFBBA7EE8}"/>
          </ac:spMkLst>
        </pc:spChg>
        <pc:picChg chg="add mod ord">
          <ac:chgData name="saraths" userId="S::saraths@am.amrita.edu::244d0ad9-751b-45dc-a37d-eb545e66f5d8" providerId="AD" clId="Web-{388F27D4-C198-17C4-CB68-64E8B1DBE349}" dt="2023-11-02T05:04:43.691" v="83"/>
          <ac:picMkLst>
            <pc:docMk/>
            <pc:sldMk cId="1350723272" sldId="296"/>
            <ac:picMk id="5" creationId="{F78ED677-EF05-66E4-B959-54E867F920B5}"/>
          </ac:picMkLst>
        </pc:picChg>
        <pc:picChg chg="add mod ord">
          <ac:chgData name="saraths" userId="S::saraths@am.amrita.edu::244d0ad9-751b-45dc-a37d-eb545e66f5d8" providerId="AD" clId="Web-{388F27D4-C198-17C4-CB68-64E8B1DBE349}" dt="2023-11-02T05:03:22.611" v="75" actId="1076"/>
          <ac:picMkLst>
            <pc:docMk/>
            <pc:sldMk cId="1350723272" sldId="296"/>
            <ac:picMk id="6" creationId="{01BFB32C-92A8-5ACE-8BE8-16243EC33153}"/>
          </ac:picMkLst>
        </pc:picChg>
        <pc:picChg chg="add mod">
          <ac:chgData name="saraths" userId="S::saraths@am.amrita.edu::244d0ad9-751b-45dc-a37d-eb545e66f5d8" providerId="AD" clId="Web-{388F27D4-C198-17C4-CB68-64E8B1DBE349}" dt="2023-11-02T05:03:19.877" v="74" actId="1076"/>
          <ac:picMkLst>
            <pc:docMk/>
            <pc:sldMk cId="1350723272" sldId="296"/>
            <ac:picMk id="7" creationId="{B95528F8-505C-DA25-C281-48AB6C01746C}"/>
          </ac:picMkLst>
        </pc:picChg>
        <pc:picChg chg="add mod">
          <ac:chgData name="saraths" userId="S::saraths@am.amrita.edu::244d0ad9-751b-45dc-a37d-eb545e66f5d8" providerId="AD" clId="Web-{388F27D4-C198-17C4-CB68-64E8B1DBE349}" dt="2023-11-02T05:03:26.627" v="77" actId="14100"/>
          <ac:picMkLst>
            <pc:docMk/>
            <pc:sldMk cId="1350723272" sldId="296"/>
            <ac:picMk id="8" creationId="{F886E992-C8CB-1106-0198-0C16537CB168}"/>
          </ac:picMkLst>
        </pc:picChg>
        <pc:picChg chg="add mod">
          <ac:chgData name="saraths" userId="S::saraths@am.amrita.edu::244d0ad9-751b-45dc-a37d-eb545e66f5d8" providerId="AD" clId="Web-{388F27D4-C198-17C4-CB68-64E8B1DBE349}" dt="2023-11-02T05:03:29.080" v="78" actId="1076"/>
          <ac:picMkLst>
            <pc:docMk/>
            <pc:sldMk cId="1350723272" sldId="296"/>
            <ac:picMk id="9" creationId="{02D4AA3A-8244-9103-F415-0D8FE0CB1CD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399" y="1242917"/>
            <a:ext cx="9088601" cy="614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0" i="0">
                <a:solidFill>
                  <a:srgbClr val="FF000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29292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0" i="0">
                <a:solidFill>
                  <a:srgbClr val="FF000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0" i="0">
                <a:solidFill>
                  <a:srgbClr val="FF000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2399" y="1305730"/>
            <a:ext cx="9088601" cy="614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50" b="0" i="0">
                <a:solidFill>
                  <a:srgbClr val="FF000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3510" y="2070615"/>
            <a:ext cx="10506379" cy="3552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rgbClr val="29292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g"/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jpg"/><Relationship Id="rId2" Type="http://schemas.openxmlformats.org/officeDocument/2006/relationships/image" Target="../media/image88.jp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cs229.stanford.edu/material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17.jp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6324" y="3876651"/>
            <a:ext cx="4716780" cy="8267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250">
                <a:solidFill>
                  <a:srgbClr val="FF0000"/>
                </a:solidFill>
                <a:latin typeface="Calibri Light"/>
                <a:cs typeface="Calibri Light"/>
              </a:rPr>
              <a:t>Linear</a:t>
            </a:r>
            <a:r>
              <a:rPr sz="5250" spc="-4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5250" spc="-25">
                <a:solidFill>
                  <a:srgbClr val="FF0000"/>
                </a:solidFill>
                <a:latin typeface="Calibri Light"/>
                <a:cs typeface="Calibri Light"/>
              </a:rPr>
              <a:t>Regression</a:t>
            </a:r>
            <a:endParaRPr sz="525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2399" y="1242917"/>
            <a:ext cx="5453380" cy="6146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50">
                <a:solidFill>
                  <a:srgbClr val="FF0000"/>
                </a:solidFill>
                <a:latin typeface="Calibri Light"/>
                <a:cs typeface="Calibri Light"/>
              </a:rPr>
              <a:t>Linear</a:t>
            </a:r>
            <a:r>
              <a:rPr sz="3850" spc="-35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3850" spc="-10">
                <a:solidFill>
                  <a:srgbClr val="FF0000"/>
                </a:solidFill>
                <a:latin typeface="Calibri Light"/>
                <a:cs typeface="Calibri Light"/>
              </a:rPr>
              <a:t>Regression</a:t>
            </a:r>
            <a:r>
              <a:rPr sz="3850" spc="-6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3850" spc="5">
                <a:solidFill>
                  <a:srgbClr val="FF0000"/>
                </a:solidFill>
                <a:latin typeface="Calibri Light"/>
                <a:cs typeface="Calibri Light"/>
              </a:rPr>
              <a:t>Summary</a:t>
            </a:r>
            <a:endParaRPr sz="385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4814" y="2764027"/>
            <a:ext cx="7462967" cy="155580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58244" y="4459512"/>
            <a:ext cx="5731503" cy="178126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02716" y="2125562"/>
            <a:ext cx="3383279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50" spc="-10">
                <a:latin typeface="Calibri"/>
                <a:cs typeface="Calibri"/>
              </a:rPr>
              <a:t>Data</a:t>
            </a:r>
            <a:r>
              <a:rPr sz="2450" spc="-30">
                <a:latin typeface="Calibri"/>
                <a:cs typeface="Calibri"/>
              </a:rPr>
              <a:t> </a:t>
            </a:r>
            <a:r>
              <a:rPr sz="2450" spc="-5">
                <a:latin typeface="Calibri"/>
                <a:cs typeface="Calibri"/>
              </a:rPr>
              <a:t>Set </a:t>
            </a:r>
            <a:r>
              <a:rPr sz="2450">
                <a:latin typeface="Calibri"/>
                <a:cs typeface="Calibri"/>
              </a:rPr>
              <a:t>:</a:t>
            </a:r>
            <a:r>
              <a:rPr sz="2450" spc="-5">
                <a:latin typeface="Calibri"/>
                <a:cs typeface="Calibri"/>
              </a:rPr>
              <a:t> &lt;x1,x2,</a:t>
            </a:r>
            <a:r>
              <a:rPr sz="2450" spc="-15">
                <a:latin typeface="Calibri"/>
                <a:cs typeface="Calibri"/>
              </a:rPr>
              <a:t> </a:t>
            </a:r>
            <a:r>
              <a:rPr sz="2450" spc="5">
                <a:latin typeface="Calibri"/>
                <a:cs typeface="Calibri"/>
              </a:rPr>
              <a:t>…, </a:t>
            </a:r>
            <a:r>
              <a:rPr sz="2450" spc="-15">
                <a:latin typeface="Calibri"/>
                <a:cs typeface="Calibri"/>
              </a:rPr>
              <a:t>xd,</a:t>
            </a:r>
            <a:r>
              <a:rPr sz="2450" spc="-20">
                <a:latin typeface="Calibri"/>
                <a:cs typeface="Calibri"/>
              </a:rPr>
              <a:t> </a:t>
            </a:r>
            <a:r>
              <a:rPr sz="2450">
                <a:latin typeface="Calibri"/>
                <a:cs typeface="Calibri"/>
              </a:rPr>
              <a:t>y&gt;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8942069" y="3112764"/>
            <a:ext cx="640080" cy="483234"/>
            <a:chOff x="8942069" y="3112764"/>
            <a:chExt cx="640080" cy="483234"/>
          </a:xfrm>
        </p:grpSpPr>
        <p:sp>
          <p:nvSpPr>
            <p:cNvPr id="7" name="object 7"/>
            <p:cNvSpPr/>
            <p:nvPr/>
          </p:nvSpPr>
          <p:spPr>
            <a:xfrm>
              <a:off x="8950451" y="3121146"/>
              <a:ext cx="419100" cy="466725"/>
            </a:xfrm>
            <a:custGeom>
              <a:avLst/>
              <a:gdLst/>
              <a:ahLst/>
              <a:cxnLst/>
              <a:rect l="l" t="t" r="r" b="b"/>
              <a:pathLst>
                <a:path w="419100" h="466725">
                  <a:moveTo>
                    <a:pt x="131063" y="201167"/>
                  </a:moveTo>
                  <a:lnTo>
                    <a:pt x="128015" y="201167"/>
                  </a:lnTo>
                  <a:lnTo>
                    <a:pt x="115823" y="201167"/>
                  </a:lnTo>
                  <a:lnTo>
                    <a:pt x="112775" y="204215"/>
                  </a:lnTo>
                  <a:lnTo>
                    <a:pt x="109727" y="205739"/>
                  </a:lnTo>
                  <a:lnTo>
                    <a:pt x="108203" y="210311"/>
                  </a:lnTo>
                  <a:lnTo>
                    <a:pt x="102107" y="211835"/>
                  </a:lnTo>
                  <a:lnTo>
                    <a:pt x="96011" y="214883"/>
                  </a:lnTo>
                  <a:lnTo>
                    <a:pt x="89915" y="217931"/>
                  </a:lnTo>
                  <a:lnTo>
                    <a:pt x="83819" y="220979"/>
                  </a:lnTo>
                  <a:lnTo>
                    <a:pt x="80771" y="224027"/>
                  </a:lnTo>
                  <a:lnTo>
                    <a:pt x="74675" y="227075"/>
                  </a:lnTo>
                  <a:lnTo>
                    <a:pt x="71627" y="230123"/>
                  </a:lnTo>
                  <a:lnTo>
                    <a:pt x="68579" y="233171"/>
                  </a:lnTo>
                  <a:lnTo>
                    <a:pt x="62483" y="239267"/>
                  </a:lnTo>
                  <a:lnTo>
                    <a:pt x="59435" y="240791"/>
                  </a:lnTo>
                  <a:lnTo>
                    <a:pt x="56387" y="246887"/>
                  </a:lnTo>
                  <a:lnTo>
                    <a:pt x="50291" y="252983"/>
                  </a:lnTo>
                  <a:lnTo>
                    <a:pt x="47243" y="259079"/>
                  </a:lnTo>
                  <a:lnTo>
                    <a:pt x="45719" y="262127"/>
                  </a:lnTo>
                  <a:lnTo>
                    <a:pt x="42671" y="268223"/>
                  </a:lnTo>
                  <a:lnTo>
                    <a:pt x="39623" y="274319"/>
                  </a:lnTo>
                  <a:lnTo>
                    <a:pt x="36575" y="278891"/>
                  </a:lnTo>
                  <a:lnTo>
                    <a:pt x="30479" y="284987"/>
                  </a:lnTo>
                  <a:lnTo>
                    <a:pt x="27431" y="291083"/>
                  </a:lnTo>
                  <a:lnTo>
                    <a:pt x="24383" y="297179"/>
                  </a:lnTo>
                  <a:lnTo>
                    <a:pt x="21335" y="303275"/>
                  </a:lnTo>
                  <a:lnTo>
                    <a:pt x="18287" y="307847"/>
                  </a:lnTo>
                  <a:lnTo>
                    <a:pt x="15239" y="313943"/>
                  </a:lnTo>
                  <a:lnTo>
                    <a:pt x="12191" y="320039"/>
                  </a:lnTo>
                  <a:lnTo>
                    <a:pt x="9143" y="326135"/>
                  </a:lnTo>
                  <a:lnTo>
                    <a:pt x="6095" y="332231"/>
                  </a:lnTo>
                  <a:lnTo>
                    <a:pt x="3047" y="338327"/>
                  </a:lnTo>
                  <a:lnTo>
                    <a:pt x="0" y="342899"/>
                  </a:lnTo>
                  <a:lnTo>
                    <a:pt x="0" y="402335"/>
                  </a:lnTo>
                  <a:lnTo>
                    <a:pt x="3047" y="405383"/>
                  </a:lnTo>
                  <a:lnTo>
                    <a:pt x="6095" y="409955"/>
                  </a:lnTo>
                  <a:lnTo>
                    <a:pt x="9143" y="416051"/>
                  </a:lnTo>
                  <a:lnTo>
                    <a:pt x="12191" y="422147"/>
                  </a:lnTo>
                  <a:lnTo>
                    <a:pt x="15239" y="428243"/>
                  </a:lnTo>
                  <a:lnTo>
                    <a:pt x="18287" y="434339"/>
                  </a:lnTo>
                  <a:lnTo>
                    <a:pt x="24383" y="437387"/>
                  </a:lnTo>
                  <a:lnTo>
                    <a:pt x="30479" y="441959"/>
                  </a:lnTo>
                  <a:lnTo>
                    <a:pt x="36575" y="448055"/>
                  </a:lnTo>
                  <a:lnTo>
                    <a:pt x="42671" y="451103"/>
                  </a:lnTo>
                  <a:lnTo>
                    <a:pt x="47243" y="454151"/>
                  </a:lnTo>
                  <a:lnTo>
                    <a:pt x="50291" y="457199"/>
                  </a:lnTo>
                  <a:lnTo>
                    <a:pt x="56387" y="460247"/>
                  </a:lnTo>
                  <a:lnTo>
                    <a:pt x="59435" y="463295"/>
                  </a:lnTo>
                  <a:lnTo>
                    <a:pt x="65531" y="466343"/>
                  </a:lnTo>
                  <a:lnTo>
                    <a:pt x="68579" y="466343"/>
                  </a:lnTo>
                  <a:lnTo>
                    <a:pt x="74675" y="466343"/>
                  </a:lnTo>
                  <a:lnTo>
                    <a:pt x="118871" y="466343"/>
                  </a:lnTo>
                  <a:lnTo>
                    <a:pt x="124967" y="463295"/>
                  </a:lnTo>
                  <a:lnTo>
                    <a:pt x="134111" y="460247"/>
                  </a:lnTo>
                  <a:lnTo>
                    <a:pt x="140207" y="457199"/>
                  </a:lnTo>
                  <a:lnTo>
                    <a:pt x="146303" y="451103"/>
                  </a:lnTo>
                  <a:lnTo>
                    <a:pt x="155447" y="448055"/>
                  </a:lnTo>
                  <a:lnTo>
                    <a:pt x="161543" y="441959"/>
                  </a:lnTo>
                  <a:lnTo>
                    <a:pt x="169163" y="440435"/>
                  </a:lnTo>
                  <a:lnTo>
                    <a:pt x="175259" y="434339"/>
                  </a:lnTo>
                  <a:lnTo>
                    <a:pt x="181355" y="431291"/>
                  </a:lnTo>
                  <a:lnTo>
                    <a:pt x="187451" y="425195"/>
                  </a:lnTo>
                  <a:lnTo>
                    <a:pt x="190499" y="422147"/>
                  </a:lnTo>
                  <a:lnTo>
                    <a:pt x="193547" y="419099"/>
                  </a:lnTo>
                  <a:lnTo>
                    <a:pt x="199643" y="413003"/>
                  </a:lnTo>
                  <a:lnTo>
                    <a:pt x="202691" y="406907"/>
                  </a:lnTo>
                  <a:lnTo>
                    <a:pt x="205739" y="402335"/>
                  </a:lnTo>
                  <a:lnTo>
                    <a:pt x="208787" y="396239"/>
                  </a:lnTo>
                  <a:lnTo>
                    <a:pt x="211835" y="390143"/>
                  </a:lnTo>
                  <a:lnTo>
                    <a:pt x="214883" y="384047"/>
                  </a:lnTo>
                  <a:lnTo>
                    <a:pt x="217931" y="377951"/>
                  </a:lnTo>
                  <a:lnTo>
                    <a:pt x="220979" y="371855"/>
                  </a:lnTo>
                  <a:lnTo>
                    <a:pt x="222503" y="367283"/>
                  </a:lnTo>
                  <a:lnTo>
                    <a:pt x="225551" y="361187"/>
                  </a:lnTo>
                  <a:lnTo>
                    <a:pt x="228599" y="355091"/>
                  </a:lnTo>
                  <a:lnTo>
                    <a:pt x="231647" y="348995"/>
                  </a:lnTo>
                  <a:lnTo>
                    <a:pt x="234695" y="342899"/>
                  </a:lnTo>
                  <a:lnTo>
                    <a:pt x="234695" y="338327"/>
                  </a:lnTo>
                  <a:lnTo>
                    <a:pt x="234695" y="265175"/>
                  </a:lnTo>
                  <a:lnTo>
                    <a:pt x="231647" y="259079"/>
                  </a:lnTo>
                  <a:lnTo>
                    <a:pt x="228599" y="252983"/>
                  </a:lnTo>
                  <a:lnTo>
                    <a:pt x="225551" y="246887"/>
                  </a:lnTo>
                  <a:lnTo>
                    <a:pt x="225551" y="240791"/>
                  </a:lnTo>
                  <a:lnTo>
                    <a:pt x="222503" y="236219"/>
                  </a:lnTo>
                  <a:lnTo>
                    <a:pt x="220979" y="230123"/>
                  </a:lnTo>
                  <a:lnTo>
                    <a:pt x="217931" y="227075"/>
                  </a:lnTo>
                  <a:lnTo>
                    <a:pt x="202691" y="211835"/>
                  </a:lnTo>
                  <a:lnTo>
                    <a:pt x="199643" y="210311"/>
                  </a:lnTo>
                  <a:lnTo>
                    <a:pt x="196595" y="205739"/>
                  </a:lnTo>
                  <a:lnTo>
                    <a:pt x="193547" y="204215"/>
                  </a:lnTo>
                  <a:lnTo>
                    <a:pt x="190499" y="201167"/>
                  </a:lnTo>
                  <a:lnTo>
                    <a:pt x="187451" y="198119"/>
                  </a:lnTo>
                  <a:lnTo>
                    <a:pt x="184403" y="195071"/>
                  </a:lnTo>
                  <a:lnTo>
                    <a:pt x="181355" y="195071"/>
                  </a:lnTo>
                  <a:lnTo>
                    <a:pt x="178307" y="195071"/>
                  </a:lnTo>
                  <a:lnTo>
                    <a:pt x="175259" y="192023"/>
                  </a:lnTo>
                  <a:lnTo>
                    <a:pt x="172211" y="192023"/>
                  </a:lnTo>
                  <a:lnTo>
                    <a:pt x="124967" y="192023"/>
                  </a:lnTo>
                  <a:lnTo>
                    <a:pt x="121919" y="195071"/>
                  </a:lnTo>
                  <a:lnTo>
                    <a:pt x="118871" y="195071"/>
                  </a:lnTo>
                  <a:lnTo>
                    <a:pt x="115823" y="198119"/>
                  </a:lnTo>
                  <a:lnTo>
                    <a:pt x="112775" y="201167"/>
                  </a:lnTo>
                  <a:lnTo>
                    <a:pt x="109727" y="204215"/>
                  </a:lnTo>
                  <a:lnTo>
                    <a:pt x="108203" y="205739"/>
                  </a:lnTo>
                  <a:lnTo>
                    <a:pt x="105155" y="210311"/>
                  </a:lnTo>
                  <a:lnTo>
                    <a:pt x="102107" y="211835"/>
                  </a:lnTo>
                  <a:lnTo>
                    <a:pt x="99059" y="214883"/>
                  </a:lnTo>
                  <a:lnTo>
                    <a:pt x="96011" y="217931"/>
                  </a:lnTo>
                  <a:lnTo>
                    <a:pt x="92963" y="220979"/>
                  </a:lnTo>
                  <a:lnTo>
                    <a:pt x="89915" y="224027"/>
                  </a:lnTo>
                  <a:lnTo>
                    <a:pt x="86867" y="227075"/>
                  </a:lnTo>
                  <a:lnTo>
                    <a:pt x="83819" y="233171"/>
                  </a:lnTo>
                  <a:lnTo>
                    <a:pt x="80771" y="239267"/>
                  </a:lnTo>
                  <a:lnTo>
                    <a:pt x="77723" y="240791"/>
                  </a:lnTo>
                  <a:lnTo>
                    <a:pt x="74675" y="243839"/>
                  </a:lnTo>
                  <a:lnTo>
                    <a:pt x="74675" y="284987"/>
                  </a:lnTo>
                  <a:lnTo>
                    <a:pt x="77723" y="288035"/>
                  </a:lnTo>
                  <a:lnTo>
                    <a:pt x="92963" y="303275"/>
                  </a:lnTo>
                  <a:lnTo>
                    <a:pt x="96011" y="304799"/>
                  </a:lnTo>
                  <a:lnTo>
                    <a:pt x="96011" y="307847"/>
                  </a:lnTo>
                  <a:lnTo>
                    <a:pt x="96011" y="310895"/>
                  </a:lnTo>
                  <a:lnTo>
                    <a:pt x="99059" y="313943"/>
                  </a:lnTo>
                  <a:lnTo>
                    <a:pt x="102107" y="316991"/>
                  </a:lnTo>
                  <a:lnTo>
                    <a:pt x="105155" y="320039"/>
                  </a:lnTo>
                  <a:lnTo>
                    <a:pt x="108203" y="323087"/>
                  </a:lnTo>
                  <a:lnTo>
                    <a:pt x="109727" y="326135"/>
                  </a:lnTo>
                  <a:lnTo>
                    <a:pt x="112775" y="329183"/>
                  </a:lnTo>
                  <a:lnTo>
                    <a:pt x="115823" y="329183"/>
                  </a:lnTo>
                  <a:lnTo>
                    <a:pt x="121919" y="332231"/>
                  </a:lnTo>
                  <a:lnTo>
                    <a:pt x="128015" y="335279"/>
                  </a:lnTo>
                  <a:lnTo>
                    <a:pt x="134111" y="335279"/>
                  </a:lnTo>
                  <a:lnTo>
                    <a:pt x="143255" y="335279"/>
                  </a:lnTo>
                  <a:lnTo>
                    <a:pt x="202691" y="335279"/>
                  </a:lnTo>
                  <a:lnTo>
                    <a:pt x="205739" y="332231"/>
                  </a:lnTo>
                  <a:lnTo>
                    <a:pt x="208787" y="332231"/>
                  </a:lnTo>
                  <a:lnTo>
                    <a:pt x="211835" y="332231"/>
                  </a:lnTo>
                  <a:lnTo>
                    <a:pt x="214883" y="332231"/>
                  </a:lnTo>
                  <a:lnTo>
                    <a:pt x="217931" y="332231"/>
                  </a:lnTo>
                </a:path>
                <a:path w="419100" h="466725">
                  <a:moveTo>
                    <a:pt x="205739" y="0"/>
                  </a:moveTo>
                  <a:lnTo>
                    <a:pt x="205739" y="0"/>
                  </a:lnTo>
                  <a:lnTo>
                    <a:pt x="409955" y="0"/>
                  </a:lnTo>
                  <a:lnTo>
                    <a:pt x="413003" y="0"/>
                  </a:lnTo>
                  <a:lnTo>
                    <a:pt x="416051" y="0"/>
                  </a:lnTo>
                  <a:lnTo>
                    <a:pt x="419099" y="0"/>
                  </a:lnTo>
                </a:path>
                <a:path w="419100" h="466725">
                  <a:moveTo>
                    <a:pt x="278891" y="6095"/>
                  </a:moveTo>
                  <a:lnTo>
                    <a:pt x="278891" y="6095"/>
                  </a:lnTo>
                  <a:lnTo>
                    <a:pt x="278891" y="153923"/>
                  </a:lnTo>
                  <a:lnTo>
                    <a:pt x="278891" y="160019"/>
                  </a:lnTo>
                  <a:lnTo>
                    <a:pt x="283463" y="160019"/>
                  </a:lnTo>
                </a:path>
              </a:pathLst>
            </a:custGeom>
            <a:ln w="1676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42881" y="3342888"/>
              <a:ext cx="239267" cy="2285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5902" y="2309844"/>
            <a:ext cx="3981450" cy="140208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100" b="1" spc="-5">
                <a:latin typeface="Calibri"/>
                <a:cs typeface="Calibri"/>
              </a:rPr>
              <a:t>OLS</a:t>
            </a:r>
            <a:r>
              <a:rPr sz="2100" b="1" spc="-25">
                <a:latin typeface="Calibri"/>
                <a:cs typeface="Calibri"/>
              </a:rPr>
              <a:t> </a:t>
            </a:r>
            <a:r>
              <a:rPr sz="2100" b="1">
                <a:latin typeface="Calibri"/>
                <a:cs typeface="Calibri"/>
              </a:rPr>
              <a:t>Linear</a:t>
            </a:r>
            <a:r>
              <a:rPr sz="2100" b="1" spc="-5">
                <a:latin typeface="Calibri"/>
                <a:cs typeface="Calibri"/>
              </a:rPr>
              <a:t> </a:t>
            </a:r>
            <a:r>
              <a:rPr sz="2100" b="1" spc="-10">
                <a:latin typeface="Calibri"/>
                <a:cs typeface="Calibri"/>
              </a:rPr>
              <a:t>Regression</a:t>
            </a:r>
            <a:r>
              <a:rPr sz="2100" b="1">
                <a:latin typeface="Calibri"/>
                <a:cs typeface="Calibri"/>
              </a:rPr>
              <a:t> </a:t>
            </a:r>
            <a:r>
              <a:rPr sz="2100" b="1" spc="-5">
                <a:latin typeface="Calibri"/>
                <a:cs typeface="Calibri"/>
              </a:rPr>
              <a:t>Algorithm:</a:t>
            </a:r>
            <a:endParaRPr sz="2100">
              <a:latin typeface="Calibri"/>
              <a:cs typeface="Calibri"/>
            </a:endParaRPr>
          </a:p>
          <a:p>
            <a:pPr marL="463550" marR="5080" indent="-451484">
              <a:lnSpc>
                <a:spcPct val="90200"/>
              </a:lnSpc>
              <a:spcBef>
                <a:spcPts val="875"/>
              </a:spcBef>
              <a:tabLst>
                <a:tab pos="463550" algn="l"/>
              </a:tabLst>
            </a:pPr>
            <a:r>
              <a:rPr sz="2100">
                <a:latin typeface="Calibri"/>
                <a:cs typeface="Calibri"/>
              </a:rPr>
              <a:t>1.	</a:t>
            </a:r>
            <a:r>
              <a:rPr sz="2100" spc="-15">
                <a:latin typeface="Calibri"/>
                <a:cs typeface="Calibri"/>
              </a:rPr>
              <a:t>From</a:t>
            </a:r>
            <a:r>
              <a:rPr sz="2100" spc="-10">
                <a:latin typeface="Calibri"/>
                <a:cs typeface="Calibri"/>
              </a:rPr>
              <a:t> </a:t>
            </a:r>
            <a:r>
              <a:rPr sz="2100">
                <a:latin typeface="Calibri"/>
                <a:cs typeface="Calibri"/>
              </a:rPr>
              <a:t>the</a:t>
            </a:r>
            <a:r>
              <a:rPr sz="2100" spc="-5">
                <a:latin typeface="Calibri"/>
                <a:cs typeface="Calibri"/>
              </a:rPr>
              <a:t> </a:t>
            </a:r>
            <a:r>
              <a:rPr sz="2100" spc="-10">
                <a:latin typeface="Calibri"/>
                <a:cs typeface="Calibri"/>
              </a:rPr>
              <a:t>training </a:t>
            </a:r>
            <a:r>
              <a:rPr sz="2100" spc="-15">
                <a:latin typeface="Calibri"/>
                <a:cs typeface="Calibri"/>
              </a:rPr>
              <a:t>data</a:t>
            </a:r>
            <a:r>
              <a:rPr sz="2100" spc="-5">
                <a:latin typeface="Calibri"/>
                <a:cs typeface="Calibri"/>
              </a:rPr>
              <a:t> </a:t>
            </a:r>
            <a:r>
              <a:rPr sz="2100" spc="-10">
                <a:latin typeface="Calibri"/>
                <a:cs typeface="Calibri"/>
              </a:rPr>
              <a:t>set, </a:t>
            </a:r>
            <a:r>
              <a:rPr sz="2100" spc="-5">
                <a:latin typeface="Calibri"/>
                <a:cs typeface="Calibri"/>
              </a:rPr>
              <a:t> </a:t>
            </a:r>
            <a:r>
              <a:rPr sz="2100" spc="-10">
                <a:latin typeface="Calibri"/>
                <a:cs typeface="Calibri"/>
              </a:rPr>
              <a:t>construct </a:t>
            </a:r>
            <a:r>
              <a:rPr sz="2100">
                <a:latin typeface="Calibri"/>
                <a:cs typeface="Calibri"/>
              </a:rPr>
              <a:t>the </a:t>
            </a:r>
            <a:r>
              <a:rPr sz="2100" spc="-5">
                <a:latin typeface="Calibri"/>
                <a:cs typeface="Calibri"/>
              </a:rPr>
              <a:t>input matrix </a:t>
            </a:r>
            <a:r>
              <a:rPr sz="2100" b="1" i="1">
                <a:latin typeface="Calibri"/>
                <a:cs typeface="Calibri"/>
              </a:rPr>
              <a:t>X </a:t>
            </a:r>
            <a:r>
              <a:rPr sz="2100">
                <a:latin typeface="Calibri"/>
                <a:cs typeface="Calibri"/>
              </a:rPr>
              <a:t>and </a:t>
            </a:r>
            <a:r>
              <a:rPr sz="2100" spc="-459">
                <a:latin typeface="Calibri"/>
                <a:cs typeface="Calibri"/>
              </a:rPr>
              <a:t> </a:t>
            </a:r>
            <a:r>
              <a:rPr sz="2100">
                <a:latin typeface="Calibri"/>
                <a:cs typeface="Calibri"/>
              </a:rPr>
              <a:t>the </a:t>
            </a:r>
            <a:r>
              <a:rPr sz="2100" spc="-5">
                <a:latin typeface="Calibri"/>
                <a:cs typeface="Calibri"/>
              </a:rPr>
              <a:t>output </a:t>
            </a:r>
            <a:r>
              <a:rPr sz="2100" spc="-10">
                <a:latin typeface="Calibri"/>
                <a:cs typeface="Calibri"/>
              </a:rPr>
              <a:t>vector</a:t>
            </a:r>
            <a:r>
              <a:rPr sz="2100">
                <a:latin typeface="Calibri"/>
                <a:cs typeface="Calibri"/>
              </a:rPr>
              <a:t> </a:t>
            </a:r>
            <a:r>
              <a:rPr sz="2100" b="1" i="1">
                <a:latin typeface="Calibri"/>
                <a:cs typeface="Calibri"/>
              </a:rPr>
              <a:t>Y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80502" y="4169277"/>
            <a:ext cx="4395470" cy="63055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488950" marR="43180" indent="-451484">
              <a:lnSpc>
                <a:spcPts val="2240"/>
              </a:lnSpc>
              <a:spcBef>
                <a:spcPts val="405"/>
              </a:spcBef>
              <a:tabLst>
                <a:tab pos="488950" algn="l"/>
              </a:tabLst>
            </a:pPr>
            <a:r>
              <a:rPr sz="2100">
                <a:latin typeface="Calibri"/>
                <a:cs typeface="Calibri"/>
              </a:rPr>
              <a:t>2.	</a:t>
            </a:r>
            <a:r>
              <a:rPr sz="2100" spc="-5">
                <a:latin typeface="Calibri"/>
                <a:cs typeface="Calibri"/>
              </a:rPr>
              <a:t>Assuming</a:t>
            </a:r>
            <a:r>
              <a:rPr sz="2100" spc="85">
                <a:latin typeface="Calibri"/>
                <a:cs typeface="Calibri"/>
              </a:rPr>
              <a:t> </a:t>
            </a:r>
            <a:r>
              <a:rPr sz="2100" spc="225">
                <a:latin typeface="Cambria Math"/>
                <a:cs typeface="Cambria Math"/>
              </a:rPr>
              <a:t>X</a:t>
            </a:r>
            <a:r>
              <a:rPr sz="2250" spc="337" baseline="27777">
                <a:latin typeface="Cambria Math"/>
                <a:cs typeface="Cambria Math"/>
              </a:rPr>
              <a:t>𝑇</a:t>
            </a:r>
            <a:r>
              <a:rPr sz="2100" spc="225">
                <a:latin typeface="Cambria Math"/>
                <a:cs typeface="Cambria Math"/>
              </a:rPr>
              <a:t>X</a:t>
            </a:r>
            <a:r>
              <a:rPr sz="2100" spc="100">
                <a:latin typeface="Cambria Math"/>
                <a:cs typeface="Cambria Math"/>
              </a:rPr>
              <a:t> </a:t>
            </a:r>
            <a:r>
              <a:rPr sz="2100" spc="-5">
                <a:latin typeface="Calibri"/>
                <a:cs typeface="Calibri"/>
              </a:rPr>
              <a:t>is</a:t>
            </a:r>
            <a:r>
              <a:rPr sz="2100" spc="70">
                <a:latin typeface="Calibri"/>
                <a:cs typeface="Calibri"/>
              </a:rPr>
              <a:t> </a:t>
            </a:r>
            <a:r>
              <a:rPr sz="2100" spc="-10">
                <a:latin typeface="Calibri"/>
                <a:cs typeface="Calibri"/>
              </a:rPr>
              <a:t>invertible </a:t>
            </a:r>
            <a:r>
              <a:rPr sz="2100" spc="-5">
                <a:latin typeface="Calibri"/>
                <a:cs typeface="Calibri"/>
              </a:rPr>
              <a:t> </a:t>
            </a:r>
            <a:r>
              <a:rPr sz="2100" spc="-10">
                <a:latin typeface="Calibri"/>
                <a:cs typeface="Calibri"/>
              </a:rPr>
              <a:t>(positive definite</a:t>
            </a:r>
            <a:r>
              <a:rPr sz="2100" spc="15">
                <a:latin typeface="Calibri"/>
                <a:cs typeface="Calibri"/>
              </a:rPr>
              <a:t> </a:t>
            </a:r>
            <a:r>
              <a:rPr sz="2100">
                <a:latin typeface="Calibri"/>
                <a:cs typeface="Calibri"/>
              </a:rPr>
              <a:t>and</a:t>
            </a:r>
            <a:r>
              <a:rPr sz="2100" spc="-25">
                <a:latin typeface="Calibri"/>
                <a:cs typeface="Calibri"/>
              </a:rPr>
              <a:t> </a:t>
            </a:r>
            <a:r>
              <a:rPr sz="2100" spc="-5">
                <a:latin typeface="Calibri"/>
                <a:cs typeface="Calibri"/>
              </a:rPr>
              <a:t>non-singular),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6892" y="4745349"/>
            <a:ext cx="99060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5">
                <a:latin typeface="Calibri"/>
                <a:cs typeface="Calibri"/>
              </a:rPr>
              <a:t>c</a:t>
            </a:r>
            <a:r>
              <a:rPr sz="2100" spc="-5">
                <a:latin typeface="Calibri"/>
                <a:cs typeface="Calibri"/>
              </a:rPr>
              <a:t>ompu</a:t>
            </a:r>
            <a:r>
              <a:rPr sz="2100" spc="-20">
                <a:latin typeface="Calibri"/>
                <a:cs typeface="Calibri"/>
              </a:rPr>
              <a:t>t</a:t>
            </a:r>
            <a:r>
              <a:rPr sz="2100">
                <a:latin typeface="Calibri"/>
                <a:cs typeface="Calibri"/>
              </a:rPr>
              <a:t>e</a:t>
            </a:r>
          </a:p>
        </p:txBody>
      </p:sp>
      <p:sp>
        <p:nvSpPr>
          <p:cNvPr id="5" name="object 5"/>
          <p:cNvSpPr/>
          <p:nvPr/>
        </p:nvSpPr>
        <p:spPr>
          <a:xfrm>
            <a:off x="3116579" y="4823454"/>
            <a:ext cx="681355" cy="248920"/>
          </a:xfrm>
          <a:custGeom>
            <a:avLst/>
            <a:gdLst/>
            <a:ahLst/>
            <a:cxnLst/>
            <a:rect l="l" t="t" r="r" b="b"/>
            <a:pathLst>
              <a:path w="681354" h="248920">
                <a:moveTo>
                  <a:pt x="601980" y="0"/>
                </a:moveTo>
                <a:lnTo>
                  <a:pt x="598932" y="10668"/>
                </a:lnTo>
                <a:lnTo>
                  <a:pt x="612909" y="16644"/>
                </a:lnTo>
                <a:lnTo>
                  <a:pt x="625030" y="25336"/>
                </a:lnTo>
                <a:lnTo>
                  <a:pt x="650009" y="65150"/>
                </a:lnTo>
                <a:lnTo>
                  <a:pt x="658368" y="123443"/>
                </a:lnTo>
                <a:lnTo>
                  <a:pt x="657486" y="145184"/>
                </a:lnTo>
                <a:lnTo>
                  <a:pt x="643128" y="198119"/>
                </a:lnTo>
                <a:lnTo>
                  <a:pt x="612909" y="231767"/>
                </a:lnTo>
                <a:lnTo>
                  <a:pt x="598932" y="237744"/>
                </a:lnTo>
                <a:lnTo>
                  <a:pt x="601980" y="248412"/>
                </a:lnTo>
                <a:lnTo>
                  <a:pt x="648700" y="219694"/>
                </a:lnTo>
                <a:lnTo>
                  <a:pt x="669012" y="187094"/>
                </a:lnTo>
                <a:lnTo>
                  <a:pt x="679823" y="146565"/>
                </a:lnTo>
                <a:lnTo>
                  <a:pt x="681228" y="123443"/>
                </a:lnTo>
                <a:lnTo>
                  <a:pt x="679823" y="101203"/>
                </a:lnTo>
                <a:lnTo>
                  <a:pt x="669012" y="61293"/>
                </a:lnTo>
                <a:lnTo>
                  <a:pt x="648700" y="28717"/>
                </a:lnTo>
                <a:lnTo>
                  <a:pt x="620029" y="6905"/>
                </a:lnTo>
                <a:lnTo>
                  <a:pt x="601980" y="0"/>
                </a:lnTo>
                <a:close/>
              </a:path>
              <a:path w="681354" h="248920">
                <a:moveTo>
                  <a:pt x="79247" y="0"/>
                </a:moveTo>
                <a:lnTo>
                  <a:pt x="31241" y="28717"/>
                </a:lnTo>
                <a:lnTo>
                  <a:pt x="10929" y="61293"/>
                </a:lnTo>
                <a:lnTo>
                  <a:pt x="1166" y="101203"/>
                </a:lnTo>
                <a:lnTo>
                  <a:pt x="0" y="123443"/>
                </a:lnTo>
                <a:lnTo>
                  <a:pt x="1166" y="146565"/>
                </a:lnTo>
                <a:lnTo>
                  <a:pt x="10929" y="187094"/>
                </a:lnTo>
                <a:lnTo>
                  <a:pt x="31242" y="219694"/>
                </a:lnTo>
                <a:lnTo>
                  <a:pt x="79247" y="248412"/>
                </a:lnTo>
                <a:lnTo>
                  <a:pt x="82295" y="237744"/>
                </a:lnTo>
                <a:lnTo>
                  <a:pt x="67651" y="231767"/>
                </a:lnTo>
                <a:lnTo>
                  <a:pt x="55435" y="223075"/>
                </a:lnTo>
                <a:lnTo>
                  <a:pt x="30575" y="182379"/>
                </a:lnTo>
                <a:lnTo>
                  <a:pt x="22859" y="123443"/>
                </a:lnTo>
                <a:lnTo>
                  <a:pt x="23717" y="101726"/>
                </a:lnTo>
                <a:lnTo>
                  <a:pt x="36575" y="50292"/>
                </a:lnTo>
                <a:lnTo>
                  <a:pt x="67651" y="16644"/>
                </a:lnTo>
                <a:lnTo>
                  <a:pt x="82295" y="10668"/>
                </a:lnTo>
                <a:lnTo>
                  <a:pt x="792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66833" y="4647713"/>
            <a:ext cx="1410441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150" spc="337" baseline="-19841">
                <a:latin typeface="Cambria Math"/>
                <a:cs typeface="Cambria Math"/>
              </a:rPr>
              <a:t>X</a:t>
            </a:r>
            <a:r>
              <a:rPr sz="1500" spc="225">
                <a:latin typeface="Cambria Math"/>
                <a:cs typeface="Cambria Math"/>
              </a:rPr>
              <a:t>𝑇</a:t>
            </a:r>
            <a:r>
              <a:rPr sz="3150" spc="337" baseline="-19841">
                <a:latin typeface="Cambria Math"/>
                <a:cs typeface="Cambria Math"/>
              </a:rPr>
              <a:t>X</a:t>
            </a:r>
            <a:r>
              <a:rPr sz="3150" spc="509" baseline="-19841">
                <a:latin typeface="Cambria Math"/>
                <a:cs typeface="Cambria Math"/>
              </a:rPr>
              <a:t> </a:t>
            </a:r>
            <a:r>
              <a:rPr sz="1500" spc="30">
                <a:latin typeface="Cambria Math"/>
                <a:cs typeface="Cambria Math"/>
              </a:rPr>
              <a:t>−1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80502" y="5557451"/>
            <a:ext cx="175450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88950" algn="l"/>
              </a:tabLst>
            </a:pPr>
            <a:r>
              <a:rPr sz="2100">
                <a:latin typeface="Calibri"/>
                <a:cs typeface="Calibri"/>
              </a:rPr>
              <a:t>3.	</a:t>
            </a:r>
            <a:r>
              <a:rPr sz="2100" spc="-40">
                <a:latin typeface="Calibri"/>
                <a:cs typeface="Calibri"/>
              </a:rPr>
              <a:t>R</a:t>
            </a:r>
            <a:r>
              <a:rPr sz="2100" spc="-15">
                <a:latin typeface="Calibri"/>
                <a:cs typeface="Calibri"/>
              </a:rPr>
              <a:t>e</a:t>
            </a:r>
            <a:r>
              <a:rPr sz="2100">
                <a:latin typeface="Calibri"/>
                <a:cs typeface="Calibri"/>
              </a:rPr>
              <a:t>turn</a:t>
            </a:r>
            <a:r>
              <a:rPr sz="2100" spc="10">
                <a:latin typeface="Calibri"/>
                <a:cs typeface="Calibri"/>
              </a:rPr>
              <a:t> </a:t>
            </a:r>
            <a:r>
              <a:rPr sz="2100" spc="-994">
                <a:latin typeface="Cambria Math"/>
                <a:cs typeface="Cambria Math"/>
              </a:rPr>
              <a:t>θ</a:t>
            </a:r>
            <a:r>
              <a:rPr sz="3150" spc="-472" baseline="11904">
                <a:latin typeface="Cambria Math"/>
                <a:cs typeface="Cambria Math"/>
              </a:rPr>
              <a:t>^</a:t>
            </a:r>
            <a:r>
              <a:rPr sz="3150" baseline="11904">
                <a:latin typeface="Cambria Math"/>
                <a:cs typeface="Cambria Math"/>
              </a:rPr>
              <a:t> </a:t>
            </a:r>
            <a:r>
              <a:rPr sz="3150" spc="-307" baseline="11904">
                <a:latin typeface="Cambria Math"/>
                <a:cs typeface="Cambria Math"/>
              </a:rPr>
              <a:t> </a:t>
            </a:r>
            <a:r>
              <a:rPr sz="2100">
                <a:latin typeface="Cambria Math"/>
                <a:cs typeface="Cambria Math"/>
              </a:rPr>
              <a:t>=</a:t>
            </a:r>
          </a:p>
        </p:txBody>
      </p:sp>
      <p:sp>
        <p:nvSpPr>
          <p:cNvPr id="8" name="object 8"/>
          <p:cNvSpPr/>
          <p:nvPr/>
        </p:nvSpPr>
        <p:spPr>
          <a:xfrm>
            <a:off x="3381755" y="5635746"/>
            <a:ext cx="681355" cy="248920"/>
          </a:xfrm>
          <a:custGeom>
            <a:avLst/>
            <a:gdLst/>
            <a:ahLst/>
            <a:cxnLst/>
            <a:rect l="l" t="t" r="r" b="b"/>
            <a:pathLst>
              <a:path w="681354" h="248920">
                <a:moveTo>
                  <a:pt x="601980" y="0"/>
                </a:moveTo>
                <a:lnTo>
                  <a:pt x="598932" y="10667"/>
                </a:lnTo>
                <a:lnTo>
                  <a:pt x="612909" y="16644"/>
                </a:lnTo>
                <a:lnTo>
                  <a:pt x="625030" y="25336"/>
                </a:lnTo>
                <a:lnTo>
                  <a:pt x="650009" y="65150"/>
                </a:lnTo>
                <a:lnTo>
                  <a:pt x="658368" y="123443"/>
                </a:lnTo>
                <a:lnTo>
                  <a:pt x="657486" y="145184"/>
                </a:lnTo>
                <a:lnTo>
                  <a:pt x="643128" y="198119"/>
                </a:lnTo>
                <a:lnTo>
                  <a:pt x="612909" y="231767"/>
                </a:lnTo>
                <a:lnTo>
                  <a:pt x="598932" y="237743"/>
                </a:lnTo>
                <a:lnTo>
                  <a:pt x="601980" y="248411"/>
                </a:lnTo>
                <a:lnTo>
                  <a:pt x="648700" y="219694"/>
                </a:lnTo>
                <a:lnTo>
                  <a:pt x="669012" y="187094"/>
                </a:lnTo>
                <a:lnTo>
                  <a:pt x="679823" y="146565"/>
                </a:lnTo>
                <a:lnTo>
                  <a:pt x="681228" y="123443"/>
                </a:lnTo>
                <a:lnTo>
                  <a:pt x="679823" y="101203"/>
                </a:lnTo>
                <a:lnTo>
                  <a:pt x="669012" y="61293"/>
                </a:lnTo>
                <a:lnTo>
                  <a:pt x="648700" y="28717"/>
                </a:lnTo>
                <a:lnTo>
                  <a:pt x="620029" y="6905"/>
                </a:lnTo>
                <a:lnTo>
                  <a:pt x="601980" y="0"/>
                </a:lnTo>
                <a:close/>
              </a:path>
              <a:path w="681354" h="248920">
                <a:moveTo>
                  <a:pt x="79248" y="0"/>
                </a:moveTo>
                <a:lnTo>
                  <a:pt x="31242" y="28717"/>
                </a:lnTo>
                <a:lnTo>
                  <a:pt x="10929" y="61293"/>
                </a:lnTo>
                <a:lnTo>
                  <a:pt x="1166" y="101203"/>
                </a:lnTo>
                <a:lnTo>
                  <a:pt x="0" y="123443"/>
                </a:lnTo>
                <a:lnTo>
                  <a:pt x="1166" y="146565"/>
                </a:lnTo>
                <a:lnTo>
                  <a:pt x="10929" y="187094"/>
                </a:lnTo>
                <a:lnTo>
                  <a:pt x="31242" y="219694"/>
                </a:lnTo>
                <a:lnTo>
                  <a:pt x="79248" y="248411"/>
                </a:lnTo>
                <a:lnTo>
                  <a:pt x="82296" y="237743"/>
                </a:lnTo>
                <a:lnTo>
                  <a:pt x="67651" y="231767"/>
                </a:lnTo>
                <a:lnTo>
                  <a:pt x="55435" y="223075"/>
                </a:lnTo>
                <a:lnTo>
                  <a:pt x="30575" y="182379"/>
                </a:lnTo>
                <a:lnTo>
                  <a:pt x="22860" y="123443"/>
                </a:lnTo>
                <a:lnTo>
                  <a:pt x="23717" y="101726"/>
                </a:lnTo>
                <a:lnTo>
                  <a:pt x="36576" y="50291"/>
                </a:lnTo>
                <a:lnTo>
                  <a:pt x="67651" y="16644"/>
                </a:lnTo>
                <a:lnTo>
                  <a:pt x="82296" y="10667"/>
                </a:lnTo>
                <a:lnTo>
                  <a:pt x="792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52398" y="5429291"/>
            <a:ext cx="1756693" cy="335989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150" spc="337" baseline="-19841" dirty="0">
                <a:latin typeface="Cambria Math"/>
                <a:cs typeface="Cambria Math"/>
              </a:rPr>
              <a:t>X</a:t>
            </a:r>
            <a:r>
              <a:rPr sz="1500" spc="225" dirty="0">
                <a:latin typeface="Cambria Math"/>
                <a:cs typeface="Cambria Math"/>
              </a:rPr>
              <a:t>𝑇</a:t>
            </a:r>
            <a:r>
              <a:rPr lang="en-US" sz="3150" spc="337" baseline="-19841" dirty="0">
                <a:latin typeface="Cambria Math"/>
                <a:cs typeface="Cambria Math"/>
              </a:rPr>
              <a:t>X</a:t>
            </a:r>
            <a:r>
              <a:rPr sz="1500" spc="125" dirty="0">
                <a:latin typeface="Cambria Math"/>
                <a:cs typeface="Cambria Math"/>
              </a:rPr>
              <a:t>−1</a:t>
            </a:r>
            <a:r>
              <a:rPr sz="3150" spc="187" baseline="-19841" dirty="0">
                <a:latin typeface="Cambria Math"/>
                <a:cs typeface="Cambria Math"/>
              </a:rPr>
              <a:t>X</a:t>
            </a:r>
            <a:r>
              <a:rPr sz="1500" spc="125" dirty="0">
                <a:latin typeface="Cambria Math"/>
                <a:cs typeface="Cambria Math"/>
              </a:rPr>
              <a:t>𝑇</a:t>
            </a:r>
            <a:r>
              <a:rPr sz="3150" spc="187" baseline="-19841" dirty="0">
                <a:latin typeface="Cambria Math"/>
                <a:cs typeface="Cambria Math"/>
              </a:rPr>
              <a:t>𝑌</a:t>
            </a:r>
            <a:endParaRPr sz="3150" baseline="-19841" dirty="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804362" y="1307202"/>
            <a:ext cx="6555105" cy="6146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/>
              <a:t>Ordinary</a:t>
            </a:r>
            <a:r>
              <a:rPr spc="-20"/>
              <a:t> </a:t>
            </a:r>
            <a:r>
              <a:rPr spc="-5"/>
              <a:t>Least</a:t>
            </a:r>
            <a:r>
              <a:rPr spc="-15"/>
              <a:t> </a:t>
            </a:r>
            <a:r>
              <a:rPr spc="-10"/>
              <a:t>Square</a:t>
            </a:r>
            <a:r>
              <a:rPr spc="-20"/>
              <a:t> </a:t>
            </a:r>
            <a:r>
              <a:rPr spc="-5"/>
              <a:t>Estimation</a:t>
            </a: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41216" y="2218171"/>
            <a:ext cx="1764060" cy="176343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07733" y="4341638"/>
            <a:ext cx="1896618" cy="159819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317741" y="2035296"/>
            <a:ext cx="3208020" cy="4634865"/>
            <a:chOff x="6317741" y="2035296"/>
            <a:chExt cx="3208020" cy="4634865"/>
          </a:xfrm>
        </p:grpSpPr>
        <p:sp>
          <p:nvSpPr>
            <p:cNvPr id="3" name="object 3"/>
            <p:cNvSpPr/>
            <p:nvPr/>
          </p:nvSpPr>
          <p:spPr>
            <a:xfrm>
              <a:off x="6323075" y="2040630"/>
              <a:ext cx="3197860" cy="4624070"/>
            </a:xfrm>
            <a:custGeom>
              <a:avLst/>
              <a:gdLst/>
              <a:ahLst/>
              <a:cxnLst/>
              <a:rect l="l" t="t" r="r" b="b"/>
              <a:pathLst>
                <a:path w="3197859" h="4624070">
                  <a:moveTo>
                    <a:pt x="0" y="0"/>
                  </a:moveTo>
                  <a:lnTo>
                    <a:pt x="3197351" y="0"/>
                  </a:lnTo>
                  <a:lnTo>
                    <a:pt x="3197351" y="4623815"/>
                  </a:lnTo>
                  <a:lnTo>
                    <a:pt x="0" y="4623815"/>
                  </a:lnTo>
                  <a:lnTo>
                    <a:pt x="0" y="0"/>
                  </a:lnTo>
                  <a:close/>
                </a:path>
              </a:pathLst>
            </a:custGeom>
            <a:ln w="10667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97171" y="2151656"/>
              <a:ext cx="2138620" cy="2673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75802" y="2759958"/>
              <a:ext cx="2671957" cy="46735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97179" y="3509766"/>
              <a:ext cx="2005174" cy="40102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56248" y="4268576"/>
              <a:ext cx="1002402" cy="26765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56248" y="4753220"/>
              <a:ext cx="1870917" cy="26770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56248" y="5428358"/>
              <a:ext cx="1403113" cy="26772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63284" y="5929878"/>
              <a:ext cx="2113788" cy="734567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8169" y="1090791"/>
            <a:ext cx="7831455" cy="8051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4440"/>
              </a:lnSpc>
              <a:spcBef>
                <a:spcPts val="110"/>
              </a:spcBef>
            </a:pPr>
            <a:r>
              <a:rPr spc="-10"/>
              <a:t>Derivative</a:t>
            </a:r>
            <a:r>
              <a:rPr spc="-20"/>
              <a:t> </a:t>
            </a:r>
            <a:r>
              <a:t>of</a:t>
            </a:r>
            <a:r>
              <a:rPr spc="-10"/>
              <a:t> Cost </a:t>
            </a:r>
            <a:r>
              <a:t>Function</a:t>
            </a:r>
          </a:p>
          <a:p>
            <a:pPr marL="12700">
              <a:lnSpc>
                <a:spcPts val="1680"/>
              </a:lnSpc>
            </a:pPr>
            <a:r>
              <a:rPr sz="1550" spc="5">
                <a:solidFill>
                  <a:srgbClr val="000000"/>
                </a:solidFill>
                <a:latin typeface="Calibri"/>
                <a:cs typeface="Calibri"/>
              </a:rPr>
              <a:t>Minimize</a:t>
            </a:r>
            <a:r>
              <a:rPr sz="1550" spc="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550" spc="5">
                <a:solidFill>
                  <a:srgbClr val="000000"/>
                </a:solidFill>
                <a:latin typeface="Calibri"/>
                <a:cs typeface="Calibri"/>
              </a:rPr>
              <a:t>cost</a:t>
            </a:r>
            <a:r>
              <a:rPr sz="155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550" spc="5">
                <a:solidFill>
                  <a:srgbClr val="000000"/>
                </a:solidFill>
                <a:latin typeface="Calibri"/>
                <a:cs typeface="Calibri"/>
              </a:rPr>
              <a:t>function</a:t>
            </a:r>
            <a:r>
              <a:rPr sz="1550" spc="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550" spc="5">
                <a:solidFill>
                  <a:srgbClr val="000000"/>
                </a:solidFill>
                <a:latin typeface="Calibri"/>
                <a:cs typeface="Calibri"/>
              </a:rPr>
              <a:t>by</a:t>
            </a:r>
            <a:r>
              <a:rPr sz="1550" spc="3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550" spc="5">
                <a:solidFill>
                  <a:srgbClr val="000000"/>
                </a:solidFill>
                <a:latin typeface="Calibri"/>
                <a:cs typeface="Calibri"/>
              </a:rPr>
              <a:t>taking</a:t>
            </a:r>
            <a:r>
              <a:rPr sz="1550" spc="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550" spc="5">
                <a:solidFill>
                  <a:srgbClr val="000000"/>
                </a:solidFill>
                <a:latin typeface="Calibri"/>
                <a:cs typeface="Calibri"/>
              </a:rPr>
              <a:t>its</a:t>
            </a:r>
            <a:r>
              <a:rPr sz="15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550" spc="5">
                <a:solidFill>
                  <a:srgbClr val="000000"/>
                </a:solidFill>
                <a:latin typeface="Calibri"/>
                <a:cs typeface="Calibri"/>
              </a:rPr>
              <a:t>derivatives</a:t>
            </a:r>
            <a:r>
              <a:rPr sz="155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550" spc="10">
                <a:solidFill>
                  <a:srgbClr val="000000"/>
                </a:solidFill>
                <a:latin typeface="Calibri"/>
                <a:cs typeface="Calibri"/>
              </a:rPr>
              <a:t>with</a:t>
            </a:r>
            <a:r>
              <a:rPr sz="1550" spc="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550" spc="5">
                <a:solidFill>
                  <a:srgbClr val="000000"/>
                </a:solidFill>
                <a:latin typeface="Calibri"/>
                <a:cs typeface="Calibri"/>
              </a:rPr>
              <a:t>respect</a:t>
            </a:r>
            <a:r>
              <a:rPr sz="15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550" spc="5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sz="1550" spc="10">
                <a:solidFill>
                  <a:srgbClr val="000000"/>
                </a:solidFill>
                <a:latin typeface="Calibri"/>
                <a:cs typeface="Calibri"/>
              </a:rPr>
              <a:t> the</a:t>
            </a:r>
            <a:r>
              <a:rPr sz="1550" spc="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550" spc="-10">
                <a:solidFill>
                  <a:srgbClr val="000000"/>
                </a:solidFill>
                <a:latin typeface="Calibri"/>
                <a:cs typeface="Calibri"/>
              </a:rPr>
              <a:t>θj’s, </a:t>
            </a:r>
            <a:r>
              <a:rPr sz="1550" spc="1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sz="1550" spc="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550" spc="5">
                <a:solidFill>
                  <a:srgbClr val="000000"/>
                </a:solidFill>
                <a:latin typeface="Calibri"/>
                <a:cs typeface="Calibri"/>
              </a:rPr>
              <a:t>setting</a:t>
            </a:r>
            <a:r>
              <a:rPr sz="1550" spc="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550" spc="15">
                <a:solidFill>
                  <a:srgbClr val="000000"/>
                </a:solidFill>
                <a:latin typeface="Calibri"/>
                <a:cs typeface="Calibri"/>
              </a:rPr>
              <a:t>them </a:t>
            </a:r>
            <a:r>
              <a:rPr sz="1550" spc="5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sz="1550" spc="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550" spc="-5">
                <a:solidFill>
                  <a:srgbClr val="000000"/>
                </a:solidFill>
                <a:latin typeface="Calibri"/>
                <a:cs typeface="Calibri"/>
              </a:rPr>
              <a:t>zero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88538" y="2659736"/>
            <a:ext cx="3785925" cy="722972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2492501" y="3551676"/>
            <a:ext cx="378460" cy="460375"/>
            <a:chOff x="2492501" y="3551676"/>
            <a:chExt cx="378460" cy="460375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25089" y="3621780"/>
              <a:ext cx="219455" cy="24383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500883" y="3560058"/>
              <a:ext cx="361315" cy="443865"/>
            </a:xfrm>
            <a:custGeom>
              <a:avLst/>
              <a:gdLst/>
              <a:ahLst/>
              <a:cxnLst/>
              <a:rect l="l" t="t" r="r" b="b"/>
              <a:pathLst>
                <a:path w="361314" h="443864">
                  <a:moveTo>
                    <a:pt x="156971" y="128015"/>
                  </a:moveTo>
                  <a:lnTo>
                    <a:pt x="156971" y="131063"/>
                  </a:lnTo>
                  <a:lnTo>
                    <a:pt x="156971" y="134111"/>
                  </a:lnTo>
                  <a:lnTo>
                    <a:pt x="163067" y="143255"/>
                  </a:lnTo>
                  <a:lnTo>
                    <a:pt x="169163" y="150875"/>
                  </a:lnTo>
                  <a:lnTo>
                    <a:pt x="178307" y="160019"/>
                  </a:lnTo>
                  <a:lnTo>
                    <a:pt x="188975" y="173735"/>
                  </a:lnTo>
                  <a:lnTo>
                    <a:pt x="201167" y="185927"/>
                  </a:lnTo>
                  <a:lnTo>
                    <a:pt x="213359" y="198119"/>
                  </a:lnTo>
                  <a:lnTo>
                    <a:pt x="225551" y="211835"/>
                  </a:lnTo>
                  <a:lnTo>
                    <a:pt x="237743" y="227075"/>
                  </a:lnTo>
                  <a:lnTo>
                    <a:pt x="248411" y="239267"/>
                  </a:lnTo>
                  <a:lnTo>
                    <a:pt x="260603" y="249935"/>
                  </a:lnTo>
                  <a:lnTo>
                    <a:pt x="269747" y="262127"/>
                  </a:lnTo>
                  <a:lnTo>
                    <a:pt x="281939" y="272795"/>
                  </a:lnTo>
                  <a:lnTo>
                    <a:pt x="292607" y="284987"/>
                  </a:lnTo>
                  <a:lnTo>
                    <a:pt x="301751" y="297179"/>
                  </a:lnTo>
                  <a:lnTo>
                    <a:pt x="310895" y="306323"/>
                  </a:lnTo>
                  <a:lnTo>
                    <a:pt x="320039" y="313943"/>
                  </a:lnTo>
                  <a:lnTo>
                    <a:pt x="329183" y="323087"/>
                  </a:lnTo>
                  <a:lnTo>
                    <a:pt x="335279" y="329183"/>
                  </a:lnTo>
                  <a:lnTo>
                    <a:pt x="341375" y="335279"/>
                  </a:lnTo>
                  <a:lnTo>
                    <a:pt x="344423" y="339851"/>
                  </a:lnTo>
                  <a:lnTo>
                    <a:pt x="347471" y="345947"/>
                  </a:lnTo>
                  <a:lnTo>
                    <a:pt x="350519" y="352043"/>
                  </a:lnTo>
                  <a:lnTo>
                    <a:pt x="353567" y="355091"/>
                  </a:lnTo>
                  <a:lnTo>
                    <a:pt x="355091" y="358139"/>
                  </a:lnTo>
                  <a:lnTo>
                    <a:pt x="358139" y="361187"/>
                  </a:lnTo>
                  <a:lnTo>
                    <a:pt x="358139" y="364235"/>
                  </a:lnTo>
                  <a:lnTo>
                    <a:pt x="358139" y="367283"/>
                  </a:lnTo>
                  <a:lnTo>
                    <a:pt x="361187" y="367283"/>
                  </a:lnTo>
                </a:path>
                <a:path w="361314" h="443864">
                  <a:moveTo>
                    <a:pt x="0" y="51815"/>
                  </a:moveTo>
                  <a:lnTo>
                    <a:pt x="3047" y="48767"/>
                  </a:lnTo>
                </a:path>
                <a:path w="361314" h="443864">
                  <a:moveTo>
                    <a:pt x="118871" y="0"/>
                  </a:moveTo>
                  <a:lnTo>
                    <a:pt x="115823" y="0"/>
                  </a:lnTo>
                  <a:lnTo>
                    <a:pt x="112775" y="3047"/>
                  </a:lnTo>
                  <a:lnTo>
                    <a:pt x="109727" y="6095"/>
                  </a:lnTo>
                  <a:lnTo>
                    <a:pt x="100583" y="9143"/>
                  </a:lnTo>
                  <a:lnTo>
                    <a:pt x="91439" y="16763"/>
                  </a:lnTo>
                  <a:lnTo>
                    <a:pt x="59435" y="54863"/>
                  </a:lnTo>
                  <a:lnTo>
                    <a:pt x="38099" y="92963"/>
                  </a:lnTo>
                  <a:lnTo>
                    <a:pt x="28955" y="112775"/>
                  </a:lnTo>
                  <a:lnTo>
                    <a:pt x="22859" y="134111"/>
                  </a:lnTo>
                  <a:lnTo>
                    <a:pt x="16763" y="160019"/>
                  </a:lnTo>
                  <a:lnTo>
                    <a:pt x="13715" y="188975"/>
                  </a:lnTo>
                  <a:lnTo>
                    <a:pt x="13715" y="214883"/>
                  </a:lnTo>
                  <a:lnTo>
                    <a:pt x="13715" y="242315"/>
                  </a:lnTo>
                  <a:lnTo>
                    <a:pt x="19811" y="268223"/>
                  </a:lnTo>
                  <a:lnTo>
                    <a:pt x="28955" y="294131"/>
                  </a:lnTo>
                  <a:lnTo>
                    <a:pt x="41147" y="316991"/>
                  </a:lnTo>
                  <a:lnTo>
                    <a:pt x="53339" y="339851"/>
                  </a:lnTo>
                  <a:lnTo>
                    <a:pt x="79247" y="384047"/>
                  </a:lnTo>
                  <a:lnTo>
                    <a:pt x="115823" y="416051"/>
                  </a:lnTo>
                  <a:lnTo>
                    <a:pt x="160019" y="437387"/>
                  </a:lnTo>
                  <a:lnTo>
                    <a:pt x="181355" y="443483"/>
                  </a:lnTo>
                  <a:lnTo>
                    <a:pt x="210311" y="438911"/>
                  </a:lnTo>
                  <a:lnTo>
                    <a:pt x="228599" y="437387"/>
                  </a:lnTo>
                </a:path>
              </a:pathLst>
            </a:custGeom>
            <a:ln w="1676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2971800" y="3665214"/>
            <a:ext cx="238125" cy="205740"/>
          </a:xfrm>
          <a:custGeom>
            <a:avLst/>
            <a:gdLst/>
            <a:ahLst/>
            <a:cxnLst/>
            <a:rect l="l" t="t" r="r" b="b"/>
            <a:pathLst>
              <a:path w="238125" h="205739">
                <a:moveTo>
                  <a:pt x="134111" y="4571"/>
                </a:moveTo>
                <a:lnTo>
                  <a:pt x="134111" y="4571"/>
                </a:lnTo>
                <a:lnTo>
                  <a:pt x="99059" y="4571"/>
                </a:lnTo>
                <a:lnTo>
                  <a:pt x="89915" y="7619"/>
                </a:lnTo>
                <a:lnTo>
                  <a:pt x="80771" y="10667"/>
                </a:lnTo>
                <a:lnTo>
                  <a:pt x="71627" y="13715"/>
                </a:lnTo>
                <a:lnTo>
                  <a:pt x="62483" y="19811"/>
                </a:lnTo>
                <a:lnTo>
                  <a:pt x="53339" y="28955"/>
                </a:lnTo>
                <a:lnTo>
                  <a:pt x="42671" y="38099"/>
                </a:lnTo>
                <a:lnTo>
                  <a:pt x="30479" y="48767"/>
                </a:lnTo>
                <a:lnTo>
                  <a:pt x="21335" y="60959"/>
                </a:lnTo>
                <a:lnTo>
                  <a:pt x="15239" y="73151"/>
                </a:lnTo>
                <a:lnTo>
                  <a:pt x="9143" y="83819"/>
                </a:lnTo>
                <a:lnTo>
                  <a:pt x="3047" y="96011"/>
                </a:lnTo>
                <a:lnTo>
                  <a:pt x="0" y="106679"/>
                </a:lnTo>
                <a:lnTo>
                  <a:pt x="0" y="115823"/>
                </a:lnTo>
                <a:lnTo>
                  <a:pt x="0" y="128015"/>
                </a:lnTo>
                <a:lnTo>
                  <a:pt x="0" y="137159"/>
                </a:lnTo>
                <a:lnTo>
                  <a:pt x="0" y="144779"/>
                </a:lnTo>
                <a:lnTo>
                  <a:pt x="3047" y="153923"/>
                </a:lnTo>
                <a:lnTo>
                  <a:pt x="30479" y="182879"/>
                </a:lnTo>
                <a:lnTo>
                  <a:pt x="42671" y="188975"/>
                </a:lnTo>
                <a:lnTo>
                  <a:pt x="53339" y="195071"/>
                </a:lnTo>
                <a:lnTo>
                  <a:pt x="68579" y="201167"/>
                </a:lnTo>
                <a:lnTo>
                  <a:pt x="83819" y="205739"/>
                </a:lnTo>
                <a:lnTo>
                  <a:pt x="99059" y="205739"/>
                </a:lnTo>
                <a:lnTo>
                  <a:pt x="112775" y="205739"/>
                </a:lnTo>
                <a:lnTo>
                  <a:pt x="124967" y="205739"/>
                </a:lnTo>
                <a:lnTo>
                  <a:pt x="134111" y="202691"/>
                </a:lnTo>
                <a:lnTo>
                  <a:pt x="146303" y="201167"/>
                </a:lnTo>
                <a:lnTo>
                  <a:pt x="155447" y="195071"/>
                </a:lnTo>
                <a:lnTo>
                  <a:pt x="167639" y="188975"/>
                </a:lnTo>
                <a:lnTo>
                  <a:pt x="175259" y="182879"/>
                </a:lnTo>
                <a:lnTo>
                  <a:pt x="205739" y="156971"/>
                </a:lnTo>
                <a:lnTo>
                  <a:pt x="227075" y="121919"/>
                </a:lnTo>
                <a:lnTo>
                  <a:pt x="228599" y="109727"/>
                </a:lnTo>
                <a:lnTo>
                  <a:pt x="233171" y="102107"/>
                </a:lnTo>
                <a:lnTo>
                  <a:pt x="234695" y="92963"/>
                </a:lnTo>
                <a:lnTo>
                  <a:pt x="237743" y="83819"/>
                </a:lnTo>
                <a:lnTo>
                  <a:pt x="237743" y="74675"/>
                </a:lnTo>
                <a:lnTo>
                  <a:pt x="237743" y="67055"/>
                </a:lnTo>
                <a:lnTo>
                  <a:pt x="237743" y="57911"/>
                </a:lnTo>
                <a:lnTo>
                  <a:pt x="234695" y="48767"/>
                </a:lnTo>
                <a:lnTo>
                  <a:pt x="233171" y="39623"/>
                </a:lnTo>
                <a:lnTo>
                  <a:pt x="228599" y="35051"/>
                </a:lnTo>
                <a:lnTo>
                  <a:pt x="227075" y="28955"/>
                </a:lnTo>
                <a:lnTo>
                  <a:pt x="224027" y="22859"/>
                </a:lnTo>
                <a:lnTo>
                  <a:pt x="220979" y="16763"/>
                </a:lnTo>
                <a:lnTo>
                  <a:pt x="214883" y="13715"/>
                </a:lnTo>
                <a:lnTo>
                  <a:pt x="211835" y="10667"/>
                </a:lnTo>
                <a:lnTo>
                  <a:pt x="205739" y="7619"/>
                </a:lnTo>
                <a:lnTo>
                  <a:pt x="199643" y="4571"/>
                </a:lnTo>
                <a:lnTo>
                  <a:pt x="193547" y="3047"/>
                </a:lnTo>
                <a:lnTo>
                  <a:pt x="187451" y="0"/>
                </a:lnTo>
                <a:lnTo>
                  <a:pt x="184403" y="0"/>
                </a:lnTo>
                <a:lnTo>
                  <a:pt x="178307" y="0"/>
                </a:lnTo>
                <a:lnTo>
                  <a:pt x="172211" y="0"/>
                </a:lnTo>
                <a:lnTo>
                  <a:pt x="167639" y="0"/>
                </a:lnTo>
                <a:lnTo>
                  <a:pt x="161543" y="0"/>
                </a:lnTo>
                <a:lnTo>
                  <a:pt x="152399" y="3047"/>
                </a:lnTo>
                <a:lnTo>
                  <a:pt x="143255" y="4571"/>
                </a:lnTo>
                <a:lnTo>
                  <a:pt x="134111" y="7619"/>
                </a:lnTo>
                <a:lnTo>
                  <a:pt x="124967" y="10667"/>
                </a:lnTo>
                <a:lnTo>
                  <a:pt x="117347" y="16763"/>
                </a:lnTo>
                <a:lnTo>
                  <a:pt x="111251" y="22859"/>
                </a:lnTo>
                <a:lnTo>
                  <a:pt x="105155" y="28955"/>
                </a:lnTo>
                <a:lnTo>
                  <a:pt x="99059" y="35051"/>
                </a:lnTo>
                <a:lnTo>
                  <a:pt x="92963" y="42671"/>
                </a:lnTo>
                <a:lnTo>
                  <a:pt x="86867" y="51815"/>
                </a:lnTo>
                <a:lnTo>
                  <a:pt x="83819" y="60959"/>
                </a:lnTo>
                <a:lnTo>
                  <a:pt x="83819" y="68579"/>
                </a:lnTo>
                <a:lnTo>
                  <a:pt x="83819" y="77723"/>
                </a:lnTo>
                <a:lnTo>
                  <a:pt x="83819" y="86867"/>
                </a:lnTo>
                <a:lnTo>
                  <a:pt x="86867" y="99059"/>
                </a:lnTo>
                <a:lnTo>
                  <a:pt x="92963" y="106679"/>
                </a:lnTo>
                <a:lnTo>
                  <a:pt x="99059" y="115823"/>
                </a:lnTo>
                <a:lnTo>
                  <a:pt x="108203" y="124967"/>
                </a:lnTo>
                <a:lnTo>
                  <a:pt x="118871" y="131063"/>
                </a:lnTo>
                <a:lnTo>
                  <a:pt x="128015" y="137159"/>
                </a:lnTo>
                <a:lnTo>
                  <a:pt x="137159" y="141731"/>
                </a:lnTo>
                <a:lnTo>
                  <a:pt x="146303" y="144779"/>
                </a:lnTo>
                <a:lnTo>
                  <a:pt x="155447" y="144779"/>
                </a:lnTo>
                <a:lnTo>
                  <a:pt x="164591" y="144779"/>
                </a:lnTo>
                <a:lnTo>
                  <a:pt x="224027" y="144779"/>
                </a:lnTo>
                <a:lnTo>
                  <a:pt x="227075" y="144779"/>
                </a:lnTo>
              </a:path>
            </a:pathLst>
          </a:custGeom>
          <a:ln w="1676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99459" y="3806946"/>
            <a:ext cx="306705" cy="15240"/>
          </a:xfrm>
          <a:custGeom>
            <a:avLst/>
            <a:gdLst/>
            <a:ahLst/>
            <a:cxnLst/>
            <a:rect l="l" t="t" r="r" b="b"/>
            <a:pathLst>
              <a:path w="306704" h="15239">
                <a:moveTo>
                  <a:pt x="0" y="15239"/>
                </a:moveTo>
                <a:lnTo>
                  <a:pt x="0" y="15239"/>
                </a:lnTo>
                <a:lnTo>
                  <a:pt x="59435" y="15239"/>
                </a:lnTo>
                <a:lnTo>
                  <a:pt x="82295" y="12191"/>
                </a:lnTo>
                <a:lnTo>
                  <a:pt x="109727" y="9143"/>
                </a:lnTo>
                <a:lnTo>
                  <a:pt x="135635" y="6095"/>
                </a:lnTo>
                <a:lnTo>
                  <a:pt x="166115" y="3047"/>
                </a:lnTo>
                <a:lnTo>
                  <a:pt x="192023" y="3047"/>
                </a:lnTo>
                <a:lnTo>
                  <a:pt x="213359" y="0"/>
                </a:lnTo>
                <a:lnTo>
                  <a:pt x="234695" y="0"/>
                </a:lnTo>
                <a:lnTo>
                  <a:pt x="300227" y="0"/>
                </a:lnTo>
                <a:lnTo>
                  <a:pt x="301751" y="0"/>
                </a:lnTo>
                <a:lnTo>
                  <a:pt x="306323" y="0"/>
                </a:lnTo>
              </a:path>
            </a:pathLst>
          </a:custGeom>
          <a:ln w="1676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74947" y="3573774"/>
            <a:ext cx="367665" cy="546100"/>
          </a:xfrm>
          <a:custGeom>
            <a:avLst/>
            <a:gdLst/>
            <a:ahLst/>
            <a:cxnLst/>
            <a:rect l="l" t="t" r="r" b="b"/>
            <a:pathLst>
              <a:path w="367664" h="546100">
                <a:moveTo>
                  <a:pt x="13715" y="114299"/>
                </a:moveTo>
                <a:lnTo>
                  <a:pt x="10667" y="114299"/>
                </a:lnTo>
                <a:lnTo>
                  <a:pt x="7619" y="114299"/>
                </a:lnTo>
                <a:lnTo>
                  <a:pt x="6095" y="117347"/>
                </a:lnTo>
                <a:lnTo>
                  <a:pt x="1523" y="120395"/>
                </a:lnTo>
                <a:lnTo>
                  <a:pt x="0" y="123443"/>
                </a:lnTo>
                <a:lnTo>
                  <a:pt x="0" y="129539"/>
                </a:lnTo>
                <a:lnTo>
                  <a:pt x="0" y="134111"/>
                </a:lnTo>
                <a:lnTo>
                  <a:pt x="0" y="143255"/>
                </a:lnTo>
                <a:lnTo>
                  <a:pt x="0" y="152399"/>
                </a:lnTo>
                <a:lnTo>
                  <a:pt x="0" y="160019"/>
                </a:lnTo>
                <a:lnTo>
                  <a:pt x="6095" y="169163"/>
                </a:lnTo>
                <a:lnTo>
                  <a:pt x="25907" y="204215"/>
                </a:lnTo>
                <a:lnTo>
                  <a:pt x="64007" y="222503"/>
                </a:lnTo>
                <a:lnTo>
                  <a:pt x="76199" y="222503"/>
                </a:lnTo>
                <a:lnTo>
                  <a:pt x="88391" y="222503"/>
                </a:lnTo>
                <a:lnTo>
                  <a:pt x="100583" y="222503"/>
                </a:lnTo>
                <a:lnTo>
                  <a:pt x="112775" y="219455"/>
                </a:lnTo>
                <a:lnTo>
                  <a:pt x="121919" y="216407"/>
                </a:lnTo>
                <a:lnTo>
                  <a:pt x="129539" y="210311"/>
                </a:lnTo>
                <a:lnTo>
                  <a:pt x="138683" y="204215"/>
                </a:lnTo>
                <a:lnTo>
                  <a:pt x="169163" y="175259"/>
                </a:lnTo>
                <a:lnTo>
                  <a:pt x="170687" y="166115"/>
                </a:lnTo>
                <a:lnTo>
                  <a:pt x="175259" y="160019"/>
                </a:lnTo>
                <a:lnTo>
                  <a:pt x="176783" y="155447"/>
                </a:lnTo>
                <a:lnTo>
                  <a:pt x="179831" y="149351"/>
                </a:lnTo>
                <a:lnTo>
                  <a:pt x="182879" y="143255"/>
                </a:lnTo>
                <a:lnTo>
                  <a:pt x="182879" y="126491"/>
                </a:lnTo>
                <a:lnTo>
                  <a:pt x="182879" y="129539"/>
                </a:lnTo>
                <a:lnTo>
                  <a:pt x="182879" y="131063"/>
                </a:lnTo>
                <a:lnTo>
                  <a:pt x="182879" y="140207"/>
                </a:lnTo>
                <a:lnTo>
                  <a:pt x="179831" y="158495"/>
                </a:lnTo>
                <a:lnTo>
                  <a:pt x="176783" y="187451"/>
                </a:lnTo>
                <a:lnTo>
                  <a:pt x="175259" y="225551"/>
                </a:lnTo>
                <a:lnTo>
                  <a:pt x="170687" y="268223"/>
                </a:lnTo>
                <a:lnTo>
                  <a:pt x="166115" y="309371"/>
                </a:lnTo>
                <a:lnTo>
                  <a:pt x="160019" y="344423"/>
                </a:lnTo>
                <a:lnTo>
                  <a:pt x="153923" y="373379"/>
                </a:lnTo>
                <a:lnTo>
                  <a:pt x="147827" y="402335"/>
                </a:lnTo>
                <a:lnTo>
                  <a:pt x="141731" y="425195"/>
                </a:lnTo>
                <a:lnTo>
                  <a:pt x="135635" y="446531"/>
                </a:lnTo>
                <a:lnTo>
                  <a:pt x="129539" y="463295"/>
                </a:lnTo>
                <a:lnTo>
                  <a:pt x="126491" y="481583"/>
                </a:lnTo>
                <a:lnTo>
                  <a:pt x="121919" y="498347"/>
                </a:lnTo>
                <a:lnTo>
                  <a:pt x="117347" y="510539"/>
                </a:lnTo>
                <a:lnTo>
                  <a:pt x="112775" y="522731"/>
                </a:lnTo>
                <a:lnTo>
                  <a:pt x="106679" y="530351"/>
                </a:lnTo>
                <a:lnTo>
                  <a:pt x="100583" y="536447"/>
                </a:lnTo>
                <a:lnTo>
                  <a:pt x="94487" y="542543"/>
                </a:lnTo>
                <a:lnTo>
                  <a:pt x="88391" y="545591"/>
                </a:lnTo>
                <a:lnTo>
                  <a:pt x="79247" y="545591"/>
                </a:lnTo>
                <a:lnTo>
                  <a:pt x="70103" y="545591"/>
                </a:lnTo>
                <a:lnTo>
                  <a:pt x="60959" y="545591"/>
                </a:lnTo>
                <a:lnTo>
                  <a:pt x="53339" y="542543"/>
                </a:lnTo>
                <a:lnTo>
                  <a:pt x="44195" y="539495"/>
                </a:lnTo>
                <a:lnTo>
                  <a:pt x="38099" y="533399"/>
                </a:lnTo>
                <a:lnTo>
                  <a:pt x="32003" y="527303"/>
                </a:lnTo>
                <a:lnTo>
                  <a:pt x="25907" y="522731"/>
                </a:lnTo>
                <a:lnTo>
                  <a:pt x="22859" y="513587"/>
                </a:lnTo>
                <a:lnTo>
                  <a:pt x="22859" y="504443"/>
                </a:lnTo>
                <a:lnTo>
                  <a:pt x="22859" y="493775"/>
                </a:lnTo>
                <a:lnTo>
                  <a:pt x="22859" y="481583"/>
                </a:lnTo>
                <a:lnTo>
                  <a:pt x="25907" y="466343"/>
                </a:lnTo>
                <a:lnTo>
                  <a:pt x="28955" y="455675"/>
                </a:lnTo>
                <a:lnTo>
                  <a:pt x="35051" y="440435"/>
                </a:lnTo>
                <a:lnTo>
                  <a:pt x="41147" y="425195"/>
                </a:lnTo>
                <a:lnTo>
                  <a:pt x="47243" y="411479"/>
                </a:lnTo>
                <a:lnTo>
                  <a:pt x="53339" y="396239"/>
                </a:lnTo>
                <a:lnTo>
                  <a:pt x="59435" y="385571"/>
                </a:lnTo>
                <a:lnTo>
                  <a:pt x="64007" y="376427"/>
                </a:lnTo>
                <a:lnTo>
                  <a:pt x="70103" y="367283"/>
                </a:lnTo>
                <a:lnTo>
                  <a:pt x="76199" y="359663"/>
                </a:lnTo>
                <a:lnTo>
                  <a:pt x="82295" y="350519"/>
                </a:lnTo>
                <a:lnTo>
                  <a:pt x="88391" y="344423"/>
                </a:lnTo>
                <a:lnTo>
                  <a:pt x="91439" y="341375"/>
                </a:lnTo>
                <a:lnTo>
                  <a:pt x="97535" y="338327"/>
                </a:lnTo>
                <a:lnTo>
                  <a:pt x="100583" y="335279"/>
                </a:lnTo>
                <a:lnTo>
                  <a:pt x="103631" y="332231"/>
                </a:lnTo>
                <a:lnTo>
                  <a:pt x="106679" y="329183"/>
                </a:lnTo>
                <a:lnTo>
                  <a:pt x="109727" y="329183"/>
                </a:lnTo>
                <a:lnTo>
                  <a:pt x="112775" y="329183"/>
                </a:lnTo>
              </a:path>
              <a:path w="367664" h="546100">
                <a:moveTo>
                  <a:pt x="216407" y="0"/>
                </a:moveTo>
                <a:lnTo>
                  <a:pt x="219455" y="0"/>
                </a:lnTo>
                <a:lnTo>
                  <a:pt x="222503" y="0"/>
                </a:lnTo>
                <a:lnTo>
                  <a:pt x="228599" y="0"/>
                </a:lnTo>
                <a:lnTo>
                  <a:pt x="233171" y="3047"/>
                </a:lnTo>
                <a:lnTo>
                  <a:pt x="245363" y="6095"/>
                </a:lnTo>
                <a:lnTo>
                  <a:pt x="257555" y="12191"/>
                </a:lnTo>
                <a:lnTo>
                  <a:pt x="269747" y="21335"/>
                </a:lnTo>
                <a:lnTo>
                  <a:pt x="286511" y="32003"/>
                </a:lnTo>
                <a:lnTo>
                  <a:pt x="320039" y="64007"/>
                </a:lnTo>
                <a:lnTo>
                  <a:pt x="347471" y="105155"/>
                </a:lnTo>
                <a:lnTo>
                  <a:pt x="355091" y="140207"/>
                </a:lnTo>
                <a:lnTo>
                  <a:pt x="364235" y="178307"/>
                </a:lnTo>
                <a:lnTo>
                  <a:pt x="367283" y="216407"/>
                </a:lnTo>
                <a:lnTo>
                  <a:pt x="364235" y="257555"/>
                </a:lnTo>
                <a:lnTo>
                  <a:pt x="358139" y="297179"/>
                </a:lnTo>
                <a:lnTo>
                  <a:pt x="348995" y="332231"/>
                </a:lnTo>
                <a:lnTo>
                  <a:pt x="335279" y="367283"/>
                </a:lnTo>
                <a:lnTo>
                  <a:pt x="313943" y="405383"/>
                </a:lnTo>
                <a:lnTo>
                  <a:pt x="278891" y="446531"/>
                </a:lnTo>
                <a:lnTo>
                  <a:pt x="254507" y="463295"/>
                </a:lnTo>
              </a:path>
            </a:pathLst>
          </a:custGeom>
          <a:ln w="1676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35195" y="3460998"/>
            <a:ext cx="285115" cy="218440"/>
          </a:xfrm>
          <a:custGeom>
            <a:avLst/>
            <a:gdLst/>
            <a:ahLst/>
            <a:cxnLst/>
            <a:rect l="l" t="t" r="r" b="b"/>
            <a:pathLst>
              <a:path w="285114" h="218439">
                <a:moveTo>
                  <a:pt x="0" y="28955"/>
                </a:moveTo>
                <a:lnTo>
                  <a:pt x="6095" y="25907"/>
                </a:lnTo>
                <a:lnTo>
                  <a:pt x="10667" y="19811"/>
                </a:lnTo>
                <a:lnTo>
                  <a:pt x="16763" y="13715"/>
                </a:lnTo>
                <a:lnTo>
                  <a:pt x="25907" y="7619"/>
                </a:lnTo>
                <a:lnTo>
                  <a:pt x="35051" y="6095"/>
                </a:lnTo>
                <a:lnTo>
                  <a:pt x="44195" y="3047"/>
                </a:lnTo>
                <a:lnTo>
                  <a:pt x="53339" y="0"/>
                </a:lnTo>
                <a:lnTo>
                  <a:pt x="62483" y="0"/>
                </a:lnTo>
                <a:lnTo>
                  <a:pt x="70103" y="0"/>
                </a:lnTo>
                <a:lnTo>
                  <a:pt x="76199" y="3047"/>
                </a:lnTo>
                <a:lnTo>
                  <a:pt x="82295" y="6095"/>
                </a:lnTo>
                <a:lnTo>
                  <a:pt x="85343" y="7619"/>
                </a:lnTo>
                <a:lnTo>
                  <a:pt x="88391" y="12191"/>
                </a:lnTo>
                <a:lnTo>
                  <a:pt x="91439" y="13715"/>
                </a:lnTo>
                <a:lnTo>
                  <a:pt x="94487" y="22859"/>
                </a:lnTo>
                <a:lnTo>
                  <a:pt x="97535" y="32003"/>
                </a:lnTo>
                <a:lnTo>
                  <a:pt x="100583" y="41147"/>
                </a:lnTo>
                <a:lnTo>
                  <a:pt x="103631" y="48767"/>
                </a:lnTo>
                <a:lnTo>
                  <a:pt x="106679" y="64007"/>
                </a:lnTo>
                <a:lnTo>
                  <a:pt x="106679" y="76199"/>
                </a:lnTo>
                <a:lnTo>
                  <a:pt x="103631" y="86867"/>
                </a:lnTo>
                <a:lnTo>
                  <a:pt x="100583" y="99059"/>
                </a:lnTo>
                <a:lnTo>
                  <a:pt x="97535" y="111251"/>
                </a:lnTo>
                <a:lnTo>
                  <a:pt x="91439" y="121919"/>
                </a:lnTo>
                <a:lnTo>
                  <a:pt x="85343" y="131063"/>
                </a:lnTo>
                <a:lnTo>
                  <a:pt x="79247" y="143255"/>
                </a:lnTo>
                <a:lnTo>
                  <a:pt x="73151" y="150875"/>
                </a:lnTo>
                <a:lnTo>
                  <a:pt x="67055" y="160019"/>
                </a:lnTo>
                <a:lnTo>
                  <a:pt x="62483" y="166115"/>
                </a:lnTo>
                <a:lnTo>
                  <a:pt x="56387" y="172211"/>
                </a:lnTo>
                <a:lnTo>
                  <a:pt x="53339" y="176783"/>
                </a:lnTo>
                <a:lnTo>
                  <a:pt x="47243" y="182879"/>
                </a:lnTo>
                <a:lnTo>
                  <a:pt x="44195" y="188975"/>
                </a:lnTo>
                <a:lnTo>
                  <a:pt x="41147" y="195071"/>
                </a:lnTo>
                <a:lnTo>
                  <a:pt x="38099" y="198119"/>
                </a:lnTo>
                <a:lnTo>
                  <a:pt x="38099" y="204215"/>
                </a:lnTo>
                <a:lnTo>
                  <a:pt x="38099" y="207263"/>
                </a:lnTo>
                <a:lnTo>
                  <a:pt x="41147" y="208787"/>
                </a:lnTo>
                <a:lnTo>
                  <a:pt x="47243" y="211835"/>
                </a:lnTo>
                <a:lnTo>
                  <a:pt x="59435" y="214883"/>
                </a:lnTo>
                <a:lnTo>
                  <a:pt x="73151" y="217931"/>
                </a:lnTo>
                <a:lnTo>
                  <a:pt x="94487" y="217931"/>
                </a:lnTo>
                <a:lnTo>
                  <a:pt x="117347" y="217931"/>
                </a:lnTo>
                <a:lnTo>
                  <a:pt x="138683" y="217931"/>
                </a:lnTo>
                <a:lnTo>
                  <a:pt x="160019" y="214883"/>
                </a:lnTo>
                <a:lnTo>
                  <a:pt x="176783" y="214883"/>
                </a:lnTo>
                <a:lnTo>
                  <a:pt x="192023" y="211835"/>
                </a:lnTo>
                <a:lnTo>
                  <a:pt x="207263" y="208787"/>
                </a:lnTo>
                <a:lnTo>
                  <a:pt x="216407" y="208787"/>
                </a:lnTo>
                <a:lnTo>
                  <a:pt x="228599" y="208787"/>
                </a:lnTo>
                <a:lnTo>
                  <a:pt x="284987" y="208787"/>
                </a:lnTo>
              </a:path>
            </a:pathLst>
          </a:custGeom>
          <a:ln w="1676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364014" y="4312914"/>
            <a:ext cx="4276725" cy="1746885"/>
            <a:chOff x="364014" y="4312914"/>
            <a:chExt cx="4276725" cy="1746885"/>
          </a:xfrm>
        </p:grpSpPr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4014" y="4525730"/>
              <a:ext cx="2670269" cy="136587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13887" y="4312914"/>
              <a:ext cx="1726691" cy="17465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399" y="1305730"/>
            <a:ext cx="3818254" cy="6146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t>Numerical</a:t>
            </a:r>
            <a:r>
              <a:rPr spc="-80"/>
              <a:t> </a:t>
            </a:r>
            <a:r>
              <a:rPr spc="-5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5382" y="3102780"/>
            <a:ext cx="5933775" cy="324060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72739" y="1886706"/>
            <a:ext cx="3247643" cy="7376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399" y="1305730"/>
            <a:ext cx="3818254" cy="6146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t>Numerical</a:t>
            </a:r>
            <a:r>
              <a:rPr spc="-80"/>
              <a:t> </a:t>
            </a:r>
            <a:r>
              <a:rPr spc="-5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5762" y="2426660"/>
            <a:ext cx="6872952" cy="311478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9848" y="2143627"/>
            <a:ext cx="6656218" cy="328164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6564" y="1520946"/>
            <a:ext cx="6214198" cy="447689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76C6E-E673-4B76-C377-E15753EA7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US"/>
              <a:t>Numerical Example 2</a:t>
            </a:r>
          </a:p>
        </p:txBody>
      </p:sp>
      <p:pic>
        <p:nvPicPr>
          <p:cNvPr id="5" name="Content Placeholder 4" descr="A white paper with blue writing on it&#10;&#10;Description automatically generated">
            <a:extLst>
              <a:ext uri="{FF2B5EF4-FFF2-40B4-BE49-F238E27FC236}">
                <a16:creationId xmlns:a16="http://schemas.microsoft.com/office/drawing/2014/main" id="{DAD1590E-50AB-0B2E-8038-A6F33C5220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9221" y="2073116"/>
            <a:ext cx="5343014" cy="1806620"/>
          </a:xfrm>
          <a:prstGeom prst="rect">
            <a:avLst/>
          </a:prstGeom>
        </p:spPr>
      </p:pic>
      <p:pic>
        <p:nvPicPr>
          <p:cNvPr id="7" name="Content Placeholder 6" descr="A whiteboard with writing on it&#10;&#10;Description automatically generated">
            <a:extLst>
              <a:ext uri="{FF2B5EF4-FFF2-40B4-BE49-F238E27FC236}">
                <a16:creationId xmlns:a16="http://schemas.microsoft.com/office/drawing/2014/main" id="{403A3162-C3E7-152A-957E-28C0FC2B8555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3"/>
          <a:stretch>
            <a:fillRect/>
          </a:stretch>
        </p:blipFill>
        <p:spPr>
          <a:xfrm>
            <a:off x="5858772" y="2069115"/>
            <a:ext cx="4152503" cy="2019300"/>
          </a:xfrm>
        </p:spPr>
      </p:pic>
      <p:pic>
        <p:nvPicPr>
          <p:cNvPr id="8" name="Picture 7" descr="A white board with black writing on it&#10;&#10;Description automatically generated">
            <a:extLst>
              <a:ext uri="{FF2B5EF4-FFF2-40B4-BE49-F238E27FC236}">
                <a16:creationId xmlns:a16="http://schemas.microsoft.com/office/drawing/2014/main" id="{A27A4801-292D-7080-3966-C2BE8C2BA1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879" y="4309912"/>
            <a:ext cx="3247714" cy="1228725"/>
          </a:xfrm>
          <a:prstGeom prst="rect">
            <a:avLst/>
          </a:prstGeom>
        </p:spPr>
      </p:pic>
      <p:pic>
        <p:nvPicPr>
          <p:cNvPr id="9" name="Picture 8" descr="A white board with blue writing on it&#10;&#10;Description automatically generated">
            <a:extLst>
              <a:ext uri="{FF2B5EF4-FFF2-40B4-BE49-F238E27FC236}">
                <a16:creationId xmlns:a16="http://schemas.microsoft.com/office/drawing/2014/main" id="{707856F5-C6A2-654E-060F-4A61A696BF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5448" y="4226919"/>
            <a:ext cx="4190599" cy="2028825"/>
          </a:xfrm>
          <a:prstGeom prst="rect">
            <a:avLst/>
          </a:prstGeom>
        </p:spPr>
      </p:pic>
      <p:pic>
        <p:nvPicPr>
          <p:cNvPr id="10" name="Picture 9" descr="A white board with numbers&#10;&#10;Description automatically generated">
            <a:extLst>
              <a:ext uri="{FF2B5EF4-FFF2-40B4-BE49-F238E27FC236}">
                <a16:creationId xmlns:a16="http://schemas.microsoft.com/office/drawing/2014/main" id="{3C878090-CD42-8A69-FB5C-892782E998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8776" y="6294306"/>
            <a:ext cx="2009583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922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white paper with black writing on it&#10;&#10;Description automatically generated">
            <a:extLst>
              <a:ext uri="{FF2B5EF4-FFF2-40B4-BE49-F238E27FC236}">
                <a16:creationId xmlns:a16="http://schemas.microsoft.com/office/drawing/2014/main" id="{F78ED677-EF05-66E4-B959-54E867F920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8422" y="894562"/>
            <a:ext cx="4006458" cy="2147648"/>
          </a:xfrm>
          <a:prstGeom prst="rect">
            <a:avLst/>
          </a:prstGeom>
        </p:spPr>
      </p:pic>
      <p:pic>
        <p:nvPicPr>
          <p:cNvPr id="6" name="Content Placeholder 5" descr="A white board with writing on it&#10;&#10;Description automatically generated">
            <a:extLst>
              <a:ext uri="{FF2B5EF4-FFF2-40B4-BE49-F238E27FC236}">
                <a16:creationId xmlns:a16="http://schemas.microsoft.com/office/drawing/2014/main" id="{01BFB32C-92A8-5ACE-8BE8-16243EC33153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3"/>
          <a:stretch>
            <a:fillRect/>
          </a:stretch>
        </p:blipFill>
        <p:spPr>
          <a:xfrm>
            <a:off x="1180857" y="3782957"/>
            <a:ext cx="2814928" cy="1794824"/>
          </a:xfrm>
        </p:spPr>
      </p:pic>
      <p:pic>
        <p:nvPicPr>
          <p:cNvPr id="7" name="Picture 6" descr="A white board with blue writing&#10;&#10;Description automatically generated">
            <a:extLst>
              <a:ext uri="{FF2B5EF4-FFF2-40B4-BE49-F238E27FC236}">
                <a16:creationId xmlns:a16="http://schemas.microsoft.com/office/drawing/2014/main" id="{B95528F8-505C-DA25-C281-48AB6C017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3048" y="923332"/>
            <a:ext cx="5190629" cy="1615795"/>
          </a:xfrm>
          <a:prstGeom prst="rect">
            <a:avLst/>
          </a:prstGeom>
        </p:spPr>
      </p:pic>
      <p:pic>
        <p:nvPicPr>
          <p:cNvPr id="8" name="Picture 7" descr="A white board with writing on it&#10;&#10;Description automatically generated">
            <a:extLst>
              <a:ext uri="{FF2B5EF4-FFF2-40B4-BE49-F238E27FC236}">
                <a16:creationId xmlns:a16="http://schemas.microsoft.com/office/drawing/2014/main" id="{F886E992-C8CB-1106-0198-0C16537CB1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8808" y="3328134"/>
            <a:ext cx="4876334" cy="1544957"/>
          </a:xfrm>
          <a:prstGeom prst="rect">
            <a:avLst/>
          </a:prstGeom>
        </p:spPr>
      </p:pic>
      <p:pic>
        <p:nvPicPr>
          <p:cNvPr id="9" name="Picture 8" descr="A white board with black writing on it&#10;&#10;Description automatically generated">
            <a:extLst>
              <a:ext uri="{FF2B5EF4-FFF2-40B4-BE49-F238E27FC236}">
                <a16:creationId xmlns:a16="http://schemas.microsoft.com/office/drawing/2014/main" id="{02D4AA3A-8244-9103-F415-0D8FE0CB1C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6770" y="5730736"/>
            <a:ext cx="4828893" cy="103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2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399" y="1040246"/>
            <a:ext cx="5231130" cy="6146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/>
              <a:t>Computational</a:t>
            </a:r>
            <a:r>
              <a:rPr spc="-20"/>
              <a:t> cost </a:t>
            </a:r>
            <a:r>
              <a:t>of</a:t>
            </a:r>
            <a:r>
              <a:rPr spc="-20"/>
              <a:t> </a:t>
            </a:r>
            <a:r>
              <a:rPr spc="5"/>
              <a:t>OLS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600" y="2390525"/>
            <a:ext cx="8906510" cy="23329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1460" indent="-201295">
              <a:lnSpc>
                <a:spcPct val="100000"/>
              </a:lnSpc>
              <a:spcBef>
                <a:spcPts val="130"/>
              </a:spcBef>
              <a:buFont typeface="Arial MT"/>
              <a:buChar char="•"/>
              <a:tabLst>
                <a:tab pos="252095" algn="l"/>
              </a:tabLst>
            </a:pPr>
            <a:r>
              <a:rPr sz="2250" spc="10">
                <a:solidFill>
                  <a:srgbClr val="0000FF"/>
                </a:solidFill>
                <a:latin typeface="Times New Roman"/>
                <a:cs typeface="Times New Roman"/>
              </a:rPr>
              <a:t>What</a:t>
            </a:r>
            <a:r>
              <a:rPr sz="2250" spc="-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50" spc="10">
                <a:solidFill>
                  <a:srgbClr val="0000FF"/>
                </a:solidFill>
                <a:latin typeface="Times New Roman"/>
                <a:cs typeface="Times New Roman"/>
              </a:rPr>
              <a:t>operations</a:t>
            </a:r>
            <a:r>
              <a:rPr sz="2250" spc="5">
                <a:solidFill>
                  <a:srgbClr val="0000FF"/>
                </a:solidFill>
                <a:latin typeface="Times New Roman"/>
                <a:cs typeface="Times New Roman"/>
              </a:rPr>
              <a:t> are</a:t>
            </a:r>
            <a:r>
              <a:rPr sz="2250" spc="-2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50" spc="10">
                <a:solidFill>
                  <a:srgbClr val="0000FF"/>
                </a:solidFill>
                <a:latin typeface="Times New Roman"/>
                <a:cs typeface="Times New Roman"/>
              </a:rPr>
              <a:t>necessary?</a:t>
            </a:r>
            <a:endParaRPr sz="2250">
              <a:latin typeface="Times New Roman"/>
              <a:cs typeface="Times New Roman"/>
            </a:endParaRPr>
          </a:p>
          <a:p>
            <a:pPr marL="251460">
              <a:lnSpc>
                <a:spcPct val="100000"/>
              </a:lnSpc>
              <a:spcBef>
                <a:spcPts val="35"/>
              </a:spcBef>
            </a:pPr>
            <a:r>
              <a:rPr sz="2250" spc="15">
                <a:latin typeface="Times New Roman"/>
                <a:cs typeface="Times New Roman"/>
              </a:rPr>
              <a:t>–</a:t>
            </a:r>
            <a:r>
              <a:rPr sz="2250">
                <a:latin typeface="Times New Roman"/>
                <a:cs typeface="Times New Roman"/>
              </a:rPr>
              <a:t> </a:t>
            </a:r>
            <a:r>
              <a:rPr sz="2250" spc="5">
                <a:latin typeface="Times New Roman"/>
                <a:cs typeface="Times New Roman"/>
              </a:rPr>
              <a:t>Overall:</a:t>
            </a:r>
            <a:r>
              <a:rPr sz="2250" spc="10">
                <a:latin typeface="Times New Roman"/>
                <a:cs typeface="Times New Roman"/>
              </a:rPr>
              <a:t> </a:t>
            </a:r>
            <a:r>
              <a:rPr sz="2250" spc="15">
                <a:latin typeface="Times New Roman"/>
                <a:cs typeface="Times New Roman"/>
              </a:rPr>
              <a:t>1</a:t>
            </a:r>
            <a:r>
              <a:rPr sz="2250" spc="10">
                <a:latin typeface="Times New Roman"/>
                <a:cs typeface="Times New Roman"/>
              </a:rPr>
              <a:t> </a:t>
            </a:r>
            <a:r>
              <a:rPr sz="2250" spc="5">
                <a:latin typeface="Times New Roman"/>
                <a:cs typeface="Times New Roman"/>
              </a:rPr>
              <a:t>matrix</a:t>
            </a:r>
            <a:r>
              <a:rPr sz="2250" spc="35">
                <a:latin typeface="Times New Roman"/>
                <a:cs typeface="Times New Roman"/>
              </a:rPr>
              <a:t> </a:t>
            </a:r>
            <a:r>
              <a:rPr sz="2250" spc="10">
                <a:latin typeface="Times New Roman"/>
                <a:cs typeface="Times New Roman"/>
              </a:rPr>
              <a:t>inversion</a:t>
            </a:r>
            <a:r>
              <a:rPr sz="2250">
                <a:latin typeface="Times New Roman"/>
                <a:cs typeface="Times New Roman"/>
              </a:rPr>
              <a:t> </a:t>
            </a:r>
            <a:r>
              <a:rPr sz="2250" spc="15">
                <a:latin typeface="Times New Roman"/>
                <a:cs typeface="Times New Roman"/>
              </a:rPr>
              <a:t>+</a:t>
            </a:r>
            <a:r>
              <a:rPr sz="2250" spc="-5">
                <a:latin typeface="Times New Roman"/>
                <a:cs typeface="Times New Roman"/>
              </a:rPr>
              <a:t> </a:t>
            </a:r>
            <a:r>
              <a:rPr sz="2250" spc="15">
                <a:latin typeface="Times New Roman"/>
                <a:cs typeface="Times New Roman"/>
              </a:rPr>
              <a:t>3</a:t>
            </a:r>
            <a:r>
              <a:rPr sz="2250" spc="10">
                <a:latin typeface="Times New Roman"/>
                <a:cs typeface="Times New Roman"/>
              </a:rPr>
              <a:t> </a:t>
            </a:r>
            <a:r>
              <a:rPr sz="2250" spc="5">
                <a:latin typeface="Times New Roman"/>
                <a:cs typeface="Times New Roman"/>
              </a:rPr>
              <a:t>matrix</a:t>
            </a:r>
            <a:r>
              <a:rPr sz="2250" spc="20">
                <a:latin typeface="Times New Roman"/>
                <a:cs typeface="Times New Roman"/>
              </a:rPr>
              <a:t> </a:t>
            </a:r>
            <a:r>
              <a:rPr sz="2250" spc="10">
                <a:latin typeface="Times New Roman"/>
                <a:cs typeface="Times New Roman"/>
              </a:rPr>
              <a:t>multiplications</a:t>
            </a:r>
            <a:endParaRPr sz="2250">
              <a:latin typeface="Times New Roman"/>
              <a:cs typeface="Times New Roman"/>
            </a:endParaRPr>
          </a:p>
          <a:p>
            <a:pPr marL="251460" indent="-201295">
              <a:lnSpc>
                <a:spcPct val="100000"/>
              </a:lnSpc>
              <a:spcBef>
                <a:spcPts val="915"/>
              </a:spcBef>
              <a:buFont typeface="Arial MT"/>
              <a:buChar char="•"/>
              <a:tabLst>
                <a:tab pos="252095" algn="l"/>
              </a:tabLst>
            </a:pPr>
            <a:r>
              <a:rPr sz="2250" spc="10">
                <a:solidFill>
                  <a:srgbClr val="0000FF"/>
                </a:solidFill>
                <a:latin typeface="Times New Roman"/>
                <a:cs typeface="Times New Roman"/>
              </a:rPr>
              <a:t>What</a:t>
            </a:r>
            <a:r>
              <a:rPr sz="2250" spc="5">
                <a:solidFill>
                  <a:srgbClr val="0000FF"/>
                </a:solidFill>
                <a:latin typeface="Times New Roman"/>
                <a:cs typeface="Times New Roman"/>
              </a:rPr>
              <a:t> if</a:t>
            </a:r>
            <a:r>
              <a:rPr sz="2250" spc="1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50" spc="20">
                <a:solidFill>
                  <a:srgbClr val="0000FF"/>
                </a:solidFill>
                <a:latin typeface="Times New Roman"/>
                <a:cs typeface="Times New Roman"/>
              </a:rPr>
              <a:t>X</a:t>
            </a:r>
            <a:r>
              <a:rPr sz="2250" spc="-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50" spc="10">
                <a:solidFill>
                  <a:srgbClr val="0000FF"/>
                </a:solidFill>
                <a:latin typeface="Times New Roman"/>
                <a:cs typeface="Times New Roman"/>
              </a:rPr>
              <a:t>is</a:t>
            </a:r>
            <a:r>
              <a:rPr sz="2250" spc="2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50" spc="10">
                <a:solidFill>
                  <a:srgbClr val="0000FF"/>
                </a:solidFill>
                <a:latin typeface="Times New Roman"/>
                <a:cs typeface="Times New Roman"/>
              </a:rPr>
              <a:t>too</a:t>
            </a:r>
            <a:r>
              <a:rPr sz="2250" spc="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50" spc="10">
                <a:solidFill>
                  <a:srgbClr val="0000FF"/>
                </a:solidFill>
                <a:latin typeface="Times New Roman"/>
                <a:cs typeface="Times New Roman"/>
              </a:rPr>
              <a:t>big</a:t>
            </a:r>
            <a:r>
              <a:rPr sz="2250" spc="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50" spc="10">
                <a:solidFill>
                  <a:srgbClr val="0000FF"/>
                </a:solidFill>
                <a:latin typeface="Times New Roman"/>
                <a:cs typeface="Times New Roman"/>
              </a:rPr>
              <a:t>to</a:t>
            </a:r>
            <a:r>
              <a:rPr sz="2250" spc="5">
                <a:solidFill>
                  <a:srgbClr val="0000FF"/>
                </a:solidFill>
                <a:latin typeface="Times New Roman"/>
                <a:cs typeface="Times New Roman"/>
              </a:rPr>
              <a:t> compute</a:t>
            </a:r>
            <a:r>
              <a:rPr sz="2250" spc="2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50" spc="10">
                <a:solidFill>
                  <a:srgbClr val="0000FF"/>
                </a:solidFill>
                <a:latin typeface="Times New Roman"/>
                <a:cs typeface="Times New Roman"/>
              </a:rPr>
              <a:t>this</a:t>
            </a:r>
            <a:r>
              <a:rPr sz="2250" spc="1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50" spc="10">
                <a:solidFill>
                  <a:srgbClr val="0000FF"/>
                </a:solidFill>
                <a:latin typeface="Times New Roman"/>
                <a:cs typeface="Times New Roman"/>
              </a:rPr>
              <a:t>explicitly</a:t>
            </a:r>
            <a:r>
              <a:rPr sz="225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50" spc="5">
                <a:solidFill>
                  <a:srgbClr val="0000FF"/>
                </a:solidFill>
                <a:latin typeface="Times New Roman"/>
                <a:cs typeface="Times New Roman"/>
              </a:rPr>
              <a:t>(e.g.</a:t>
            </a:r>
            <a:r>
              <a:rPr sz="225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50" spc="20">
                <a:solidFill>
                  <a:srgbClr val="0000FF"/>
                </a:solidFill>
                <a:latin typeface="Times New Roman"/>
                <a:cs typeface="Times New Roman"/>
              </a:rPr>
              <a:t>m </a:t>
            </a:r>
            <a:r>
              <a:rPr sz="2250" spc="15">
                <a:solidFill>
                  <a:srgbClr val="0000FF"/>
                </a:solidFill>
                <a:latin typeface="Times New Roman"/>
                <a:cs typeface="Times New Roman"/>
              </a:rPr>
              <a:t>~</a:t>
            </a:r>
            <a:r>
              <a:rPr sz="2250" spc="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50" spc="1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r>
              <a:rPr sz="2250" spc="15" baseline="25925">
                <a:solidFill>
                  <a:srgbClr val="0000FF"/>
                </a:solidFill>
                <a:latin typeface="Times New Roman"/>
                <a:cs typeface="Times New Roman"/>
              </a:rPr>
              <a:t>6</a:t>
            </a:r>
            <a:r>
              <a:rPr sz="2250" spc="10">
                <a:solidFill>
                  <a:srgbClr val="0000FF"/>
                </a:solidFill>
                <a:latin typeface="Times New Roman"/>
                <a:cs typeface="Times New Roman"/>
              </a:rPr>
              <a:t>)?</a:t>
            </a:r>
            <a:endParaRPr sz="2250">
              <a:latin typeface="Times New Roman"/>
              <a:cs typeface="Times New Roman"/>
            </a:endParaRPr>
          </a:p>
          <a:p>
            <a:pPr marL="251460" marR="43180" indent="-201295">
              <a:lnSpc>
                <a:spcPct val="101299"/>
              </a:lnSpc>
              <a:spcBef>
                <a:spcPts val="875"/>
              </a:spcBef>
              <a:buFont typeface="Arial MT"/>
              <a:buChar char="•"/>
              <a:tabLst>
                <a:tab pos="252095" algn="l"/>
              </a:tabLst>
            </a:pPr>
            <a:r>
              <a:rPr sz="2250" spc="5">
                <a:latin typeface="Times New Roman"/>
                <a:cs typeface="Times New Roman"/>
              </a:rPr>
              <a:t>Assuming</a:t>
            </a:r>
            <a:r>
              <a:rPr sz="2250" spc="25">
                <a:latin typeface="Times New Roman"/>
                <a:cs typeface="Times New Roman"/>
              </a:rPr>
              <a:t> </a:t>
            </a:r>
            <a:r>
              <a:rPr sz="2250" spc="10">
                <a:latin typeface="Times New Roman"/>
                <a:cs typeface="Times New Roman"/>
              </a:rPr>
              <a:t>for</a:t>
            </a:r>
            <a:r>
              <a:rPr sz="2250" spc="5">
                <a:latin typeface="Times New Roman"/>
                <a:cs typeface="Times New Roman"/>
              </a:rPr>
              <a:t> </a:t>
            </a:r>
            <a:r>
              <a:rPr sz="2250" spc="15">
                <a:latin typeface="Times New Roman"/>
                <a:cs typeface="Times New Roman"/>
              </a:rPr>
              <a:t>now</a:t>
            </a:r>
            <a:r>
              <a:rPr sz="2250">
                <a:latin typeface="Times New Roman"/>
                <a:cs typeface="Times New Roman"/>
              </a:rPr>
              <a:t> </a:t>
            </a:r>
            <a:r>
              <a:rPr sz="2250" spc="10">
                <a:latin typeface="Times New Roman"/>
                <a:cs typeface="Times New Roman"/>
              </a:rPr>
              <a:t>that</a:t>
            </a:r>
            <a:r>
              <a:rPr sz="2250" spc="5">
                <a:latin typeface="Times New Roman"/>
                <a:cs typeface="Times New Roman"/>
              </a:rPr>
              <a:t> </a:t>
            </a:r>
            <a:r>
              <a:rPr sz="2250" spc="20">
                <a:latin typeface="Times New Roman"/>
                <a:cs typeface="Times New Roman"/>
              </a:rPr>
              <a:t>X</a:t>
            </a:r>
            <a:r>
              <a:rPr sz="2250" spc="10">
                <a:latin typeface="Times New Roman"/>
                <a:cs typeface="Times New Roman"/>
              </a:rPr>
              <a:t> is </a:t>
            </a:r>
            <a:r>
              <a:rPr sz="2250" spc="5">
                <a:latin typeface="Times New Roman"/>
                <a:cs typeface="Times New Roman"/>
              </a:rPr>
              <a:t>reasonably</a:t>
            </a:r>
            <a:r>
              <a:rPr sz="2250" spc="10">
                <a:latin typeface="Times New Roman"/>
                <a:cs typeface="Times New Roman"/>
              </a:rPr>
              <a:t> </a:t>
            </a:r>
            <a:r>
              <a:rPr sz="2250" spc="5">
                <a:latin typeface="Times New Roman"/>
                <a:cs typeface="Times New Roman"/>
              </a:rPr>
              <a:t>small</a:t>
            </a:r>
            <a:r>
              <a:rPr sz="2250" spc="30">
                <a:latin typeface="Times New Roman"/>
                <a:cs typeface="Times New Roman"/>
              </a:rPr>
              <a:t> </a:t>
            </a:r>
            <a:r>
              <a:rPr sz="2250" spc="10">
                <a:latin typeface="Times New Roman"/>
                <a:cs typeface="Times New Roman"/>
              </a:rPr>
              <a:t>so</a:t>
            </a:r>
            <a:r>
              <a:rPr sz="2250" spc="15">
                <a:latin typeface="Times New Roman"/>
                <a:cs typeface="Times New Roman"/>
              </a:rPr>
              <a:t> </a:t>
            </a:r>
            <a:r>
              <a:rPr sz="2250" spc="10">
                <a:latin typeface="Times New Roman"/>
                <a:cs typeface="Times New Roman"/>
              </a:rPr>
              <a:t>computation</a:t>
            </a:r>
            <a:r>
              <a:rPr sz="2250" spc="30">
                <a:latin typeface="Times New Roman"/>
                <a:cs typeface="Times New Roman"/>
              </a:rPr>
              <a:t> </a:t>
            </a:r>
            <a:r>
              <a:rPr sz="2250" spc="10">
                <a:latin typeface="Times New Roman"/>
                <a:cs typeface="Times New Roman"/>
              </a:rPr>
              <a:t>and</a:t>
            </a:r>
            <a:r>
              <a:rPr sz="2250" spc="-5">
                <a:latin typeface="Times New Roman"/>
                <a:cs typeface="Times New Roman"/>
              </a:rPr>
              <a:t> </a:t>
            </a:r>
            <a:r>
              <a:rPr sz="2250" spc="5">
                <a:latin typeface="Times New Roman"/>
                <a:cs typeface="Times New Roman"/>
              </a:rPr>
              <a:t>memory </a:t>
            </a:r>
            <a:r>
              <a:rPr sz="2250" spc="-545">
                <a:latin typeface="Times New Roman"/>
                <a:cs typeface="Times New Roman"/>
              </a:rPr>
              <a:t> </a:t>
            </a:r>
            <a:r>
              <a:rPr sz="2250" spc="5">
                <a:latin typeface="Times New Roman"/>
                <a:cs typeface="Times New Roman"/>
              </a:rPr>
              <a:t>are</a:t>
            </a:r>
            <a:r>
              <a:rPr sz="2250">
                <a:latin typeface="Times New Roman"/>
                <a:cs typeface="Times New Roman"/>
              </a:rPr>
              <a:t> </a:t>
            </a:r>
            <a:r>
              <a:rPr sz="2250" spc="10">
                <a:latin typeface="Times New Roman"/>
                <a:cs typeface="Times New Roman"/>
              </a:rPr>
              <a:t>not</a:t>
            </a:r>
            <a:r>
              <a:rPr sz="2250" spc="5">
                <a:latin typeface="Times New Roman"/>
                <a:cs typeface="Times New Roman"/>
              </a:rPr>
              <a:t> </a:t>
            </a:r>
            <a:r>
              <a:rPr sz="2250" spc="10">
                <a:latin typeface="Times New Roman"/>
                <a:cs typeface="Times New Roman"/>
              </a:rPr>
              <a:t>a</a:t>
            </a:r>
            <a:r>
              <a:rPr sz="2250" spc="-5">
                <a:latin typeface="Times New Roman"/>
                <a:cs typeface="Times New Roman"/>
              </a:rPr>
              <a:t> </a:t>
            </a:r>
            <a:r>
              <a:rPr sz="2250" spc="5">
                <a:latin typeface="Times New Roman"/>
                <a:cs typeface="Times New Roman"/>
              </a:rPr>
              <a:t>problem.</a:t>
            </a:r>
            <a:r>
              <a:rPr sz="2250" spc="30">
                <a:latin typeface="Times New Roman"/>
                <a:cs typeface="Times New Roman"/>
              </a:rPr>
              <a:t> </a:t>
            </a:r>
            <a:r>
              <a:rPr sz="2250" spc="15">
                <a:solidFill>
                  <a:srgbClr val="0000FF"/>
                </a:solidFill>
                <a:latin typeface="Times New Roman"/>
                <a:cs typeface="Times New Roman"/>
              </a:rPr>
              <a:t>Can</a:t>
            </a:r>
            <a:r>
              <a:rPr sz="2250" spc="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50" spc="15">
                <a:solidFill>
                  <a:srgbClr val="0000FF"/>
                </a:solidFill>
                <a:latin typeface="Times New Roman"/>
                <a:cs typeface="Times New Roman"/>
              </a:rPr>
              <a:t>we</a:t>
            </a:r>
            <a:r>
              <a:rPr sz="2250" spc="-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50" spc="10">
                <a:solidFill>
                  <a:srgbClr val="0000FF"/>
                </a:solidFill>
                <a:latin typeface="Times New Roman"/>
                <a:cs typeface="Times New Roman"/>
              </a:rPr>
              <a:t>always</a:t>
            </a:r>
            <a:r>
              <a:rPr sz="2250" spc="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50" spc="10">
                <a:solidFill>
                  <a:srgbClr val="0000FF"/>
                </a:solidFill>
                <a:latin typeface="Times New Roman"/>
                <a:cs typeface="Times New Roman"/>
              </a:rPr>
              <a:t>evaluate</a:t>
            </a:r>
            <a:r>
              <a:rPr sz="225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50" spc="10">
                <a:solidFill>
                  <a:srgbClr val="0000FF"/>
                </a:solidFill>
                <a:latin typeface="Times New Roman"/>
                <a:cs typeface="Times New Roman"/>
              </a:rPr>
              <a:t>this?</a:t>
            </a:r>
            <a:endParaRPr sz="2250">
              <a:latin typeface="Times New Roman"/>
              <a:cs typeface="Times New Roman"/>
            </a:endParaRPr>
          </a:p>
          <a:p>
            <a:pPr marL="852169" lvl="1" indent="-601345">
              <a:lnSpc>
                <a:spcPct val="100000"/>
              </a:lnSpc>
              <a:spcBef>
                <a:spcPts val="35"/>
              </a:spcBef>
              <a:buChar char="•"/>
              <a:tabLst>
                <a:tab pos="852169" algn="l"/>
                <a:tab pos="852805" algn="l"/>
              </a:tabLst>
            </a:pPr>
            <a:r>
              <a:rPr sz="2250" spc="-65">
                <a:latin typeface="Times New Roman"/>
                <a:cs typeface="Times New Roman"/>
              </a:rPr>
              <a:t>To</a:t>
            </a:r>
            <a:r>
              <a:rPr sz="2250">
                <a:latin typeface="Times New Roman"/>
                <a:cs typeface="Times New Roman"/>
              </a:rPr>
              <a:t> </a:t>
            </a:r>
            <a:r>
              <a:rPr sz="2250" spc="10">
                <a:latin typeface="Times New Roman"/>
                <a:cs typeface="Times New Roman"/>
              </a:rPr>
              <a:t>have</a:t>
            </a:r>
            <a:r>
              <a:rPr sz="2250">
                <a:latin typeface="Times New Roman"/>
                <a:cs typeface="Times New Roman"/>
              </a:rPr>
              <a:t> </a:t>
            </a:r>
            <a:r>
              <a:rPr sz="2250" spc="10">
                <a:latin typeface="Times New Roman"/>
                <a:cs typeface="Times New Roman"/>
              </a:rPr>
              <a:t>a unique</a:t>
            </a:r>
            <a:r>
              <a:rPr sz="2250" spc="-5">
                <a:latin typeface="Times New Roman"/>
                <a:cs typeface="Times New Roman"/>
              </a:rPr>
              <a:t> </a:t>
            </a:r>
            <a:r>
              <a:rPr sz="2250" spc="5">
                <a:latin typeface="Times New Roman"/>
                <a:cs typeface="Times New Roman"/>
              </a:rPr>
              <a:t>solution,</a:t>
            </a:r>
            <a:r>
              <a:rPr sz="2250" spc="10">
                <a:latin typeface="Times New Roman"/>
                <a:cs typeface="Times New Roman"/>
              </a:rPr>
              <a:t> </a:t>
            </a:r>
            <a:r>
              <a:rPr sz="2250" spc="15">
                <a:latin typeface="Times New Roman"/>
                <a:cs typeface="Times New Roman"/>
              </a:rPr>
              <a:t>we</a:t>
            </a:r>
            <a:r>
              <a:rPr sz="2250" spc="5">
                <a:latin typeface="Times New Roman"/>
                <a:cs typeface="Times New Roman"/>
              </a:rPr>
              <a:t> </a:t>
            </a:r>
            <a:r>
              <a:rPr sz="2250" spc="10">
                <a:latin typeface="Times New Roman"/>
                <a:cs typeface="Times New Roman"/>
              </a:rPr>
              <a:t>need</a:t>
            </a:r>
            <a:r>
              <a:rPr sz="2250">
                <a:latin typeface="Times New Roman"/>
                <a:cs typeface="Times New Roman"/>
              </a:rPr>
              <a:t> </a:t>
            </a:r>
            <a:r>
              <a:rPr sz="2250" spc="15">
                <a:latin typeface="Times New Roman"/>
                <a:cs typeface="Times New Roman"/>
              </a:rPr>
              <a:t>XTX</a:t>
            </a:r>
            <a:r>
              <a:rPr sz="2250" spc="10">
                <a:latin typeface="Times New Roman"/>
                <a:cs typeface="Times New Roman"/>
              </a:rPr>
              <a:t> to be</a:t>
            </a:r>
            <a:r>
              <a:rPr sz="2250" spc="-5">
                <a:latin typeface="Times New Roman"/>
                <a:cs typeface="Times New Roman"/>
              </a:rPr>
              <a:t> </a:t>
            </a:r>
            <a:r>
              <a:rPr sz="2250">
                <a:latin typeface="Times New Roman"/>
                <a:cs typeface="Times New Roman"/>
              </a:rPr>
              <a:t>nonsingular.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1700" y="3146451"/>
            <a:ext cx="7578725" cy="6146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/>
              <a:t>What,</a:t>
            </a:r>
            <a:r>
              <a:rPr spc="-30"/>
              <a:t> </a:t>
            </a:r>
            <a:r>
              <a:rPr spc="-5"/>
              <a:t>Where,</a:t>
            </a:r>
            <a:r>
              <a:rPr spc="-20"/>
              <a:t> </a:t>
            </a:r>
            <a:r>
              <a:rPr spc="-5"/>
              <a:t>How </a:t>
            </a:r>
            <a:r>
              <a:rPr spc="5"/>
              <a:t>Linear</a:t>
            </a:r>
            <a:r>
              <a:rPr spc="-35"/>
              <a:t> </a:t>
            </a:r>
            <a:r>
              <a:rPr spc="-10"/>
              <a:t>Regression?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399" y="1305730"/>
            <a:ext cx="8598535" cy="6146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/>
              <a:t>Optimization</a:t>
            </a:r>
            <a:r>
              <a:rPr spc="-25"/>
              <a:t> </a:t>
            </a:r>
            <a:r>
              <a:rPr spc="-5"/>
              <a:t>Objective</a:t>
            </a:r>
            <a:r>
              <a:rPr spc="-10"/>
              <a:t> </a:t>
            </a:r>
            <a:r>
              <a:t>of</a:t>
            </a:r>
            <a:r>
              <a:rPr spc="-5"/>
              <a:t> </a:t>
            </a:r>
            <a:r>
              <a:rPr spc="5"/>
              <a:t>Linear</a:t>
            </a:r>
            <a:r>
              <a:rPr spc="-25"/>
              <a:t> </a:t>
            </a:r>
            <a:r>
              <a:rPr spc="-10"/>
              <a:t>Regression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81383" y="2255514"/>
            <a:ext cx="3266101" cy="238815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7144" y="2552988"/>
            <a:ext cx="5731503" cy="178126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399" y="1305730"/>
            <a:ext cx="3402965" cy="6146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/>
              <a:t>Search</a:t>
            </a:r>
            <a:r>
              <a:rPr spc="-75"/>
              <a:t> </a:t>
            </a:r>
            <a:r>
              <a:rPr spc="-5"/>
              <a:t>Algorithm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8947" y="1882134"/>
            <a:ext cx="7056120" cy="44424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32186" y="6202089"/>
            <a:ext cx="7495540" cy="503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35"/>
              </a:spcBef>
            </a:pPr>
            <a:r>
              <a:rPr sz="1550" spc="10">
                <a:latin typeface="Times New Roman"/>
                <a:cs typeface="Times New Roman"/>
              </a:rPr>
              <a:t>Instead</a:t>
            </a:r>
            <a:r>
              <a:rPr sz="1550" spc="-10">
                <a:latin typeface="Times New Roman"/>
                <a:cs typeface="Times New Roman"/>
              </a:rPr>
              <a:t> </a:t>
            </a:r>
            <a:r>
              <a:rPr sz="1550" spc="10">
                <a:latin typeface="Times New Roman"/>
                <a:cs typeface="Times New Roman"/>
              </a:rPr>
              <a:t>of directly</a:t>
            </a:r>
            <a:r>
              <a:rPr sz="1550" spc="-15">
                <a:latin typeface="Times New Roman"/>
                <a:cs typeface="Times New Roman"/>
              </a:rPr>
              <a:t> </a:t>
            </a:r>
            <a:r>
              <a:rPr sz="1550" spc="10">
                <a:latin typeface="Times New Roman"/>
                <a:cs typeface="Times New Roman"/>
              </a:rPr>
              <a:t>finding</a:t>
            </a:r>
            <a:r>
              <a:rPr sz="1550" spc="-5">
                <a:latin typeface="Times New Roman"/>
                <a:cs typeface="Times New Roman"/>
              </a:rPr>
              <a:t> </a:t>
            </a:r>
            <a:r>
              <a:rPr sz="1550" spc="10">
                <a:latin typeface="Times New Roman"/>
                <a:cs typeface="Times New Roman"/>
              </a:rPr>
              <a:t>that</a:t>
            </a:r>
            <a:r>
              <a:rPr sz="1550" spc="-5">
                <a:latin typeface="Times New Roman"/>
                <a:cs typeface="Times New Roman"/>
              </a:rPr>
              <a:t> </a:t>
            </a:r>
            <a:r>
              <a:rPr sz="1550" spc="10">
                <a:latin typeface="Times New Roman"/>
                <a:cs typeface="Times New Roman"/>
              </a:rPr>
              <a:t>minimum</a:t>
            </a:r>
            <a:r>
              <a:rPr sz="1550" spc="25">
                <a:latin typeface="Times New Roman"/>
                <a:cs typeface="Times New Roman"/>
              </a:rPr>
              <a:t> </a:t>
            </a:r>
            <a:r>
              <a:rPr sz="1550" spc="10">
                <a:latin typeface="Times New Roman"/>
                <a:cs typeface="Times New Roman"/>
              </a:rPr>
              <a:t>(using the</a:t>
            </a:r>
            <a:r>
              <a:rPr sz="1550">
                <a:latin typeface="Times New Roman"/>
                <a:cs typeface="Times New Roman"/>
              </a:rPr>
              <a:t> </a:t>
            </a:r>
            <a:r>
              <a:rPr sz="1550" spc="15">
                <a:latin typeface="Times New Roman"/>
                <a:cs typeface="Times New Roman"/>
              </a:rPr>
              <a:t>closed-form</a:t>
            </a:r>
            <a:r>
              <a:rPr sz="1550" spc="-10">
                <a:latin typeface="Times New Roman"/>
                <a:cs typeface="Times New Roman"/>
              </a:rPr>
              <a:t> </a:t>
            </a:r>
            <a:r>
              <a:rPr sz="1550" spc="10">
                <a:latin typeface="Times New Roman"/>
                <a:cs typeface="Times New Roman"/>
              </a:rPr>
              <a:t>equation),</a:t>
            </a:r>
            <a:r>
              <a:rPr sz="1550" spc="-30">
                <a:latin typeface="Times New Roman"/>
                <a:cs typeface="Times New Roman"/>
              </a:rPr>
              <a:t> </a:t>
            </a:r>
            <a:r>
              <a:rPr sz="1550" spc="15">
                <a:latin typeface="Times New Roman"/>
                <a:cs typeface="Times New Roman"/>
              </a:rPr>
              <a:t>we</a:t>
            </a:r>
            <a:r>
              <a:rPr sz="1550" spc="20">
                <a:latin typeface="Times New Roman"/>
                <a:cs typeface="Times New Roman"/>
              </a:rPr>
              <a:t> </a:t>
            </a:r>
            <a:r>
              <a:rPr sz="1550" spc="15">
                <a:latin typeface="Times New Roman"/>
                <a:cs typeface="Times New Roman"/>
              </a:rPr>
              <a:t>can</a:t>
            </a:r>
            <a:r>
              <a:rPr sz="1550" spc="-5">
                <a:latin typeface="Times New Roman"/>
                <a:cs typeface="Times New Roman"/>
              </a:rPr>
              <a:t> </a:t>
            </a:r>
            <a:r>
              <a:rPr sz="1550" spc="15">
                <a:latin typeface="Times New Roman"/>
                <a:cs typeface="Times New Roman"/>
              </a:rPr>
              <a:t>take</a:t>
            </a:r>
            <a:r>
              <a:rPr sz="1550" spc="-5">
                <a:latin typeface="Times New Roman"/>
                <a:cs typeface="Times New Roman"/>
              </a:rPr>
              <a:t> </a:t>
            </a:r>
            <a:r>
              <a:rPr sz="1550" spc="5">
                <a:latin typeface="Times New Roman"/>
                <a:cs typeface="Times New Roman"/>
              </a:rPr>
              <a:t>small </a:t>
            </a:r>
            <a:r>
              <a:rPr sz="1550" spc="-370">
                <a:latin typeface="Times New Roman"/>
                <a:cs typeface="Times New Roman"/>
              </a:rPr>
              <a:t> </a:t>
            </a:r>
            <a:r>
              <a:rPr sz="1550" spc="5">
                <a:latin typeface="Times New Roman"/>
                <a:cs typeface="Times New Roman"/>
              </a:rPr>
              <a:t>steps</a:t>
            </a:r>
            <a:r>
              <a:rPr sz="1550" spc="-10">
                <a:latin typeface="Times New Roman"/>
                <a:cs typeface="Times New Roman"/>
              </a:rPr>
              <a:t> </a:t>
            </a:r>
            <a:r>
              <a:rPr sz="1550" spc="15">
                <a:latin typeface="Times New Roman"/>
                <a:cs typeface="Times New Roman"/>
              </a:rPr>
              <a:t>towards</a:t>
            </a:r>
            <a:r>
              <a:rPr sz="1550" spc="-15">
                <a:latin typeface="Times New Roman"/>
                <a:cs typeface="Times New Roman"/>
              </a:rPr>
              <a:t> </a:t>
            </a:r>
            <a:r>
              <a:rPr sz="1550" spc="10">
                <a:latin typeface="Times New Roman"/>
                <a:cs typeface="Times New Roman"/>
              </a:rPr>
              <a:t>the</a:t>
            </a:r>
            <a:r>
              <a:rPr sz="1550" spc="5">
                <a:latin typeface="Times New Roman"/>
                <a:cs typeface="Times New Roman"/>
              </a:rPr>
              <a:t> </a:t>
            </a:r>
            <a:r>
              <a:rPr sz="1550" spc="10">
                <a:latin typeface="Times New Roman"/>
                <a:cs typeface="Times New Roman"/>
              </a:rPr>
              <a:t>minimum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399" y="1305730"/>
            <a:ext cx="6977380" cy="6146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/>
              <a:t>How</a:t>
            </a:r>
            <a:r>
              <a:rPr spc="5"/>
              <a:t> </a:t>
            </a:r>
            <a:r>
              <a:rPr spc="-15"/>
              <a:t>to</a:t>
            </a:r>
            <a:r>
              <a:rPr spc="-5"/>
              <a:t> </a:t>
            </a:r>
            <a:r>
              <a:rPr spc="5"/>
              <a:t>choose </a:t>
            </a:r>
            <a:r>
              <a:rPr spc="-10"/>
              <a:t>direction</a:t>
            </a:r>
            <a:r>
              <a:rPr spc="15"/>
              <a:t> </a:t>
            </a:r>
            <a:r>
              <a:t>of</a:t>
            </a:r>
            <a:r>
              <a:rPr spc="-5"/>
              <a:t> </a:t>
            </a:r>
            <a:r>
              <a:rPr spc="-10"/>
              <a:t>search?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2142" y="3491576"/>
            <a:ext cx="5508543" cy="27224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35106" y="2219968"/>
            <a:ext cx="8642985" cy="10369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15">
                <a:solidFill>
                  <a:srgbClr val="383838"/>
                </a:solidFill>
                <a:latin typeface="Georgia"/>
                <a:cs typeface="Georgia"/>
              </a:rPr>
              <a:t>Gradient</a:t>
            </a:r>
            <a:r>
              <a:rPr sz="1550" b="1" spc="-55">
                <a:solidFill>
                  <a:srgbClr val="383838"/>
                </a:solidFill>
                <a:latin typeface="Georgia"/>
                <a:cs typeface="Georgia"/>
              </a:rPr>
              <a:t> </a:t>
            </a:r>
            <a:r>
              <a:rPr sz="1550" spc="10">
                <a:solidFill>
                  <a:srgbClr val="383838"/>
                </a:solidFill>
                <a:latin typeface="Georgia"/>
                <a:cs typeface="Georgia"/>
              </a:rPr>
              <a:t>is</a:t>
            </a:r>
            <a:r>
              <a:rPr sz="1550" spc="5">
                <a:solidFill>
                  <a:srgbClr val="383838"/>
                </a:solidFill>
                <a:latin typeface="Georgia"/>
                <a:cs typeface="Georgia"/>
              </a:rPr>
              <a:t> </a:t>
            </a:r>
            <a:r>
              <a:rPr sz="1550" spc="15">
                <a:solidFill>
                  <a:srgbClr val="383838"/>
                </a:solidFill>
                <a:latin typeface="Georgia"/>
                <a:cs typeface="Georgia"/>
              </a:rPr>
              <a:t>the</a:t>
            </a:r>
            <a:r>
              <a:rPr sz="1550">
                <a:solidFill>
                  <a:srgbClr val="383838"/>
                </a:solidFill>
                <a:latin typeface="Georgia"/>
                <a:cs typeface="Georgia"/>
              </a:rPr>
              <a:t> </a:t>
            </a:r>
            <a:r>
              <a:rPr sz="1550" spc="15">
                <a:solidFill>
                  <a:srgbClr val="383838"/>
                </a:solidFill>
                <a:latin typeface="Georgia"/>
                <a:cs typeface="Georgia"/>
              </a:rPr>
              <a:t>rate</a:t>
            </a:r>
            <a:r>
              <a:rPr sz="1550">
                <a:solidFill>
                  <a:srgbClr val="383838"/>
                </a:solidFill>
                <a:latin typeface="Georgia"/>
                <a:cs typeface="Georgia"/>
              </a:rPr>
              <a:t> </a:t>
            </a:r>
            <a:r>
              <a:rPr sz="1550" spc="10">
                <a:solidFill>
                  <a:srgbClr val="383838"/>
                </a:solidFill>
                <a:latin typeface="Georgia"/>
                <a:cs typeface="Georgia"/>
              </a:rPr>
              <a:t>of </a:t>
            </a:r>
            <a:r>
              <a:rPr sz="1550" spc="15">
                <a:solidFill>
                  <a:srgbClr val="383838"/>
                </a:solidFill>
                <a:latin typeface="Georgia"/>
                <a:cs typeface="Georgia"/>
              </a:rPr>
              <a:t>change</a:t>
            </a:r>
            <a:r>
              <a:rPr sz="1550" spc="-10">
                <a:solidFill>
                  <a:srgbClr val="383838"/>
                </a:solidFill>
                <a:latin typeface="Georgia"/>
                <a:cs typeface="Georgia"/>
              </a:rPr>
              <a:t> </a:t>
            </a:r>
            <a:r>
              <a:rPr sz="1550" spc="10">
                <a:solidFill>
                  <a:srgbClr val="383838"/>
                </a:solidFill>
                <a:latin typeface="Georgia"/>
                <a:cs typeface="Georgia"/>
              </a:rPr>
              <a:t>of </a:t>
            </a:r>
            <a:r>
              <a:rPr sz="1550" spc="15">
                <a:solidFill>
                  <a:srgbClr val="383838"/>
                </a:solidFill>
                <a:latin typeface="Georgia"/>
                <a:cs typeface="Georgia"/>
              </a:rPr>
              <a:t>a</a:t>
            </a:r>
            <a:r>
              <a:rPr sz="1550" spc="20">
                <a:solidFill>
                  <a:srgbClr val="383838"/>
                </a:solidFill>
                <a:latin typeface="Georgia"/>
                <a:cs typeface="Georgia"/>
              </a:rPr>
              <a:t> </a:t>
            </a:r>
            <a:r>
              <a:rPr sz="1550" spc="10">
                <a:solidFill>
                  <a:srgbClr val="383838"/>
                </a:solidFill>
                <a:latin typeface="Georgia"/>
                <a:cs typeface="Georgia"/>
              </a:rPr>
              <a:t>function.</a:t>
            </a:r>
            <a:r>
              <a:rPr sz="1550" spc="-15">
                <a:solidFill>
                  <a:srgbClr val="383838"/>
                </a:solidFill>
                <a:latin typeface="Georgia"/>
                <a:cs typeface="Georgia"/>
              </a:rPr>
              <a:t> </a:t>
            </a:r>
            <a:r>
              <a:rPr sz="1550" spc="10">
                <a:solidFill>
                  <a:srgbClr val="383838"/>
                </a:solidFill>
                <a:latin typeface="Georgia"/>
                <a:cs typeface="Georgia"/>
              </a:rPr>
              <a:t>It’s</a:t>
            </a:r>
            <a:r>
              <a:rPr sz="1550" spc="-5">
                <a:solidFill>
                  <a:srgbClr val="383838"/>
                </a:solidFill>
                <a:latin typeface="Georgia"/>
                <a:cs typeface="Georgia"/>
              </a:rPr>
              <a:t> </a:t>
            </a:r>
            <a:r>
              <a:rPr sz="1550" spc="15">
                <a:solidFill>
                  <a:srgbClr val="383838"/>
                </a:solidFill>
                <a:latin typeface="Georgia"/>
                <a:cs typeface="Georgia"/>
              </a:rPr>
              <a:t>a</a:t>
            </a:r>
            <a:r>
              <a:rPr sz="1550" spc="20">
                <a:solidFill>
                  <a:srgbClr val="383838"/>
                </a:solidFill>
                <a:latin typeface="Georgia"/>
                <a:cs typeface="Georgia"/>
              </a:rPr>
              <a:t> </a:t>
            </a:r>
            <a:r>
              <a:rPr sz="1550" spc="15">
                <a:solidFill>
                  <a:srgbClr val="383838"/>
                </a:solidFill>
                <a:latin typeface="Georgia"/>
                <a:cs typeface="Georgia"/>
              </a:rPr>
              <a:t>vector</a:t>
            </a:r>
            <a:r>
              <a:rPr sz="1550" spc="-5">
                <a:solidFill>
                  <a:srgbClr val="383838"/>
                </a:solidFill>
                <a:latin typeface="Georgia"/>
                <a:cs typeface="Georgia"/>
              </a:rPr>
              <a:t> </a:t>
            </a:r>
            <a:r>
              <a:rPr sz="1550" spc="10">
                <a:solidFill>
                  <a:srgbClr val="383838"/>
                </a:solidFill>
                <a:latin typeface="Georgia"/>
                <a:cs typeface="Georgia"/>
              </a:rPr>
              <a:t>(a </a:t>
            </a:r>
            <a:r>
              <a:rPr sz="1550" spc="15">
                <a:solidFill>
                  <a:srgbClr val="383838"/>
                </a:solidFill>
                <a:latin typeface="Georgia"/>
                <a:cs typeface="Georgia"/>
              </a:rPr>
              <a:t>direction</a:t>
            </a:r>
            <a:r>
              <a:rPr sz="1550" spc="-20">
                <a:solidFill>
                  <a:srgbClr val="383838"/>
                </a:solidFill>
                <a:latin typeface="Georgia"/>
                <a:cs typeface="Georgia"/>
              </a:rPr>
              <a:t> </a:t>
            </a:r>
            <a:r>
              <a:rPr sz="1550" spc="10">
                <a:solidFill>
                  <a:srgbClr val="383838"/>
                </a:solidFill>
                <a:latin typeface="Georgia"/>
                <a:cs typeface="Georgia"/>
              </a:rPr>
              <a:t>to </a:t>
            </a:r>
            <a:r>
              <a:rPr sz="1550" spc="15">
                <a:solidFill>
                  <a:srgbClr val="383838"/>
                </a:solidFill>
                <a:latin typeface="Georgia"/>
                <a:cs typeface="Georgia"/>
              </a:rPr>
              <a:t>move)</a:t>
            </a:r>
            <a:r>
              <a:rPr sz="1550" spc="10">
                <a:solidFill>
                  <a:srgbClr val="383838"/>
                </a:solidFill>
                <a:latin typeface="Georgia"/>
                <a:cs typeface="Georgia"/>
              </a:rPr>
              <a:t> that</a:t>
            </a:r>
            <a:endParaRPr sz="1550">
              <a:latin typeface="Georgia"/>
              <a:cs typeface="Georgia"/>
            </a:endParaRPr>
          </a:p>
          <a:p>
            <a:pPr marL="312420" indent="-300355">
              <a:lnSpc>
                <a:spcPct val="100000"/>
              </a:lnSpc>
              <a:spcBef>
                <a:spcPts val="1480"/>
              </a:spcBef>
              <a:buSzPct val="54838"/>
              <a:buFont typeface="Symbol"/>
              <a:buChar char=""/>
              <a:tabLst>
                <a:tab pos="312420" algn="l"/>
                <a:tab pos="313055" algn="l"/>
              </a:tabLst>
            </a:pPr>
            <a:r>
              <a:rPr sz="1550" spc="15">
                <a:solidFill>
                  <a:srgbClr val="383838"/>
                </a:solidFill>
                <a:latin typeface="Georgia"/>
                <a:cs typeface="Georgia"/>
              </a:rPr>
              <a:t>Points</a:t>
            </a:r>
            <a:r>
              <a:rPr sz="1550" spc="-15">
                <a:solidFill>
                  <a:srgbClr val="383838"/>
                </a:solidFill>
                <a:latin typeface="Georgia"/>
                <a:cs typeface="Georgia"/>
              </a:rPr>
              <a:t> </a:t>
            </a:r>
            <a:r>
              <a:rPr sz="1550" spc="10">
                <a:solidFill>
                  <a:srgbClr val="383838"/>
                </a:solidFill>
                <a:latin typeface="Georgia"/>
                <a:cs typeface="Georgia"/>
              </a:rPr>
              <a:t>to </a:t>
            </a:r>
            <a:r>
              <a:rPr sz="1550" spc="15">
                <a:solidFill>
                  <a:srgbClr val="383838"/>
                </a:solidFill>
                <a:latin typeface="Georgia"/>
                <a:cs typeface="Georgia"/>
              </a:rPr>
              <a:t>the</a:t>
            </a:r>
            <a:r>
              <a:rPr sz="1550" spc="-5">
                <a:solidFill>
                  <a:srgbClr val="383838"/>
                </a:solidFill>
                <a:latin typeface="Georgia"/>
                <a:cs typeface="Georgia"/>
              </a:rPr>
              <a:t> </a:t>
            </a:r>
            <a:r>
              <a:rPr sz="1550" spc="15">
                <a:solidFill>
                  <a:srgbClr val="383838"/>
                </a:solidFill>
                <a:latin typeface="Georgia"/>
                <a:cs typeface="Georgia"/>
              </a:rPr>
              <a:t>direction</a:t>
            </a:r>
            <a:r>
              <a:rPr sz="1550" spc="-30">
                <a:solidFill>
                  <a:srgbClr val="383838"/>
                </a:solidFill>
                <a:latin typeface="Georgia"/>
                <a:cs typeface="Georgia"/>
              </a:rPr>
              <a:t> </a:t>
            </a:r>
            <a:r>
              <a:rPr sz="1550" spc="10">
                <a:solidFill>
                  <a:srgbClr val="383838"/>
                </a:solidFill>
                <a:latin typeface="Georgia"/>
                <a:cs typeface="Georgia"/>
              </a:rPr>
              <a:t>of</a:t>
            </a:r>
            <a:r>
              <a:rPr sz="1550" spc="5">
                <a:solidFill>
                  <a:srgbClr val="383838"/>
                </a:solidFill>
                <a:latin typeface="Georgia"/>
                <a:cs typeface="Georgia"/>
              </a:rPr>
              <a:t> </a:t>
            </a:r>
            <a:r>
              <a:rPr sz="1550" spc="10">
                <a:solidFill>
                  <a:srgbClr val="383838"/>
                </a:solidFill>
                <a:latin typeface="Georgia"/>
                <a:cs typeface="Georgia"/>
              </a:rPr>
              <a:t>greatest</a:t>
            </a:r>
            <a:r>
              <a:rPr sz="1550" spc="-10">
                <a:solidFill>
                  <a:srgbClr val="383838"/>
                </a:solidFill>
                <a:latin typeface="Georgia"/>
                <a:cs typeface="Georgia"/>
              </a:rPr>
              <a:t> </a:t>
            </a:r>
            <a:r>
              <a:rPr sz="1550" spc="15">
                <a:solidFill>
                  <a:srgbClr val="383838"/>
                </a:solidFill>
                <a:latin typeface="Georgia"/>
                <a:cs typeface="Georgia"/>
              </a:rPr>
              <a:t>increase</a:t>
            </a:r>
            <a:r>
              <a:rPr sz="1550" spc="-25">
                <a:solidFill>
                  <a:srgbClr val="383838"/>
                </a:solidFill>
                <a:latin typeface="Georgia"/>
                <a:cs typeface="Georgia"/>
              </a:rPr>
              <a:t> </a:t>
            </a:r>
            <a:r>
              <a:rPr sz="1550" spc="10">
                <a:solidFill>
                  <a:srgbClr val="383838"/>
                </a:solidFill>
                <a:latin typeface="Georgia"/>
                <a:cs typeface="Georgia"/>
              </a:rPr>
              <a:t>of</a:t>
            </a:r>
            <a:r>
              <a:rPr sz="1550" spc="20">
                <a:solidFill>
                  <a:srgbClr val="383838"/>
                </a:solidFill>
                <a:latin typeface="Georgia"/>
                <a:cs typeface="Georgia"/>
              </a:rPr>
              <a:t> </a:t>
            </a:r>
            <a:r>
              <a:rPr sz="1550" spc="15">
                <a:solidFill>
                  <a:srgbClr val="383838"/>
                </a:solidFill>
                <a:latin typeface="Georgia"/>
                <a:cs typeface="Georgia"/>
              </a:rPr>
              <a:t>a</a:t>
            </a:r>
            <a:r>
              <a:rPr sz="1550" spc="5">
                <a:solidFill>
                  <a:srgbClr val="383838"/>
                </a:solidFill>
                <a:latin typeface="Georgia"/>
                <a:cs typeface="Georgia"/>
              </a:rPr>
              <a:t> </a:t>
            </a:r>
            <a:r>
              <a:rPr sz="1550" spc="10">
                <a:solidFill>
                  <a:srgbClr val="383838"/>
                </a:solidFill>
                <a:latin typeface="Georgia"/>
                <a:cs typeface="Georgia"/>
              </a:rPr>
              <a:t>function</a:t>
            </a:r>
            <a:endParaRPr sz="1550">
              <a:latin typeface="Georgia"/>
              <a:cs typeface="Georgia"/>
            </a:endParaRPr>
          </a:p>
          <a:p>
            <a:pPr marL="312420" indent="-300355">
              <a:lnSpc>
                <a:spcPct val="100000"/>
              </a:lnSpc>
              <a:spcBef>
                <a:spcPts val="865"/>
              </a:spcBef>
              <a:buSzPct val="54838"/>
              <a:buFont typeface="Symbol"/>
              <a:buChar char=""/>
              <a:tabLst>
                <a:tab pos="312420" algn="l"/>
                <a:tab pos="313055" algn="l"/>
              </a:tabLst>
            </a:pPr>
            <a:r>
              <a:rPr sz="1550" spc="10">
                <a:solidFill>
                  <a:srgbClr val="383838"/>
                </a:solidFill>
                <a:latin typeface="Georgia"/>
                <a:cs typeface="Georgia"/>
              </a:rPr>
              <a:t>Is</a:t>
            </a:r>
            <a:r>
              <a:rPr sz="1550">
                <a:solidFill>
                  <a:srgbClr val="383838"/>
                </a:solidFill>
                <a:latin typeface="Georgia"/>
                <a:cs typeface="Georgia"/>
              </a:rPr>
              <a:t> </a:t>
            </a:r>
            <a:r>
              <a:rPr sz="1550" spc="10">
                <a:solidFill>
                  <a:srgbClr val="383838"/>
                </a:solidFill>
                <a:latin typeface="Georgia"/>
                <a:cs typeface="Georgia"/>
              </a:rPr>
              <a:t>zero</a:t>
            </a:r>
            <a:r>
              <a:rPr sz="1550">
                <a:solidFill>
                  <a:srgbClr val="383838"/>
                </a:solidFill>
                <a:latin typeface="Georgia"/>
                <a:cs typeface="Georgia"/>
              </a:rPr>
              <a:t> </a:t>
            </a:r>
            <a:r>
              <a:rPr sz="1550" spc="10">
                <a:solidFill>
                  <a:srgbClr val="383838"/>
                </a:solidFill>
                <a:latin typeface="Georgia"/>
                <a:cs typeface="Georgia"/>
              </a:rPr>
              <a:t>at </a:t>
            </a:r>
            <a:r>
              <a:rPr sz="1550" spc="15">
                <a:solidFill>
                  <a:srgbClr val="383838"/>
                </a:solidFill>
                <a:latin typeface="Georgia"/>
                <a:cs typeface="Georgia"/>
              </a:rPr>
              <a:t>a</a:t>
            </a:r>
            <a:r>
              <a:rPr sz="1550" spc="20">
                <a:solidFill>
                  <a:srgbClr val="383838"/>
                </a:solidFill>
                <a:latin typeface="Georgia"/>
                <a:cs typeface="Georgia"/>
              </a:rPr>
              <a:t> </a:t>
            </a:r>
            <a:r>
              <a:rPr sz="1550" spc="10">
                <a:solidFill>
                  <a:srgbClr val="383838"/>
                </a:solidFill>
                <a:latin typeface="Georgia"/>
                <a:cs typeface="Georgia"/>
              </a:rPr>
              <a:t>local</a:t>
            </a:r>
            <a:r>
              <a:rPr sz="1550" spc="-10">
                <a:solidFill>
                  <a:srgbClr val="383838"/>
                </a:solidFill>
                <a:latin typeface="Georgia"/>
                <a:cs typeface="Georgia"/>
              </a:rPr>
              <a:t> </a:t>
            </a:r>
            <a:r>
              <a:rPr sz="1550" spc="20">
                <a:solidFill>
                  <a:srgbClr val="383838"/>
                </a:solidFill>
                <a:latin typeface="Georgia"/>
                <a:cs typeface="Georgia"/>
              </a:rPr>
              <a:t>maximum</a:t>
            </a:r>
            <a:r>
              <a:rPr sz="1550">
                <a:solidFill>
                  <a:srgbClr val="383838"/>
                </a:solidFill>
                <a:latin typeface="Georgia"/>
                <a:cs typeface="Georgia"/>
              </a:rPr>
              <a:t> </a:t>
            </a:r>
            <a:r>
              <a:rPr sz="1550" spc="10">
                <a:solidFill>
                  <a:srgbClr val="383838"/>
                </a:solidFill>
                <a:latin typeface="Georgia"/>
                <a:cs typeface="Georgia"/>
              </a:rPr>
              <a:t>or local</a:t>
            </a:r>
            <a:r>
              <a:rPr sz="1550" spc="-10">
                <a:solidFill>
                  <a:srgbClr val="383838"/>
                </a:solidFill>
                <a:latin typeface="Georgia"/>
                <a:cs typeface="Georgia"/>
              </a:rPr>
              <a:t> </a:t>
            </a:r>
            <a:r>
              <a:rPr sz="1550" spc="20">
                <a:solidFill>
                  <a:srgbClr val="383838"/>
                </a:solidFill>
                <a:latin typeface="Georgia"/>
                <a:cs typeface="Georgia"/>
              </a:rPr>
              <a:t>minimum</a:t>
            </a:r>
            <a:r>
              <a:rPr sz="1550" spc="-15">
                <a:solidFill>
                  <a:srgbClr val="383838"/>
                </a:solidFill>
                <a:latin typeface="Georgia"/>
                <a:cs typeface="Georgia"/>
              </a:rPr>
              <a:t> </a:t>
            </a:r>
            <a:r>
              <a:rPr sz="1550" spc="15">
                <a:solidFill>
                  <a:srgbClr val="383838"/>
                </a:solidFill>
                <a:latin typeface="Georgia"/>
                <a:cs typeface="Georgia"/>
              </a:rPr>
              <a:t>(because</a:t>
            </a:r>
            <a:r>
              <a:rPr sz="1550" spc="-20">
                <a:solidFill>
                  <a:srgbClr val="383838"/>
                </a:solidFill>
                <a:latin typeface="Georgia"/>
                <a:cs typeface="Georgia"/>
              </a:rPr>
              <a:t> </a:t>
            </a:r>
            <a:r>
              <a:rPr sz="1550" spc="10">
                <a:solidFill>
                  <a:srgbClr val="383838"/>
                </a:solidFill>
                <a:latin typeface="Georgia"/>
                <a:cs typeface="Georgia"/>
              </a:rPr>
              <a:t>there is</a:t>
            </a:r>
            <a:r>
              <a:rPr sz="1550">
                <a:solidFill>
                  <a:srgbClr val="383838"/>
                </a:solidFill>
                <a:latin typeface="Georgia"/>
                <a:cs typeface="Georgia"/>
              </a:rPr>
              <a:t> </a:t>
            </a:r>
            <a:r>
              <a:rPr sz="1550" spc="15">
                <a:solidFill>
                  <a:srgbClr val="383838"/>
                </a:solidFill>
                <a:latin typeface="Georgia"/>
                <a:cs typeface="Georgia"/>
              </a:rPr>
              <a:t>no</a:t>
            </a:r>
            <a:r>
              <a:rPr sz="1550" spc="10">
                <a:solidFill>
                  <a:srgbClr val="383838"/>
                </a:solidFill>
                <a:latin typeface="Georgia"/>
                <a:cs typeface="Georgia"/>
              </a:rPr>
              <a:t> single</a:t>
            </a:r>
            <a:r>
              <a:rPr sz="1550" spc="-5">
                <a:solidFill>
                  <a:srgbClr val="383838"/>
                </a:solidFill>
                <a:latin typeface="Georgia"/>
                <a:cs typeface="Georgia"/>
              </a:rPr>
              <a:t> </a:t>
            </a:r>
            <a:r>
              <a:rPr sz="1550" spc="15">
                <a:solidFill>
                  <a:srgbClr val="383838"/>
                </a:solidFill>
                <a:latin typeface="Georgia"/>
                <a:cs typeface="Georgia"/>
              </a:rPr>
              <a:t>direction</a:t>
            </a:r>
            <a:r>
              <a:rPr sz="1550" spc="-20">
                <a:solidFill>
                  <a:srgbClr val="383838"/>
                </a:solidFill>
                <a:latin typeface="Georgia"/>
                <a:cs typeface="Georgia"/>
              </a:rPr>
              <a:t> </a:t>
            </a:r>
            <a:r>
              <a:rPr sz="1550" spc="10">
                <a:solidFill>
                  <a:srgbClr val="383838"/>
                </a:solidFill>
                <a:latin typeface="Georgia"/>
                <a:cs typeface="Georgia"/>
              </a:rPr>
              <a:t>of increase)</a:t>
            </a:r>
            <a:endParaRPr sz="15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399" y="985285"/>
            <a:ext cx="5063490" cy="6146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/>
              <a:t>Gradient</a:t>
            </a:r>
            <a:r>
              <a:rPr spc="-20"/>
              <a:t> </a:t>
            </a:r>
            <a:r>
              <a:t>of</a:t>
            </a:r>
            <a:r>
              <a:rPr spc="-20"/>
              <a:t> </a:t>
            </a:r>
            <a:r>
              <a:rPr spc="-10"/>
              <a:t>Cost</a:t>
            </a:r>
            <a:r>
              <a:rPr spc="-15"/>
              <a:t> </a:t>
            </a:r>
            <a:r>
              <a:t>Function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72727" y="1892556"/>
            <a:ext cx="5762066" cy="484370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399" y="1183558"/>
            <a:ext cx="7165340" cy="1123315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pc="-10"/>
              <a:t>Gradient</a:t>
            </a:r>
            <a:r>
              <a:rPr spc="-20"/>
              <a:t> </a:t>
            </a:r>
            <a:r>
              <a:rPr spc="-5"/>
              <a:t>Descent</a:t>
            </a:r>
            <a:r>
              <a:rPr spc="-20"/>
              <a:t> </a:t>
            </a:r>
            <a:r>
              <a:rPr spc="-5"/>
              <a:t>Algorithm</a:t>
            </a:r>
          </a:p>
          <a:p>
            <a:pPr marL="1251585">
              <a:lnSpc>
                <a:spcPct val="100000"/>
              </a:lnSpc>
              <a:spcBef>
                <a:spcPts val="525"/>
              </a:spcBef>
            </a:pPr>
            <a:r>
              <a:rPr sz="2100" spc="-10">
                <a:solidFill>
                  <a:srgbClr val="0000FF"/>
                </a:solidFill>
                <a:latin typeface="Calibri"/>
                <a:cs typeface="Calibri"/>
              </a:rPr>
              <a:t>Gradient</a:t>
            </a:r>
            <a:r>
              <a:rPr sz="2100" spc="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100" spc="-10">
                <a:solidFill>
                  <a:srgbClr val="0000FF"/>
                </a:solidFill>
                <a:latin typeface="Calibri"/>
                <a:cs typeface="Calibri"/>
              </a:rPr>
              <a:t>descent</a:t>
            </a:r>
            <a:r>
              <a:rPr sz="2100" spc="3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100" spc="-5">
                <a:solidFill>
                  <a:srgbClr val="0000FF"/>
                </a:solidFill>
                <a:latin typeface="Calibri"/>
                <a:cs typeface="Calibri"/>
              </a:rPr>
              <a:t>is </a:t>
            </a:r>
            <a:r>
              <a:rPr sz="2100">
                <a:solidFill>
                  <a:srgbClr val="0000FF"/>
                </a:solidFill>
                <a:latin typeface="Calibri"/>
                <a:cs typeface="Calibri"/>
              </a:rPr>
              <a:t>an</a:t>
            </a:r>
            <a:r>
              <a:rPr sz="21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100" spc="-15">
                <a:solidFill>
                  <a:srgbClr val="0000FF"/>
                </a:solidFill>
                <a:latin typeface="Calibri"/>
                <a:cs typeface="Calibri"/>
              </a:rPr>
              <a:t>iterative</a:t>
            </a:r>
            <a:r>
              <a:rPr sz="2100" spc="2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100" spc="-10">
                <a:solidFill>
                  <a:srgbClr val="0000FF"/>
                </a:solidFill>
                <a:latin typeface="Calibri"/>
                <a:cs typeface="Calibri"/>
              </a:rPr>
              <a:t>optimization</a:t>
            </a:r>
            <a:r>
              <a:rPr sz="21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100" spc="-10">
                <a:solidFill>
                  <a:srgbClr val="0000FF"/>
                </a:solidFill>
                <a:latin typeface="Calibri"/>
                <a:cs typeface="Calibri"/>
              </a:rPr>
              <a:t>algorithm</a:t>
            </a:r>
            <a:endParaRPr sz="21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5104" y="2453634"/>
            <a:ext cx="6748392" cy="180296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932340" y="4483108"/>
            <a:ext cx="4862195" cy="17100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84150" indent="-146685">
              <a:lnSpc>
                <a:spcPct val="100000"/>
              </a:lnSpc>
              <a:spcBef>
                <a:spcPts val="135"/>
              </a:spcBef>
              <a:buChar char="–"/>
              <a:tabLst>
                <a:tab pos="184785" algn="l"/>
              </a:tabLst>
            </a:pPr>
            <a:r>
              <a:rPr sz="1550" spc="10">
                <a:latin typeface="Calibri"/>
                <a:cs typeface="Calibri"/>
              </a:rPr>
              <a:t>It</a:t>
            </a:r>
            <a:r>
              <a:rPr sz="1550" spc="-5">
                <a:latin typeface="Calibri"/>
                <a:cs typeface="Calibri"/>
              </a:rPr>
              <a:t> </a:t>
            </a:r>
            <a:r>
              <a:rPr sz="1550">
                <a:latin typeface="Calibri"/>
                <a:cs typeface="Calibri"/>
              </a:rPr>
              <a:t>starts</a:t>
            </a:r>
            <a:r>
              <a:rPr sz="1550" spc="-30">
                <a:latin typeface="Calibri"/>
                <a:cs typeface="Calibri"/>
              </a:rPr>
              <a:t> </a:t>
            </a:r>
            <a:r>
              <a:rPr sz="1550" spc="10">
                <a:latin typeface="Calibri"/>
                <a:cs typeface="Calibri"/>
              </a:rPr>
              <a:t>with</a:t>
            </a:r>
            <a:r>
              <a:rPr sz="1550" spc="5">
                <a:latin typeface="Calibri"/>
                <a:cs typeface="Calibri"/>
              </a:rPr>
              <a:t> </a:t>
            </a:r>
            <a:r>
              <a:rPr sz="1550" spc="15">
                <a:latin typeface="Calibri"/>
                <a:cs typeface="Calibri"/>
              </a:rPr>
              <a:t>a</a:t>
            </a:r>
            <a:r>
              <a:rPr sz="1550">
                <a:latin typeface="Calibri"/>
                <a:cs typeface="Calibri"/>
              </a:rPr>
              <a:t> </a:t>
            </a:r>
            <a:r>
              <a:rPr sz="1550" spc="5">
                <a:latin typeface="Calibri"/>
                <a:cs typeface="Calibri"/>
              </a:rPr>
              <a:t>“guess”</a:t>
            </a:r>
            <a:r>
              <a:rPr sz="1550" spc="-30">
                <a:latin typeface="Calibri"/>
                <a:cs typeface="Calibri"/>
              </a:rPr>
              <a:t> </a:t>
            </a:r>
            <a:r>
              <a:rPr sz="1550" spc="5">
                <a:latin typeface="Calibri"/>
                <a:cs typeface="Calibri"/>
              </a:rPr>
              <a:t>θ</a:t>
            </a:r>
            <a:r>
              <a:rPr sz="1575" spc="7" baseline="23809">
                <a:latin typeface="Calibri"/>
                <a:cs typeface="Calibri"/>
              </a:rPr>
              <a:t>0</a:t>
            </a:r>
            <a:r>
              <a:rPr sz="1550" spc="5">
                <a:latin typeface="Calibri"/>
                <a:cs typeface="Calibri"/>
              </a:rPr>
              <a:t>.</a:t>
            </a:r>
            <a:endParaRPr sz="1550">
              <a:latin typeface="Calibri"/>
              <a:cs typeface="Calibri"/>
            </a:endParaRPr>
          </a:p>
          <a:p>
            <a:pPr marL="184150" indent="-146685">
              <a:lnSpc>
                <a:spcPct val="100000"/>
              </a:lnSpc>
              <a:spcBef>
                <a:spcPts val="45"/>
              </a:spcBef>
              <a:buChar char="–"/>
              <a:tabLst>
                <a:tab pos="184785" algn="l"/>
              </a:tabLst>
            </a:pPr>
            <a:r>
              <a:rPr sz="1550" spc="10">
                <a:latin typeface="Calibri"/>
                <a:cs typeface="Calibri"/>
              </a:rPr>
              <a:t>It</a:t>
            </a:r>
            <a:r>
              <a:rPr sz="1550" spc="5">
                <a:latin typeface="Calibri"/>
                <a:cs typeface="Calibri"/>
              </a:rPr>
              <a:t> </a:t>
            </a:r>
            <a:r>
              <a:rPr sz="1550" spc="10">
                <a:latin typeface="Calibri"/>
                <a:cs typeface="Calibri"/>
              </a:rPr>
              <a:t>uses</a:t>
            </a:r>
            <a:r>
              <a:rPr sz="1550" spc="-15">
                <a:latin typeface="Calibri"/>
                <a:cs typeface="Calibri"/>
              </a:rPr>
              <a:t> </a:t>
            </a:r>
            <a:r>
              <a:rPr sz="1550" spc="10">
                <a:latin typeface="Calibri"/>
                <a:cs typeface="Calibri"/>
              </a:rPr>
              <a:t>the</a:t>
            </a:r>
            <a:r>
              <a:rPr sz="1550" spc="5">
                <a:latin typeface="Calibri"/>
                <a:cs typeface="Calibri"/>
              </a:rPr>
              <a:t> gradient</a:t>
            </a:r>
            <a:r>
              <a:rPr sz="1550" spc="15">
                <a:latin typeface="Calibri"/>
                <a:cs typeface="Calibri"/>
              </a:rPr>
              <a:t> </a:t>
            </a:r>
            <a:r>
              <a:rPr sz="1550" spc="20">
                <a:latin typeface="Cambria Math"/>
                <a:cs typeface="Cambria Math"/>
              </a:rPr>
              <a:t>∇ </a:t>
            </a:r>
            <a:r>
              <a:rPr sz="1550" spc="10">
                <a:latin typeface="Calibri"/>
                <a:cs typeface="Calibri"/>
              </a:rPr>
              <a:t>J( </a:t>
            </a:r>
            <a:r>
              <a:rPr sz="1550" spc="5">
                <a:latin typeface="Calibri"/>
                <a:cs typeface="Calibri"/>
              </a:rPr>
              <a:t>θ</a:t>
            </a:r>
            <a:r>
              <a:rPr sz="1575" spc="7" baseline="23809">
                <a:latin typeface="Calibri"/>
                <a:cs typeface="Calibri"/>
              </a:rPr>
              <a:t>0</a:t>
            </a:r>
            <a:r>
              <a:rPr sz="1550" spc="5">
                <a:latin typeface="Calibri"/>
                <a:cs typeface="Calibri"/>
              </a:rPr>
              <a:t>) to </a:t>
            </a:r>
            <a:r>
              <a:rPr sz="1550">
                <a:latin typeface="Calibri"/>
                <a:cs typeface="Calibri"/>
              </a:rPr>
              <a:t>generate </a:t>
            </a:r>
            <a:r>
              <a:rPr sz="1550" spc="15">
                <a:latin typeface="Calibri"/>
                <a:cs typeface="Calibri"/>
              </a:rPr>
              <a:t>a </a:t>
            </a:r>
            <a:r>
              <a:rPr sz="1550">
                <a:latin typeface="Calibri"/>
                <a:cs typeface="Calibri"/>
              </a:rPr>
              <a:t>better </a:t>
            </a:r>
            <a:r>
              <a:rPr sz="1550" spc="15">
                <a:latin typeface="Calibri"/>
                <a:cs typeface="Calibri"/>
              </a:rPr>
              <a:t>guess</a:t>
            </a:r>
            <a:r>
              <a:rPr sz="1550" spc="5">
                <a:latin typeface="Calibri"/>
                <a:cs typeface="Calibri"/>
              </a:rPr>
              <a:t> θ</a:t>
            </a:r>
            <a:r>
              <a:rPr sz="1575" spc="7" baseline="23809">
                <a:latin typeface="Calibri"/>
                <a:cs typeface="Calibri"/>
              </a:rPr>
              <a:t>0</a:t>
            </a:r>
            <a:r>
              <a:rPr sz="1550" spc="5">
                <a:latin typeface="Calibri"/>
                <a:cs typeface="Calibri"/>
              </a:rPr>
              <a:t>.</a:t>
            </a:r>
            <a:endParaRPr sz="1550">
              <a:latin typeface="Calibri"/>
              <a:cs typeface="Calibri"/>
            </a:endParaRPr>
          </a:p>
          <a:p>
            <a:pPr marL="184150" indent="-146685">
              <a:lnSpc>
                <a:spcPct val="100000"/>
              </a:lnSpc>
              <a:spcBef>
                <a:spcPts val="35"/>
              </a:spcBef>
              <a:buChar char="–"/>
              <a:tabLst>
                <a:tab pos="184785" algn="l"/>
              </a:tabLst>
            </a:pPr>
            <a:r>
              <a:rPr sz="1550" spc="10">
                <a:latin typeface="Calibri"/>
                <a:cs typeface="Calibri"/>
              </a:rPr>
              <a:t>It</a:t>
            </a:r>
            <a:r>
              <a:rPr sz="1550" spc="5">
                <a:latin typeface="Calibri"/>
                <a:cs typeface="Calibri"/>
              </a:rPr>
              <a:t> </a:t>
            </a:r>
            <a:r>
              <a:rPr sz="1550" spc="10">
                <a:latin typeface="Calibri"/>
                <a:cs typeface="Calibri"/>
              </a:rPr>
              <a:t>uses</a:t>
            </a:r>
            <a:r>
              <a:rPr sz="1550" spc="-15">
                <a:latin typeface="Calibri"/>
                <a:cs typeface="Calibri"/>
              </a:rPr>
              <a:t> </a:t>
            </a:r>
            <a:r>
              <a:rPr sz="1550" spc="10">
                <a:latin typeface="Calibri"/>
                <a:cs typeface="Calibri"/>
              </a:rPr>
              <a:t>the </a:t>
            </a:r>
            <a:r>
              <a:rPr sz="1550" spc="5">
                <a:latin typeface="Calibri"/>
                <a:cs typeface="Calibri"/>
              </a:rPr>
              <a:t>gradient</a:t>
            </a:r>
            <a:r>
              <a:rPr sz="1550" spc="15">
                <a:latin typeface="Calibri"/>
                <a:cs typeface="Calibri"/>
              </a:rPr>
              <a:t> </a:t>
            </a:r>
            <a:r>
              <a:rPr sz="1550" spc="20">
                <a:latin typeface="Cambria Math"/>
                <a:cs typeface="Cambria Math"/>
              </a:rPr>
              <a:t>∇</a:t>
            </a:r>
            <a:r>
              <a:rPr sz="1550" spc="25">
                <a:latin typeface="Cambria Math"/>
                <a:cs typeface="Cambria Math"/>
              </a:rPr>
              <a:t> </a:t>
            </a:r>
            <a:r>
              <a:rPr sz="1550" spc="5">
                <a:latin typeface="Calibri"/>
                <a:cs typeface="Calibri"/>
              </a:rPr>
              <a:t>J(θ</a:t>
            </a:r>
            <a:r>
              <a:rPr sz="1575" spc="7" baseline="23809">
                <a:latin typeface="Calibri"/>
                <a:cs typeface="Calibri"/>
              </a:rPr>
              <a:t>1</a:t>
            </a:r>
            <a:r>
              <a:rPr sz="1550" spc="5">
                <a:latin typeface="Calibri"/>
                <a:cs typeface="Calibri"/>
              </a:rPr>
              <a:t>) to</a:t>
            </a:r>
            <a:r>
              <a:rPr sz="1550" spc="10">
                <a:latin typeface="Calibri"/>
                <a:cs typeface="Calibri"/>
              </a:rPr>
              <a:t> </a:t>
            </a:r>
            <a:r>
              <a:rPr sz="1550">
                <a:latin typeface="Calibri"/>
                <a:cs typeface="Calibri"/>
              </a:rPr>
              <a:t>generate </a:t>
            </a:r>
            <a:r>
              <a:rPr sz="1550" spc="15">
                <a:latin typeface="Calibri"/>
                <a:cs typeface="Calibri"/>
              </a:rPr>
              <a:t>a</a:t>
            </a:r>
            <a:r>
              <a:rPr sz="1550" spc="10">
                <a:latin typeface="Calibri"/>
                <a:cs typeface="Calibri"/>
              </a:rPr>
              <a:t> </a:t>
            </a:r>
            <a:r>
              <a:rPr sz="1550">
                <a:latin typeface="Calibri"/>
                <a:cs typeface="Calibri"/>
              </a:rPr>
              <a:t>better</a:t>
            </a:r>
            <a:r>
              <a:rPr sz="1550" spc="5">
                <a:latin typeface="Calibri"/>
                <a:cs typeface="Calibri"/>
              </a:rPr>
              <a:t> </a:t>
            </a:r>
            <a:r>
              <a:rPr sz="1550" spc="15">
                <a:latin typeface="Calibri"/>
                <a:cs typeface="Calibri"/>
              </a:rPr>
              <a:t>guess</a:t>
            </a:r>
            <a:r>
              <a:rPr sz="1550" spc="-10">
                <a:latin typeface="Calibri"/>
                <a:cs typeface="Calibri"/>
              </a:rPr>
              <a:t> </a:t>
            </a:r>
            <a:r>
              <a:rPr sz="1550" spc="5">
                <a:latin typeface="Calibri"/>
                <a:cs typeface="Calibri"/>
              </a:rPr>
              <a:t>θ</a:t>
            </a:r>
            <a:r>
              <a:rPr sz="1575" spc="7" baseline="23809">
                <a:latin typeface="Calibri"/>
                <a:cs typeface="Calibri"/>
              </a:rPr>
              <a:t>1</a:t>
            </a:r>
            <a:r>
              <a:rPr sz="1550" spc="5">
                <a:latin typeface="Calibri"/>
                <a:cs typeface="Calibri"/>
              </a:rPr>
              <a:t>.</a:t>
            </a:r>
            <a:endParaRPr sz="1550">
              <a:latin typeface="Calibri"/>
              <a:cs typeface="Calibri"/>
            </a:endParaRPr>
          </a:p>
          <a:p>
            <a:pPr marL="184150" indent="-146685">
              <a:lnSpc>
                <a:spcPct val="100000"/>
              </a:lnSpc>
              <a:spcBef>
                <a:spcPts val="35"/>
              </a:spcBef>
              <a:buChar char="–"/>
              <a:tabLst>
                <a:tab pos="184785" algn="l"/>
              </a:tabLst>
            </a:pPr>
            <a:r>
              <a:rPr sz="1550" spc="10">
                <a:latin typeface="Calibri"/>
                <a:cs typeface="Calibri"/>
              </a:rPr>
              <a:t>It</a:t>
            </a:r>
            <a:r>
              <a:rPr sz="1550" spc="5">
                <a:latin typeface="Calibri"/>
                <a:cs typeface="Calibri"/>
              </a:rPr>
              <a:t> </a:t>
            </a:r>
            <a:r>
              <a:rPr sz="1550" spc="10">
                <a:latin typeface="Calibri"/>
                <a:cs typeface="Calibri"/>
              </a:rPr>
              <a:t>uses</a:t>
            </a:r>
            <a:r>
              <a:rPr sz="1550" spc="-15">
                <a:latin typeface="Calibri"/>
                <a:cs typeface="Calibri"/>
              </a:rPr>
              <a:t> </a:t>
            </a:r>
            <a:r>
              <a:rPr sz="1550" spc="10">
                <a:latin typeface="Calibri"/>
                <a:cs typeface="Calibri"/>
              </a:rPr>
              <a:t>the </a:t>
            </a:r>
            <a:r>
              <a:rPr sz="1550" spc="5">
                <a:latin typeface="Calibri"/>
                <a:cs typeface="Calibri"/>
              </a:rPr>
              <a:t>gradient</a:t>
            </a:r>
            <a:r>
              <a:rPr sz="1550" spc="15">
                <a:latin typeface="Calibri"/>
                <a:cs typeface="Calibri"/>
              </a:rPr>
              <a:t> </a:t>
            </a:r>
            <a:r>
              <a:rPr sz="1550" spc="20">
                <a:latin typeface="Cambria Math"/>
                <a:cs typeface="Cambria Math"/>
              </a:rPr>
              <a:t>∇</a:t>
            </a:r>
            <a:r>
              <a:rPr sz="1550" spc="25">
                <a:latin typeface="Cambria Math"/>
                <a:cs typeface="Cambria Math"/>
              </a:rPr>
              <a:t> </a:t>
            </a:r>
            <a:r>
              <a:rPr sz="1550" spc="5">
                <a:latin typeface="Calibri"/>
                <a:cs typeface="Calibri"/>
              </a:rPr>
              <a:t>J(θ</a:t>
            </a:r>
            <a:r>
              <a:rPr sz="1575" spc="7" baseline="23809">
                <a:latin typeface="Calibri"/>
                <a:cs typeface="Calibri"/>
              </a:rPr>
              <a:t>1</a:t>
            </a:r>
            <a:r>
              <a:rPr sz="1550" spc="5">
                <a:latin typeface="Calibri"/>
                <a:cs typeface="Calibri"/>
              </a:rPr>
              <a:t>) to</a:t>
            </a:r>
            <a:r>
              <a:rPr sz="1550" spc="10">
                <a:latin typeface="Calibri"/>
                <a:cs typeface="Calibri"/>
              </a:rPr>
              <a:t> </a:t>
            </a:r>
            <a:r>
              <a:rPr sz="1550">
                <a:latin typeface="Calibri"/>
                <a:cs typeface="Calibri"/>
              </a:rPr>
              <a:t>generate </a:t>
            </a:r>
            <a:r>
              <a:rPr sz="1550" spc="15">
                <a:latin typeface="Calibri"/>
                <a:cs typeface="Calibri"/>
              </a:rPr>
              <a:t>a</a:t>
            </a:r>
            <a:r>
              <a:rPr sz="1550" spc="10">
                <a:latin typeface="Calibri"/>
                <a:cs typeface="Calibri"/>
              </a:rPr>
              <a:t> </a:t>
            </a:r>
            <a:r>
              <a:rPr sz="1550">
                <a:latin typeface="Calibri"/>
                <a:cs typeface="Calibri"/>
              </a:rPr>
              <a:t>better</a:t>
            </a:r>
            <a:r>
              <a:rPr sz="1550" spc="5">
                <a:latin typeface="Calibri"/>
                <a:cs typeface="Calibri"/>
              </a:rPr>
              <a:t> </a:t>
            </a:r>
            <a:r>
              <a:rPr sz="1550" spc="15">
                <a:latin typeface="Calibri"/>
                <a:cs typeface="Calibri"/>
              </a:rPr>
              <a:t>guess</a:t>
            </a:r>
            <a:r>
              <a:rPr sz="1550" spc="-10">
                <a:latin typeface="Calibri"/>
                <a:cs typeface="Calibri"/>
              </a:rPr>
              <a:t> </a:t>
            </a:r>
            <a:r>
              <a:rPr sz="1550" spc="5">
                <a:latin typeface="Calibri"/>
                <a:cs typeface="Calibri"/>
              </a:rPr>
              <a:t>θ</a:t>
            </a:r>
            <a:r>
              <a:rPr sz="1575" spc="7" baseline="23809">
                <a:latin typeface="Calibri"/>
                <a:cs typeface="Calibri"/>
              </a:rPr>
              <a:t>1</a:t>
            </a:r>
            <a:r>
              <a:rPr sz="1550" spc="5">
                <a:latin typeface="Calibri"/>
                <a:cs typeface="Calibri"/>
              </a:rPr>
              <a:t>.</a:t>
            </a:r>
            <a:endParaRPr sz="155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15"/>
              </a:spcBef>
            </a:pPr>
            <a:r>
              <a:rPr sz="1550" spc="20">
                <a:latin typeface="Calibri"/>
                <a:cs typeface="Calibri"/>
              </a:rPr>
              <a:t>…</a:t>
            </a:r>
            <a:endParaRPr sz="1550">
              <a:latin typeface="Calibri"/>
              <a:cs typeface="Calibri"/>
            </a:endParaRPr>
          </a:p>
          <a:p>
            <a:pPr marL="184150" indent="-146685">
              <a:lnSpc>
                <a:spcPct val="100000"/>
              </a:lnSpc>
              <a:spcBef>
                <a:spcPts val="50"/>
              </a:spcBef>
              <a:buChar char="–"/>
              <a:tabLst>
                <a:tab pos="184785" algn="l"/>
              </a:tabLst>
            </a:pPr>
            <a:r>
              <a:rPr sz="1550" spc="10">
                <a:latin typeface="Calibri"/>
                <a:cs typeface="Calibri"/>
              </a:rPr>
              <a:t>The</a:t>
            </a:r>
            <a:r>
              <a:rPr sz="1550">
                <a:latin typeface="Calibri"/>
                <a:cs typeface="Calibri"/>
              </a:rPr>
              <a:t> </a:t>
            </a:r>
            <a:r>
              <a:rPr sz="1550" spc="5">
                <a:latin typeface="Calibri"/>
                <a:cs typeface="Calibri"/>
              </a:rPr>
              <a:t>limit </a:t>
            </a:r>
            <a:r>
              <a:rPr sz="1550" spc="10">
                <a:latin typeface="Calibri"/>
                <a:cs typeface="Calibri"/>
              </a:rPr>
              <a:t>of </a:t>
            </a:r>
            <a:r>
              <a:rPr sz="1550" spc="5">
                <a:latin typeface="Calibri"/>
                <a:cs typeface="Calibri"/>
              </a:rPr>
              <a:t>θ</a:t>
            </a:r>
            <a:r>
              <a:rPr sz="1575" spc="7" baseline="23809">
                <a:latin typeface="Calibri"/>
                <a:cs typeface="Calibri"/>
              </a:rPr>
              <a:t>t</a:t>
            </a:r>
            <a:r>
              <a:rPr sz="1575" spc="187" baseline="23809">
                <a:latin typeface="Calibri"/>
                <a:cs typeface="Calibri"/>
              </a:rPr>
              <a:t> </a:t>
            </a:r>
            <a:r>
              <a:rPr sz="1550" spc="10">
                <a:latin typeface="Calibri"/>
                <a:cs typeface="Calibri"/>
              </a:rPr>
              <a:t>as</a:t>
            </a:r>
            <a:r>
              <a:rPr sz="1550" spc="-5">
                <a:latin typeface="Calibri"/>
                <a:cs typeface="Calibri"/>
              </a:rPr>
              <a:t> </a:t>
            </a:r>
            <a:r>
              <a:rPr sz="1550" spc="25">
                <a:latin typeface="Calibri"/>
                <a:cs typeface="Calibri"/>
              </a:rPr>
              <a:t>‘t’</a:t>
            </a:r>
            <a:r>
              <a:rPr sz="1550" spc="-5">
                <a:latin typeface="Calibri"/>
                <a:cs typeface="Calibri"/>
              </a:rPr>
              <a:t> </a:t>
            </a:r>
            <a:r>
              <a:rPr sz="1550" spc="10">
                <a:latin typeface="Calibri"/>
                <a:cs typeface="Calibri"/>
              </a:rPr>
              <a:t>goes</a:t>
            </a:r>
            <a:r>
              <a:rPr sz="1550">
                <a:latin typeface="Calibri"/>
                <a:cs typeface="Calibri"/>
              </a:rPr>
              <a:t> to</a:t>
            </a:r>
            <a:r>
              <a:rPr sz="1550" spc="5">
                <a:latin typeface="Calibri"/>
                <a:cs typeface="Calibri"/>
              </a:rPr>
              <a:t> </a:t>
            </a:r>
            <a:r>
              <a:rPr sz="1550" spc="25">
                <a:latin typeface="Calibri"/>
                <a:cs typeface="Calibri"/>
              </a:rPr>
              <a:t>∞</a:t>
            </a:r>
            <a:r>
              <a:rPr sz="1550" spc="5">
                <a:latin typeface="Calibri"/>
                <a:cs typeface="Calibri"/>
              </a:rPr>
              <a:t> </a:t>
            </a:r>
            <a:r>
              <a:rPr sz="1550" spc="10">
                <a:latin typeface="Calibri"/>
                <a:cs typeface="Calibri"/>
              </a:rPr>
              <a:t>has</a:t>
            </a:r>
            <a:r>
              <a:rPr sz="1550">
                <a:latin typeface="Calibri"/>
                <a:cs typeface="Calibri"/>
              </a:rPr>
              <a:t> </a:t>
            </a:r>
            <a:r>
              <a:rPr sz="1550" spc="20">
                <a:latin typeface="Cambria Math"/>
                <a:cs typeface="Cambria Math"/>
              </a:rPr>
              <a:t>∇ </a:t>
            </a:r>
            <a:r>
              <a:rPr sz="1550" spc="5">
                <a:latin typeface="Calibri"/>
                <a:cs typeface="Calibri"/>
              </a:rPr>
              <a:t>J(θ</a:t>
            </a:r>
            <a:r>
              <a:rPr sz="1575" spc="7" baseline="23809">
                <a:latin typeface="Calibri"/>
                <a:cs typeface="Calibri"/>
              </a:rPr>
              <a:t>t</a:t>
            </a:r>
            <a:r>
              <a:rPr sz="1550" spc="5">
                <a:latin typeface="Calibri"/>
                <a:cs typeface="Calibri"/>
              </a:rPr>
              <a:t>)</a:t>
            </a:r>
            <a:r>
              <a:rPr sz="1550" spc="15">
                <a:latin typeface="Calibri"/>
                <a:cs typeface="Calibri"/>
              </a:rPr>
              <a:t> =</a:t>
            </a:r>
            <a:r>
              <a:rPr sz="1550" spc="5">
                <a:latin typeface="Calibri"/>
                <a:cs typeface="Calibri"/>
              </a:rPr>
              <a:t> </a:t>
            </a:r>
            <a:r>
              <a:rPr sz="1550" spc="15">
                <a:latin typeface="Calibri"/>
                <a:cs typeface="Calibri"/>
              </a:rPr>
              <a:t>0.</a:t>
            </a:r>
            <a:endParaRPr sz="1550">
              <a:latin typeface="Calibri"/>
              <a:cs typeface="Calibri"/>
            </a:endParaRPr>
          </a:p>
          <a:p>
            <a:pPr marL="183515" indent="-146050">
              <a:lnSpc>
                <a:spcPct val="100000"/>
              </a:lnSpc>
              <a:spcBef>
                <a:spcPts val="20"/>
              </a:spcBef>
              <a:buChar char="•"/>
              <a:tabLst>
                <a:tab pos="184150" algn="l"/>
              </a:tabLst>
            </a:pPr>
            <a:r>
              <a:rPr sz="1550" spc="10">
                <a:latin typeface="Calibri"/>
                <a:cs typeface="Calibri"/>
              </a:rPr>
              <a:t>It</a:t>
            </a:r>
            <a:r>
              <a:rPr sz="1550" spc="5">
                <a:latin typeface="Calibri"/>
                <a:cs typeface="Calibri"/>
              </a:rPr>
              <a:t> converges</a:t>
            </a:r>
            <a:r>
              <a:rPr sz="1550" spc="-20">
                <a:latin typeface="Calibri"/>
                <a:cs typeface="Calibri"/>
              </a:rPr>
              <a:t> </a:t>
            </a:r>
            <a:r>
              <a:rPr sz="1550" spc="5">
                <a:latin typeface="Calibri"/>
                <a:cs typeface="Calibri"/>
              </a:rPr>
              <a:t>to </a:t>
            </a:r>
            <a:r>
              <a:rPr sz="1550" spc="15">
                <a:latin typeface="Calibri"/>
                <a:cs typeface="Calibri"/>
              </a:rPr>
              <a:t>a</a:t>
            </a:r>
            <a:r>
              <a:rPr sz="1550">
                <a:latin typeface="Calibri"/>
                <a:cs typeface="Calibri"/>
              </a:rPr>
              <a:t> </a:t>
            </a:r>
            <a:r>
              <a:rPr sz="1550" spc="10">
                <a:latin typeface="Calibri"/>
                <a:cs typeface="Calibri"/>
              </a:rPr>
              <a:t>global</a:t>
            </a:r>
            <a:r>
              <a:rPr sz="1550">
                <a:latin typeface="Calibri"/>
                <a:cs typeface="Calibri"/>
              </a:rPr>
              <a:t> </a:t>
            </a:r>
            <a:r>
              <a:rPr sz="1550" spc="10">
                <a:latin typeface="Calibri"/>
                <a:cs typeface="Calibri"/>
              </a:rPr>
              <a:t>optimum </a:t>
            </a:r>
            <a:r>
              <a:rPr sz="1550" spc="5">
                <a:latin typeface="Calibri"/>
                <a:cs typeface="Calibri"/>
              </a:rPr>
              <a:t>if</a:t>
            </a:r>
            <a:r>
              <a:rPr sz="1550" spc="10">
                <a:latin typeface="Calibri"/>
                <a:cs typeface="Calibri"/>
              </a:rPr>
              <a:t> </a:t>
            </a:r>
            <a:r>
              <a:rPr sz="1550" spc="-20">
                <a:latin typeface="Calibri"/>
                <a:cs typeface="Calibri"/>
              </a:rPr>
              <a:t>‘J’</a:t>
            </a:r>
            <a:r>
              <a:rPr sz="1550" spc="20">
                <a:latin typeface="Calibri"/>
                <a:cs typeface="Calibri"/>
              </a:rPr>
              <a:t> </a:t>
            </a:r>
            <a:r>
              <a:rPr sz="1550" spc="5">
                <a:latin typeface="Calibri"/>
                <a:cs typeface="Calibri"/>
              </a:rPr>
              <a:t>is</a:t>
            </a:r>
            <a:r>
              <a:rPr sz="1550" spc="-5">
                <a:latin typeface="Calibri"/>
                <a:cs typeface="Calibri"/>
              </a:rPr>
              <a:t> </a:t>
            </a:r>
            <a:r>
              <a:rPr sz="1550" spc="-20">
                <a:solidFill>
                  <a:srgbClr val="FF0000"/>
                </a:solidFill>
                <a:latin typeface="Calibri"/>
                <a:cs typeface="Calibri"/>
              </a:rPr>
              <a:t>“convex”.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399" y="1305730"/>
            <a:ext cx="3465195" cy="6146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5"/>
              <a:t>Convex</a:t>
            </a:r>
            <a:r>
              <a:rPr spc="-70"/>
              <a:t> </a:t>
            </a:r>
            <a:r>
              <a:t>Functions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45691" y="2621274"/>
            <a:ext cx="7951470" cy="3941445"/>
            <a:chOff x="1345691" y="2621274"/>
            <a:chExt cx="7951470" cy="39414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5691" y="2621274"/>
              <a:ext cx="7950889" cy="394119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585715" y="3713982"/>
              <a:ext cx="3703320" cy="2246630"/>
            </a:xfrm>
            <a:custGeom>
              <a:avLst/>
              <a:gdLst/>
              <a:ahLst/>
              <a:cxnLst/>
              <a:rect l="l" t="t" r="r" b="b"/>
              <a:pathLst>
                <a:path w="3703320" h="2246629">
                  <a:moveTo>
                    <a:pt x="9143" y="1851659"/>
                  </a:moveTo>
                  <a:lnTo>
                    <a:pt x="9143" y="1856231"/>
                  </a:lnTo>
                  <a:lnTo>
                    <a:pt x="9143" y="1860803"/>
                  </a:lnTo>
                  <a:lnTo>
                    <a:pt x="0" y="1863851"/>
                  </a:lnTo>
                  <a:lnTo>
                    <a:pt x="0" y="1952243"/>
                  </a:lnTo>
                  <a:lnTo>
                    <a:pt x="9143" y="1973579"/>
                  </a:lnTo>
                  <a:lnTo>
                    <a:pt x="12191" y="1993391"/>
                  </a:lnTo>
                  <a:lnTo>
                    <a:pt x="30479" y="2019299"/>
                  </a:lnTo>
                  <a:lnTo>
                    <a:pt x="33527" y="2031491"/>
                  </a:lnTo>
                </a:path>
                <a:path w="3703320" h="2246629">
                  <a:moveTo>
                    <a:pt x="3386327" y="24383"/>
                  </a:moveTo>
                  <a:lnTo>
                    <a:pt x="3386327" y="21335"/>
                  </a:lnTo>
                  <a:lnTo>
                    <a:pt x="3386327" y="16763"/>
                  </a:lnTo>
                  <a:lnTo>
                    <a:pt x="3386327" y="12191"/>
                  </a:lnTo>
                  <a:lnTo>
                    <a:pt x="3386327" y="7619"/>
                  </a:lnTo>
                  <a:lnTo>
                    <a:pt x="3395471" y="4571"/>
                  </a:lnTo>
                  <a:lnTo>
                    <a:pt x="3400043" y="0"/>
                  </a:lnTo>
                  <a:lnTo>
                    <a:pt x="3407663" y="0"/>
                  </a:lnTo>
                  <a:lnTo>
                    <a:pt x="3416807" y="0"/>
                  </a:lnTo>
                  <a:lnTo>
                    <a:pt x="3421379" y="0"/>
                  </a:lnTo>
                  <a:lnTo>
                    <a:pt x="3428999" y="0"/>
                  </a:lnTo>
                  <a:lnTo>
                    <a:pt x="3438143" y="0"/>
                  </a:lnTo>
                  <a:lnTo>
                    <a:pt x="3450335" y="4571"/>
                  </a:lnTo>
                  <a:lnTo>
                    <a:pt x="3459479" y="7619"/>
                  </a:lnTo>
                  <a:lnTo>
                    <a:pt x="3468623" y="12191"/>
                  </a:lnTo>
                  <a:lnTo>
                    <a:pt x="3471671" y="16763"/>
                  </a:lnTo>
                  <a:lnTo>
                    <a:pt x="3471671" y="21335"/>
                  </a:lnTo>
                  <a:lnTo>
                    <a:pt x="3480815" y="28955"/>
                  </a:lnTo>
                  <a:lnTo>
                    <a:pt x="3480815" y="38099"/>
                  </a:lnTo>
                  <a:lnTo>
                    <a:pt x="3488435" y="45719"/>
                  </a:lnTo>
                  <a:lnTo>
                    <a:pt x="3488435" y="54863"/>
                  </a:lnTo>
                  <a:lnTo>
                    <a:pt x="3480815" y="67055"/>
                  </a:lnTo>
                  <a:lnTo>
                    <a:pt x="3480815" y="79247"/>
                  </a:lnTo>
                  <a:lnTo>
                    <a:pt x="3471671" y="91439"/>
                  </a:lnTo>
                  <a:lnTo>
                    <a:pt x="3468623" y="105155"/>
                  </a:lnTo>
                  <a:lnTo>
                    <a:pt x="3459479" y="117347"/>
                  </a:lnTo>
                  <a:lnTo>
                    <a:pt x="3450335" y="124967"/>
                  </a:lnTo>
                  <a:lnTo>
                    <a:pt x="3442715" y="134111"/>
                  </a:lnTo>
                  <a:lnTo>
                    <a:pt x="3438143" y="141731"/>
                  </a:lnTo>
                  <a:lnTo>
                    <a:pt x="3438143" y="150875"/>
                  </a:lnTo>
                  <a:lnTo>
                    <a:pt x="3438143" y="155447"/>
                  </a:lnTo>
                  <a:lnTo>
                    <a:pt x="3428999" y="158495"/>
                  </a:lnTo>
                  <a:lnTo>
                    <a:pt x="3428999" y="163067"/>
                  </a:lnTo>
                  <a:lnTo>
                    <a:pt x="3428999" y="167639"/>
                  </a:lnTo>
                  <a:lnTo>
                    <a:pt x="3428999" y="172211"/>
                  </a:lnTo>
                  <a:lnTo>
                    <a:pt x="3428999" y="175259"/>
                  </a:lnTo>
                  <a:lnTo>
                    <a:pt x="3428999" y="179831"/>
                  </a:lnTo>
                  <a:lnTo>
                    <a:pt x="3438143" y="184403"/>
                  </a:lnTo>
                  <a:lnTo>
                    <a:pt x="3442715" y="184403"/>
                  </a:lnTo>
                  <a:lnTo>
                    <a:pt x="3450335" y="184403"/>
                  </a:lnTo>
                  <a:lnTo>
                    <a:pt x="3468623" y="188975"/>
                  </a:lnTo>
                  <a:lnTo>
                    <a:pt x="3480815" y="188975"/>
                  </a:lnTo>
                  <a:lnTo>
                    <a:pt x="3608831" y="188975"/>
                  </a:lnTo>
                  <a:lnTo>
                    <a:pt x="3617975" y="188975"/>
                  </a:lnTo>
                  <a:lnTo>
                    <a:pt x="3625595" y="188975"/>
                  </a:lnTo>
                  <a:lnTo>
                    <a:pt x="3630167" y="188975"/>
                  </a:lnTo>
                  <a:lnTo>
                    <a:pt x="3639311" y="188975"/>
                  </a:lnTo>
                </a:path>
                <a:path w="3703320" h="2246629">
                  <a:moveTo>
                    <a:pt x="3480815" y="1935479"/>
                  </a:moveTo>
                  <a:lnTo>
                    <a:pt x="3480815" y="1930907"/>
                  </a:lnTo>
                  <a:lnTo>
                    <a:pt x="3488435" y="1930907"/>
                  </a:lnTo>
                  <a:lnTo>
                    <a:pt x="3493007" y="1927859"/>
                  </a:lnTo>
                  <a:lnTo>
                    <a:pt x="3502151" y="1923287"/>
                  </a:lnTo>
                  <a:lnTo>
                    <a:pt x="3511295" y="1923287"/>
                  </a:lnTo>
                  <a:lnTo>
                    <a:pt x="3557015" y="1923287"/>
                  </a:lnTo>
                  <a:lnTo>
                    <a:pt x="3566159" y="1927859"/>
                  </a:lnTo>
                  <a:lnTo>
                    <a:pt x="3575303" y="1930907"/>
                  </a:lnTo>
                  <a:lnTo>
                    <a:pt x="3575303" y="1935479"/>
                  </a:lnTo>
                  <a:lnTo>
                    <a:pt x="3582923" y="1940051"/>
                  </a:lnTo>
                  <a:lnTo>
                    <a:pt x="3587495" y="1944623"/>
                  </a:lnTo>
                  <a:lnTo>
                    <a:pt x="3587495" y="1947671"/>
                  </a:lnTo>
                  <a:lnTo>
                    <a:pt x="3596639" y="1952243"/>
                  </a:lnTo>
                  <a:lnTo>
                    <a:pt x="3596639" y="1956815"/>
                  </a:lnTo>
                  <a:lnTo>
                    <a:pt x="3604259" y="1959863"/>
                  </a:lnTo>
                  <a:lnTo>
                    <a:pt x="3604259" y="1964435"/>
                  </a:lnTo>
                  <a:lnTo>
                    <a:pt x="3604259" y="1969007"/>
                  </a:lnTo>
                  <a:lnTo>
                    <a:pt x="3604259" y="1973579"/>
                  </a:lnTo>
                  <a:lnTo>
                    <a:pt x="3596639" y="1981199"/>
                  </a:lnTo>
                  <a:lnTo>
                    <a:pt x="3596639" y="1990343"/>
                  </a:lnTo>
                  <a:lnTo>
                    <a:pt x="3587495" y="2002535"/>
                  </a:lnTo>
                  <a:lnTo>
                    <a:pt x="3582923" y="2014727"/>
                  </a:lnTo>
                  <a:lnTo>
                    <a:pt x="3575303" y="2023871"/>
                  </a:lnTo>
                  <a:lnTo>
                    <a:pt x="3566159" y="2031491"/>
                  </a:lnTo>
                  <a:lnTo>
                    <a:pt x="3552443" y="2040635"/>
                  </a:lnTo>
                  <a:lnTo>
                    <a:pt x="3544823" y="2048255"/>
                  </a:lnTo>
                  <a:lnTo>
                    <a:pt x="3535679" y="2052827"/>
                  </a:lnTo>
                  <a:lnTo>
                    <a:pt x="3532631" y="2057399"/>
                  </a:lnTo>
                  <a:lnTo>
                    <a:pt x="3532631" y="2061971"/>
                  </a:lnTo>
                  <a:lnTo>
                    <a:pt x="3523487" y="2065019"/>
                  </a:lnTo>
                  <a:lnTo>
                    <a:pt x="3514343" y="2065019"/>
                  </a:lnTo>
                  <a:lnTo>
                    <a:pt x="3523487" y="2065019"/>
                  </a:lnTo>
                  <a:lnTo>
                    <a:pt x="3532631" y="2069591"/>
                  </a:lnTo>
                  <a:lnTo>
                    <a:pt x="3552443" y="2074163"/>
                  </a:lnTo>
                  <a:lnTo>
                    <a:pt x="3566159" y="2074163"/>
                  </a:lnTo>
                  <a:lnTo>
                    <a:pt x="3587495" y="2078735"/>
                  </a:lnTo>
                  <a:lnTo>
                    <a:pt x="3604259" y="2081783"/>
                  </a:lnTo>
                  <a:lnTo>
                    <a:pt x="3617975" y="2086355"/>
                  </a:lnTo>
                  <a:lnTo>
                    <a:pt x="3630167" y="2090927"/>
                  </a:lnTo>
                  <a:lnTo>
                    <a:pt x="3646931" y="2095499"/>
                  </a:lnTo>
                  <a:lnTo>
                    <a:pt x="3660647" y="2098547"/>
                  </a:lnTo>
                  <a:lnTo>
                    <a:pt x="3668267" y="2107691"/>
                  </a:lnTo>
                  <a:lnTo>
                    <a:pt x="3681983" y="2110739"/>
                  </a:lnTo>
                  <a:lnTo>
                    <a:pt x="3689603" y="2115311"/>
                  </a:lnTo>
                  <a:lnTo>
                    <a:pt x="3689603" y="2124455"/>
                  </a:lnTo>
                  <a:lnTo>
                    <a:pt x="3698747" y="2127503"/>
                  </a:lnTo>
                  <a:lnTo>
                    <a:pt x="3703319" y="2136647"/>
                  </a:lnTo>
                  <a:lnTo>
                    <a:pt x="3703319" y="2144267"/>
                  </a:lnTo>
                  <a:lnTo>
                    <a:pt x="3703319" y="2148839"/>
                  </a:lnTo>
                  <a:lnTo>
                    <a:pt x="3703319" y="2153411"/>
                  </a:lnTo>
                  <a:lnTo>
                    <a:pt x="3703319" y="2161031"/>
                  </a:lnTo>
                  <a:lnTo>
                    <a:pt x="3698747" y="2170175"/>
                  </a:lnTo>
                  <a:lnTo>
                    <a:pt x="3689603" y="2177795"/>
                  </a:lnTo>
                  <a:lnTo>
                    <a:pt x="3681983" y="2186939"/>
                  </a:lnTo>
                  <a:lnTo>
                    <a:pt x="3672839" y="2194559"/>
                  </a:lnTo>
                  <a:lnTo>
                    <a:pt x="3668267" y="2203703"/>
                  </a:lnTo>
                  <a:lnTo>
                    <a:pt x="3651503" y="2211323"/>
                  </a:lnTo>
                  <a:lnTo>
                    <a:pt x="3639311" y="2220467"/>
                  </a:lnTo>
                  <a:lnTo>
                    <a:pt x="3625595" y="2229611"/>
                  </a:lnTo>
                  <a:lnTo>
                    <a:pt x="3608831" y="2237231"/>
                  </a:lnTo>
                  <a:lnTo>
                    <a:pt x="3587495" y="2241803"/>
                  </a:lnTo>
                  <a:lnTo>
                    <a:pt x="3575303" y="2246375"/>
                  </a:lnTo>
                  <a:lnTo>
                    <a:pt x="3471671" y="2246375"/>
                  </a:lnTo>
                  <a:lnTo>
                    <a:pt x="3471671" y="2241803"/>
                  </a:lnTo>
                  <a:lnTo>
                    <a:pt x="3468623" y="2237231"/>
                  </a:lnTo>
                  <a:lnTo>
                    <a:pt x="3468623" y="2232659"/>
                  </a:lnTo>
                </a:path>
              </a:pathLst>
            </a:custGeom>
            <a:ln w="1676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399" y="1040246"/>
            <a:ext cx="7988934" cy="6146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/>
              <a:t>How</a:t>
            </a:r>
            <a:r>
              <a:t> </a:t>
            </a:r>
            <a:r>
              <a:rPr spc="5"/>
              <a:t>do</a:t>
            </a:r>
            <a:r>
              <a:t> </a:t>
            </a:r>
            <a:r>
              <a:rPr spc="-10"/>
              <a:t>we</a:t>
            </a:r>
            <a:r>
              <a:t> know if </a:t>
            </a:r>
            <a:r>
              <a:rPr spc="5"/>
              <a:t>a</a:t>
            </a:r>
            <a:r>
              <a:rPr spc="10"/>
              <a:t> </a:t>
            </a:r>
            <a:r>
              <a:t>function</a:t>
            </a:r>
            <a:r>
              <a:rPr spc="-10"/>
              <a:t> </a:t>
            </a:r>
            <a:r>
              <a:t>is </a:t>
            </a:r>
            <a:r>
              <a:rPr spc="-25"/>
              <a:t>convex?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554" y="2351386"/>
            <a:ext cx="7048500" cy="339344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213360" indent="-201295">
              <a:lnSpc>
                <a:spcPct val="100000"/>
              </a:lnSpc>
              <a:spcBef>
                <a:spcPts val="950"/>
              </a:spcBef>
              <a:buFont typeface="Arial MT"/>
              <a:buChar char="•"/>
              <a:tabLst>
                <a:tab pos="213995" algn="l"/>
              </a:tabLst>
            </a:pPr>
            <a:r>
              <a:rPr sz="1750" spc="-10">
                <a:solidFill>
                  <a:srgbClr val="0000FF"/>
                </a:solidFill>
                <a:latin typeface="Times New Roman"/>
                <a:cs typeface="Times New Roman"/>
              </a:rPr>
              <a:t>Some</a:t>
            </a:r>
            <a:r>
              <a:rPr sz="1750" spc="1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50">
                <a:solidFill>
                  <a:srgbClr val="0000FF"/>
                </a:solidFill>
                <a:latin typeface="Times New Roman"/>
                <a:cs typeface="Times New Roman"/>
              </a:rPr>
              <a:t>useful</a:t>
            </a:r>
            <a:r>
              <a:rPr sz="1750" spc="-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50">
                <a:solidFill>
                  <a:srgbClr val="0000FF"/>
                </a:solidFill>
                <a:latin typeface="Times New Roman"/>
                <a:cs typeface="Times New Roman"/>
              </a:rPr>
              <a:t>tricks</a:t>
            </a:r>
            <a:r>
              <a:rPr sz="1750" spc="-4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50" spc="-5">
                <a:solidFill>
                  <a:srgbClr val="0000FF"/>
                </a:solidFill>
                <a:latin typeface="Times New Roman"/>
                <a:cs typeface="Times New Roman"/>
              </a:rPr>
              <a:t>for</a:t>
            </a:r>
            <a:r>
              <a:rPr sz="1750" spc="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50" spc="-5">
                <a:solidFill>
                  <a:srgbClr val="0000FF"/>
                </a:solidFill>
                <a:latin typeface="Times New Roman"/>
                <a:cs typeface="Times New Roman"/>
              </a:rPr>
              <a:t>showing</a:t>
            </a:r>
            <a:r>
              <a:rPr sz="1750" spc="-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5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1750" spc="-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50">
                <a:solidFill>
                  <a:srgbClr val="0000FF"/>
                </a:solidFill>
                <a:latin typeface="Times New Roman"/>
                <a:cs typeface="Times New Roman"/>
              </a:rPr>
              <a:t>function</a:t>
            </a:r>
            <a:r>
              <a:rPr sz="1750" spc="-2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50">
                <a:solidFill>
                  <a:srgbClr val="0000FF"/>
                </a:solidFill>
                <a:latin typeface="Times New Roman"/>
                <a:cs typeface="Times New Roman"/>
              </a:rPr>
              <a:t>is</a:t>
            </a:r>
            <a:r>
              <a:rPr sz="1750" spc="-1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50">
                <a:solidFill>
                  <a:srgbClr val="0000FF"/>
                </a:solidFill>
                <a:latin typeface="Times New Roman"/>
                <a:cs typeface="Times New Roman"/>
              </a:rPr>
              <a:t>convex:</a:t>
            </a:r>
            <a:endParaRPr sz="1750">
              <a:latin typeface="Times New Roman"/>
              <a:cs typeface="Times New Roman"/>
            </a:endParaRPr>
          </a:p>
          <a:p>
            <a:pPr marL="381000" lvl="1" indent="-168275">
              <a:lnSpc>
                <a:spcPct val="100000"/>
              </a:lnSpc>
              <a:spcBef>
                <a:spcPts val="850"/>
              </a:spcBef>
              <a:buChar char="–"/>
              <a:tabLst>
                <a:tab pos="381635" algn="l"/>
              </a:tabLst>
            </a:pPr>
            <a:r>
              <a:rPr sz="1750">
                <a:latin typeface="Times New Roman"/>
                <a:cs typeface="Times New Roman"/>
              </a:rPr>
              <a:t>1-variable,</a:t>
            </a:r>
            <a:r>
              <a:rPr sz="1750" spc="-45">
                <a:latin typeface="Times New Roman"/>
                <a:cs typeface="Times New Roman"/>
              </a:rPr>
              <a:t> </a:t>
            </a:r>
            <a:r>
              <a:rPr sz="1750" spc="-5">
                <a:latin typeface="Times New Roman"/>
                <a:cs typeface="Times New Roman"/>
              </a:rPr>
              <a:t>twice-differentiable</a:t>
            </a:r>
            <a:r>
              <a:rPr sz="1750" spc="-35">
                <a:latin typeface="Times New Roman"/>
                <a:cs typeface="Times New Roman"/>
              </a:rPr>
              <a:t> </a:t>
            </a:r>
            <a:r>
              <a:rPr sz="1750">
                <a:latin typeface="Times New Roman"/>
                <a:cs typeface="Times New Roman"/>
              </a:rPr>
              <a:t>function</a:t>
            </a:r>
            <a:r>
              <a:rPr sz="1750" spc="10">
                <a:latin typeface="Times New Roman"/>
                <a:cs typeface="Times New Roman"/>
              </a:rPr>
              <a:t> </a:t>
            </a:r>
            <a:r>
              <a:rPr sz="1750">
                <a:latin typeface="Times New Roman"/>
                <a:cs typeface="Times New Roman"/>
              </a:rPr>
              <a:t>is</a:t>
            </a:r>
            <a:r>
              <a:rPr sz="1750" spc="-10">
                <a:latin typeface="Times New Roman"/>
                <a:cs typeface="Times New Roman"/>
              </a:rPr>
              <a:t> </a:t>
            </a:r>
            <a:r>
              <a:rPr sz="1750">
                <a:latin typeface="Times New Roman"/>
                <a:cs typeface="Times New Roman"/>
              </a:rPr>
              <a:t>convex</a:t>
            </a:r>
            <a:r>
              <a:rPr sz="1750" spc="-5">
                <a:latin typeface="Times New Roman"/>
                <a:cs typeface="Times New Roman"/>
              </a:rPr>
              <a:t> </a:t>
            </a:r>
            <a:r>
              <a:rPr sz="1750" spc="-15">
                <a:latin typeface="Times New Roman"/>
                <a:cs typeface="Times New Roman"/>
              </a:rPr>
              <a:t>iff</a:t>
            </a:r>
            <a:r>
              <a:rPr sz="1750">
                <a:latin typeface="Times New Roman"/>
                <a:cs typeface="Times New Roman"/>
              </a:rPr>
              <a:t> </a:t>
            </a:r>
            <a:r>
              <a:rPr sz="1750" spc="-10">
                <a:latin typeface="Times New Roman"/>
                <a:cs typeface="Times New Roman"/>
              </a:rPr>
              <a:t>f’’(w)</a:t>
            </a:r>
            <a:r>
              <a:rPr sz="1750" spc="-5">
                <a:latin typeface="Times New Roman"/>
                <a:cs typeface="Times New Roman"/>
              </a:rPr>
              <a:t> </a:t>
            </a:r>
            <a:r>
              <a:rPr sz="1750">
                <a:latin typeface="Times New Roman"/>
                <a:cs typeface="Times New Roman"/>
              </a:rPr>
              <a:t>≥</a:t>
            </a:r>
            <a:r>
              <a:rPr sz="1750" spc="5">
                <a:latin typeface="Times New Roman"/>
                <a:cs typeface="Times New Roman"/>
              </a:rPr>
              <a:t> </a:t>
            </a:r>
            <a:r>
              <a:rPr sz="1750">
                <a:latin typeface="Times New Roman"/>
                <a:cs typeface="Times New Roman"/>
              </a:rPr>
              <a:t>0</a:t>
            </a:r>
            <a:r>
              <a:rPr sz="1750" spc="5">
                <a:latin typeface="Times New Roman"/>
                <a:cs typeface="Times New Roman"/>
              </a:rPr>
              <a:t> </a:t>
            </a:r>
            <a:r>
              <a:rPr sz="1750" spc="-5">
                <a:latin typeface="Times New Roman"/>
                <a:cs typeface="Times New Roman"/>
              </a:rPr>
              <a:t>for</a:t>
            </a:r>
            <a:r>
              <a:rPr sz="1750" spc="15">
                <a:latin typeface="Times New Roman"/>
                <a:cs typeface="Times New Roman"/>
              </a:rPr>
              <a:t> </a:t>
            </a:r>
            <a:r>
              <a:rPr sz="1750">
                <a:latin typeface="Times New Roman"/>
                <a:cs typeface="Times New Roman"/>
              </a:rPr>
              <a:t>all</a:t>
            </a:r>
            <a:r>
              <a:rPr sz="1750" spc="-20">
                <a:latin typeface="Times New Roman"/>
                <a:cs typeface="Times New Roman"/>
              </a:rPr>
              <a:t> </a:t>
            </a:r>
            <a:r>
              <a:rPr sz="1750">
                <a:latin typeface="Times New Roman"/>
                <a:cs typeface="Times New Roman"/>
              </a:rPr>
              <a:t>‘w’.</a:t>
            </a:r>
          </a:p>
          <a:p>
            <a:pPr marL="368935" lvl="1" indent="-156210">
              <a:lnSpc>
                <a:spcPct val="100000"/>
              </a:lnSpc>
              <a:spcBef>
                <a:spcPts val="840"/>
              </a:spcBef>
              <a:buChar char="–"/>
              <a:tabLst>
                <a:tab pos="369570" algn="l"/>
              </a:tabLst>
            </a:pPr>
            <a:r>
              <a:rPr sz="1750">
                <a:latin typeface="Times New Roman"/>
                <a:cs typeface="Times New Roman"/>
              </a:rPr>
              <a:t>A</a:t>
            </a:r>
            <a:r>
              <a:rPr sz="1750" spc="-110">
                <a:latin typeface="Times New Roman"/>
                <a:cs typeface="Times New Roman"/>
              </a:rPr>
              <a:t> </a:t>
            </a:r>
            <a:r>
              <a:rPr sz="1750">
                <a:latin typeface="Times New Roman"/>
                <a:cs typeface="Times New Roman"/>
              </a:rPr>
              <a:t>convex </a:t>
            </a:r>
            <a:r>
              <a:rPr sz="1750" spc="-5">
                <a:latin typeface="Times New Roman"/>
                <a:cs typeface="Times New Roman"/>
              </a:rPr>
              <a:t>function</a:t>
            </a:r>
            <a:r>
              <a:rPr sz="1750">
                <a:latin typeface="Times New Roman"/>
                <a:cs typeface="Times New Roman"/>
              </a:rPr>
              <a:t> multiplied</a:t>
            </a:r>
            <a:r>
              <a:rPr sz="1750" spc="-45">
                <a:latin typeface="Times New Roman"/>
                <a:cs typeface="Times New Roman"/>
              </a:rPr>
              <a:t> </a:t>
            </a:r>
            <a:r>
              <a:rPr sz="1750">
                <a:latin typeface="Times New Roman"/>
                <a:cs typeface="Times New Roman"/>
              </a:rPr>
              <a:t>by</a:t>
            </a:r>
            <a:r>
              <a:rPr sz="1750" spc="5">
                <a:latin typeface="Times New Roman"/>
                <a:cs typeface="Times New Roman"/>
              </a:rPr>
              <a:t> </a:t>
            </a:r>
            <a:r>
              <a:rPr sz="1750">
                <a:latin typeface="Times New Roman"/>
                <a:cs typeface="Times New Roman"/>
              </a:rPr>
              <a:t>non-negative</a:t>
            </a:r>
            <a:r>
              <a:rPr sz="1750" spc="-25">
                <a:latin typeface="Times New Roman"/>
                <a:cs typeface="Times New Roman"/>
              </a:rPr>
              <a:t> </a:t>
            </a:r>
            <a:r>
              <a:rPr sz="1750">
                <a:latin typeface="Times New Roman"/>
                <a:cs typeface="Times New Roman"/>
              </a:rPr>
              <a:t>constant</a:t>
            </a:r>
            <a:r>
              <a:rPr sz="1750" spc="-25">
                <a:latin typeface="Times New Roman"/>
                <a:cs typeface="Times New Roman"/>
              </a:rPr>
              <a:t> </a:t>
            </a:r>
            <a:r>
              <a:rPr sz="1750">
                <a:latin typeface="Times New Roman"/>
                <a:cs typeface="Times New Roman"/>
              </a:rPr>
              <a:t>is convex.</a:t>
            </a:r>
          </a:p>
          <a:p>
            <a:pPr marL="381000" lvl="1" indent="-168275">
              <a:lnSpc>
                <a:spcPct val="100000"/>
              </a:lnSpc>
              <a:spcBef>
                <a:spcPts val="855"/>
              </a:spcBef>
              <a:buChar char="–"/>
              <a:tabLst>
                <a:tab pos="381635" algn="l"/>
              </a:tabLst>
            </a:pPr>
            <a:r>
              <a:rPr sz="1750" spc="-10">
                <a:latin typeface="Times New Roman"/>
                <a:cs typeface="Times New Roman"/>
              </a:rPr>
              <a:t>Norms</a:t>
            </a:r>
            <a:r>
              <a:rPr sz="1750">
                <a:latin typeface="Times New Roman"/>
                <a:cs typeface="Times New Roman"/>
              </a:rPr>
              <a:t> and </a:t>
            </a:r>
            <a:r>
              <a:rPr sz="1750" spc="-5">
                <a:latin typeface="Times New Roman"/>
                <a:cs typeface="Times New Roman"/>
              </a:rPr>
              <a:t>squared</a:t>
            </a:r>
            <a:r>
              <a:rPr sz="1750" spc="-20">
                <a:latin typeface="Times New Roman"/>
                <a:cs typeface="Times New Roman"/>
              </a:rPr>
              <a:t> </a:t>
            </a:r>
            <a:r>
              <a:rPr sz="1750" spc="-5">
                <a:latin typeface="Times New Roman"/>
                <a:cs typeface="Times New Roman"/>
              </a:rPr>
              <a:t>norms</a:t>
            </a:r>
            <a:r>
              <a:rPr sz="1750" spc="5">
                <a:latin typeface="Times New Roman"/>
                <a:cs typeface="Times New Roman"/>
              </a:rPr>
              <a:t> </a:t>
            </a:r>
            <a:r>
              <a:rPr sz="1750">
                <a:latin typeface="Times New Roman"/>
                <a:cs typeface="Times New Roman"/>
              </a:rPr>
              <a:t>are</a:t>
            </a:r>
            <a:r>
              <a:rPr sz="1750" spc="-5">
                <a:latin typeface="Times New Roman"/>
                <a:cs typeface="Times New Roman"/>
              </a:rPr>
              <a:t> </a:t>
            </a:r>
            <a:r>
              <a:rPr sz="1750">
                <a:latin typeface="Times New Roman"/>
                <a:cs typeface="Times New Roman"/>
              </a:rPr>
              <a:t>convex.</a:t>
            </a:r>
          </a:p>
          <a:p>
            <a:pPr marL="376555" lvl="1" indent="-163830">
              <a:lnSpc>
                <a:spcPct val="100000"/>
              </a:lnSpc>
              <a:spcBef>
                <a:spcPts val="840"/>
              </a:spcBef>
              <a:buChar char="–"/>
              <a:tabLst>
                <a:tab pos="377190" algn="l"/>
              </a:tabLst>
            </a:pPr>
            <a:r>
              <a:rPr sz="1750">
                <a:latin typeface="Times New Roman"/>
                <a:cs typeface="Times New Roman"/>
              </a:rPr>
              <a:t>The</a:t>
            </a:r>
            <a:r>
              <a:rPr sz="1750" spc="-10">
                <a:latin typeface="Times New Roman"/>
                <a:cs typeface="Times New Roman"/>
              </a:rPr>
              <a:t> </a:t>
            </a:r>
            <a:r>
              <a:rPr sz="1750">
                <a:latin typeface="Times New Roman"/>
                <a:cs typeface="Times New Roman"/>
              </a:rPr>
              <a:t>sum</a:t>
            </a:r>
            <a:r>
              <a:rPr sz="1750" spc="-25">
                <a:latin typeface="Times New Roman"/>
                <a:cs typeface="Times New Roman"/>
              </a:rPr>
              <a:t> </a:t>
            </a:r>
            <a:r>
              <a:rPr sz="1750">
                <a:latin typeface="Times New Roman"/>
                <a:cs typeface="Times New Roman"/>
              </a:rPr>
              <a:t>of</a:t>
            </a:r>
            <a:r>
              <a:rPr sz="1750" spc="-20">
                <a:latin typeface="Times New Roman"/>
                <a:cs typeface="Times New Roman"/>
              </a:rPr>
              <a:t> </a:t>
            </a:r>
            <a:r>
              <a:rPr sz="1750">
                <a:latin typeface="Times New Roman"/>
                <a:cs typeface="Times New Roman"/>
              </a:rPr>
              <a:t>convex functions</a:t>
            </a:r>
            <a:r>
              <a:rPr sz="1750" spc="-20">
                <a:latin typeface="Times New Roman"/>
                <a:cs typeface="Times New Roman"/>
              </a:rPr>
              <a:t> </a:t>
            </a:r>
            <a:r>
              <a:rPr sz="1750">
                <a:latin typeface="Times New Roman"/>
                <a:cs typeface="Times New Roman"/>
              </a:rPr>
              <a:t>is</a:t>
            </a:r>
            <a:r>
              <a:rPr sz="1750" spc="-15">
                <a:latin typeface="Times New Roman"/>
                <a:cs typeface="Times New Roman"/>
              </a:rPr>
              <a:t> </a:t>
            </a:r>
            <a:r>
              <a:rPr sz="1750">
                <a:latin typeface="Times New Roman"/>
                <a:cs typeface="Times New Roman"/>
              </a:rPr>
              <a:t>a</a:t>
            </a:r>
            <a:r>
              <a:rPr sz="1750" spc="-10">
                <a:latin typeface="Times New Roman"/>
                <a:cs typeface="Times New Roman"/>
              </a:rPr>
              <a:t> </a:t>
            </a:r>
            <a:r>
              <a:rPr sz="1750">
                <a:latin typeface="Times New Roman"/>
                <a:cs typeface="Times New Roman"/>
              </a:rPr>
              <a:t>convex function.</a:t>
            </a:r>
          </a:p>
          <a:p>
            <a:pPr marL="376555" lvl="1" indent="-163830">
              <a:lnSpc>
                <a:spcPct val="100000"/>
              </a:lnSpc>
              <a:spcBef>
                <a:spcPts val="840"/>
              </a:spcBef>
              <a:buChar char="–"/>
              <a:tabLst>
                <a:tab pos="377190" algn="l"/>
              </a:tabLst>
            </a:pPr>
            <a:r>
              <a:rPr sz="1750">
                <a:latin typeface="Times New Roman"/>
                <a:cs typeface="Times New Roman"/>
              </a:rPr>
              <a:t>The</a:t>
            </a:r>
            <a:r>
              <a:rPr sz="1750" spc="-10">
                <a:latin typeface="Times New Roman"/>
                <a:cs typeface="Times New Roman"/>
              </a:rPr>
              <a:t> </a:t>
            </a:r>
            <a:r>
              <a:rPr sz="1750" spc="-5">
                <a:latin typeface="Times New Roman"/>
                <a:cs typeface="Times New Roman"/>
              </a:rPr>
              <a:t>max</a:t>
            </a:r>
            <a:r>
              <a:rPr sz="1750" spc="10">
                <a:latin typeface="Times New Roman"/>
                <a:cs typeface="Times New Roman"/>
              </a:rPr>
              <a:t> </a:t>
            </a:r>
            <a:r>
              <a:rPr sz="1750">
                <a:latin typeface="Times New Roman"/>
                <a:cs typeface="Times New Roman"/>
              </a:rPr>
              <a:t>of</a:t>
            </a:r>
            <a:r>
              <a:rPr sz="1750" spc="-15">
                <a:latin typeface="Times New Roman"/>
                <a:cs typeface="Times New Roman"/>
              </a:rPr>
              <a:t> </a:t>
            </a:r>
            <a:r>
              <a:rPr sz="1750">
                <a:latin typeface="Times New Roman"/>
                <a:cs typeface="Times New Roman"/>
              </a:rPr>
              <a:t>convex</a:t>
            </a:r>
            <a:r>
              <a:rPr sz="1750" spc="-10">
                <a:latin typeface="Times New Roman"/>
                <a:cs typeface="Times New Roman"/>
              </a:rPr>
              <a:t> </a:t>
            </a:r>
            <a:r>
              <a:rPr sz="1750">
                <a:latin typeface="Times New Roman"/>
                <a:cs typeface="Times New Roman"/>
              </a:rPr>
              <a:t>functions</a:t>
            </a:r>
            <a:r>
              <a:rPr sz="1750" spc="-20">
                <a:latin typeface="Times New Roman"/>
                <a:cs typeface="Times New Roman"/>
              </a:rPr>
              <a:t> </a:t>
            </a:r>
            <a:r>
              <a:rPr sz="1750">
                <a:latin typeface="Times New Roman"/>
                <a:cs typeface="Times New Roman"/>
              </a:rPr>
              <a:t>is</a:t>
            </a:r>
            <a:r>
              <a:rPr sz="1750" spc="-15">
                <a:latin typeface="Times New Roman"/>
                <a:cs typeface="Times New Roman"/>
              </a:rPr>
              <a:t> </a:t>
            </a:r>
            <a:r>
              <a:rPr sz="1750">
                <a:latin typeface="Times New Roman"/>
                <a:cs typeface="Times New Roman"/>
              </a:rPr>
              <a:t>a</a:t>
            </a:r>
            <a:r>
              <a:rPr sz="1750" spc="-5">
                <a:latin typeface="Times New Roman"/>
                <a:cs typeface="Times New Roman"/>
              </a:rPr>
              <a:t> </a:t>
            </a:r>
            <a:r>
              <a:rPr sz="1750">
                <a:latin typeface="Times New Roman"/>
                <a:cs typeface="Times New Roman"/>
              </a:rPr>
              <a:t>convex</a:t>
            </a:r>
            <a:r>
              <a:rPr sz="1750" spc="-10">
                <a:latin typeface="Times New Roman"/>
                <a:cs typeface="Times New Roman"/>
              </a:rPr>
              <a:t> </a:t>
            </a:r>
            <a:r>
              <a:rPr sz="1750">
                <a:latin typeface="Times New Roman"/>
                <a:cs typeface="Times New Roman"/>
              </a:rPr>
              <a:t>function.</a:t>
            </a:r>
          </a:p>
          <a:p>
            <a:pPr marL="381000" lvl="1" indent="-168275">
              <a:lnSpc>
                <a:spcPct val="100000"/>
              </a:lnSpc>
              <a:spcBef>
                <a:spcPts val="850"/>
              </a:spcBef>
              <a:buChar char="–"/>
              <a:tabLst>
                <a:tab pos="381635" algn="l"/>
              </a:tabLst>
            </a:pPr>
            <a:r>
              <a:rPr sz="1750">
                <a:latin typeface="Times New Roman"/>
                <a:cs typeface="Times New Roman"/>
              </a:rPr>
              <a:t>Composition</a:t>
            </a:r>
            <a:r>
              <a:rPr sz="1750" spc="-25">
                <a:latin typeface="Times New Roman"/>
                <a:cs typeface="Times New Roman"/>
              </a:rPr>
              <a:t> </a:t>
            </a:r>
            <a:r>
              <a:rPr sz="1750">
                <a:latin typeface="Times New Roman"/>
                <a:cs typeface="Times New Roman"/>
              </a:rPr>
              <a:t>of</a:t>
            </a:r>
            <a:r>
              <a:rPr sz="1750" spc="-10">
                <a:latin typeface="Times New Roman"/>
                <a:cs typeface="Times New Roman"/>
              </a:rPr>
              <a:t> </a:t>
            </a:r>
            <a:r>
              <a:rPr sz="1750">
                <a:latin typeface="Times New Roman"/>
                <a:cs typeface="Times New Roman"/>
              </a:rPr>
              <a:t>a convex </a:t>
            </a:r>
            <a:r>
              <a:rPr sz="1750" spc="-5">
                <a:latin typeface="Times New Roman"/>
                <a:cs typeface="Times New Roman"/>
              </a:rPr>
              <a:t>function</a:t>
            </a:r>
            <a:r>
              <a:rPr sz="1750">
                <a:latin typeface="Times New Roman"/>
                <a:cs typeface="Times New Roman"/>
              </a:rPr>
              <a:t> and</a:t>
            </a:r>
            <a:r>
              <a:rPr sz="1750" spc="-5">
                <a:latin typeface="Times New Roman"/>
                <a:cs typeface="Times New Roman"/>
              </a:rPr>
              <a:t> </a:t>
            </a:r>
            <a:r>
              <a:rPr sz="1750">
                <a:latin typeface="Times New Roman"/>
                <a:cs typeface="Times New Roman"/>
              </a:rPr>
              <a:t>a</a:t>
            </a:r>
            <a:r>
              <a:rPr sz="1750" spc="-10">
                <a:latin typeface="Times New Roman"/>
                <a:cs typeface="Times New Roman"/>
              </a:rPr>
              <a:t> </a:t>
            </a:r>
            <a:r>
              <a:rPr sz="1750">
                <a:latin typeface="Times New Roman"/>
                <a:cs typeface="Times New Roman"/>
              </a:rPr>
              <a:t>linear</a:t>
            </a:r>
            <a:r>
              <a:rPr sz="1750" spc="-30">
                <a:latin typeface="Times New Roman"/>
                <a:cs typeface="Times New Roman"/>
              </a:rPr>
              <a:t> </a:t>
            </a:r>
            <a:r>
              <a:rPr sz="1750">
                <a:latin typeface="Times New Roman"/>
                <a:cs typeface="Times New Roman"/>
              </a:rPr>
              <a:t>function is</a:t>
            </a:r>
            <a:r>
              <a:rPr sz="1750" spc="-15">
                <a:latin typeface="Times New Roman"/>
                <a:cs typeface="Times New Roman"/>
              </a:rPr>
              <a:t> </a:t>
            </a:r>
            <a:r>
              <a:rPr sz="1750">
                <a:latin typeface="Times New Roman"/>
                <a:cs typeface="Times New Roman"/>
              </a:rPr>
              <a:t>convex.</a:t>
            </a:r>
          </a:p>
          <a:p>
            <a:pPr marL="292100" indent="-79375">
              <a:lnSpc>
                <a:spcPct val="100000"/>
              </a:lnSpc>
              <a:spcBef>
                <a:spcPts val="840"/>
              </a:spcBef>
              <a:buClr>
                <a:srgbClr val="000000"/>
              </a:buClr>
              <a:buSzPct val="94285"/>
              <a:buChar char="•"/>
              <a:tabLst>
                <a:tab pos="292735" algn="l"/>
              </a:tabLst>
            </a:pPr>
            <a:r>
              <a:rPr sz="1750">
                <a:solidFill>
                  <a:srgbClr val="FF0000"/>
                </a:solidFill>
                <a:latin typeface="Times New Roman"/>
                <a:cs typeface="Times New Roman"/>
              </a:rPr>
              <a:t>not</a:t>
            </a:r>
            <a:r>
              <a:rPr sz="1750" spc="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50">
                <a:solidFill>
                  <a:srgbClr val="FF0000"/>
                </a:solidFill>
                <a:latin typeface="Times New Roman"/>
                <a:cs typeface="Times New Roman"/>
              </a:rPr>
              <a:t>true</a:t>
            </a:r>
            <a:r>
              <a:rPr sz="1750" spc="-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50">
                <a:solidFill>
                  <a:srgbClr val="FF0000"/>
                </a:solidFill>
                <a:latin typeface="Times New Roman"/>
                <a:cs typeface="Times New Roman"/>
              </a:rPr>
              <a:t>that</a:t>
            </a:r>
            <a:r>
              <a:rPr sz="1750" spc="-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50" spc="-5">
                <a:solidFill>
                  <a:srgbClr val="FF0000"/>
                </a:solidFill>
                <a:latin typeface="Times New Roman"/>
                <a:cs typeface="Times New Roman"/>
              </a:rPr>
              <a:t>multiplication</a:t>
            </a:r>
            <a:r>
              <a:rPr sz="1750" spc="-2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5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1750" spc="-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50">
                <a:solidFill>
                  <a:srgbClr val="FF0000"/>
                </a:solidFill>
                <a:latin typeface="Times New Roman"/>
                <a:cs typeface="Times New Roman"/>
              </a:rPr>
              <a:t>convex</a:t>
            </a:r>
            <a:r>
              <a:rPr sz="1750" spc="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50" spc="-5">
                <a:solidFill>
                  <a:srgbClr val="FF0000"/>
                </a:solidFill>
                <a:latin typeface="Times New Roman"/>
                <a:cs typeface="Times New Roman"/>
              </a:rPr>
              <a:t>functions </a:t>
            </a:r>
            <a:r>
              <a:rPr sz="175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sz="1750" spc="-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50">
                <a:solidFill>
                  <a:srgbClr val="FF0000"/>
                </a:solidFill>
                <a:latin typeface="Times New Roman"/>
                <a:cs typeface="Times New Roman"/>
              </a:rPr>
              <a:t>convex</a:t>
            </a:r>
            <a:r>
              <a:rPr sz="1750">
                <a:latin typeface="Times New Roman"/>
                <a:cs typeface="Times New Roman"/>
              </a:rPr>
              <a:t>:</a:t>
            </a:r>
          </a:p>
          <a:p>
            <a:pPr marL="213360">
              <a:lnSpc>
                <a:spcPct val="100000"/>
              </a:lnSpc>
              <a:spcBef>
                <a:spcPts val="855"/>
              </a:spcBef>
            </a:pPr>
            <a:r>
              <a:rPr sz="1750">
                <a:latin typeface="Times New Roman"/>
                <a:cs typeface="Times New Roman"/>
              </a:rPr>
              <a:t>– If</a:t>
            </a:r>
            <a:r>
              <a:rPr sz="1750" spc="-15">
                <a:latin typeface="Times New Roman"/>
                <a:cs typeface="Times New Roman"/>
              </a:rPr>
              <a:t> </a:t>
            </a:r>
            <a:r>
              <a:rPr sz="1750">
                <a:latin typeface="Times New Roman"/>
                <a:cs typeface="Times New Roman"/>
              </a:rPr>
              <a:t>f(x)=x</a:t>
            </a:r>
            <a:r>
              <a:rPr sz="1750" spc="-10">
                <a:latin typeface="Times New Roman"/>
                <a:cs typeface="Times New Roman"/>
              </a:rPr>
              <a:t> </a:t>
            </a:r>
            <a:r>
              <a:rPr sz="1750">
                <a:latin typeface="Times New Roman"/>
                <a:cs typeface="Times New Roman"/>
              </a:rPr>
              <a:t>(convex)</a:t>
            </a:r>
            <a:r>
              <a:rPr sz="1750" spc="-20">
                <a:latin typeface="Times New Roman"/>
                <a:cs typeface="Times New Roman"/>
              </a:rPr>
              <a:t> </a:t>
            </a:r>
            <a:r>
              <a:rPr sz="1750">
                <a:latin typeface="Times New Roman"/>
                <a:cs typeface="Times New Roman"/>
              </a:rPr>
              <a:t>and</a:t>
            </a:r>
            <a:r>
              <a:rPr sz="1750" spc="5">
                <a:latin typeface="Times New Roman"/>
                <a:cs typeface="Times New Roman"/>
              </a:rPr>
              <a:t> </a:t>
            </a:r>
            <a:r>
              <a:rPr sz="1750">
                <a:latin typeface="Times New Roman"/>
                <a:cs typeface="Times New Roman"/>
              </a:rPr>
              <a:t>g(x)=x2</a:t>
            </a:r>
            <a:r>
              <a:rPr sz="1750" spc="-30">
                <a:latin typeface="Times New Roman"/>
                <a:cs typeface="Times New Roman"/>
              </a:rPr>
              <a:t> </a:t>
            </a:r>
            <a:r>
              <a:rPr sz="1750">
                <a:latin typeface="Times New Roman"/>
                <a:cs typeface="Times New Roman"/>
              </a:rPr>
              <a:t>(convex),</a:t>
            </a:r>
            <a:r>
              <a:rPr sz="1750" spc="-15">
                <a:latin typeface="Times New Roman"/>
                <a:cs typeface="Times New Roman"/>
              </a:rPr>
              <a:t> </a:t>
            </a:r>
            <a:r>
              <a:rPr sz="1750">
                <a:latin typeface="Times New Roman"/>
                <a:cs typeface="Times New Roman"/>
              </a:rPr>
              <a:t>f(x)g(x)</a:t>
            </a:r>
            <a:r>
              <a:rPr sz="1750" spc="-15">
                <a:latin typeface="Times New Roman"/>
                <a:cs typeface="Times New Roman"/>
              </a:rPr>
              <a:t> </a:t>
            </a:r>
            <a:r>
              <a:rPr sz="1750">
                <a:latin typeface="Times New Roman"/>
                <a:cs typeface="Times New Roman"/>
              </a:rPr>
              <a:t>= x3</a:t>
            </a:r>
            <a:r>
              <a:rPr sz="1750" spc="-5">
                <a:latin typeface="Times New Roman"/>
                <a:cs typeface="Times New Roman"/>
              </a:rPr>
              <a:t> </a:t>
            </a:r>
            <a:r>
              <a:rPr sz="1750">
                <a:latin typeface="Times New Roman"/>
                <a:cs typeface="Times New Roman"/>
              </a:rPr>
              <a:t>(not</a:t>
            </a:r>
            <a:r>
              <a:rPr sz="1750" spc="-20">
                <a:latin typeface="Times New Roman"/>
                <a:cs typeface="Times New Roman"/>
              </a:rPr>
              <a:t> </a:t>
            </a:r>
            <a:r>
              <a:rPr sz="1750">
                <a:latin typeface="Times New Roman"/>
                <a:cs typeface="Times New Roman"/>
              </a:rPr>
              <a:t>convex).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399" y="1305730"/>
            <a:ext cx="5427345" cy="6146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/>
              <a:t>Gradient</a:t>
            </a:r>
            <a:r>
              <a:rPr spc="-25"/>
              <a:t> </a:t>
            </a:r>
            <a:r>
              <a:rPr spc="-5"/>
              <a:t>Descent</a:t>
            </a:r>
            <a:r>
              <a:rPr spc="-20"/>
              <a:t> </a:t>
            </a:r>
            <a:r>
              <a:rPr spc="5"/>
              <a:t>Summary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57695" y="2849964"/>
            <a:ext cx="7508772" cy="325741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399" y="1305730"/>
            <a:ext cx="5079365" cy="6146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/>
              <a:t>Gradient</a:t>
            </a:r>
            <a:r>
              <a:rPr spc="-25"/>
              <a:t> </a:t>
            </a:r>
            <a:r>
              <a:rPr spc="-5"/>
              <a:t>Descent:</a:t>
            </a:r>
            <a:r>
              <a:rPr spc="-30"/>
              <a:t> </a:t>
            </a:r>
            <a:r>
              <a:rPr spc="-20"/>
              <a:t>Review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0148" y="2127269"/>
            <a:ext cx="4543173" cy="394281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15710" indent="-25019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6315710" algn="l"/>
                <a:tab pos="6316345" algn="l"/>
              </a:tabLst>
            </a:pPr>
            <a:r>
              <a:rPr spc="-5"/>
              <a:t>Assume</a:t>
            </a:r>
            <a:r>
              <a:t> </a:t>
            </a:r>
            <a:r>
              <a:rPr spc="-15"/>
              <a:t>we</a:t>
            </a:r>
            <a:r>
              <a:rPr spc="5"/>
              <a:t> </a:t>
            </a:r>
            <a:r>
              <a:rPr spc="-20"/>
              <a:t>have</a:t>
            </a:r>
            <a:r>
              <a:rPr spc="10"/>
              <a:t> </a:t>
            </a:r>
            <a:r>
              <a:rPr spc="-5"/>
              <a:t>only</a:t>
            </a:r>
            <a:r>
              <a:rPr spc="-15"/>
              <a:t> </a:t>
            </a:r>
            <a:r>
              <a:rPr spc="-10"/>
              <a:t>two</a:t>
            </a:r>
            <a:r>
              <a:rPr spc="-20"/>
              <a:t> </a:t>
            </a:r>
            <a:r>
              <a:rPr spc="-15"/>
              <a:t>parameters</a:t>
            </a:r>
          </a:p>
          <a:p>
            <a:pPr marL="6315710" marR="75565" indent="-250190">
              <a:lnSpc>
                <a:spcPct val="100000"/>
              </a:lnSpc>
              <a:spcBef>
                <a:spcPts val="10"/>
              </a:spcBef>
              <a:buFont typeface="Wingdings"/>
              <a:buChar char=""/>
              <a:tabLst>
                <a:tab pos="6315710" algn="l"/>
                <a:tab pos="6316345" algn="l"/>
              </a:tabLst>
            </a:pPr>
            <a:r>
              <a:rPr spc="-10">
                <a:solidFill>
                  <a:srgbClr val="000000"/>
                </a:solidFill>
              </a:rPr>
              <a:t>Optimization</a:t>
            </a:r>
            <a:r>
              <a:rPr>
                <a:solidFill>
                  <a:srgbClr val="000000"/>
                </a:solidFill>
              </a:rPr>
              <a:t> </a:t>
            </a:r>
            <a:r>
              <a:rPr spc="-5">
                <a:solidFill>
                  <a:srgbClr val="000000"/>
                </a:solidFill>
              </a:rPr>
              <a:t>is</a:t>
            </a:r>
            <a:r>
              <a:rPr spc="-10">
                <a:solidFill>
                  <a:srgbClr val="000000"/>
                </a:solidFill>
              </a:rPr>
              <a:t> </a:t>
            </a:r>
            <a:r>
              <a:rPr spc="-5">
                <a:solidFill>
                  <a:srgbClr val="000000"/>
                </a:solidFill>
              </a:rPr>
              <a:t>finding</a:t>
            </a:r>
            <a:r>
              <a:rPr spc="15">
                <a:solidFill>
                  <a:srgbClr val="000000"/>
                </a:solidFill>
              </a:rPr>
              <a:t> </a:t>
            </a:r>
            <a:r>
              <a:rPr spc="-15">
                <a:solidFill>
                  <a:srgbClr val="000000"/>
                </a:solidFill>
              </a:rPr>
              <a:t>parameters</a:t>
            </a:r>
            <a:r>
              <a:rPr spc="10">
                <a:solidFill>
                  <a:srgbClr val="000000"/>
                </a:solidFill>
              </a:rPr>
              <a:t> </a:t>
            </a:r>
            <a:r>
              <a:rPr spc="-25">
                <a:solidFill>
                  <a:srgbClr val="000000"/>
                </a:solidFill>
              </a:rPr>
              <a:t>for </a:t>
            </a:r>
            <a:r>
              <a:rPr spc="-459"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which</a:t>
            </a:r>
            <a:r>
              <a:rPr spc="-5"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the</a:t>
            </a:r>
            <a:r>
              <a:rPr spc="-10">
                <a:solidFill>
                  <a:srgbClr val="000000"/>
                </a:solidFill>
              </a:rPr>
              <a:t> value</a:t>
            </a:r>
            <a:r>
              <a:rPr spc="10">
                <a:solidFill>
                  <a:srgbClr val="000000"/>
                </a:solidFill>
              </a:rPr>
              <a:t> </a:t>
            </a:r>
            <a:r>
              <a:rPr spc="-5">
                <a:solidFill>
                  <a:srgbClr val="000000"/>
                </a:solidFill>
              </a:rPr>
              <a:t>of</a:t>
            </a:r>
            <a:r>
              <a:rPr spc="-15">
                <a:solidFill>
                  <a:srgbClr val="000000"/>
                </a:solidFill>
              </a:rPr>
              <a:t> cost</a:t>
            </a:r>
            <a:r>
              <a:rPr spc="-5">
                <a:solidFill>
                  <a:srgbClr val="000000"/>
                </a:solidFill>
              </a:rPr>
              <a:t> function</a:t>
            </a:r>
            <a:r>
              <a:rPr spc="5">
                <a:solidFill>
                  <a:srgbClr val="000000"/>
                </a:solidFill>
              </a:rPr>
              <a:t> </a:t>
            </a:r>
            <a:r>
              <a:rPr spc="-5">
                <a:solidFill>
                  <a:srgbClr val="000000"/>
                </a:solidFill>
              </a:rPr>
              <a:t>is </a:t>
            </a:r>
            <a:r>
              <a:rPr>
                <a:solidFill>
                  <a:srgbClr val="000000"/>
                </a:solidFill>
              </a:rPr>
              <a:t> minimum</a:t>
            </a:r>
          </a:p>
          <a:p>
            <a:pPr marL="6315710" marR="427990" indent="-250190">
              <a:lnSpc>
                <a:spcPct val="100000"/>
              </a:lnSpc>
              <a:spcBef>
                <a:spcPts val="10"/>
              </a:spcBef>
              <a:buFont typeface="Wingdings"/>
              <a:buChar char=""/>
              <a:tabLst>
                <a:tab pos="6315710" algn="l"/>
                <a:tab pos="6316345" algn="l"/>
              </a:tabLst>
            </a:pPr>
            <a:r>
              <a:rPr spc="-5">
                <a:solidFill>
                  <a:srgbClr val="000000"/>
                </a:solidFill>
              </a:rPr>
              <a:t>Find</a:t>
            </a:r>
            <a:r>
              <a:rPr spc="-15"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the</a:t>
            </a:r>
            <a:r>
              <a:rPr spc="-10">
                <a:solidFill>
                  <a:srgbClr val="000000"/>
                </a:solidFill>
              </a:rPr>
              <a:t> </a:t>
            </a:r>
            <a:r>
              <a:rPr spc="-15">
                <a:solidFill>
                  <a:srgbClr val="000000"/>
                </a:solidFill>
              </a:rPr>
              <a:t>parameters</a:t>
            </a:r>
            <a:r>
              <a:rPr spc="5">
                <a:solidFill>
                  <a:srgbClr val="000000"/>
                </a:solidFill>
              </a:rPr>
              <a:t> </a:t>
            </a:r>
            <a:r>
              <a:rPr spc="-15">
                <a:solidFill>
                  <a:srgbClr val="000000"/>
                </a:solidFill>
              </a:rPr>
              <a:t>at</a:t>
            </a:r>
            <a:r>
              <a:rPr spc="-5"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the </a:t>
            </a:r>
            <a:r>
              <a:rPr spc="-15">
                <a:solidFill>
                  <a:srgbClr val="000000"/>
                </a:solidFill>
              </a:rPr>
              <a:t>bottom </a:t>
            </a:r>
            <a:r>
              <a:rPr spc="-459">
                <a:solidFill>
                  <a:srgbClr val="000000"/>
                </a:solidFill>
              </a:rPr>
              <a:t> </a:t>
            </a:r>
            <a:r>
              <a:rPr spc="-10">
                <a:solidFill>
                  <a:srgbClr val="000000"/>
                </a:solidFill>
              </a:rPr>
              <a:t>most</a:t>
            </a:r>
            <a:r>
              <a:rPr spc="-5">
                <a:solidFill>
                  <a:srgbClr val="000000"/>
                </a:solidFill>
              </a:rPr>
              <a:t> </a:t>
            </a:r>
            <a:r>
              <a:rPr spc="-10">
                <a:solidFill>
                  <a:srgbClr val="000000"/>
                </a:solidFill>
              </a:rPr>
              <a:t>point</a:t>
            </a:r>
            <a:r>
              <a:rPr>
                <a:solidFill>
                  <a:srgbClr val="000000"/>
                </a:solidFill>
              </a:rPr>
              <a:t> the </a:t>
            </a:r>
            <a:r>
              <a:rPr spc="-5">
                <a:solidFill>
                  <a:srgbClr val="000000"/>
                </a:solidFill>
              </a:rPr>
              <a:t>function</a:t>
            </a:r>
          </a:p>
          <a:p>
            <a:pPr marL="6315710" marR="59690" indent="-250190">
              <a:lnSpc>
                <a:spcPct val="100000"/>
              </a:lnSpc>
              <a:spcBef>
                <a:spcPts val="15"/>
              </a:spcBef>
              <a:buFont typeface="Wingdings"/>
              <a:buChar char=""/>
              <a:tabLst>
                <a:tab pos="6315710" algn="l"/>
                <a:tab pos="6316345" algn="l"/>
              </a:tabLst>
            </a:pPr>
            <a:r>
              <a:rPr spc="-5">
                <a:solidFill>
                  <a:srgbClr val="000000"/>
                </a:solidFill>
              </a:rPr>
              <a:t>This direction of</a:t>
            </a:r>
            <a:r>
              <a:rPr>
                <a:solidFill>
                  <a:srgbClr val="000000"/>
                </a:solidFill>
              </a:rPr>
              <a:t> </a:t>
            </a:r>
            <a:r>
              <a:rPr spc="-5">
                <a:solidFill>
                  <a:srgbClr val="000000"/>
                </a:solidFill>
              </a:rPr>
              <a:t>ascent</a:t>
            </a:r>
            <a:r>
              <a:rPr>
                <a:solidFill>
                  <a:srgbClr val="000000"/>
                </a:solidFill>
              </a:rPr>
              <a:t> </a:t>
            </a:r>
            <a:r>
              <a:rPr spc="-5">
                <a:solidFill>
                  <a:srgbClr val="000000"/>
                </a:solidFill>
              </a:rPr>
              <a:t>is</a:t>
            </a:r>
            <a:r>
              <a:rPr spc="-10">
                <a:solidFill>
                  <a:srgbClr val="000000"/>
                </a:solidFill>
              </a:rPr>
              <a:t> given</a:t>
            </a:r>
            <a:r>
              <a:rPr spc="5">
                <a:solidFill>
                  <a:srgbClr val="000000"/>
                </a:solidFill>
              </a:rPr>
              <a:t> </a:t>
            </a:r>
            <a:r>
              <a:rPr spc="-10">
                <a:solidFill>
                  <a:srgbClr val="000000"/>
                </a:solidFill>
              </a:rPr>
              <a:t>by</a:t>
            </a:r>
            <a:r>
              <a:rPr spc="-5">
                <a:solidFill>
                  <a:srgbClr val="000000"/>
                </a:solidFill>
              </a:rPr>
              <a:t> the </a:t>
            </a:r>
            <a:r>
              <a:rPr spc="-459">
                <a:solidFill>
                  <a:srgbClr val="000000"/>
                </a:solidFill>
              </a:rPr>
              <a:t> </a:t>
            </a:r>
            <a:r>
              <a:rPr spc="-10">
                <a:solidFill>
                  <a:srgbClr val="000000"/>
                </a:solidFill>
              </a:rPr>
              <a:t>Gradient</a:t>
            </a:r>
            <a:r>
              <a:rPr spc="15">
                <a:solidFill>
                  <a:srgbClr val="000000"/>
                </a:solidFill>
              </a:rPr>
              <a:t> </a:t>
            </a:r>
            <a:r>
              <a:rPr spc="-15">
                <a:solidFill>
                  <a:srgbClr val="000000"/>
                </a:solidFill>
              </a:rPr>
              <a:t>at</a:t>
            </a:r>
            <a:r>
              <a:rPr>
                <a:solidFill>
                  <a:srgbClr val="000000"/>
                </a:solidFill>
              </a:rPr>
              <a:t> </a:t>
            </a:r>
            <a:r>
              <a:rPr spc="-5">
                <a:solidFill>
                  <a:srgbClr val="000000"/>
                </a:solidFill>
              </a:rPr>
              <a:t>that</a:t>
            </a:r>
            <a:r>
              <a:rPr spc="-15">
                <a:solidFill>
                  <a:srgbClr val="000000"/>
                </a:solidFill>
              </a:rPr>
              <a:t> </a:t>
            </a:r>
            <a:r>
              <a:rPr spc="-10">
                <a:solidFill>
                  <a:srgbClr val="000000"/>
                </a:solidFill>
              </a:rPr>
              <a:t>point.</a:t>
            </a:r>
          </a:p>
          <a:p>
            <a:pPr marL="6315710" marR="5080" indent="-250190">
              <a:lnSpc>
                <a:spcPts val="2530"/>
              </a:lnSpc>
              <a:spcBef>
                <a:spcPts val="75"/>
              </a:spcBef>
              <a:buFont typeface="Wingdings"/>
              <a:buChar char=""/>
              <a:tabLst>
                <a:tab pos="6315710" algn="l"/>
                <a:tab pos="6316345" algn="l"/>
              </a:tabLst>
            </a:pPr>
            <a:r>
              <a:rPr spc="-10">
                <a:solidFill>
                  <a:srgbClr val="000000"/>
                </a:solidFill>
              </a:rPr>
              <a:t>Exact</a:t>
            </a:r>
            <a:r>
              <a:rPr spc="-15">
                <a:solidFill>
                  <a:srgbClr val="000000"/>
                </a:solidFill>
              </a:rPr>
              <a:t> </a:t>
            </a:r>
            <a:r>
              <a:rPr spc="-10">
                <a:solidFill>
                  <a:srgbClr val="000000"/>
                </a:solidFill>
              </a:rPr>
              <a:t>opposite</a:t>
            </a:r>
            <a:r>
              <a:rPr spc="5">
                <a:solidFill>
                  <a:srgbClr val="000000"/>
                </a:solidFill>
              </a:rPr>
              <a:t> </a:t>
            </a:r>
            <a:r>
              <a:rPr spc="-5">
                <a:solidFill>
                  <a:srgbClr val="000000"/>
                </a:solidFill>
              </a:rPr>
              <a:t>of that</a:t>
            </a:r>
            <a:r>
              <a:rPr spc="-25">
                <a:solidFill>
                  <a:srgbClr val="000000"/>
                </a:solidFill>
              </a:rPr>
              <a:t> </a:t>
            </a:r>
            <a:r>
              <a:rPr spc="-10">
                <a:solidFill>
                  <a:srgbClr val="000000"/>
                </a:solidFill>
              </a:rPr>
              <a:t>give</a:t>
            </a:r>
            <a:r>
              <a:rPr spc="5">
                <a:solidFill>
                  <a:srgbClr val="000000"/>
                </a:solidFill>
              </a:rPr>
              <a:t> </a:t>
            </a:r>
            <a:r>
              <a:rPr spc="-5">
                <a:solidFill>
                  <a:srgbClr val="000000"/>
                </a:solidFill>
              </a:rPr>
              <a:t>direction</a:t>
            </a:r>
            <a:r>
              <a:rPr spc="5">
                <a:solidFill>
                  <a:srgbClr val="000000"/>
                </a:solidFill>
              </a:rPr>
              <a:t> </a:t>
            </a:r>
            <a:r>
              <a:rPr spc="-5">
                <a:solidFill>
                  <a:srgbClr val="000000"/>
                </a:solidFill>
              </a:rPr>
              <a:t>of </a:t>
            </a:r>
            <a:r>
              <a:rPr spc="-459">
                <a:solidFill>
                  <a:srgbClr val="000000"/>
                </a:solidFill>
              </a:rPr>
              <a:t> </a:t>
            </a:r>
            <a:r>
              <a:rPr spc="-10">
                <a:solidFill>
                  <a:srgbClr val="000000"/>
                </a:solidFill>
              </a:rPr>
              <a:t>descent</a:t>
            </a:r>
          </a:p>
          <a:p>
            <a:pPr marL="6315710" indent="-250190">
              <a:lnSpc>
                <a:spcPts val="2435"/>
              </a:lnSpc>
              <a:buFont typeface="Wingdings"/>
              <a:buChar char=""/>
              <a:tabLst>
                <a:tab pos="6315710" algn="l"/>
                <a:tab pos="6316345" algn="l"/>
              </a:tabLst>
            </a:pPr>
            <a:r>
              <a:rPr spc="-5">
                <a:solidFill>
                  <a:srgbClr val="000000"/>
                </a:solidFill>
              </a:rPr>
              <a:t>decide</a:t>
            </a:r>
            <a:r>
              <a:rPr spc="5"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the</a:t>
            </a:r>
            <a:r>
              <a:rPr spc="-5">
                <a:solidFill>
                  <a:srgbClr val="000000"/>
                </a:solidFill>
              </a:rPr>
              <a:t> </a:t>
            </a:r>
            <a:r>
              <a:rPr spc="-20">
                <a:solidFill>
                  <a:srgbClr val="000000"/>
                </a:solidFill>
              </a:rPr>
              <a:t>size</a:t>
            </a:r>
            <a:r>
              <a:rPr spc="10">
                <a:solidFill>
                  <a:srgbClr val="000000"/>
                </a:solidFill>
              </a:rPr>
              <a:t> </a:t>
            </a:r>
            <a:r>
              <a:rPr spc="-5">
                <a:solidFill>
                  <a:srgbClr val="000000"/>
                </a:solidFill>
              </a:rPr>
              <a:t>of</a:t>
            </a:r>
            <a:r>
              <a:rPr spc="-15"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the</a:t>
            </a:r>
            <a:r>
              <a:rPr spc="-10">
                <a:solidFill>
                  <a:srgbClr val="000000"/>
                </a:solidFill>
              </a:rPr>
              <a:t> </a:t>
            </a:r>
            <a:r>
              <a:rPr spc="-15">
                <a:solidFill>
                  <a:srgbClr val="000000"/>
                </a:solidFill>
              </a:rPr>
              <a:t>step</a:t>
            </a:r>
            <a:r>
              <a:rPr>
                <a:solidFill>
                  <a:srgbClr val="000000"/>
                </a:solidFill>
              </a:rPr>
              <a:t> </a:t>
            </a:r>
            <a:r>
              <a:rPr spc="-10">
                <a:solidFill>
                  <a:srgbClr val="000000"/>
                </a:solidFill>
              </a:rPr>
              <a:t>to</a:t>
            </a:r>
            <a:r>
              <a:rPr spc="-20">
                <a:solidFill>
                  <a:srgbClr val="000000"/>
                </a:solidFill>
              </a:rPr>
              <a:t> </a:t>
            </a:r>
            <a:r>
              <a:rPr spc="-25">
                <a:solidFill>
                  <a:srgbClr val="000000"/>
                </a:solidFill>
              </a:rPr>
              <a:t>take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84492" y="6010650"/>
            <a:ext cx="2638044" cy="775716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399" y="1305730"/>
            <a:ext cx="5458460" cy="6146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/>
              <a:t>Gradient</a:t>
            </a:r>
            <a:r>
              <a:rPr spc="-25"/>
              <a:t> </a:t>
            </a:r>
            <a:r>
              <a:rPr spc="-5"/>
              <a:t>descent</a:t>
            </a:r>
            <a:r>
              <a:rPr spc="-25"/>
              <a:t> </a:t>
            </a:r>
            <a:r>
              <a:rPr spc="-5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8240" y="2318943"/>
            <a:ext cx="7217409" cy="7505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65735" indent="-153670">
              <a:lnSpc>
                <a:spcPct val="100000"/>
              </a:lnSpc>
              <a:spcBef>
                <a:spcPts val="130"/>
              </a:spcBef>
              <a:buSzPct val="93548"/>
              <a:buAutoNum type="arabicPeriod"/>
              <a:tabLst>
                <a:tab pos="166370" algn="l"/>
              </a:tabLst>
            </a:pPr>
            <a:r>
              <a:rPr sz="1550">
                <a:solidFill>
                  <a:srgbClr val="0000FF"/>
                </a:solidFill>
                <a:latin typeface="Calibri"/>
                <a:cs typeface="Calibri"/>
              </a:rPr>
              <a:t>initialize</a:t>
            </a:r>
            <a:r>
              <a:rPr sz="1550" spc="3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550" spc="1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1550" spc="15">
                <a:solidFill>
                  <a:srgbClr val="0000FF"/>
                </a:solidFill>
                <a:latin typeface="Calibri"/>
                <a:cs typeface="Calibri"/>
              </a:rPr>
              <a:t> model </a:t>
            </a:r>
            <a:r>
              <a:rPr sz="1550">
                <a:solidFill>
                  <a:srgbClr val="0000FF"/>
                </a:solidFill>
                <a:latin typeface="Calibri"/>
                <a:cs typeface="Calibri"/>
              </a:rPr>
              <a:t>parameters</a:t>
            </a:r>
            <a:r>
              <a:rPr sz="1550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550" spc="10">
                <a:solidFill>
                  <a:srgbClr val="0000FF"/>
                </a:solidFill>
                <a:latin typeface="Calibri"/>
                <a:cs typeface="Calibri"/>
              </a:rPr>
              <a:t>with</a:t>
            </a:r>
            <a:r>
              <a:rPr sz="1550" spc="2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550" spc="15">
                <a:solidFill>
                  <a:srgbClr val="0000FF"/>
                </a:solidFill>
                <a:latin typeface="Calibri"/>
                <a:cs typeface="Calibri"/>
              </a:rPr>
              <a:t>some</a:t>
            </a:r>
            <a:r>
              <a:rPr sz="1550" spc="-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550" spc="5">
                <a:solidFill>
                  <a:srgbClr val="0000FF"/>
                </a:solidFill>
                <a:latin typeface="Calibri"/>
                <a:cs typeface="Calibri"/>
              </a:rPr>
              <a:t>random</a:t>
            </a:r>
            <a:r>
              <a:rPr sz="1550" spc="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550" spc="5">
                <a:solidFill>
                  <a:srgbClr val="0000FF"/>
                </a:solidFill>
                <a:latin typeface="Calibri"/>
                <a:cs typeface="Calibri"/>
              </a:rPr>
              <a:t>values.</a:t>
            </a:r>
            <a:endParaRPr sz="1550">
              <a:latin typeface="Calibri"/>
              <a:cs typeface="Calibri"/>
            </a:endParaRPr>
          </a:p>
          <a:p>
            <a:pPr marL="165735" indent="-153670">
              <a:lnSpc>
                <a:spcPct val="100000"/>
              </a:lnSpc>
              <a:spcBef>
                <a:spcPts val="40"/>
              </a:spcBef>
              <a:buSzPct val="93548"/>
              <a:buAutoNum type="arabicPeriod"/>
              <a:tabLst>
                <a:tab pos="166370" algn="l"/>
              </a:tabLst>
            </a:pPr>
            <a:r>
              <a:rPr sz="1550" spc="10">
                <a:solidFill>
                  <a:srgbClr val="0000FF"/>
                </a:solidFill>
                <a:latin typeface="Calibri"/>
                <a:cs typeface="Calibri"/>
              </a:rPr>
              <a:t>Measure</a:t>
            </a:r>
            <a:r>
              <a:rPr sz="155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550" spc="10">
                <a:solidFill>
                  <a:srgbClr val="0000FF"/>
                </a:solidFill>
                <a:latin typeface="Calibri"/>
                <a:cs typeface="Calibri"/>
              </a:rPr>
              <a:t>how</a:t>
            </a:r>
            <a:r>
              <a:rPr sz="1550" spc="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550" spc="1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1550" spc="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550" spc="10">
                <a:solidFill>
                  <a:srgbClr val="0000FF"/>
                </a:solidFill>
                <a:latin typeface="Calibri"/>
                <a:cs typeface="Calibri"/>
              </a:rPr>
              <a:t>cost</a:t>
            </a:r>
            <a:r>
              <a:rPr sz="1550" spc="-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550" spc="5">
                <a:solidFill>
                  <a:srgbClr val="0000FF"/>
                </a:solidFill>
                <a:latin typeface="Calibri"/>
                <a:cs typeface="Calibri"/>
              </a:rPr>
              <a:t>function</a:t>
            </a:r>
            <a:r>
              <a:rPr sz="1550" spc="10">
                <a:solidFill>
                  <a:srgbClr val="0000FF"/>
                </a:solidFill>
                <a:latin typeface="Calibri"/>
                <a:cs typeface="Calibri"/>
              </a:rPr>
              <a:t> changes</a:t>
            </a:r>
            <a:r>
              <a:rPr sz="1550" spc="2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550" spc="10">
                <a:solidFill>
                  <a:srgbClr val="0000FF"/>
                </a:solidFill>
                <a:latin typeface="Calibri"/>
                <a:cs typeface="Calibri"/>
              </a:rPr>
              <a:t>with change</a:t>
            </a:r>
            <a:r>
              <a:rPr sz="1550" spc="3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550" spc="10">
                <a:solidFill>
                  <a:srgbClr val="0000FF"/>
                </a:solidFill>
                <a:latin typeface="Calibri"/>
                <a:cs typeface="Calibri"/>
              </a:rPr>
              <a:t>in</a:t>
            </a:r>
            <a:r>
              <a:rPr sz="1550" spc="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550" spc="-5">
                <a:solidFill>
                  <a:srgbClr val="0000FF"/>
                </a:solidFill>
                <a:latin typeface="Calibri"/>
                <a:cs typeface="Calibri"/>
              </a:rPr>
              <a:t>it’s</a:t>
            </a:r>
            <a:r>
              <a:rPr sz="1550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550">
                <a:solidFill>
                  <a:srgbClr val="0000FF"/>
                </a:solidFill>
                <a:latin typeface="Calibri"/>
                <a:cs typeface="Calibri"/>
              </a:rPr>
              <a:t>parameters.</a:t>
            </a:r>
            <a:endParaRPr sz="1550">
              <a:latin typeface="Calibri"/>
              <a:cs typeface="Calibri"/>
            </a:endParaRPr>
          </a:p>
          <a:p>
            <a:pPr marL="58419">
              <a:lnSpc>
                <a:spcPct val="100000"/>
              </a:lnSpc>
              <a:spcBef>
                <a:spcPts val="45"/>
              </a:spcBef>
            </a:pPr>
            <a:r>
              <a:rPr sz="1550" spc="10">
                <a:solidFill>
                  <a:srgbClr val="0000FF"/>
                </a:solidFill>
                <a:latin typeface="Calibri"/>
                <a:cs typeface="Calibri"/>
              </a:rPr>
              <a:t>compute</a:t>
            </a:r>
            <a:r>
              <a:rPr sz="155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550" spc="10">
                <a:solidFill>
                  <a:srgbClr val="0000FF"/>
                </a:solidFill>
                <a:latin typeface="Calibri"/>
                <a:cs typeface="Calibri"/>
              </a:rPr>
              <a:t>the </a:t>
            </a:r>
            <a:r>
              <a:rPr sz="1550" spc="5">
                <a:solidFill>
                  <a:srgbClr val="0000FF"/>
                </a:solidFill>
                <a:latin typeface="Calibri"/>
                <a:cs typeface="Calibri"/>
              </a:rPr>
              <a:t>partial</a:t>
            </a:r>
            <a:r>
              <a:rPr sz="1550" spc="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550" spc="5">
                <a:solidFill>
                  <a:srgbClr val="0000FF"/>
                </a:solidFill>
                <a:latin typeface="Calibri"/>
                <a:cs typeface="Calibri"/>
              </a:rPr>
              <a:t>derivatives</a:t>
            </a:r>
            <a:r>
              <a:rPr sz="1550" spc="-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550" spc="10">
                <a:solidFill>
                  <a:srgbClr val="0000FF"/>
                </a:solidFill>
                <a:latin typeface="Calibri"/>
                <a:cs typeface="Calibri"/>
              </a:rPr>
              <a:t>of </a:t>
            </a:r>
            <a:r>
              <a:rPr sz="1550" spc="15">
                <a:solidFill>
                  <a:srgbClr val="0000FF"/>
                </a:solidFill>
                <a:latin typeface="Calibri"/>
                <a:cs typeface="Calibri"/>
              </a:rPr>
              <a:t>the </a:t>
            </a:r>
            <a:r>
              <a:rPr sz="1550" spc="5">
                <a:solidFill>
                  <a:srgbClr val="0000FF"/>
                </a:solidFill>
                <a:latin typeface="Calibri"/>
                <a:cs typeface="Calibri"/>
              </a:rPr>
              <a:t>cost</a:t>
            </a:r>
            <a:r>
              <a:rPr sz="1550" spc="-3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550" spc="5">
                <a:solidFill>
                  <a:srgbClr val="0000FF"/>
                </a:solidFill>
                <a:latin typeface="Calibri"/>
                <a:cs typeface="Calibri"/>
              </a:rPr>
              <a:t>function</a:t>
            </a:r>
            <a:r>
              <a:rPr sz="1550" spc="2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550" spc="-55">
                <a:solidFill>
                  <a:srgbClr val="0000FF"/>
                </a:solidFill>
                <a:latin typeface="Calibri"/>
                <a:cs typeface="Calibri"/>
              </a:rPr>
              <a:t>w.r.t</a:t>
            </a:r>
            <a:r>
              <a:rPr sz="155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550" spc="5">
                <a:solidFill>
                  <a:srgbClr val="0000FF"/>
                </a:solidFill>
                <a:latin typeface="Calibri"/>
                <a:cs typeface="Calibri"/>
              </a:rPr>
              <a:t>to</a:t>
            </a:r>
            <a:r>
              <a:rPr sz="1550" spc="10">
                <a:solidFill>
                  <a:srgbClr val="0000FF"/>
                </a:solidFill>
                <a:latin typeface="Calibri"/>
                <a:cs typeface="Calibri"/>
              </a:rPr>
              <a:t> the </a:t>
            </a:r>
            <a:r>
              <a:rPr sz="1550">
                <a:solidFill>
                  <a:srgbClr val="0000FF"/>
                </a:solidFill>
                <a:latin typeface="Calibri"/>
                <a:cs typeface="Calibri"/>
              </a:rPr>
              <a:t>parameters</a:t>
            </a:r>
            <a:r>
              <a:rPr sz="1550" spc="2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550" i="1" spc="10">
                <a:solidFill>
                  <a:srgbClr val="292929"/>
                </a:solidFill>
                <a:latin typeface="Calibri"/>
                <a:cs typeface="Calibri"/>
              </a:rPr>
              <a:t>θ</a:t>
            </a:r>
            <a:r>
              <a:rPr sz="1550" spc="10">
                <a:solidFill>
                  <a:srgbClr val="292929"/>
                </a:solidFill>
                <a:latin typeface="Calibri"/>
                <a:cs typeface="Calibri"/>
              </a:rPr>
              <a:t>₀,</a:t>
            </a:r>
            <a:r>
              <a:rPr sz="1550" spc="-5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50" i="1" spc="10">
                <a:solidFill>
                  <a:srgbClr val="292929"/>
                </a:solidFill>
                <a:latin typeface="Calibri"/>
                <a:cs typeface="Calibri"/>
              </a:rPr>
              <a:t>θ</a:t>
            </a:r>
            <a:r>
              <a:rPr sz="1550" spc="10">
                <a:solidFill>
                  <a:srgbClr val="292929"/>
                </a:solidFill>
                <a:latin typeface="Calibri"/>
                <a:cs typeface="Calibri"/>
              </a:rPr>
              <a:t>₁,</a:t>
            </a:r>
            <a:r>
              <a:rPr sz="1550" spc="-5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50" spc="20">
                <a:solidFill>
                  <a:srgbClr val="292929"/>
                </a:solidFill>
                <a:latin typeface="Calibri"/>
                <a:cs typeface="Calibri"/>
              </a:rPr>
              <a:t>…</a:t>
            </a:r>
            <a:r>
              <a:rPr sz="155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50" spc="5">
                <a:solidFill>
                  <a:srgbClr val="292929"/>
                </a:solidFill>
                <a:latin typeface="Calibri"/>
                <a:cs typeface="Calibri"/>
              </a:rPr>
              <a:t>,</a:t>
            </a:r>
            <a:r>
              <a:rPr sz="1550" spc="15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50" i="1" spc="15">
                <a:solidFill>
                  <a:srgbClr val="292929"/>
                </a:solidFill>
                <a:latin typeface="Calibri"/>
                <a:cs typeface="Calibri"/>
              </a:rPr>
              <a:t>θ</a:t>
            </a:r>
            <a:r>
              <a:rPr sz="1550" spc="15">
                <a:solidFill>
                  <a:srgbClr val="292929"/>
                </a:solidFill>
                <a:latin typeface="Cambria Math"/>
                <a:cs typeface="Cambria Math"/>
              </a:rPr>
              <a:t>ₙ</a:t>
            </a:r>
            <a:endParaRPr sz="155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8240" y="4483108"/>
            <a:ext cx="7515859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spc="-5">
                <a:solidFill>
                  <a:srgbClr val="292929"/>
                </a:solidFill>
                <a:latin typeface="Calibri"/>
                <a:cs typeface="Calibri"/>
              </a:rPr>
              <a:t>similarly,</a:t>
            </a:r>
            <a:r>
              <a:rPr sz="1550" spc="-1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50" spc="10">
                <a:solidFill>
                  <a:srgbClr val="292929"/>
                </a:solidFill>
                <a:latin typeface="Calibri"/>
                <a:cs typeface="Calibri"/>
              </a:rPr>
              <a:t>the </a:t>
            </a:r>
            <a:r>
              <a:rPr sz="1550" spc="5">
                <a:solidFill>
                  <a:srgbClr val="292929"/>
                </a:solidFill>
                <a:latin typeface="Calibri"/>
                <a:cs typeface="Calibri"/>
              </a:rPr>
              <a:t>partial</a:t>
            </a:r>
            <a:r>
              <a:rPr sz="1550" spc="2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50" spc="5">
                <a:solidFill>
                  <a:srgbClr val="292929"/>
                </a:solidFill>
                <a:latin typeface="Calibri"/>
                <a:cs typeface="Calibri"/>
              </a:rPr>
              <a:t>derivative</a:t>
            </a:r>
            <a:r>
              <a:rPr sz="155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50" spc="10">
                <a:solidFill>
                  <a:srgbClr val="292929"/>
                </a:solidFill>
                <a:latin typeface="Calibri"/>
                <a:cs typeface="Calibri"/>
              </a:rPr>
              <a:t>of </a:t>
            </a:r>
            <a:r>
              <a:rPr sz="1550" spc="15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550" spc="1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50" spc="5">
                <a:solidFill>
                  <a:srgbClr val="292929"/>
                </a:solidFill>
                <a:latin typeface="Calibri"/>
                <a:cs typeface="Calibri"/>
              </a:rPr>
              <a:t>cost</a:t>
            </a:r>
            <a:r>
              <a:rPr sz="1550" spc="-3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50" spc="5">
                <a:solidFill>
                  <a:srgbClr val="292929"/>
                </a:solidFill>
                <a:latin typeface="Calibri"/>
                <a:cs typeface="Calibri"/>
              </a:rPr>
              <a:t>function</a:t>
            </a:r>
            <a:r>
              <a:rPr sz="1550" spc="3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50" spc="-55">
                <a:solidFill>
                  <a:srgbClr val="292929"/>
                </a:solidFill>
                <a:latin typeface="Calibri"/>
                <a:cs typeface="Calibri"/>
              </a:rPr>
              <a:t>w.r.t</a:t>
            </a:r>
            <a:r>
              <a:rPr sz="155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50" spc="5">
                <a:solidFill>
                  <a:srgbClr val="292929"/>
                </a:solidFill>
                <a:latin typeface="Calibri"/>
                <a:cs typeface="Calibri"/>
              </a:rPr>
              <a:t>to</a:t>
            </a:r>
            <a:r>
              <a:rPr sz="1550" spc="1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50">
                <a:solidFill>
                  <a:srgbClr val="292929"/>
                </a:solidFill>
                <a:latin typeface="Calibri"/>
                <a:cs typeface="Calibri"/>
              </a:rPr>
              <a:t>any</a:t>
            </a:r>
            <a:r>
              <a:rPr sz="1550" spc="15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50" spc="5">
                <a:solidFill>
                  <a:srgbClr val="292929"/>
                </a:solidFill>
                <a:latin typeface="Calibri"/>
                <a:cs typeface="Calibri"/>
              </a:rPr>
              <a:t>parameter </a:t>
            </a:r>
            <a:r>
              <a:rPr sz="1550" spc="10">
                <a:solidFill>
                  <a:srgbClr val="292929"/>
                </a:solidFill>
                <a:latin typeface="Calibri"/>
                <a:cs typeface="Calibri"/>
              </a:rPr>
              <a:t>can</a:t>
            </a:r>
            <a:r>
              <a:rPr sz="1550" spc="5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50" spc="10">
                <a:solidFill>
                  <a:srgbClr val="292929"/>
                </a:solidFill>
                <a:latin typeface="Calibri"/>
                <a:cs typeface="Calibri"/>
              </a:rPr>
              <a:t>be</a:t>
            </a:r>
            <a:r>
              <a:rPr sz="1550" spc="15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50" spc="10">
                <a:solidFill>
                  <a:srgbClr val="292929"/>
                </a:solidFill>
                <a:latin typeface="Calibri"/>
                <a:cs typeface="Calibri"/>
              </a:rPr>
              <a:t>denoted </a:t>
            </a:r>
            <a:r>
              <a:rPr sz="1550" spc="5">
                <a:solidFill>
                  <a:srgbClr val="292929"/>
                </a:solidFill>
                <a:latin typeface="Calibri"/>
                <a:cs typeface="Calibri"/>
              </a:rPr>
              <a:t>by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7527" y="3156198"/>
            <a:ext cx="2080260" cy="50067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7527" y="3758178"/>
            <a:ext cx="2247900" cy="50217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57527" y="4884414"/>
            <a:ext cx="2239543" cy="50217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07819" y="5824722"/>
            <a:ext cx="2147316" cy="50067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64152" y="5824722"/>
            <a:ext cx="2313431" cy="50067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68896" y="5406671"/>
            <a:ext cx="6196965" cy="1100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spc="10">
                <a:solidFill>
                  <a:srgbClr val="292929"/>
                </a:solidFill>
                <a:latin typeface="Calibri"/>
                <a:cs typeface="Calibri"/>
              </a:rPr>
              <a:t>3.</a:t>
            </a:r>
            <a:r>
              <a:rPr sz="1550" spc="5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50" spc="5">
                <a:solidFill>
                  <a:srgbClr val="0000FF"/>
                </a:solidFill>
                <a:latin typeface="Calibri"/>
                <a:cs typeface="Calibri"/>
              </a:rPr>
              <a:t>After</a:t>
            </a:r>
            <a:r>
              <a:rPr sz="155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550" spc="10">
                <a:solidFill>
                  <a:srgbClr val="0000FF"/>
                </a:solidFill>
                <a:latin typeface="Calibri"/>
                <a:cs typeface="Calibri"/>
              </a:rPr>
              <a:t>computing</a:t>
            </a:r>
            <a:r>
              <a:rPr sz="155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550" spc="10">
                <a:solidFill>
                  <a:srgbClr val="0000FF"/>
                </a:solidFill>
                <a:latin typeface="Calibri"/>
                <a:cs typeface="Calibri"/>
              </a:rPr>
              <a:t>the </a:t>
            </a:r>
            <a:r>
              <a:rPr sz="1550" spc="5">
                <a:solidFill>
                  <a:srgbClr val="0000FF"/>
                </a:solidFill>
                <a:latin typeface="Calibri"/>
                <a:cs typeface="Calibri"/>
              </a:rPr>
              <a:t>derivative</a:t>
            </a:r>
            <a:r>
              <a:rPr sz="1550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550" spc="10">
                <a:solidFill>
                  <a:srgbClr val="0000FF"/>
                </a:solidFill>
                <a:latin typeface="Calibri"/>
                <a:cs typeface="Calibri"/>
              </a:rPr>
              <a:t>we</a:t>
            </a:r>
            <a:r>
              <a:rPr sz="1550" spc="5">
                <a:solidFill>
                  <a:srgbClr val="0000FF"/>
                </a:solidFill>
                <a:latin typeface="Calibri"/>
                <a:cs typeface="Calibri"/>
              </a:rPr>
              <a:t> update</a:t>
            </a:r>
            <a:r>
              <a:rPr sz="1550" spc="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550" spc="15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1550" spc="5">
                <a:solidFill>
                  <a:srgbClr val="0000FF"/>
                </a:solidFill>
                <a:latin typeface="Calibri"/>
                <a:cs typeface="Calibri"/>
              </a:rPr>
              <a:t> parameters as</a:t>
            </a:r>
            <a:r>
              <a:rPr sz="1550" spc="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550" spc="5">
                <a:solidFill>
                  <a:srgbClr val="0000FF"/>
                </a:solidFill>
                <a:latin typeface="Calibri"/>
                <a:cs typeface="Calibri"/>
              </a:rPr>
              <a:t>given </a:t>
            </a:r>
            <a:r>
              <a:rPr sz="1550" spc="10">
                <a:solidFill>
                  <a:srgbClr val="0000FF"/>
                </a:solidFill>
                <a:latin typeface="Calibri"/>
                <a:cs typeface="Calibri"/>
              </a:rPr>
              <a:t>below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50" spc="5">
                <a:solidFill>
                  <a:srgbClr val="0000FF"/>
                </a:solidFill>
                <a:latin typeface="Calibri"/>
                <a:cs typeface="Calibri"/>
              </a:rPr>
              <a:t>repeat</a:t>
            </a:r>
            <a:r>
              <a:rPr sz="1550" spc="10">
                <a:solidFill>
                  <a:srgbClr val="0000FF"/>
                </a:solidFill>
                <a:latin typeface="Calibri"/>
                <a:cs typeface="Calibri"/>
              </a:rPr>
              <a:t> the </a:t>
            </a:r>
            <a:r>
              <a:rPr sz="1550" spc="5">
                <a:solidFill>
                  <a:srgbClr val="0000FF"/>
                </a:solidFill>
                <a:latin typeface="Calibri"/>
                <a:cs typeface="Calibri"/>
              </a:rPr>
              <a:t>steps</a:t>
            </a:r>
            <a:r>
              <a:rPr sz="1550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550" spc="10">
                <a:solidFill>
                  <a:srgbClr val="0000FF"/>
                </a:solidFill>
                <a:latin typeface="Calibri"/>
                <a:cs typeface="Calibri"/>
              </a:rPr>
              <a:t>2,3</a:t>
            </a:r>
            <a:r>
              <a:rPr sz="155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550" spc="5">
                <a:solidFill>
                  <a:srgbClr val="0000FF"/>
                </a:solidFill>
                <a:latin typeface="Calibri"/>
                <a:cs typeface="Calibri"/>
              </a:rPr>
              <a:t>until</a:t>
            </a:r>
            <a:r>
              <a:rPr sz="1550" spc="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550" spc="10">
                <a:solidFill>
                  <a:srgbClr val="0000FF"/>
                </a:solidFill>
                <a:latin typeface="Calibri"/>
                <a:cs typeface="Calibri"/>
              </a:rPr>
              <a:t>the cost</a:t>
            </a:r>
            <a:r>
              <a:rPr sz="1550" spc="-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550" spc="5">
                <a:solidFill>
                  <a:srgbClr val="0000FF"/>
                </a:solidFill>
                <a:latin typeface="Calibri"/>
                <a:cs typeface="Calibri"/>
              </a:rPr>
              <a:t>function</a:t>
            </a:r>
            <a:r>
              <a:rPr sz="1550" spc="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550" spc="5">
                <a:solidFill>
                  <a:srgbClr val="0000FF"/>
                </a:solidFill>
                <a:latin typeface="Calibri"/>
                <a:cs typeface="Calibri"/>
              </a:rPr>
              <a:t>converges</a:t>
            </a:r>
            <a:r>
              <a:rPr sz="1550" spc="-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550" spc="5">
                <a:solidFill>
                  <a:srgbClr val="0000FF"/>
                </a:solidFill>
                <a:latin typeface="Calibri"/>
                <a:cs typeface="Calibri"/>
              </a:rPr>
              <a:t>to</a:t>
            </a:r>
            <a:r>
              <a:rPr sz="1550" spc="10">
                <a:solidFill>
                  <a:srgbClr val="0000FF"/>
                </a:solidFill>
                <a:latin typeface="Calibri"/>
                <a:cs typeface="Calibri"/>
              </a:rPr>
              <a:t> the minimum</a:t>
            </a:r>
            <a:r>
              <a:rPr sz="1550" spc="3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550" spc="5">
                <a:solidFill>
                  <a:srgbClr val="0000FF"/>
                </a:solidFill>
                <a:latin typeface="Calibri"/>
                <a:cs typeface="Calibri"/>
              </a:rPr>
              <a:t>value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8102" y="761513"/>
            <a:ext cx="8564245" cy="6146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/>
              <a:t>Supervised</a:t>
            </a:r>
            <a:r>
              <a:rPr spc="-30"/>
              <a:t> </a:t>
            </a:r>
            <a:r>
              <a:t>Learning:</a:t>
            </a:r>
            <a:r>
              <a:rPr spc="-20"/>
              <a:t> </a:t>
            </a:r>
            <a:r>
              <a:rPr sz="3150" spc="-5">
                <a:solidFill>
                  <a:srgbClr val="0000FF"/>
                </a:solidFill>
              </a:rPr>
              <a:t>Classification</a:t>
            </a:r>
            <a:r>
              <a:rPr sz="3150" spc="15">
                <a:solidFill>
                  <a:srgbClr val="0000FF"/>
                </a:solidFill>
              </a:rPr>
              <a:t> </a:t>
            </a:r>
            <a:r>
              <a:rPr sz="3150" spc="-5">
                <a:solidFill>
                  <a:srgbClr val="0000FF"/>
                </a:solidFill>
              </a:rPr>
              <a:t>vs</a:t>
            </a:r>
            <a:r>
              <a:rPr sz="3150" spc="-15">
                <a:solidFill>
                  <a:srgbClr val="0000FF"/>
                </a:solidFill>
              </a:rPr>
              <a:t> </a:t>
            </a:r>
            <a:r>
              <a:rPr sz="3150" spc="-10">
                <a:solidFill>
                  <a:srgbClr val="0000FF"/>
                </a:solidFill>
              </a:rPr>
              <a:t>Regression</a:t>
            </a:r>
            <a:endParaRPr sz="31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9623" y="2694308"/>
            <a:ext cx="3036255" cy="215979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788920" y="2572199"/>
            <a:ext cx="6536055" cy="4156075"/>
            <a:chOff x="2788920" y="2572199"/>
            <a:chExt cx="6536055" cy="415607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08795" y="2572199"/>
              <a:ext cx="3115956" cy="233832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88920" y="4919466"/>
              <a:ext cx="6281928" cy="180855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663776" y="1517479"/>
            <a:ext cx="5594350" cy="987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255" indent="-25019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62255" algn="l"/>
                <a:tab pos="262890" algn="l"/>
              </a:tabLst>
            </a:pPr>
            <a:r>
              <a:rPr sz="2100" spc="-15">
                <a:latin typeface="Calibri"/>
                <a:cs typeface="Calibri"/>
              </a:rPr>
              <a:t>Approximate</a:t>
            </a:r>
            <a:r>
              <a:rPr sz="2100" spc="10">
                <a:latin typeface="Calibri"/>
                <a:cs typeface="Calibri"/>
              </a:rPr>
              <a:t> </a:t>
            </a:r>
            <a:r>
              <a:rPr sz="2100">
                <a:latin typeface="Calibri"/>
                <a:cs typeface="Calibri"/>
              </a:rPr>
              <a:t>the</a:t>
            </a:r>
            <a:r>
              <a:rPr sz="2100" spc="-15">
                <a:latin typeface="Calibri"/>
                <a:cs typeface="Calibri"/>
              </a:rPr>
              <a:t> </a:t>
            </a:r>
            <a:r>
              <a:rPr sz="2100" spc="-5">
                <a:latin typeface="Calibri"/>
                <a:cs typeface="Calibri"/>
              </a:rPr>
              <a:t>mapping</a:t>
            </a:r>
            <a:r>
              <a:rPr sz="2100" spc="-10">
                <a:latin typeface="Calibri"/>
                <a:cs typeface="Calibri"/>
              </a:rPr>
              <a:t> </a:t>
            </a:r>
            <a:r>
              <a:rPr sz="2100" spc="-5">
                <a:latin typeface="Calibri"/>
                <a:cs typeface="Calibri"/>
              </a:rPr>
              <a:t>function</a:t>
            </a:r>
            <a:r>
              <a:rPr sz="2100" spc="15">
                <a:latin typeface="Calibri"/>
                <a:cs typeface="Calibri"/>
              </a:rPr>
              <a:t> </a:t>
            </a:r>
            <a:r>
              <a:rPr sz="2100">
                <a:latin typeface="Calibri"/>
                <a:cs typeface="Calibri"/>
              </a:rPr>
              <a:t>y =</a:t>
            </a:r>
            <a:r>
              <a:rPr sz="2100" spc="-10">
                <a:latin typeface="Calibri"/>
                <a:cs typeface="Calibri"/>
              </a:rPr>
              <a:t> </a:t>
            </a:r>
            <a:r>
              <a:rPr sz="2100" spc="-5">
                <a:latin typeface="Calibri"/>
                <a:cs typeface="Calibri"/>
              </a:rPr>
              <a:t>f(X)</a:t>
            </a:r>
            <a:endParaRPr sz="2100">
              <a:latin typeface="Calibri"/>
              <a:cs typeface="Calibri"/>
            </a:endParaRPr>
          </a:p>
          <a:p>
            <a:pPr marL="262255" indent="-250190">
              <a:lnSpc>
                <a:spcPct val="100000"/>
              </a:lnSpc>
              <a:spcBef>
                <a:spcPts val="10"/>
              </a:spcBef>
              <a:buFont typeface="Wingdings"/>
              <a:buChar char=""/>
              <a:tabLst>
                <a:tab pos="262255" algn="l"/>
                <a:tab pos="262890" algn="l"/>
              </a:tabLst>
            </a:pPr>
            <a:r>
              <a:rPr sz="2100" spc="-10">
                <a:latin typeface="Calibri"/>
                <a:cs typeface="Calibri"/>
              </a:rPr>
              <a:t>Classification:</a:t>
            </a:r>
            <a:r>
              <a:rPr sz="2100" spc="15">
                <a:latin typeface="Calibri"/>
                <a:cs typeface="Calibri"/>
              </a:rPr>
              <a:t> </a:t>
            </a:r>
            <a:r>
              <a:rPr sz="2100" spc="-5">
                <a:latin typeface="Calibri"/>
                <a:cs typeface="Calibri"/>
              </a:rPr>
              <a:t>output(s)</a:t>
            </a:r>
            <a:r>
              <a:rPr sz="2100">
                <a:latin typeface="Calibri"/>
                <a:cs typeface="Calibri"/>
              </a:rPr>
              <a:t> </a:t>
            </a:r>
            <a:r>
              <a:rPr sz="2100" spc="-5">
                <a:latin typeface="Calibri"/>
                <a:cs typeface="Calibri"/>
              </a:rPr>
              <a:t>is </a:t>
            </a:r>
            <a:r>
              <a:rPr sz="2100" spc="-10">
                <a:latin typeface="Calibri"/>
                <a:cs typeface="Calibri"/>
              </a:rPr>
              <a:t>discrete.</a:t>
            </a:r>
            <a:endParaRPr sz="2100">
              <a:latin typeface="Calibri"/>
              <a:cs typeface="Calibri"/>
            </a:endParaRPr>
          </a:p>
          <a:p>
            <a:pPr marL="262255" indent="-250190">
              <a:lnSpc>
                <a:spcPct val="100000"/>
              </a:lnSpc>
              <a:buFont typeface="Wingdings"/>
              <a:buChar char=""/>
              <a:tabLst>
                <a:tab pos="262255" algn="l"/>
                <a:tab pos="262890" algn="l"/>
                <a:tab pos="1807210" algn="l"/>
              </a:tabLst>
            </a:pPr>
            <a:r>
              <a:rPr sz="2100" spc="-10">
                <a:latin typeface="Calibri"/>
                <a:cs typeface="Calibri"/>
              </a:rPr>
              <a:t>Regression:	</a:t>
            </a:r>
            <a:r>
              <a:rPr sz="2100" spc="-5">
                <a:latin typeface="Calibri"/>
                <a:cs typeface="Calibri"/>
              </a:rPr>
              <a:t>output</a:t>
            </a:r>
            <a:r>
              <a:rPr sz="2100" spc="-15">
                <a:latin typeface="Calibri"/>
                <a:cs typeface="Calibri"/>
              </a:rPr>
              <a:t> </a:t>
            </a:r>
            <a:r>
              <a:rPr sz="2100" spc="-5">
                <a:latin typeface="Calibri"/>
                <a:cs typeface="Calibri"/>
              </a:rPr>
              <a:t>is </a:t>
            </a:r>
            <a:r>
              <a:rPr sz="2100" spc="-10">
                <a:latin typeface="Calibri"/>
                <a:cs typeface="Calibri"/>
              </a:rPr>
              <a:t>continuous</a:t>
            </a:r>
            <a:r>
              <a:rPr sz="2100" spc="15">
                <a:latin typeface="Calibri"/>
                <a:cs typeface="Calibri"/>
              </a:rPr>
              <a:t> </a:t>
            </a:r>
            <a:r>
              <a:rPr sz="2100" spc="-5">
                <a:latin typeface="Calibri"/>
                <a:cs typeface="Calibri"/>
              </a:rPr>
              <a:t>or</a:t>
            </a:r>
            <a:r>
              <a:rPr sz="2100" spc="-15">
                <a:latin typeface="Calibri"/>
                <a:cs typeface="Calibri"/>
              </a:rPr>
              <a:t> </a:t>
            </a:r>
            <a:r>
              <a:rPr sz="2100" spc="-10">
                <a:latin typeface="Calibri"/>
                <a:cs typeface="Calibri"/>
              </a:rPr>
              <a:t>real</a:t>
            </a:r>
            <a:r>
              <a:rPr sz="2100">
                <a:latin typeface="Calibri"/>
                <a:cs typeface="Calibri"/>
              </a:rPr>
              <a:t> </a:t>
            </a:r>
            <a:r>
              <a:rPr sz="2100" spc="-10">
                <a:latin typeface="Calibri"/>
                <a:cs typeface="Calibri"/>
              </a:rPr>
              <a:t>valued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399" y="1305730"/>
            <a:ext cx="5763260" cy="6146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5"/>
              <a:t>Convergence</a:t>
            </a:r>
            <a:r>
              <a:rPr spc="-30"/>
              <a:t> </a:t>
            </a:r>
            <a:r>
              <a:t>of</a:t>
            </a:r>
            <a:r>
              <a:rPr spc="-15"/>
              <a:t> </a:t>
            </a:r>
            <a:r>
              <a:rPr spc="-20"/>
              <a:t>cost</a:t>
            </a:r>
            <a:r>
              <a:rPr spc="-15"/>
              <a:t> </a:t>
            </a:r>
            <a:r>
              <a:t>function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7137" y="2537200"/>
            <a:ext cx="4542967" cy="3473704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399" y="1305730"/>
            <a:ext cx="4508500" cy="6146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/>
              <a:t>Impact</a:t>
            </a:r>
            <a:r>
              <a:rPr spc="-25"/>
              <a:t> </a:t>
            </a:r>
            <a:r>
              <a:t>of</a:t>
            </a:r>
            <a:r>
              <a:rPr spc="-15"/>
              <a:t> </a:t>
            </a:r>
            <a:r>
              <a:t>learning</a:t>
            </a:r>
            <a:r>
              <a:rPr spc="-15"/>
              <a:t> </a:t>
            </a:r>
            <a:r>
              <a:rPr spc="-35"/>
              <a:t>rate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976" y="2389142"/>
            <a:ext cx="10222562" cy="367478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399" y="1305730"/>
            <a:ext cx="5651500" cy="6146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30"/>
              <a:t>Variants</a:t>
            </a:r>
            <a:r>
              <a:rPr spc="-25"/>
              <a:t> </a:t>
            </a:r>
            <a:r>
              <a:t>of</a:t>
            </a:r>
            <a:r>
              <a:rPr spc="-15"/>
              <a:t> </a:t>
            </a:r>
            <a:r>
              <a:rPr spc="-10"/>
              <a:t>Gradient</a:t>
            </a:r>
            <a:r>
              <a:rPr spc="-20"/>
              <a:t> </a:t>
            </a:r>
            <a:r>
              <a:rPr spc="-5"/>
              <a:t>Descent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716" y="2270213"/>
            <a:ext cx="3851275" cy="137033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213360" indent="-201295">
              <a:lnSpc>
                <a:spcPct val="100000"/>
              </a:lnSpc>
              <a:spcBef>
                <a:spcPts val="685"/>
              </a:spcBef>
              <a:buFont typeface="Arial MT"/>
              <a:buChar char="•"/>
              <a:tabLst>
                <a:tab pos="213995" algn="l"/>
              </a:tabLst>
            </a:pPr>
            <a:r>
              <a:rPr sz="2450" spc="-5">
                <a:latin typeface="Calibri"/>
                <a:cs typeface="Calibri"/>
              </a:rPr>
              <a:t>Batch</a:t>
            </a:r>
            <a:r>
              <a:rPr sz="2450" spc="-35">
                <a:latin typeface="Calibri"/>
                <a:cs typeface="Calibri"/>
              </a:rPr>
              <a:t> </a:t>
            </a:r>
            <a:r>
              <a:rPr sz="2450" spc="-10">
                <a:latin typeface="Calibri"/>
                <a:cs typeface="Calibri"/>
              </a:rPr>
              <a:t>Gradient</a:t>
            </a:r>
            <a:r>
              <a:rPr sz="2450" spc="-40">
                <a:latin typeface="Calibri"/>
                <a:cs typeface="Calibri"/>
              </a:rPr>
              <a:t> </a:t>
            </a:r>
            <a:r>
              <a:rPr sz="2450" spc="-5">
                <a:latin typeface="Calibri"/>
                <a:cs typeface="Calibri"/>
              </a:rPr>
              <a:t>Descent</a:t>
            </a:r>
            <a:endParaRPr sz="2450">
              <a:latin typeface="Calibri"/>
              <a:cs typeface="Calibri"/>
            </a:endParaRPr>
          </a:p>
          <a:p>
            <a:pPr marL="213360" indent="-201295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213995" algn="l"/>
              </a:tabLst>
            </a:pPr>
            <a:r>
              <a:rPr sz="2450" spc="-5">
                <a:latin typeface="Calibri"/>
                <a:cs typeface="Calibri"/>
              </a:rPr>
              <a:t>Stochastic</a:t>
            </a:r>
            <a:r>
              <a:rPr sz="2450" spc="-35">
                <a:latin typeface="Calibri"/>
                <a:cs typeface="Calibri"/>
              </a:rPr>
              <a:t> </a:t>
            </a:r>
            <a:r>
              <a:rPr sz="2450" spc="-10">
                <a:latin typeface="Calibri"/>
                <a:cs typeface="Calibri"/>
              </a:rPr>
              <a:t>Gradient</a:t>
            </a:r>
            <a:r>
              <a:rPr sz="2450" spc="-35">
                <a:latin typeface="Calibri"/>
                <a:cs typeface="Calibri"/>
              </a:rPr>
              <a:t> </a:t>
            </a:r>
            <a:r>
              <a:rPr sz="2450" spc="-5">
                <a:latin typeface="Calibri"/>
                <a:cs typeface="Calibri"/>
              </a:rPr>
              <a:t>Descent</a:t>
            </a:r>
            <a:endParaRPr sz="2450">
              <a:latin typeface="Calibri"/>
              <a:cs typeface="Calibri"/>
            </a:endParaRPr>
          </a:p>
          <a:p>
            <a:pPr marL="213360" indent="-201295">
              <a:lnSpc>
                <a:spcPct val="100000"/>
              </a:lnSpc>
              <a:spcBef>
                <a:spcPts val="590"/>
              </a:spcBef>
              <a:buFont typeface="Arial MT"/>
              <a:buChar char="•"/>
              <a:tabLst>
                <a:tab pos="213995" algn="l"/>
              </a:tabLst>
            </a:pPr>
            <a:r>
              <a:rPr sz="2450">
                <a:latin typeface="Calibri"/>
                <a:cs typeface="Calibri"/>
              </a:rPr>
              <a:t>Mini</a:t>
            </a:r>
            <a:r>
              <a:rPr sz="2450" spc="-10">
                <a:latin typeface="Calibri"/>
                <a:cs typeface="Calibri"/>
              </a:rPr>
              <a:t> </a:t>
            </a:r>
            <a:r>
              <a:rPr sz="2450" spc="-5">
                <a:latin typeface="Calibri"/>
                <a:cs typeface="Calibri"/>
              </a:rPr>
              <a:t>Batch</a:t>
            </a:r>
            <a:r>
              <a:rPr sz="2450" spc="-30">
                <a:latin typeface="Calibri"/>
                <a:cs typeface="Calibri"/>
              </a:rPr>
              <a:t> </a:t>
            </a:r>
            <a:r>
              <a:rPr sz="2450" spc="-10">
                <a:latin typeface="Calibri"/>
                <a:cs typeface="Calibri"/>
              </a:rPr>
              <a:t>Gradient</a:t>
            </a:r>
            <a:r>
              <a:rPr sz="2450" spc="-40">
                <a:latin typeface="Calibri"/>
                <a:cs typeface="Calibri"/>
              </a:rPr>
              <a:t> </a:t>
            </a:r>
            <a:r>
              <a:rPr sz="2450" spc="-5">
                <a:latin typeface="Calibri"/>
                <a:cs typeface="Calibri"/>
              </a:rPr>
              <a:t>Descent</a:t>
            </a:r>
            <a:endParaRPr sz="24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4231" y="3377870"/>
            <a:ext cx="3741817" cy="29916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83756" y="2355712"/>
            <a:ext cx="2504472" cy="442539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399" y="1305730"/>
            <a:ext cx="5651500" cy="6146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30"/>
              <a:t>Variants</a:t>
            </a:r>
            <a:r>
              <a:rPr spc="-25"/>
              <a:t> </a:t>
            </a:r>
            <a:r>
              <a:t>of</a:t>
            </a:r>
            <a:r>
              <a:rPr spc="-15"/>
              <a:t> </a:t>
            </a:r>
            <a:r>
              <a:rPr spc="-10"/>
              <a:t>Gradient</a:t>
            </a:r>
            <a:r>
              <a:rPr spc="-20"/>
              <a:t> </a:t>
            </a:r>
            <a:r>
              <a:rPr spc="-5"/>
              <a:t>Descent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716" y="2270213"/>
            <a:ext cx="3851275" cy="3668312"/>
          </a:xfrm>
          <a:prstGeom prst="rect">
            <a:avLst/>
          </a:prstGeom>
        </p:spPr>
        <p:txBody>
          <a:bodyPr vert="horz" wrap="square" lIns="0" tIns="86995" rIns="0" bIns="0" rtlCol="0" anchor="t">
            <a:spAutoFit/>
          </a:bodyPr>
          <a:lstStyle/>
          <a:p>
            <a:pPr marL="213360" indent="-201295">
              <a:lnSpc>
                <a:spcPct val="100000"/>
              </a:lnSpc>
              <a:spcBef>
                <a:spcPts val="685"/>
              </a:spcBef>
              <a:buFont typeface="Arial MT"/>
              <a:buChar char="•"/>
              <a:tabLst>
                <a:tab pos="213995" algn="l"/>
              </a:tabLst>
            </a:pPr>
            <a:r>
              <a:rPr sz="2450" spc="-5">
                <a:latin typeface="Calibri"/>
                <a:cs typeface="Calibri"/>
              </a:rPr>
              <a:t>Batch</a:t>
            </a:r>
            <a:r>
              <a:rPr sz="2450" spc="-35">
                <a:latin typeface="Calibri"/>
                <a:cs typeface="Calibri"/>
              </a:rPr>
              <a:t> </a:t>
            </a:r>
            <a:r>
              <a:rPr sz="2450" spc="-10">
                <a:latin typeface="Calibri"/>
                <a:cs typeface="Calibri"/>
              </a:rPr>
              <a:t>Gradient</a:t>
            </a:r>
            <a:r>
              <a:rPr sz="2450" spc="-40">
                <a:latin typeface="Calibri"/>
                <a:cs typeface="Calibri"/>
              </a:rPr>
              <a:t> </a:t>
            </a:r>
            <a:r>
              <a:rPr sz="2450" spc="-5">
                <a:latin typeface="Calibri"/>
                <a:cs typeface="Calibri"/>
              </a:rPr>
              <a:t>Descent</a:t>
            </a:r>
            <a:endParaRPr sz="2450">
              <a:latin typeface="Calibri"/>
              <a:cs typeface="Calibri"/>
            </a:endParaRPr>
          </a:p>
          <a:p>
            <a:pPr marL="213360" indent="-201295">
              <a:spcBef>
                <a:spcPts val="685"/>
              </a:spcBef>
              <a:buFont typeface="Arial MT"/>
              <a:buChar char="•"/>
              <a:tabLst>
                <a:tab pos="213995" algn="l"/>
              </a:tabLst>
            </a:pPr>
            <a:endParaRPr lang="en-US" sz="2450" spc="-5">
              <a:latin typeface="Calibri"/>
              <a:cs typeface="Calibri"/>
            </a:endParaRPr>
          </a:p>
          <a:p>
            <a:pPr marL="12065">
              <a:spcBef>
                <a:spcPts val="685"/>
              </a:spcBef>
              <a:tabLst>
                <a:tab pos="213995" algn="l"/>
              </a:tabLst>
            </a:pPr>
            <a:endParaRPr lang="en-US" sz="2450" spc="-5">
              <a:latin typeface="Calibri"/>
              <a:cs typeface="Calibri"/>
            </a:endParaRPr>
          </a:p>
          <a:p>
            <a:pPr marL="213360" indent="-201295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213995" algn="l"/>
              </a:tabLst>
            </a:pPr>
            <a:r>
              <a:rPr sz="2450" spc="-5">
                <a:latin typeface="Calibri"/>
                <a:cs typeface="Calibri"/>
              </a:rPr>
              <a:t>Stochastic</a:t>
            </a:r>
            <a:r>
              <a:rPr sz="2450" spc="-35">
                <a:latin typeface="Calibri"/>
                <a:cs typeface="Calibri"/>
              </a:rPr>
              <a:t> </a:t>
            </a:r>
            <a:r>
              <a:rPr sz="2450" spc="-10">
                <a:latin typeface="Calibri"/>
                <a:cs typeface="Calibri"/>
              </a:rPr>
              <a:t>Gradient</a:t>
            </a:r>
            <a:r>
              <a:rPr sz="2450" spc="-35">
                <a:latin typeface="Calibri"/>
                <a:cs typeface="Calibri"/>
              </a:rPr>
              <a:t> </a:t>
            </a:r>
            <a:r>
              <a:rPr sz="2450" spc="-5">
                <a:latin typeface="Calibri"/>
                <a:cs typeface="Calibri"/>
              </a:rPr>
              <a:t>Descent</a:t>
            </a:r>
            <a:endParaRPr sz="2450">
              <a:latin typeface="Calibri"/>
              <a:cs typeface="Calibri"/>
            </a:endParaRPr>
          </a:p>
          <a:p>
            <a:pPr marL="213360" indent="-201295">
              <a:spcBef>
                <a:spcPts val="585"/>
              </a:spcBef>
              <a:buFont typeface="Arial MT"/>
              <a:buChar char="•"/>
              <a:tabLst>
                <a:tab pos="213995" algn="l"/>
              </a:tabLst>
            </a:pPr>
            <a:endParaRPr lang="en-US" sz="2450" spc="-5">
              <a:latin typeface="Calibri"/>
              <a:cs typeface="Calibri"/>
            </a:endParaRPr>
          </a:p>
          <a:p>
            <a:pPr marL="213360" indent="-201295">
              <a:spcBef>
                <a:spcPts val="585"/>
              </a:spcBef>
              <a:buFont typeface="Arial MT"/>
              <a:buChar char="•"/>
              <a:tabLst>
                <a:tab pos="213995" algn="l"/>
              </a:tabLst>
            </a:pPr>
            <a:endParaRPr lang="en-US" sz="2450" spc="-5">
              <a:latin typeface="Calibri"/>
              <a:cs typeface="Calibri"/>
            </a:endParaRPr>
          </a:p>
          <a:p>
            <a:pPr marL="12065">
              <a:spcBef>
                <a:spcPts val="585"/>
              </a:spcBef>
              <a:tabLst>
                <a:tab pos="213995" algn="l"/>
              </a:tabLst>
            </a:pPr>
            <a:endParaRPr lang="en-US" sz="2450" spc="-5">
              <a:latin typeface="Calibri"/>
              <a:cs typeface="Calibri"/>
            </a:endParaRPr>
          </a:p>
          <a:p>
            <a:pPr marL="213360" indent="-201295">
              <a:lnSpc>
                <a:spcPct val="100000"/>
              </a:lnSpc>
              <a:spcBef>
                <a:spcPts val="590"/>
              </a:spcBef>
              <a:buFont typeface="Arial MT"/>
              <a:buChar char="•"/>
              <a:tabLst>
                <a:tab pos="213995" algn="l"/>
              </a:tabLst>
            </a:pPr>
            <a:r>
              <a:rPr sz="2450">
                <a:latin typeface="Calibri"/>
                <a:cs typeface="Calibri"/>
              </a:rPr>
              <a:t>Mini</a:t>
            </a:r>
            <a:r>
              <a:rPr sz="2450" spc="-10">
                <a:latin typeface="Calibri"/>
                <a:cs typeface="Calibri"/>
              </a:rPr>
              <a:t> </a:t>
            </a:r>
            <a:r>
              <a:rPr sz="2450" spc="-5">
                <a:latin typeface="Calibri"/>
                <a:cs typeface="Calibri"/>
              </a:rPr>
              <a:t>Batch</a:t>
            </a:r>
            <a:r>
              <a:rPr sz="2450" spc="-30">
                <a:latin typeface="Calibri"/>
                <a:cs typeface="Calibri"/>
              </a:rPr>
              <a:t> </a:t>
            </a:r>
            <a:r>
              <a:rPr sz="2450" spc="-10">
                <a:latin typeface="Calibri"/>
                <a:cs typeface="Calibri"/>
              </a:rPr>
              <a:t>Gradient</a:t>
            </a:r>
            <a:r>
              <a:rPr sz="2450" spc="-40">
                <a:latin typeface="Calibri"/>
                <a:cs typeface="Calibri"/>
              </a:rPr>
              <a:t> </a:t>
            </a:r>
            <a:r>
              <a:rPr sz="2450" spc="-5">
                <a:latin typeface="Calibri"/>
                <a:cs typeface="Calibri"/>
              </a:rPr>
              <a:t>Descent</a:t>
            </a:r>
            <a:endParaRPr sz="24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03946" y="2569263"/>
            <a:ext cx="3741817" cy="240499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86648" y="1499540"/>
            <a:ext cx="2504472" cy="4425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B5A4F4-F1FD-EBA0-490A-F768CCE2C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104" y="2843811"/>
            <a:ext cx="5200432" cy="923925"/>
          </a:xfrm>
          <a:prstGeom prst="rect">
            <a:avLst/>
          </a:prstGeom>
        </p:spPr>
      </p:pic>
      <p:pic>
        <p:nvPicPr>
          <p:cNvPr id="7" name="Picture 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F1F4640A-E637-9578-F23F-C36BCC23CB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8548" y="4216929"/>
            <a:ext cx="4291339" cy="984030"/>
          </a:xfrm>
          <a:prstGeom prst="rect">
            <a:avLst/>
          </a:prstGeom>
        </p:spPr>
      </p:pic>
      <p:pic>
        <p:nvPicPr>
          <p:cNvPr id="8" name="Picture 7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643BF3B4-EC80-7138-2AEB-89D1222ED1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6920" y="6122549"/>
            <a:ext cx="5223172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7616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399" y="1026506"/>
            <a:ext cx="5462270" cy="6146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40"/>
              <a:t>Types</a:t>
            </a:r>
            <a:r>
              <a:rPr spc="-35"/>
              <a:t> </a:t>
            </a:r>
            <a:r>
              <a:t>of</a:t>
            </a:r>
            <a:r>
              <a:rPr spc="-25"/>
              <a:t> </a:t>
            </a:r>
            <a:r>
              <a:rPr spc="-10"/>
              <a:t>Regression</a:t>
            </a:r>
            <a:r>
              <a:rPr spc="-55"/>
              <a:t> </a:t>
            </a:r>
            <a:r>
              <a:rPr spc="5"/>
              <a:t>Models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60787" y="1857491"/>
            <a:ext cx="7480344" cy="4836769"/>
            <a:chOff x="2333421" y="2174742"/>
            <a:chExt cx="5259324" cy="483676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55164" y="2174742"/>
              <a:ext cx="4315968" cy="192176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33421" y="4259168"/>
              <a:ext cx="5259324" cy="27523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927" y="1305730"/>
            <a:ext cx="5462270" cy="6146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40"/>
              <a:t>Types</a:t>
            </a:r>
            <a:r>
              <a:rPr spc="-35"/>
              <a:t> </a:t>
            </a:r>
            <a:r>
              <a:t>of</a:t>
            </a:r>
            <a:r>
              <a:rPr spc="-25"/>
              <a:t> </a:t>
            </a:r>
            <a:r>
              <a:rPr spc="-10"/>
              <a:t>Regression</a:t>
            </a:r>
            <a:r>
              <a:rPr spc="-55"/>
              <a:t> </a:t>
            </a:r>
            <a:r>
              <a:rPr spc="5"/>
              <a:t>Models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69034" y="2214366"/>
            <a:ext cx="5816865" cy="4117189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399" y="1305730"/>
            <a:ext cx="8112125" cy="6146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5"/>
              <a:t>Evaluating</a:t>
            </a:r>
            <a:r>
              <a:rPr spc="-10"/>
              <a:t> </a:t>
            </a:r>
            <a:r>
              <a:rPr spc="5"/>
              <a:t>the</a:t>
            </a:r>
            <a:r>
              <a:t> </a:t>
            </a:r>
            <a:r>
              <a:rPr spc="-10"/>
              <a:t>performance</a:t>
            </a:r>
            <a:r>
              <a:rPr spc="-20"/>
              <a:t> </a:t>
            </a:r>
            <a:r>
              <a:t>of</a:t>
            </a:r>
            <a:r>
              <a:rPr spc="-10"/>
              <a:t> </a:t>
            </a:r>
            <a:r>
              <a:rPr spc="5"/>
              <a:t>the model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7839" y="1988814"/>
            <a:ext cx="6373368" cy="4271772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972" y="1067727"/>
            <a:ext cx="5452110" cy="6146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/>
              <a:t>Summary</a:t>
            </a:r>
            <a:r>
              <a:rPr spc="-70"/>
              <a:t> </a:t>
            </a:r>
            <a:r>
              <a:t>Linear</a:t>
            </a:r>
            <a:r>
              <a:rPr spc="-35"/>
              <a:t> </a:t>
            </a:r>
            <a:r>
              <a:rPr spc="-10"/>
              <a:t>Regression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58898" y="3342847"/>
            <a:ext cx="3937194" cy="215965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37716" y="1679442"/>
            <a:ext cx="7616952" cy="12954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97826" y="2731764"/>
            <a:ext cx="4514850" cy="351282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62255" indent="-250190">
              <a:lnSpc>
                <a:spcPct val="100000"/>
              </a:lnSpc>
              <a:spcBef>
                <a:spcPts val="630"/>
              </a:spcBef>
              <a:buFont typeface="Wingdings"/>
              <a:buChar char=""/>
              <a:tabLst>
                <a:tab pos="262255" algn="l"/>
                <a:tab pos="262890" algn="l"/>
              </a:tabLst>
            </a:pPr>
            <a:r>
              <a:rPr sz="2100" spc="-5">
                <a:solidFill>
                  <a:srgbClr val="00B0F0"/>
                </a:solidFill>
                <a:latin typeface="Calibri"/>
                <a:cs typeface="Calibri"/>
              </a:rPr>
              <a:t>Hypothesis</a:t>
            </a:r>
            <a:r>
              <a:rPr sz="2100" spc="-2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100" spc="-10">
                <a:solidFill>
                  <a:srgbClr val="00B0F0"/>
                </a:solidFill>
                <a:latin typeface="Calibri"/>
                <a:cs typeface="Calibri"/>
              </a:rPr>
              <a:t>representation</a:t>
            </a:r>
            <a:endParaRPr sz="2100">
              <a:latin typeface="Calibri"/>
              <a:cs typeface="Calibri"/>
            </a:endParaRPr>
          </a:p>
          <a:p>
            <a:pPr marL="262255" indent="-250190">
              <a:lnSpc>
                <a:spcPct val="100000"/>
              </a:lnSpc>
              <a:spcBef>
                <a:spcPts val="525"/>
              </a:spcBef>
              <a:buFont typeface="Wingdings"/>
              <a:buChar char=""/>
              <a:tabLst>
                <a:tab pos="262255" algn="l"/>
                <a:tab pos="262890" algn="l"/>
              </a:tabLst>
            </a:pPr>
            <a:r>
              <a:rPr sz="2100" spc="-5">
                <a:solidFill>
                  <a:srgbClr val="00B0F0"/>
                </a:solidFill>
                <a:latin typeface="Calibri"/>
                <a:cs typeface="Calibri"/>
              </a:rPr>
              <a:t>Ordinary</a:t>
            </a:r>
            <a:r>
              <a:rPr sz="2100" spc="-1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100" spc="-5">
                <a:solidFill>
                  <a:srgbClr val="00B0F0"/>
                </a:solidFill>
                <a:latin typeface="Calibri"/>
                <a:cs typeface="Calibri"/>
              </a:rPr>
              <a:t>Least </a:t>
            </a:r>
            <a:r>
              <a:rPr sz="2100" spc="-10">
                <a:solidFill>
                  <a:srgbClr val="00B0F0"/>
                </a:solidFill>
                <a:latin typeface="Calibri"/>
                <a:cs typeface="Calibri"/>
              </a:rPr>
              <a:t>Square</a:t>
            </a:r>
            <a:r>
              <a:rPr sz="210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100" spc="-10">
                <a:solidFill>
                  <a:srgbClr val="00B0F0"/>
                </a:solidFill>
                <a:latin typeface="Calibri"/>
                <a:cs typeface="Calibri"/>
              </a:rPr>
              <a:t>Estimation</a:t>
            </a:r>
            <a:endParaRPr sz="2100">
              <a:latin typeface="Calibri"/>
              <a:cs typeface="Calibri"/>
            </a:endParaRPr>
          </a:p>
          <a:p>
            <a:pPr marL="262255" indent="-250190">
              <a:lnSpc>
                <a:spcPct val="100000"/>
              </a:lnSpc>
              <a:spcBef>
                <a:spcPts val="540"/>
              </a:spcBef>
              <a:buFont typeface="Wingdings"/>
              <a:buChar char=""/>
              <a:tabLst>
                <a:tab pos="262255" algn="l"/>
                <a:tab pos="262890" algn="l"/>
              </a:tabLst>
            </a:pPr>
            <a:r>
              <a:rPr sz="2100" spc="-15">
                <a:solidFill>
                  <a:srgbClr val="00B0F0"/>
                </a:solidFill>
                <a:latin typeface="Calibri"/>
                <a:cs typeface="Calibri"/>
              </a:rPr>
              <a:t>Cost</a:t>
            </a:r>
            <a:r>
              <a:rPr sz="2100" spc="-1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100" spc="-5">
                <a:solidFill>
                  <a:srgbClr val="00B0F0"/>
                </a:solidFill>
                <a:latin typeface="Calibri"/>
                <a:cs typeface="Calibri"/>
              </a:rPr>
              <a:t>function</a:t>
            </a:r>
            <a:r>
              <a:rPr sz="2100" spc="-2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100">
                <a:solidFill>
                  <a:srgbClr val="00B0F0"/>
                </a:solidFill>
                <a:latin typeface="Calibri"/>
                <a:cs typeface="Calibri"/>
              </a:rPr>
              <a:t>and</a:t>
            </a:r>
            <a:r>
              <a:rPr sz="2100" spc="-10">
                <a:solidFill>
                  <a:srgbClr val="00B0F0"/>
                </a:solidFill>
                <a:latin typeface="Calibri"/>
                <a:cs typeface="Calibri"/>
              </a:rPr>
              <a:t> Properties</a:t>
            </a:r>
            <a:endParaRPr sz="2100">
              <a:latin typeface="Calibri"/>
              <a:cs typeface="Calibri"/>
            </a:endParaRPr>
          </a:p>
          <a:p>
            <a:pPr marL="262255" indent="-250190">
              <a:lnSpc>
                <a:spcPct val="100000"/>
              </a:lnSpc>
              <a:spcBef>
                <a:spcPts val="530"/>
              </a:spcBef>
              <a:buFont typeface="Wingdings"/>
              <a:buChar char=""/>
              <a:tabLst>
                <a:tab pos="262255" algn="l"/>
                <a:tab pos="262890" algn="l"/>
              </a:tabLst>
            </a:pPr>
            <a:r>
              <a:rPr sz="2100" spc="-10">
                <a:solidFill>
                  <a:srgbClr val="00B0F0"/>
                </a:solidFill>
                <a:latin typeface="Calibri"/>
                <a:cs typeface="Calibri"/>
              </a:rPr>
              <a:t>Gradient</a:t>
            </a:r>
            <a:r>
              <a:rPr sz="2100" spc="5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100" spc="-10">
                <a:solidFill>
                  <a:srgbClr val="00B0F0"/>
                </a:solidFill>
                <a:latin typeface="Calibri"/>
                <a:cs typeface="Calibri"/>
              </a:rPr>
              <a:t>Descent</a:t>
            </a:r>
            <a:r>
              <a:rPr sz="2100" spc="5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100" spc="-10">
                <a:solidFill>
                  <a:srgbClr val="00B0F0"/>
                </a:solidFill>
                <a:latin typeface="Calibri"/>
                <a:cs typeface="Calibri"/>
              </a:rPr>
              <a:t>Algorithm</a:t>
            </a:r>
            <a:endParaRPr sz="2100">
              <a:latin typeface="Calibri"/>
              <a:cs typeface="Calibri"/>
            </a:endParaRPr>
          </a:p>
          <a:p>
            <a:pPr marL="262255" indent="-250190">
              <a:lnSpc>
                <a:spcPct val="100000"/>
              </a:lnSpc>
              <a:spcBef>
                <a:spcPts val="530"/>
              </a:spcBef>
              <a:buFont typeface="Wingdings"/>
              <a:buChar char=""/>
              <a:tabLst>
                <a:tab pos="262255" algn="l"/>
                <a:tab pos="262890" algn="l"/>
              </a:tabLst>
            </a:pPr>
            <a:r>
              <a:rPr sz="2100" spc="-5">
                <a:solidFill>
                  <a:srgbClr val="00B0F0"/>
                </a:solidFill>
                <a:latin typeface="Calibri"/>
                <a:cs typeface="Calibri"/>
              </a:rPr>
              <a:t>Finding</a:t>
            </a:r>
            <a:r>
              <a:rPr sz="2100" spc="-1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100" spc="-5">
                <a:solidFill>
                  <a:srgbClr val="00B0F0"/>
                </a:solidFill>
                <a:latin typeface="Calibri"/>
                <a:cs typeface="Calibri"/>
              </a:rPr>
              <a:t>direction</a:t>
            </a:r>
            <a:r>
              <a:rPr sz="2100" spc="-2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100" spc="-5">
                <a:solidFill>
                  <a:srgbClr val="00B0F0"/>
                </a:solidFill>
                <a:latin typeface="Calibri"/>
                <a:cs typeface="Calibri"/>
              </a:rPr>
              <a:t>of</a:t>
            </a:r>
            <a:r>
              <a:rPr sz="2100" spc="-1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100">
                <a:solidFill>
                  <a:srgbClr val="00B0F0"/>
                </a:solidFill>
                <a:latin typeface="Calibri"/>
                <a:cs typeface="Calibri"/>
              </a:rPr>
              <a:t>minimum</a:t>
            </a:r>
            <a:endParaRPr sz="2100">
              <a:latin typeface="Calibri"/>
              <a:cs typeface="Calibri"/>
            </a:endParaRPr>
          </a:p>
          <a:p>
            <a:pPr marL="262255" indent="-250190">
              <a:lnSpc>
                <a:spcPct val="100000"/>
              </a:lnSpc>
              <a:spcBef>
                <a:spcPts val="525"/>
              </a:spcBef>
              <a:buFont typeface="Wingdings"/>
              <a:buChar char=""/>
              <a:tabLst>
                <a:tab pos="262255" algn="l"/>
                <a:tab pos="262890" algn="l"/>
              </a:tabLst>
            </a:pPr>
            <a:r>
              <a:rPr sz="2100">
                <a:solidFill>
                  <a:srgbClr val="00B0F0"/>
                </a:solidFill>
                <a:latin typeface="Calibri"/>
                <a:cs typeface="Calibri"/>
              </a:rPr>
              <a:t>Impact</a:t>
            </a:r>
            <a:r>
              <a:rPr sz="2100" spc="-3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100" spc="-5">
                <a:solidFill>
                  <a:srgbClr val="00B0F0"/>
                </a:solidFill>
                <a:latin typeface="Calibri"/>
                <a:cs typeface="Calibri"/>
              </a:rPr>
              <a:t>of</a:t>
            </a:r>
            <a:r>
              <a:rPr sz="2100" spc="-15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100" spc="-5">
                <a:solidFill>
                  <a:srgbClr val="00B0F0"/>
                </a:solidFill>
                <a:latin typeface="Calibri"/>
                <a:cs typeface="Calibri"/>
              </a:rPr>
              <a:t>learning</a:t>
            </a:r>
            <a:r>
              <a:rPr sz="2100" spc="-1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100" spc="-25">
                <a:solidFill>
                  <a:srgbClr val="00B0F0"/>
                </a:solidFill>
                <a:latin typeface="Calibri"/>
                <a:cs typeface="Calibri"/>
              </a:rPr>
              <a:t>rate</a:t>
            </a:r>
            <a:endParaRPr sz="2100">
              <a:latin typeface="Calibri"/>
              <a:cs typeface="Calibri"/>
            </a:endParaRPr>
          </a:p>
          <a:p>
            <a:pPr marL="262255" indent="-250190">
              <a:lnSpc>
                <a:spcPct val="100000"/>
              </a:lnSpc>
              <a:spcBef>
                <a:spcPts val="540"/>
              </a:spcBef>
              <a:buFont typeface="Wingdings"/>
              <a:buChar char=""/>
              <a:tabLst>
                <a:tab pos="262255" algn="l"/>
                <a:tab pos="262890" algn="l"/>
              </a:tabLst>
            </a:pPr>
            <a:r>
              <a:rPr sz="2100" spc="-20">
                <a:solidFill>
                  <a:srgbClr val="00B0F0"/>
                </a:solidFill>
                <a:latin typeface="Calibri"/>
                <a:cs typeface="Calibri"/>
              </a:rPr>
              <a:t>Variants</a:t>
            </a:r>
            <a:r>
              <a:rPr sz="2100" spc="5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100" spc="-5">
                <a:solidFill>
                  <a:srgbClr val="00B0F0"/>
                </a:solidFill>
                <a:latin typeface="Calibri"/>
                <a:cs typeface="Calibri"/>
              </a:rPr>
              <a:t>of</a:t>
            </a:r>
            <a:r>
              <a:rPr sz="2100" spc="-15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100" spc="-10">
                <a:solidFill>
                  <a:srgbClr val="00B0F0"/>
                </a:solidFill>
                <a:latin typeface="Calibri"/>
                <a:cs typeface="Calibri"/>
              </a:rPr>
              <a:t>Gradient</a:t>
            </a:r>
            <a:r>
              <a:rPr sz="2100" spc="2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100" spc="-10">
                <a:solidFill>
                  <a:srgbClr val="00B0F0"/>
                </a:solidFill>
                <a:latin typeface="Calibri"/>
                <a:cs typeface="Calibri"/>
              </a:rPr>
              <a:t>Descent</a:t>
            </a:r>
            <a:r>
              <a:rPr sz="2100" spc="15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100" spc="-10">
                <a:solidFill>
                  <a:srgbClr val="00B0F0"/>
                </a:solidFill>
                <a:latin typeface="Calibri"/>
                <a:cs typeface="Calibri"/>
              </a:rPr>
              <a:t>Algorithm</a:t>
            </a:r>
            <a:endParaRPr sz="2100">
              <a:latin typeface="Calibri"/>
              <a:cs typeface="Calibri"/>
            </a:endParaRPr>
          </a:p>
          <a:p>
            <a:pPr marL="262255" indent="-250190">
              <a:lnSpc>
                <a:spcPct val="100000"/>
              </a:lnSpc>
              <a:spcBef>
                <a:spcPts val="530"/>
              </a:spcBef>
              <a:buFont typeface="Wingdings"/>
              <a:buChar char=""/>
              <a:tabLst>
                <a:tab pos="262255" algn="l"/>
                <a:tab pos="262890" algn="l"/>
              </a:tabLst>
            </a:pPr>
            <a:r>
              <a:rPr sz="2100" spc="-15">
                <a:solidFill>
                  <a:srgbClr val="00B0F0"/>
                </a:solidFill>
                <a:latin typeface="Calibri"/>
                <a:cs typeface="Calibri"/>
              </a:rPr>
              <a:t>Performance </a:t>
            </a:r>
            <a:r>
              <a:rPr sz="2100" spc="-10">
                <a:solidFill>
                  <a:srgbClr val="00B0F0"/>
                </a:solidFill>
                <a:latin typeface="Calibri"/>
                <a:cs typeface="Calibri"/>
              </a:rPr>
              <a:t>evaluation</a:t>
            </a:r>
            <a:endParaRPr sz="2100">
              <a:latin typeface="Calibri"/>
              <a:cs typeface="Calibri"/>
            </a:endParaRPr>
          </a:p>
          <a:p>
            <a:pPr marL="262255" indent="-250190">
              <a:lnSpc>
                <a:spcPct val="100000"/>
              </a:lnSpc>
              <a:spcBef>
                <a:spcPts val="525"/>
              </a:spcBef>
              <a:buFont typeface="Wingdings"/>
              <a:buChar char=""/>
              <a:tabLst>
                <a:tab pos="262255" algn="l"/>
                <a:tab pos="262890" algn="l"/>
              </a:tabLst>
            </a:pPr>
            <a:r>
              <a:rPr sz="2100" spc="-5">
                <a:solidFill>
                  <a:srgbClr val="00B0F0"/>
                </a:solidFill>
                <a:latin typeface="Calibri"/>
                <a:cs typeface="Calibri"/>
              </a:rPr>
              <a:t>Implementation</a:t>
            </a:r>
            <a:r>
              <a:rPr sz="2100" spc="-3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100" spc="-5">
                <a:solidFill>
                  <a:srgbClr val="00B0F0"/>
                </a:solidFill>
                <a:latin typeface="Calibri"/>
                <a:cs typeface="Calibri"/>
              </a:rPr>
              <a:t>in</a:t>
            </a:r>
            <a:r>
              <a:rPr sz="2100" spc="-55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100" spc="-5">
                <a:solidFill>
                  <a:srgbClr val="00B0F0"/>
                </a:solidFill>
                <a:latin typeface="Calibri"/>
                <a:cs typeface="Calibri"/>
              </a:rPr>
              <a:t>scikit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399" y="1305730"/>
            <a:ext cx="2188210" cy="6146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3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716" y="2343319"/>
            <a:ext cx="9042400" cy="163385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13360" marR="145415" indent="-201295">
              <a:lnSpc>
                <a:spcPts val="2650"/>
              </a:lnSpc>
              <a:spcBef>
                <a:spcPts val="440"/>
              </a:spcBef>
              <a:buFont typeface="Arial MT"/>
              <a:buChar char="•"/>
              <a:tabLst>
                <a:tab pos="213995" algn="l"/>
              </a:tabLst>
            </a:pPr>
            <a:r>
              <a:rPr sz="2450" i="1" spc="-10">
                <a:latin typeface="Calibri"/>
                <a:cs typeface="Calibri"/>
              </a:rPr>
              <a:t>Kevin</a:t>
            </a:r>
            <a:r>
              <a:rPr sz="2450" i="1" spc="-35">
                <a:latin typeface="Calibri"/>
                <a:cs typeface="Calibri"/>
              </a:rPr>
              <a:t> </a:t>
            </a:r>
            <a:r>
              <a:rPr sz="2450" i="1" spc="-150">
                <a:latin typeface="Calibri"/>
                <a:cs typeface="Calibri"/>
              </a:rPr>
              <a:t>P.</a:t>
            </a:r>
            <a:r>
              <a:rPr sz="2450" i="1" spc="15">
                <a:latin typeface="Calibri"/>
                <a:cs typeface="Calibri"/>
              </a:rPr>
              <a:t> </a:t>
            </a:r>
            <a:r>
              <a:rPr sz="2450" i="1" spc="-30">
                <a:latin typeface="Calibri"/>
                <a:cs typeface="Calibri"/>
              </a:rPr>
              <a:t>Murphy,</a:t>
            </a:r>
            <a:r>
              <a:rPr sz="2450" i="1" spc="5">
                <a:latin typeface="Calibri"/>
                <a:cs typeface="Calibri"/>
              </a:rPr>
              <a:t> </a:t>
            </a:r>
            <a:r>
              <a:rPr sz="2450" i="1">
                <a:latin typeface="Calibri"/>
                <a:cs typeface="Calibri"/>
              </a:rPr>
              <a:t>“Machine</a:t>
            </a:r>
            <a:r>
              <a:rPr sz="2450" i="1" spc="-5">
                <a:latin typeface="Calibri"/>
                <a:cs typeface="Calibri"/>
              </a:rPr>
              <a:t> Learning, </a:t>
            </a:r>
            <a:r>
              <a:rPr sz="2450" i="1" spc="5">
                <a:latin typeface="Calibri"/>
                <a:cs typeface="Calibri"/>
              </a:rPr>
              <a:t>a </a:t>
            </a:r>
            <a:r>
              <a:rPr sz="2450" i="1" spc="-5">
                <a:latin typeface="Calibri"/>
                <a:cs typeface="Calibri"/>
              </a:rPr>
              <a:t>probabilistic</a:t>
            </a:r>
            <a:r>
              <a:rPr sz="2450" i="1" spc="-20">
                <a:latin typeface="Calibri"/>
                <a:cs typeface="Calibri"/>
              </a:rPr>
              <a:t> perspective”,</a:t>
            </a:r>
            <a:r>
              <a:rPr sz="2450" i="1" spc="-10">
                <a:latin typeface="Calibri"/>
                <a:cs typeface="Calibri"/>
              </a:rPr>
              <a:t> </a:t>
            </a:r>
            <a:r>
              <a:rPr sz="2450" i="1" spc="-5">
                <a:latin typeface="Calibri"/>
                <a:cs typeface="Calibri"/>
              </a:rPr>
              <a:t>The </a:t>
            </a:r>
            <a:r>
              <a:rPr sz="2450" i="1" spc="-540">
                <a:latin typeface="Calibri"/>
                <a:cs typeface="Calibri"/>
              </a:rPr>
              <a:t> </a:t>
            </a:r>
            <a:r>
              <a:rPr sz="2450" i="1" spc="5">
                <a:latin typeface="Calibri"/>
                <a:cs typeface="Calibri"/>
              </a:rPr>
              <a:t>MIT</a:t>
            </a:r>
            <a:r>
              <a:rPr sz="2450" i="1" spc="-5">
                <a:latin typeface="Calibri"/>
                <a:cs typeface="Calibri"/>
              </a:rPr>
              <a:t> </a:t>
            </a:r>
            <a:r>
              <a:rPr sz="2450" i="1">
                <a:latin typeface="Calibri"/>
                <a:cs typeface="Calibri"/>
              </a:rPr>
              <a:t>Press,</a:t>
            </a:r>
            <a:r>
              <a:rPr sz="2450" i="1" spc="-15">
                <a:latin typeface="Calibri"/>
                <a:cs typeface="Calibri"/>
              </a:rPr>
              <a:t> </a:t>
            </a:r>
            <a:r>
              <a:rPr sz="2450" i="1" spc="5">
                <a:latin typeface="Calibri"/>
                <a:cs typeface="Calibri"/>
              </a:rPr>
              <a:t>2012</a:t>
            </a:r>
            <a:endParaRPr sz="2450">
              <a:latin typeface="Calibri"/>
              <a:cs typeface="Calibri"/>
            </a:endParaRPr>
          </a:p>
          <a:p>
            <a:pPr marL="213360" indent="-201295">
              <a:lnSpc>
                <a:spcPct val="100000"/>
              </a:lnSpc>
              <a:spcBef>
                <a:spcPts val="550"/>
              </a:spcBef>
              <a:buFont typeface="Arial MT"/>
              <a:buChar char="•"/>
              <a:tabLst>
                <a:tab pos="213995" algn="l"/>
              </a:tabLst>
            </a:pPr>
            <a:r>
              <a:rPr sz="2450" i="1" spc="-5">
                <a:latin typeface="Calibri"/>
                <a:cs typeface="Calibri"/>
              </a:rPr>
              <a:t>Lecture</a:t>
            </a:r>
            <a:r>
              <a:rPr sz="2450" i="1" spc="-10">
                <a:latin typeface="Calibri"/>
                <a:cs typeface="Calibri"/>
              </a:rPr>
              <a:t> </a:t>
            </a:r>
            <a:r>
              <a:rPr sz="2450" i="1" spc="-5">
                <a:latin typeface="Calibri"/>
                <a:cs typeface="Calibri"/>
              </a:rPr>
              <a:t>notes</a:t>
            </a:r>
            <a:r>
              <a:rPr sz="2450" i="1" spc="-15">
                <a:latin typeface="Calibri"/>
                <a:cs typeface="Calibri"/>
              </a:rPr>
              <a:t> </a:t>
            </a:r>
            <a:r>
              <a:rPr sz="2450" i="1">
                <a:latin typeface="Calibri"/>
                <a:cs typeface="Calibri"/>
              </a:rPr>
              <a:t>from</a:t>
            </a:r>
            <a:r>
              <a:rPr sz="2450" i="1" spc="-25">
                <a:latin typeface="Calibri"/>
                <a:cs typeface="Calibri"/>
              </a:rPr>
              <a:t> </a:t>
            </a:r>
            <a:r>
              <a:rPr sz="2450" i="1" spc="-10">
                <a:latin typeface="Calibri"/>
                <a:cs typeface="Calibri"/>
              </a:rPr>
              <a:t>Stanford</a:t>
            </a:r>
            <a:r>
              <a:rPr sz="2450" i="1" spc="-25">
                <a:solidFill>
                  <a:srgbClr val="0563C1"/>
                </a:solidFill>
                <a:latin typeface="Calibri"/>
                <a:cs typeface="Calibri"/>
              </a:rPr>
              <a:t> </a:t>
            </a:r>
            <a:r>
              <a:rPr sz="2450" i="1" u="heavy" spc="-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http://cs229.stanford.edu/materials.html</a:t>
            </a:r>
            <a:endParaRPr sz="2450">
              <a:latin typeface="Calibri"/>
              <a:cs typeface="Calibri"/>
            </a:endParaRPr>
          </a:p>
          <a:p>
            <a:pPr marL="213360" indent="-201295">
              <a:lnSpc>
                <a:spcPct val="100000"/>
              </a:lnSpc>
              <a:spcBef>
                <a:spcPts val="590"/>
              </a:spcBef>
              <a:buClr>
                <a:srgbClr val="000000"/>
              </a:buClr>
              <a:buFont typeface="Arial MT"/>
              <a:buChar char="•"/>
              <a:tabLst>
                <a:tab pos="213995" algn="l"/>
              </a:tabLst>
            </a:pPr>
            <a:r>
              <a:rPr sz="2450" i="1" u="heavy" spc="-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https://machinelearning-blog.com/2018/01/24/linear-regression/</a:t>
            </a:r>
            <a:endParaRPr sz="2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399" y="1305730"/>
            <a:ext cx="5295265" cy="6146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/>
              <a:t>What</a:t>
            </a:r>
            <a:r>
              <a:rPr spc="-20"/>
              <a:t> </a:t>
            </a:r>
            <a:r>
              <a:t>is</a:t>
            </a:r>
            <a:r>
              <a:rPr spc="-20"/>
              <a:t> </a:t>
            </a:r>
            <a:r>
              <a:t>Linear</a:t>
            </a:r>
            <a:r>
              <a:rPr spc="-25"/>
              <a:t> </a:t>
            </a:r>
            <a:r>
              <a:rPr spc="-10"/>
              <a:t>Regression?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54645" y="2038611"/>
            <a:ext cx="8629015" cy="92329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13360" marR="5080" indent="-201295" algn="just">
              <a:lnSpc>
                <a:spcPct val="90200"/>
              </a:lnSpc>
              <a:spcBef>
                <a:spcPts val="345"/>
              </a:spcBef>
              <a:buFont typeface="Arial MT"/>
              <a:buChar char="•"/>
              <a:tabLst>
                <a:tab pos="213995" algn="l"/>
              </a:tabLst>
            </a:pPr>
            <a:r>
              <a:rPr sz="2100">
                <a:latin typeface="Times New Roman"/>
                <a:cs typeface="Times New Roman"/>
              </a:rPr>
              <a:t>Linear Regression is a </a:t>
            </a:r>
            <a:r>
              <a:rPr sz="2100" spc="-5">
                <a:latin typeface="Times New Roman"/>
                <a:cs typeface="Times New Roman"/>
              </a:rPr>
              <a:t>way </a:t>
            </a:r>
            <a:r>
              <a:rPr sz="2100">
                <a:latin typeface="Times New Roman"/>
                <a:cs typeface="Times New Roman"/>
              </a:rPr>
              <a:t>finding relationship between one or </a:t>
            </a:r>
            <a:r>
              <a:rPr sz="2100" spc="-10">
                <a:latin typeface="Times New Roman"/>
                <a:cs typeface="Times New Roman"/>
              </a:rPr>
              <a:t>more </a:t>
            </a:r>
            <a:r>
              <a:rPr sz="2100">
                <a:latin typeface="Times New Roman"/>
                <a:cs typeface="Times New Roman"/>
              </a:rPr>
              <a:t>variables </a:t>
            </a:r>
            <a:r>
              <a:rPr sz="2100" spc="-509"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0000FF"/>
                </a:solidFill>
                <a:latin typeface="Times New Roman"/>
                <a:cs typeface="Times New Roman"/>
              </a:rPr>
              <a:t>giving the </a:t>
            </a:r>
            <a:r>
              <a:rPr sz="2100" spc="-5">
                <a:solidFill>
                  <a:srgbClr val="0000FF"/>
                </a:solidFill>
                <a:latin typeface="Times New Roman"/>
                <a:cs typeface="Times New Roman"/>
              </a:rPr>
              <a:t>model with </a:t>
            </a:r>
            <a:r>
              <a:rPr sz="2100">
                <a:solidFill>
                  <a:srgbClr val="0000FF"/>
                </a:solidFill>
                <a:latin typeface="Times New Roman"/>
                <a:cs typeface="Times New Roman"/>
              </a:rPr>
              <a:t>the ability to predict outputs for inputs it has never </a:t>
            </a:r>
            <a:r>
              <a:rPr sz="2100" spc="-5">
                <a:solidFill>
                  <a:srgbClr val="0000FF"/>
                </a:solidFill>
                <a:latin typeface="Times New Roman"/>
                <a:cs typeface="Times New Roman"/>
              </a:rPr>
              <a:t>seen </a:t>
            </a:r>
            <a:r>
              <a:rPr sz="2100" spc="-509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0000FF"/>
                </a:solidFill>
                <a:latin typeface="Times New Roman"/>
                <a:cs typeface="Times New Roman"/>
              </a:rPr>
              <a:t>before</a:t>
            </a:r>
            <a:r>
              <a:rPr sz="2100">
                <a:latin typeface="Times New Roman"/>
                <a:cs typeface="Times New Roman"/>
              </a:rPr>
              <a:t>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0126" y="3072378"/>
            <a:ext cx="2037829" cy="208788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4275134" y="2915406"/>
            <a:ext cx="5387340" cy="3281679"/>
            <a:chOff x="4275134" y="2915406"/>
            <a:chExt cx="5387340" cy="3281679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75134" y="2915406"/>
              <a:ext cx="5387025" cy="328142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942075" y="4346442"/>
              <a:ext cx="347980" cy="480059"/>
            </a:xfrm>
            <a:custGeom>
              <a:avLst/>
              <a:gdLst/>
              <a:ahLst/>
              <a:cxnLst/>
              <a:rect l="l" t="t" r="r" b="b"/>
              <a:pathLst>
                <a:path w="347979" h="480060">
                  <a:moveTo>
                    <a:pt x="0" y="74675"/>
                  </a:moveTo>
                  <a:lnTo>
                    <a:pt x="0" y="71627"/>
                  </a:lnTo>
                  <a:lnTo>
                    <a:pt x="0" y="67055"/>
                  </a:lnTo>
                  <a:lnTo>
                    <a:pt x="3047" y="60959"/>
                  </a:lnTo>
                  <a:lnTo>
                    <a:pt x="6095" y="57911"/>
                  </a:lnTo>
                  <a:lnTo>
                    <a:pt x="9143" y="51815"/>
                  </a:lnTo>
                  <a:lnTo>
                    <a:pt x="12191" y="48767"/>
                  </a:lnTo>
                  <a:lnTo>
                    <a:pt x="15239" y="45719"/>
                  </a:lnTo>
                  <a:lnTo>
                    <a:pt x="21335" y="42671"/>
                  </a:lnTo>
                  <a:lnTo>
                    <a:pt x="27431" y="39623"/>
                  </a:lnTo>
                  <a:lnTo>
                    <a:pt x="33527" y="42671"/>
                  </a:lnTo>
                  <a:lnTo>
                    <a:pt x="39623" y="48767"/>
                  </a:lnTo>
                  <a:lnTo>
                    <a:pt x="50291" y="57911"/>
                  </a:lnTo>
                  <a:lnTo>
                    <a:pt x="59435" y="71627"/>
                  </a:lnTo>
                  <a:lnTo>
                    <a:pt x="68579" y="86867"/>
                  </a:lnTo>
                  <a:lnTo>
                    <a:pt x="80771" y="103631"/>
                  </a:lnTo>
                  <a:lnTo>
                    <a:pt x="89915" y="121919"/>
                  </a:lnTo>
                  <a:lnTo>
                    <a:pt x="99059" y="138683"/>
                  </a:lnTo>
                  <a:lnTo>
                    <a:pt x="106679" y="150875"/>
                  </a:lnTo>
                  <a:lnTo>
                    <a:pt x="115823" y="163067"/>
                  </a:lnTo>
                  <a:lnTo>
                    <a:pt x="121919" y="173735"/>
                  </a:lnTo>
                  <a:lnTo>
                    <a:pt x="131063" y="182879"/>
                  </a:lnTo>
                  <a:lnTo>
                    <a:pt x="137159" y="188975"/>
                  </a:lnTo>
                  <a:lnTo>
                    <a:pt x="146303" y="195071"/>
                  </a:lnTo>
                  <a:lnTo>
                    <a:pt x="155447" y="199643"/>
                  </a:lnTo>
                  <a:lnTo>
                    <a:pt x="166115" y="199643"/>
                  </a:lnTo>
                  <a:lnTo>
                    <a:pt x="175259" y="199643"/>
                  </a:lnTo>
                  <a:lnTo>
                    <a:pt x="217931" y="170687"/>
                  </a:lnTo>
                  <a:lnTo>
                    <a:pt x="225551" y="160019"/>
                  </a:lnTo>
                  <a:lnTo>
                    <a:pt x="234695" y="147827"/>
                  </a:lnTo>
                  <a:lnTo>
                    <a:pt x="243839" y="135635"/>
                  </a:lnTo>
                  <a:lnTo>
                    <a:pt x="246887" y="124967"/>
                  </a:lnTo>
                  <a:lnTo>
                    <a:pt x="249935" y="112775"/>
                  </a:lnTo>
                  <a:lnTo>
                    <a:pt x="252983" y="99059"/>
                  </a:lnTo>
                  <a:lnTo>
                    <a:pt x="256031" y="86867"/>
                  </a:lnTo>
                  <a:lnTo>
                    <a:pt x="256031" y="38099"/>
                  </a:lnTo>
                  <a:lnTo>
                    <a:pt x="252983" y="28955"/>
                  </a:lnTo>
                  <a:lnTo>
                    <a:pt x="249935" y="19811"/>
                  </a:lnTo>
                  <a:lnTo>
                    <a:pt x="249935" y="13715"/>
                  </a:lnTo>
                  <a:lnTo>
                    <a:pt x="249935" y="10667"/>
                  </a:lnTo>
                  <a:lnTo>
                    <a:pt x="249935" y="7619"/>
                  </a:lnTo>
                  <a:lnTo>
                    <a:pt x="249935" y="4571"/>
                  </a:lnTo>
                  <a:lnTo>
                    <a:pt x="249935" y="3047"/>
                  </a:lnTo>
                  <a:lnTo>
                    <a:pt x="249935" y="0"/>
                  </a:lnTo>
                  <a:lnTo>
                    <a:pt x="249935" y="3047"/>
                  </a:lnTo>
                  <a:lnTo>
                    <a:pt x="249935" y="7619"/>
                  </a:lnTo>
                  <a:lnTo>
                    <a:pt x="256031" y="19811"/>
                  </a:lnTo>
                  <a:lnTo>
                    <a:pt x="262127" y="38099"/>
                  </a:lnTo>
                  <a:lnTo>
                    <a:pt x="268223" y="64007"/>
                  </a:lnTo>
                  <a:lnTo>
                    <a:pt x="275843" y="89915"/>
                  </a:lnTo>
                  <a:lnTo>
                    <a:pt x="284987" y="121919"/>
                  </a:lnTo>
                  <a:lnTo>
                    <a:pt x="294131" y="153923"/>
                  </a:lnTo>
                  <a:lnTo>
                    <a:pt x="303275" y="179831"/>
                  </a:lnTo>
                  <a:lnTo>
                    <a:pt x="312419" y="205739"/>
                  </a:lnTo>
                  <a:lnTo>
                    <a:pt x="321563" y="233171"/>
                  </a:lnTo>
                  <a:lnTo>
                    <a:pt x="329183" y="259079"/>
                  </a:lnTo>
                  <a:lnTo>
                    <a:pt x="335279" y="288035"/>
                  </a:lnTo>
                  <a:lnTo>
                    <a:pt x="341375" y="310895"/>
                  </a:lnTo>
                  <a:lnTo>
                    <a:pt x="344423" y="333755"/>
                  </a:lnTo>
                  <a:lnTo>
                    <a:pt x="347471" y="352043"/>
                  </a:lnTo>
                  <a:lnTo>
                    <a:pt x="347471" y="368807"/>
                  </a:lnTo>
                  <a:lnTo>
                    <a:pt x="347471" y="387095"/>
                  </a:lnTo>
                  <a:lnTo>
                    <a:pt x="347471" y="400811"/>
                  </a:lnTo>
                  <a:lnTo>
                    <a:pt x="344423" y="419099"/>
                  </a:lnTo>
                  <a:lnTo>
                    <a:pt x="341375" y="432815"/>
                  </a:lnTo>
                  <a:lnTo>
                    <a:pt x="338327" y="445007"/>
                  </a:lnTo>
                  <a:lnTo>
                    <a:pt x="335279" y="457199"/>
                  </a:lnTo>
                  <a:lnTo>
                    <a:pt x="333755" y="463295"/>
                  </a:lnTo>
                  <a:lnTo>
                    <a:pt x="327659" y="467867"/>
                  </a:lnTo>
                  <a:lnTo>
                    <a:pt x="318515" y="473963"/>
                  </a:lnTo>
                  <a:lnTo>
                    <a:pt x="309371" y="480059"/>
                  </a:lnTo>
                  <a:lnTo>
                    <a:pt x="300227" y="480059"/>
                  </a:lnTo>
                  <a:lnTo>
                    <a:pt x="288035" y="480059"/>
                  </a:lnTo>
                  <a:lnTo>
                    <a:pt x="275843" y="480059"/>
                  </a:lnTo>
                  <a:lnTo>
                    <a:pt x="265175" y="477011"/>
                  </a:lnTo>
                  <a:lnTo>
                    <a:pt x="256031" y="473963"/>
                  </a:lnTo>
                  <a:lnTo>
                    <a:pt x="246887" y="467867"/>
                  </a:lnTo>
                  <a:lnTo>
                    <a:pt x="237743" y="463295"/>
                  </a:lnTo>
                  <a:lnTo>
                    <a:pt x="231647" y="457199"/>
                  </a:lnTo>
                  <a:lnTo>
                    <a:pt x="225551" y="445007"/>
                  </a:lnTo>
                  <a:lnTo>
                    <a:pt x="219455" y="432815"/>
                  </a:lnTo>
                  <a:lnTo>
                    <a:pt x="217931" y="416051"/>
                  </a:lnTo>
                  <a:lnTo>
                    <a:pt x="214883" y="396239"/>
                  </a:lnTo>
                  <a:lnTo>
                    <a:pt x="214883" y="371855"/>
                  </a:lnTo>
                  <a:lnTo>
                    <a:pt x="217931" y="348995"/>
                  </a:lnTo>
                  <a:lnTo>
                    <a:pt x="219455" y="329183"/>
                  </a:lnTo>
                  <a:lnTo>
                    <a:pt x="222503" y="310895"/>
                  </a:lnTo>
                  <a:lnTo>
                    <a:pt x="228599" y="294131"/>
                  </a:lnTo>
                  <a:lnTo>
                    <a:pt x="231647" y="278891"/>
                  </a:lnTo>
                  <a:lnTo>
                    <a:pt x="237743" y="263651"/>
                  </a:lnTo>
                  <a:lnTo>
                    <a:pt x="243839" y="256031"/>
                  </a:lnTo>
                  <a:lnTo>
                    <a:pt x="249935" y="246887"/>
                  </a:lnTo>
                  <a:lnTo>
                    <a:pt x="256031" y="237743"/>
                  </a:lnTo>
                  <a:lnTo>
                    <a:pt x="262127" y="230123"/>
                  </a:lnTo>
                  <a:lnTo>
                    <a:pt x="271271" y="227075"/>
                  </a:lnTo>
                  <a:lnTo>
                    <a:pt x="275843" y="224027"/>
                  </a:lnTo>
                </a:path>
              </a:pathLst>
            </a:custGeom>
            <a:ln w="1676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30517" y="4306056"/>
              <a:ext cx="170687" cy="1676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693407" y="3957822"/>
              <a:ext cx="178435" cy="382905"/>
            </a:xfrm>
            <a:custGeom>
              <a:avLst/>
              <a:gdLst/>
              <a:ahLst/>
              <a:cxnLst/>
              <a:rect l="l" t="t" r="r" b="b"/>
              <a:pathLst>
                <a:path w="178434" h="382904">
                  <a:moveTo>
                    <a:pt x="89915" y="0"/>
                  </a:moveTo>
                  <a:lnTo>
                    <a:pt x="86867" y="3047"/>
                  </a:lnTo>
                  <a:lnTo>
                    <a:pt x="83819" y="6095"/>
                  </a:lnTo>
                  <a:lnTo>
                    <a:pt x="80771" y="9143"/>
                  </a:lnTo>
                  <a:lnTo>
                    <a:pt x="71627" y="18287"/>
                  </a:lnTo>
                  <a:lnTo>
                    <a:pt x="62483" y="27431"/>
                  </a:lnTo>
                  <a:lnTo>
                    <a:pt x="53339" y="41147"/>
                  </a:lnTo>
                  <a:lnTo>
                    <a:pt x="42671" y="59435"/>
                  </a:lnTo>
                  <a:lnTo>
                    <a:pt x="30479" y="79247"/>
                  </a:lnTo>
                  <a:lnTo>
                    <a:pt x="21335" y="102107"/>
                  </a:lnTo>
                  <a:lnTo>
                    <a:pt x="15239" y="126491"/>
                  </a:lnTo>
                  <a:lnTo>
                    <a:pt x="9143" y="149351"/>
                  </a:lnTo>
                  <a:lnTo>
                    <a:pt x="3047" y="172211"/>
                  </a:lnTo>
                  <a:lnTo>
                    <a:pt x="0" y="195071"/>
                  </a:lnTo>
                  <a:lnTo>
                    <a:pt x="0" y="219455"/>
                  </a:lnTo>
                  <a:lnTo>
                    <a:pt x="0" y="242315"/>
                  </a:lnTo>
                  <a:lnTo>
                    <a:pt x="9143" y="286511"/>
                  </a:lnTo>
                  <a:lnTo>
                    <a:pt x="24383" y="321563"/>
                  </a:lnTo>
                  <a:lnTo>
                    <a:pt x="36575" y="338327"/>
                  </a:lnTo>
                  <a:lnTo>
                    <a:pt x="44195" y="353567"/>
                  </a:lnTo>
                  <a:lnTo>
                    <a:pt x="53339" y="364235"/>
                  </a:lnTo>
                  <a:lnTo>
                    <a:pt x="65531" y="370331"/>
                  </a:lnTo>
                  <a:lnTo>
                    <a:pt x="77723" y="376427"/>
                  </a:lnTo>
                  <a:lnTo>
                    <a:pt x="89915" y="382523"/>
                  </a:lnTo>
                  <a:lnTo>
                    <a:pt x="105155" y="382523"/>
                  </a:lnTo>
                  <a:lnTo>
                    <a:pt x="118871" y="382523"/>
                  </a:lnTo>
                  <a:lnTo>
                    <a:pt x="152399" y="353567"/>
                  </a:lnTo>
                  <a:lnTo>
                    <a:pt x="172211" y="315467"/>
                  </a:lnTo>
                  <a:lnTo>
                    <a:pt x="175259" y="297179"/>
                  </a:lnTo>
                  <a:lnTo>
                    <a:pt x="178307" y="280415"/>
                  </a:lnTo>
                  <a:lnTo>
                    <a:pt x="178307" y="262127"/>
                  </a:lnTo>
                  <a:lnTo>
                    <a:pt x="175259" y="245363"/>
                  </a:lnTo>
                  <a:lnTo>
                    <a:pt x="172211" y="227075"/>
                  </a:lnTo>
                  <a:lnTo>
                    <a:pt x="169163" y="210311"/>
                  </a:lnTo>
                  <a:lnTo>
                    <a:pt x="163067" y="195071"/>
                  </a:lnTo>
                  <a:lnTo>
                    <a:pt x="158495" y="181355"/>
                  </a:lnTo>
                  <a:lnTo>
                    <a:pt x="149351" y="169163"/>
                  </a:lnTo>
                  <a:lnTo>
                    <a:pt x="140207" y="156971"/>
                  </a:lnTo>
                  <a:lnTo>
                    <a:pt x="131063" y="149351"/>
                  </a:lnTo>
                  <a:lnTo>
                    <a:pt x="121919" y="140207"/>
                  </a:lnTo>
                  <a:lnTo>
                    <a:pt x="112775" y="131063"/>
                  </a:lnTo>
                  <a:lnTo>
                    <a:pt x="105155" y="123443"/>
                  </a:lnTo>
                  <a:lnTo>
                    <a:pt x="99059" y="120395"/>
                  </a:lnTo>
                  <a:lnTo>
                    <a:pt x="89915" y="117347"/>
                  </a:lnTo>
                  <a:lnTo>
                    <a:pt x="80771" y="114299"/>
                  </a:lnTo>
                  <a:lnTo>
                    <a:pt x="71627" y="111251"/>
                  </a:lnTo>
                  <a:lnTo>
                    <a:pt x="62483" y="111251"/>
                  </a:lnTo>
                  <a:lnTo>
                    <a:pt x="56387" y="111251"/>
                  </a:lnTo>
                  <a:lnTo>
                    <a:pt x="50291" y="111251"/>
                  </a:lnTo>
                  <a:lnTo>
                    <a:pt x="44195" y="114299"/>
                  </a:lnTo>
                  <a:lnTo>
                    <a:pt x="39623" y="117347"/>
                  </a:lnTo>
                  <a:lnTo>
                    <a:pt x="33527" y="120395"/>
                  </a:lnTo>
                  <a:lnTo>
                    <a:pt x="27431" y="123443"/>
                  </a:lnTo>
                  <a:lnTo>
                    <a:pt x="24383" y="131063"/>
                  </a:lnTo>
                  <a:lnTo>
                    <a:pt x="21335" y="140207"/>
                  </a:lnTo>
                  <a:lnTo>
                    <a:pt x="18287" y="149351"/>
                  </a:lnTo>
                  <a:lnTo>
                    <a:pt x="15239" y="156971"/>
                  </a:lnTo>
                  <a:lnTo>
                    <a:pt x="15239" y="166115"/>
                  </a:lnTo>
                  <a:lnTo>
                    <a:pt x="15239" y="178307"/>
                  </a:lnTo>
                  <a:lnTo>
                    <a:pt x="15239" y="187451"/>
                  </a:lnTo>
                  <a:lnTo>
                    <a:pt x="15239" y="195071"/>
                  </a:lnTo>
                  <a:lnTo>
                    <a:pt x="18287" y="204215"/>
                  </a:lnTo>
                  <a:lnTo>
                    <a:pt x="24383" y="213359"/>
                  </a:lnTo>
                  <a:lnTo>
                    <a:pt x="30479" y="222503"/>
                  </a:lnTo>
                  <a:lnTo>
                    <a:pt x="36575" y="227075"/>
                  </a:lnTo>
                  <a:lnTo>
                    <a:pt x="42671" y="233171"/>
                  </a:lnTo>
                  <a:lnTo>
                    <a:pt x="47243" y="239267"/>
                  </a:lnTo>
                  <a:lnTo>
                    <a:pt x="56387" y="245363"/>
                  </a:lnTo>
                  <a:lnTo>
                    <a:pt x="65531" y="251459"/>
                  </a:lnTo>
                  <a:lnTo>
                    <a:pt x="74675" y="254507"/>
                  </a:lnTo>
                  <a:lnTo>
                    <a:pt x="86867" y="254507"/>
                  </a:lnTo>
                  <a:lnTo>
                    <a:pt x="99059" y="254507"/>
                  </a:lnTo>
                  <a:lnTo>
                    <a:pt x="106679" y="254507"/>
                  </a:lnTo>
                  <a:lnTo>
                    <a:pt x="115823" y="254507"/>
                  </a:lnTo>
                  <a:lnTo>
                    <a:pt x="124967" y="254507"/>
                  </a:lnTo>
                  <a:lnTo>
                    <a:pt x="134111" y="254507"/>
                  </a:lnTo>
                  <a:lnTo>
                    <a:pt x="140207" y="251459"/>
                  </a:lnTo>
                  <a:lnTo>
                    <a:pt x="146303" y="251459"/>
                  </a:lnTo>
                  <a:lnTo>
                    <a:pt x="149351" y="248411"/>
                  </a:lnTo>
                </a:path>
              </a:pathLst>
            </a:custGeom>
            <a:ln w="1676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34961" y="4182612"/>
              <a:ext cx="94487" cy="12191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07173" y="3967728"/>
              <a:ext cx="204215" cy="14173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156703" y="3759702"/>
              <a:ext cx="504825" cy="421005"/>
            </a:xfrm>
            <a:custGeom>
              <a:avLst/>
              <a:gdLst/>
              <a:ahLst/>
              <a:cxnLst/>
              <a:rect l="l" t="t" r="r" b="b"/>
              <a:pathLst>
                <a:path w="504825" h="421004">
                  <a:moveTo>
                    <a:pt x="0" y="178307"/>
                  </a:moveTo>
                  <a:lnTo>
                    <a:pt x="0" y="181355"/>
                  </a:lnTo>
                  <a:lnTo>
                    <a:pt x="0" y="184403"/>
                  </a:lnTo>
                  <a:lnTo>
                    <a:pt x="0" y="187451"/>
                  </a:lnTo>
                  <a:lnTo>
                    <a:pt x="3047" y="195071"/>
                  </a:lnTo>
                  <a:lnTo>
                    <a:pt x="6095" y="210311"/>
                  </a:lnTo>
                  <a:lnTo>
                    <a:pt x="12191" y="225551"/>
                  </a:lnTo>
                  <a:lnTo>
                    <a:pt x="18287" y="245363"/>
                  </a:lnTo>
                  <a:lnTo>
                    <a:pt x="33527" y="303275"/>
                  </a:lnTo>
                  <a:lnTo>
                    <a:pt x="50291" y="355091"/>
                  </a:lnTo>
                  <a:lnTo>
                    <a:pt x="68579" y="396239"/>
                  </a:lnTo>
                  <a:lnTo>
                    <a:pt x="77723" y="414527"/>
                  </a:lnTo>
                  <a:lnTo>
                    <a:pt x="83819" y="420623"/>
                  </a:lnTo>
                </a:path>
                <a:path w="504825" h="421004">
                  <a:moveTo>
                    <a:pt x="288035" y="0"/>
                  </a:moveTo>
                  <a:lnTo>
                    <a:pt x="284987" y="3047"/>
                  </a:lnTo>
                  <a:lnTo>
                    <a:pt x="281939" y="6095"/>
                  </a:lnTo>
                  <a:lnTo>
                    <a:pt x="272795" y="15239"/>
                  </a:lnTo>
                  <a:lnTo>
                    <a:pt x="265175" y="24383"/>
                  </a:lnTo>
                  <a:lnTo>
                    <a:pt x="252983" y="38099"/>
                  </a:lnTo>
                  <a:lnTo>
                    <a:pt x="243839" y="53339"/>
                  </a:lnTo>
                  <a:lnTo>
                    <a:pt x="234695" y="67055"/>
                  </a:lnTo>
                  <a:lnTo>
                    <a:pt x="225551" y="85343"/>
                  </a:lnTo>
                  <a:lnTo>
                    <a:pt x="219455" y="102107"/>
                  </a:lnTo>
                  <a:lnTo>
                    <a:pt x="213359" y="117347"/>
                  </a:lnTo>
                  <a:lnTo>
                    <a:pt x="211835" y="131063"/>
                  </a:lnTo>
                  <a:lnTo>
                    <a:pt x="211835" y="152399"/>
                  </a:lnTo>
                  <a:lnTo>
                    <a:pt x="211835" y="172211"/>
                  </a:lnTo>
                  <a:lnTo>
                    <a:pt x="217931" y="193547"/>
                  </a:lnTo>
                  <a:lnTo>
                    <a:pt x="222503" y="216407"/>
                  </a:lnTo>
                  <a:lnTo>
                    <a:pt x="228599" y="233171"/>
                  </a:lnTo>
                  <a:lnTo>
                    <a:pt x="240791" y="251459"/>
                  </a:lnTo>
                  <a:lnTo>
                    <a:pt x="252983" y="268223"/>
                  </a:lnTo>
                  <a:lnTo>
                    <a:pt x="268223" y="286511"/>
                  </a:lnTo>
                  <a:lnTo>
                    <a:pt x="284987" y="297179"/>
                  </a:lnTo>
                  <a:lnTo>
                    <a:pt x="303275" y="309371"/>
                  </a:lnTo>
                  <a:lnTo>
                    <a:pt x="327659" y="315467"/>
                  </a:lnTo>
                  <a:lnTo>
                    <a:pt x="350519" y="321563"/>
                  </a:lnTo>
                  <a:lnTo>
                    <a:pt x="374903" y="321563"/>
                  </a:lnTo>
                  <a:lnTo>
                    <a:pt x="419099" y="309371"/>
                  </a:lnTo>
                  <a:lnTo>
                    <a:pt x="457199" y="289559"/>
                  </a:lnTo>
                  <a:lnTo>
                    <a:pt x="487679" y="257555"/>
                  </a:lnTo>
                  <a:lnTo>
                    <a:pt x="499871" y="227075"/>
                  </a:lnTo>
                  <a:lnTo>
                    <a:pt x="502919" y="213359"/>
                  </a:lnTo>
                  <a:lnTo>
                    <a:pt x="504443" y="198119"/>
                  </a:lnTo>
                  <a:lnTo>
                    <a:pt x="504443" y="184403"/>
                  </a:lnTo>
                  <a:lnTo>
                    <a:pt x="496823" y="146303"/>
                  </a:lnTo>
                  <a:lnTo>
                    <a:pt x="478535" y="123443"/>
                  </a:lnTo>
                  <a:lnTo>
                    <a:pt x="469391" y="108203"/>
                  </a:lnTo>
                  <a:lnTo>
                    <a:pt x="454151" y="94487"/>
                  </a:lnTo>
                  <a:lnTo>
                    <a:pt x="437387" y="79247"/>
                  </a:lnTo>
                  <a:lnTo>
                    <a:pt x="419099" y="67055"/>
                  </a:lnTo>
                  <a:lnTo>
                    <a:pt x="400811" y="59435"/>
                  </a:lnTo>
                  <a:lnTo>
                    <a:pt x="387095" y="53339"/>
                  </a:lnTo>
                  <a:lnTo>
                    <a:pt x="371855" y="47243"/>
                  </a:lnTo>
                  <a:lnTo>
                    <a:pt x="356615" y="44195"/>
                  </a:lnTo>
                  <a:lnTo>
                    <a:pt x="341375" y="41147"/>
                  </a:lnTo>
                  <a:lnTo>
                    <a:pt x="329183" y="38099"/>
                  </a:lnTo>
                  <a:lnTo>
                    <a:pt x="318515" y="35051"/>
                  </a:lnTo>
                  <a:lnTo>
                    <a:pt x="309371" y="35051"/>
                  </a:lnTo>
                  <a:lnTo>
                    <a:pt x="300227" y="38099"/>
                  </a:lnTo>
                  <a:lnTo>
                    <a:pt x="291083" y="41147"/>
                  </a:lnTo>
                  <a:lnTo>
                    <a:pt x="278891" y="44195"/>
                  </a:lnTo>
                  <a:lnTo>
                    <a:pt x="271271" y="53339"/>
                  </a:lnTo>
                  <a:lnTo>
                    <a:pt x="262127" y="60959"/>
                  </a:lnTo>
                  <a:lnTo>
                    <a:pt x="252983" y="70103"/>
                  </a:lnTo>
                  <a:lnTo>
                    <a:pt x="246887" y="79247"/>
                  </a:lnTo>
                  <a:lnTo>
                    <a:pt x="240791" y="88391"/>
                  </a:lnTo>
                  <a:lnTo>
                    <a:pt x="234695" y="96011"/>
                  </a:lnTo>
                  <a:lnTo>
                    <a:pt x="231647" y="105155"/>
                  </a:lnTo>
                  <a:lnTo>
                    <a:pt x="231647" y="114299"/>
                  </a:lnTo>
                  <a:lnTo>
                    <a:pt x="231647" y="123443"/>
                  </a:lnTo>
                  <a:lnTo>
                    <a:pt x="231647" y="131063"/>
                  </a:lnTo>
                  <a:lnTo>
                    <a:pt x="237743" y="140207"/>
                  </a:lnTo>
                  <a:lnTo>
                    <a:pt x="243839" y="149351"/>
                  </a:lnTo>
                  <a:lnTo>
                    <a:pt x="252983" y="158495"/>
                  </a:lnTo>
                  <a:lnTo>
                    <a:pt x="262127" y="166115"/>
                  </a:lnTo>
                  <a:lnTo>
                    <a:pt x="272795" y="172211"/>
                  </a:lnTo>
                  <a:lnTo>
                    <a:pt x="281939" y="178307"/>
                  </a:lnTo>
                  <a:lnTo>
                    <a:pt x="294131" y="184403"/>
                  </a:lnTo>
                  <a:lnTo>
                    <a:pt x="306323" y="190499"/>
                  </a:lnTo>
                  <a:lnTo>
                    <a:pt x="318515" y="193547"/>
                  </a:lnTo>
                  <a:lnTo>
                    <a:pt x="332231" y="193547"/>
                  </a:lnTo>
                  <a:lnTo>
                    <a:pt x="350519" y="193547"/>
                  </a:lnTo>
                  <a:lnTo>
                    <a:pt x="365759" y="193547"/>
                  </a:lnTo>
                  <a:lnTo>
                    <a:pt x="377951" y="190499"/>
                  </a:lnTo>
                  <a:lnTo>
                    <a:pt x="388619" y="187451"/>
                  </a:lnTo>
                  <a:lnTo>
                    <a:pt x="400811" y="184403"/>
                  </a:lnTo>
                  <a:lnTo>
                    <a:pt x="409955" y="181355"/>
                  </a:lnTo>
                  <a:lnTo>
                    <a:pt x="419099" y="178307"/>
                  </a:lnTo>
                  <a:lnTo>
                    <a:pt x="428243" y="172211"/>
                  </a:lnTo>
                  <a:lnTo>
                    <a:pt x="437387" y="169163"/>
                  </a:lnTo>
                  <a:lnTo>
                    <a:pt x="443483" y="166115"/>
                  </a:lnTo>
                  <a:lnTo>
                    <a:pt x="448055" y="163067"/>
                  </a:lnTo>
                  <a:lnTo>
                    <a:pt x="451103" y="160019"/>
                  </a:lnTo>
                  <a:lnTo>
                    <a:pt x="454151" y="158495"/>
                  </a:lnTo>
                  <a:lnTo>
                    <a:pt x="457199" y="155447"/>
                  </a:lnTo>
                  <a:lnTo>
                    <a:pt x="460247" y="152399"/>
                  </a:lnTo>
                  <a:lnTo>
                    <a:pt x="463295" y="149351"/>
                  </a:lnTo>
                </a:path>
              </a:pathLst>
            </a:custGeom>
            <a:ln w="1676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10677" y="3879336"/>
              <a:ext cx="67055" cy="18440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685532" y="3619494"/>
              <a:ext cx="266700" cy="242570"/>
            </a:xfrm>
            <a:custGeom>
              <a:avLst/>
              <a:gdLst/>
              <a:ahLst/>
              <a:cxnLst/>
              <a:rect l="l" t="t" r="r" b="b"/>
              <a:pathLst>
                <a:path w="266700" h="242570">
                  <a:moveTo>
                    <a:pt x="0" y="73151"/>
                  </a:moveTo>
                  <a:lnTo>
                    <a:pt x="3047" y="70103"/>
                  </a:lnTo>
                  <a:lnTo>
                    <a:pt x="6095" y="68579"/>
                  </a:lnTo>
                  <a:lnTo>
                    <a:pt x="12191" y="65531"/>
                  </a:lnTo>
                  <a:lnTo>
                    <a:pt x="18287" y="62483"/>
                  </a:lnTo>
                  <a:lnTo>
                    <a:pt x="24383" y="59435"/>
                  </a:lnTo>
                  <a:lnTo>
                    <a:pt x="33527" y="56387"/>
                  </a:lnTo>
                  <a:lnTo>
                    <a:pt x="41147" y="53339"/>
                  </a:lnTo>
                  <a:lnTo>
                    <a:pt x="53339" y="53339"/>
                  </a:lnTo>
                  <a:lnTo>
                    <a:pt x="62483" y="56387"/>
                  </a:lnTo>
                  <a:lnTo>
                    <a:pt x="74675" y="59435"/>
                  </a:lnTo>
                  <a:lnTo>
                    <a:pt x="86867" y="62483"/>
                  </a:lnTo>
                  <a:lnTo>
                    <a:pt x="97535" y="70103"/>
                  </a:lnTo>
                  <a:lnTo>
                    <a:pt x="106679" y="82295"/>
                  </a:lnTo>
                  <a:lnTo>
                    <a:pt x="115823" y="97535"/>
                  </a:lnTo>
                  <a:lnTo>
                    <a:pt x="124967" y="111251"/>
                  </a:lnTo>
                  <a:lnTo>
                    <a:pt x="131063" y="129539"/>
                  </a:lnTo>
                  <a:lnTo>
                    <a:pt x="134111" y="149351"/>
                  </a:lnTo>
                  <a:lnTo>
                    <a:pt x="137159" y="166115"/>
                  </a:lnTo>
                  <a:lnTo>
                    <a:pt x="140207" y="184403"/>
                  </a:lnTo>
                  <a:lnTo>
                    <a:pt x="140207" y="199643"/>
                  </a:lnTo>
                  <a:lnTo>
                    <a:pt x="140207" y="210311"/>
                  </a:lnTo>
                  <a:lnTo>
                    <a:pt x="140207" y="242315"/>
                  </a:lnTo>
                  <a:lnTo>
                    <a:pt x="140207" y="239267"/>
                  </a:lnTo>
                  <a:lnTo>
                    <a:pt x="140207" y="234695"/>
                  </a:lnTo>
                  <a:lnTo>
                    <a:pt x="140207" y="222503"/>
                  </a:lnTo>
                  <a:lnTo>
                    <a:pt x="143255" y="210311"/>
                  </a:lnTo>
                  <a:lnTo>
                    <a:pt x="149351" y="193547"/>
                  </a:lnTo>
                  <a:lnTo>
                    <a:pt x="153923" y="175259"/>
                  </a:lnTo>
                  <a:lnTo>
                    <a:pt x="163067" y="155447"/>
                  </a:lnTo>
                  <a:lnTo>
                    <a:pt x="169163" y="137159"/>
                  </a:lnTo>
                  <a:lnTo>
                    <a:pt x="172211" y="123443"/>
                  </a:lnTo>
                  <a:lnTo>
                    <a:pt x="175259" y="108203"/>
                  </a:lnTo>
                  <a:lnTo>
                    <a:pt x="178307" y="97535"/>
                  </a:lnTo>
                  <a:lnTo>
                    <a:pt x="181355" y="88391"/>
                  </a:lnTo>
                  <a:lnTo>
                    <a:pt x="184403" y="79247"/>
                  </a:lnTo>
                  <a:lnTo>
                    <a:pt x="184403" y="70103"/>
                  </a:lnTo>
                  <a:lnTo>
                    <a:pt x="184403" y="62483"/>
                  </a:lnTo>
                  <a:lnTo>
                    <a:pt x="184403" y="53339"/>
                  </a:lnTo>
                  <a:lnTo>
                    <a:pt x="184403" y="44195"/>
                  </a:lnTo>
                  <a:lnTo>
                    <a:pt x="184403" y="35051"/>
                  </a:lnTo>
                  <a:lnTo>
                    <a:pt x="184403" y="30479"/>
                  </a:lnTo>
                  <a:lnTo>
                    <a:pt x="184403" y="27431"/>
                  </a:lnTo>
                  <a:lnTo>
                    <a:pt x="184403" y="21335"/>
                  </a:lnTo>
                  <a:lnTo>
                    <a:pt x="184403" y="18287"/>
                  </a:lnTo>
                  <a:lnTo>
                    <a:pt x="184403" y="15239"/>
                  </a:lnTo>
                  <a:lnTo>
                    <a:pt x="184403" y="12191"/>
                  </a:lnTo>
                  <a:lnTo>
                    <a:pt x="184403" y="9143"/>
                  </a:lnTo>
                  <a:lnTo>
                    <a:pt x="184403" y="6095"/>
                  </a:lnTo>
                  <a:lnTo>
                    <a:pt x="184403" y="4571"/>
                  </a:lnTo>
                  <a:lnTo>
                    <a:pt x="184403" y="0"/>
                  </a:lnTo>
                  <a:lnTo>
                    <a:pt x="181355" y="0"/>
                  </a:lnTo>
                  <a:lnTo>
                    <a:pt x="178307" y="0"/>
                  </a:lnTo>
                  <a:lnTo>
                    <a:pt x="175259" y="0"/>
                  </a:lnTo>
                  <a:lnTo>
                    <a:pt x="172211" y="0"/>
                  </a:lnTo>
                  <a:lnTo>
                    <a:pt x="169163" y="4571"/>
                  </a:lnTo>
                  <a:lnTo>
                    <a:pt x="166115" y="6095"/>
                  </a:lnTo>
                  <a:lnTo>
                    <a:pt x="163067" y="9143"/>
                  </a:lnTo>
                  <a:lnTo>
                    <a:pt x="160019" y="12191"/>
                  </a:lnTo>
                  <a:lnTo>
                    <a:pt x="156971" y="21335"/>
                  </a:lnTo>
                  <a:lnTo>
                    <a:pt x="153923" y="30479"/>
                  </a:lnTo>
                  <a:lnTo>
                    <a:pt x="153923" y="41147"/>
                  </a:lnTo>
                  <a:lnTo>
                    <a:pt x="153923" y="56387"/>
                  </a:lnTo>
                  <a:lnTo>
                    <a:pt x="153923" y="70103"/>
                  </a:lnTo>
                  <a:lnTo>
                    <a:pt x="153923" y="85343"/>
                  </a:lnTo>
                  <a:lnTo>
                    <a:pt x="156971" y="100583"/>
                  </a:lnTo>
                  <a:lnTo>
                    <a:pt x="160019" y="114299"/>
                  </a:lnTo>
                  <a:lnTo>
                    <a:pt x="166115" y="126491"/>
                  </a:lnTo>
                  <a:lnTo>
                    <a:pt x="172211" y="137159"/>
                  </a:lnTo>
                  <a:lnTo>
                    <a:pt x="178307" y="149351"/>
                  </a:lnTo>
                  <a:lnTo>
                    <a:pt x="184403" y="161543"/>
                  </a:lnTo>
                  <a:lnTo>
                    <a:pt x="190499" y="170687"/>
                  </a:lnTo>
                  <a:lnTo>
                    <a:pt x="196595" y="178307"/>
                  </a:lnTo>
                  <a:lnTo>
                    <a:pt x="202691" y="184403"/>
                  </a:lnTo>
                  <a:lnTo>
                    <a:pt x="207263" y="190499"/>
                  </a:lnTo>
                  <a:lnTo>
                    <a:pt x="213359" y="196595"/>
                  </a:lnTo>
                  <a:lnTo>
                    <a:pt x="219455" y="199643"/>
                  </a:lnTo>
                  <a:lnTo>
                    <a:pt x="225551" y="201167"/>
                  </a:lnTo>
                  <a:lnTo>
                    <a:pt x="231647" y="204215"/>
                  </a:lnTo>
                  <a:lnTo>
                    <a:pt x="265175" y="204215"/>
                  </a:lnTo>
                  <a:lnTo>
                    <a:pt x="266699" y="204215"/>
                  </a:lnTo>
                </a:path>
              </a:pathLst>
            </a:custGeom>
            <a:ln w="1676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2401823" y="5584692"/>
            <a:ext cx="367665" cy="181610"/>
            <a:chOff x="2401823" y="5584692"/>
            <a:chExt cx="367665" cy="181610"/>
          </a:xfrm>
        </p:grpSpPr>
        <p:sp>
          <p:nvSpPr>
            <p:cNvPr id="16" name="object 16"/>
            <p:cNvSpPr/>
            <p:nvPr/>
          </p:nvSpPr>
          <p:spPr>
            <a:xfrm>
              <a:off x="2645663" y="5757666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676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01823" y="5584692"/>
              <a:ext cx="367665" cy="179070"/>
            </a:xfrm>
            <a:custGeom>
              <a:avLst/>
              <a:gdLst/>
              <a:ahLst/>
              <a:cxnLst/>
              <a:rect l="l" t="t" r="r" b="b"/>
              <a:pathLst>
                <a:path w="367664" h="179070">
                  <a:moveTo>
                    <a:pt x="242315" y="177800"/>
                  </a:moveTo>
                  <a:lnTo>
                    <a:pt x="219456" y="177800"/>
                  </a:lnTo>
                  <a:lnTo>
                    <a:pt x="225551" y="179069"/>
                  </a:lnTo>
                  <a:lnTo>
                    <a:pt x="234695" y="179069"/>
                  </a:lnTo>
                  <a:lnTo>
                    <a:pt x="242315" y="177800"/>
                  </a:lnTo>
                  <a:close/>
                </a:path>
                <a:path w="367664" h="179070">
                  <a:moveTo>
                    <a:pt x="198119" y="152400"/>
                  </a:moveTo>
                  <a:lnTo>
                    <a:pt x="199644" y="158750"/>
                  </a:lnTo>
                  <a:lnTo>
                    <a:pt x="199644" y="160019"/>
                  </a:lnTo>
                  <a:lnTo>
                    <a:pt x="201168" y="162559"/>
                  </a:lnTo>
                  <a:lnTo>
                    <a:pt x="204215" y="166369"/>
                  </a:lnTo>
                  <a:lnTo>
                    <a:pt x="204215" y="167639"/>
                  </a:lnTo>
                  <a:lnTo>
                    <a:pt x="207263" y="172719"/>
                  </a:lnTo>
                  <a:lnTo>
                    <a:pt x="211836" y="175259"/>
                  </a:lnTo>
                  <a:lnTo>
                    <a:pt x="213359" y="175259"/>
                  </a:lnTo>
                  <a:lnTo>
                    <a:pt x="217931" y="177800"/>
                  </a:lnTo>
                  <a:lnTo>
                    <a:pt x="243839" y="177800"/>
                  </a:lnTo>
                  <a:lnTo>
                    <a:pt x="247650" y="177164"/>
                  </a:lnTo>
                  <a:lnTo>
                    <a:pt x="243839" y="176530"/>
                  </a:lnTo>
                  <a:lnTo>
                    <a:pt x="236219" y="176530"/>
                  </a:lnTo>
                  <a:lnTo>
                    <a:pt x="228600" y="173989"/>
                  </a:lnTo>
                  <a:lnTo>
                    <a:pt x="222503" y="172719"/>
                  </a:lnTo>
                  <a:lnTo>
                    <a:pt x="222503" y="171291"/>
                  </a:lnTo>
                  <a:lnTo>
                    <a:pt x="214883" y="168909"/>
                  </a:lnTo>
                  <a:lnTo>
                    <a:pt x="216407" y="168909"/>
                  </a:lnTo>
                  <a:lnTo>
                    <a:pt x="211836" y="166369"/>
                  </a:lnTo>
                  <a:lnTo>
                    <a:pt x="213359" y="166369"/>
                  </a:lnTo>
                  <a:lnTo>
                    <a:pt x="210312" y="162559"/>
                  </a:lnTo>
                  <a:lnTo>
                    <a:pt x="205739" y="154939"/>
                  </a:lnTo>
                  <a:lnTo>
                    <a:pt x="207263" y="154939"/>
                  </a:lnTo>
                  <a:lnTo>
                    <a:pt x="207263" y="153669"/>
                  </a:lnTo>
                  <a:lnTo>
                    <a:pt x="199644" y="153669"/>
                  </a:lnTo>
                  <a:lnTo>
                    <a:pt x="198119" y="152400"/>
                  </a:lnTo>
                  <a:close/>
                </a:path>
                <a:path w="367664" h="179070">
                  <a:moveTo>
                    <a:pt x="296418" y="149224"/>
                  </a:moveTo>
                  <a:lnTo>
                    <a:pt x="284988" y="158750"/>
                  </a:lnTo>
                  <a:lnTo>
                    <a:pt x="279907" y="161289"/>
                  </a:lnTo>
                  <a:lnTo>
                    <a:pt x="280415" y="161289"/>
                  </a:lnTo>
                  <a:lnTo>
                    <a:pt x="274319" y="165100"/>
                  </a:lnTo>
                  <a:lnTo>
                    <a:pt x="273303" y="165382"/>
                  </a:lnTo>
                  <a:lnTo>
                    <a:pt x="268224" y="168909"/>
                  </a:lnTo>
                  <a:lnTo>
                    <a:pt x="259080" y="172719"/>
                  </a:lnTo>
                  <a:lnTo>
                    <a:pt x="259080" y="173989"/>
                  </a:lnTo>
                  <a:lnTo>
                    <a:pt x="251459" y="175259"/>
                  </a:lnTo>
                  <a:lnTo>
                    <a:pt x="251459" y="176530"/>
                  </a:lnTo>
                  <a:lnTo>
                    <a:pt x="247650" y="177164"/>
                  </a:lnTo>
                  <a:lnTo>
                    <a:pt x="251459" y="177800"/>
                  </a:lnTo>
                  <a:lnTo>
                    <a:pt x="259080" y="177800"/>
                  </a:lnTo>
                  <a:lnTo>
                    <a:pt x="266700" y="176530"/>
                  </a:lnTo>
                  <a:lnTo>
                    <a:pt x="272795" y="173989"/>
                  </a:lnTo>
                  <a:lnTo>
                    <a:pt x="278892" y="172719"/>
                  </a:lnTo>
                  <a:lnTo>
                    <a:pt x="278892" y="170180"/>
                  </a:lnTo>
                  <a:lnTo>
                    <a:pt x="284988" y="167639"/>
                  </a:lnTo>
                  <a:lnTo>
                    <a:pt x="284988" y="166369"/>
                  </a:lnTo>
                  <a:lnTo>
                    <a:pt x="289559" y="161289"/>
                  </a:lnTo>
                  <a:lnTo>
                    <a:pt x="294131" y="154939"/>
                  </a:lnTo>
                  <a:lnTo>
                    <a:pt x="296418" y="149224"/>
                  </a:lnTo>
                  <a:close/>
                </a:path>
                <a:path w="367664" h="179070">
                  <a:moveTo>
                    <a:pt x="273303" y="165382"/>
                  </a:moveTo>
                  <a:lnTo>
                    <a:pt x="269748" y="166369"/>
                  </a:lnTo>
                  <a:lnTo>
                    <a:pt x="263651" y="168909"/>
                  </a:lnTo>
                  <a:lnTo>
                    <a:pt x="265175" y="168909"/>
                  </a:lnTo>
                  <a:lnTo>
                    <a:pt x="257556" y="170180"/>
                  </a:lnTo>
                  <a:lnTo>
                    <a:pt x="242315" y="170180"/>
                  </a:lnTo>
                  <a:lnTo>
                    <a:pt x="233171" y="172719"/>
                  </a:lnTo>
                  <a:lnTo>
                    <a:pt x="222503" y="172719"/>
                  </a:lnTo>
                  <a:lnTo>
                    <a:pt x="228600" y="173989"/>
                  </a:lnTo>
                  <a:lnTo>
                    <a:pt x="236219" y="176530"/>
                  </a:lnTo>
                  <a:lnTo>
                    <a:pt x="243839" y="176530"/>
                  </a:lnTo>
                  <a:lnTo>
                    <a:pt x="247650" y="177164"/>
                  </a:lnTo>
                  <a:lnTo>
                    <a:pt x="251459" y="176530"/>
                  </a:lnTo>
                  <a:lnTo>
                    <a:pt x="251459" y="175259"/>
                  </a:lnTo>
                  <a:lnTo>
                    <a:pt x="259080" y="173989"/>
                  </a:lnTo>
                  <a:lnTo>
                    <a:pt x="259080" y="172719"/>
                  </a:lnTo>
                  <a:lnTo>
                    <a:pt x="227075" y="172719"/>
                  </a:lnTo>
                  <a:lnTo>
                    <a:pt x="222503" y="171291"/>
                  </a:lnTo>
                  <a:lnTo>
                    <a:pt x="262509" y="171291"/>
                  </a:lnTo>
                  <a:lnTo>
                    <a:pt x="265175" y="170180"/>
                  </a:lnTo>
                  <a:lnTo>
                    <a:pt x="251459" y="170180"/>
                  </a:lnTo>
                  <a:lnTo>
                    <a:pt x="247395" y="169333"/>
                  </a:lnTo>
                  <a:lnTo>
                    <a:pt x="267208" y="169333"/>
                  </a:lnTo>
                  <a:lnTo>
                    <a:pt x="268224" y="168909"/>
                  </a:lnTo>
                  <a:lnTo>
                    <a:pt x="273303" y="165382"/>
                  </a:lnTo>
                  <a:close/>
                </a:path>
                <a:path w="367664" h="179070">
                  <a:moveTo>
                    <a:pt x="32511" y="107950"/>
                  </a:moveTo>
                  <a:lnTo>
                    <a:pt x="30480" y="107950"/>
                  </a:lnTo>
                  <a:lnTo>
                    <a:pt x="30480" y="110489"/>
                  </a:lnTo>
                  <a:lnTo>
                    <a:pt x="22859" y="110489"/>
                  </a:lnTo>
                  <a:lnTo>
                    <a:pt x="19812" y="114300"/>
                  </a:lnTo>
                  <a:lnTo>
                    <a:pt x="15239" y="115569"/>
                  </a:lnTo>
                  <a:lnTo>
                    <a:pt x="10668" y="120650"/>
                  </a:lnTo>
                  <a:lnTo>
                    <a:pt x="10668" y="121919"/>
                  </a:lnTo>
                  <a:lnTo>
                    <a:pt x="6095" y="128269"/>
                  </a:lnTo>
                  <a:lnTo>
                    <a:pt x="0" y="137159"/>
                  </a:lnTo>
                  <a:lnTo>
                    <a:pt x="0" y="148589"/>
                  </a:lnTo>
                  <a:lnTo>
                    <a:pt x="3048" y="158750"/>
                  </a:lnTo>
                  <a:lnTo>
                    <a:pt x="6095" y="162559"/>
                  </a:lnTo>
                  <a:lnTo>
                    <a:pt x="7619" y="166369"/>
                  </a:lnTo>
                  <a:lnTo>
                    <a:pt x="18287" y="175259"/>
                  </a:lnTo>
                  <a:lnTo>
                    <a:pt x="33527" y="175259"/>
                  </a:lnTo>
                  <a:lnTo>
                    <a:pt x="38100" y="173989"/>
                  </a:lnTo>
                  <a:lnTo>
                    <a:pt x="42671" y="173989"/>
                  </a:lnTo>
                  <a:lnTo>
                    <a:pt x="48768" y="168909"/>
                  </a:lnTo>
                  <a:lnTo>
                    <a:pt x="21336" y="168909"/>
                  </a:lnTo>
                  <a:lnTo>
                    <a:pt x="15239" y="166369"/>
                  </a:lnTo>
                  <a:lnTo>
                    <a:pt x="12192" y="162559"/>
                  </a:lnTo>
                  <a:lnTo>
                    <a:pt x="9143" y="157480"/>
                  </a:lnTo>
                  <a:lnTo>
                    <a:pt x="7619" y="157480"/>
                  </a:lnTo>
                  <a:lnTo>
                    <a:pt x="6095" y="152400"/>
                  </a:lnTo>
                  <a:lnTo>
                    <a:pt x="6095" y="147319"/>
                  </a:lnTo>
                  <a:lnTo>
                    <a:pt x="4571" y="143509"/>
                  </a:lnTo>
                  <a:lnTo>
                    <a:pt x="5714" y="139700"/>
                  </a:lnTo>
                  <a:lnTo>
                    <a:pt x="4571" y="139700"/>
                  </a:lnTo>
                  <a:lnTo>
                    <a:pt x="10668" y="129539"/>
                  </a:lnTo>
                  <a:lnTo>
                    <a:pt x="11277" y="129539"/>
                  </a:lnTo>
                  <a:lnTo>
                    <a:pt x="13715" y="124459"/>
                  </a:lnTo>
                  <a:lnTo>
                    <a:pt x="18287" y="120650"/>
                  </a:lnTo>
                  <a:lnTo>
                    <a:pt x="16763" y="120650"/>
                  </a:lnTo>
                  <a:lnTo>
                    <a:pt x="21335" y="119380"/>
                  </a:lnTo>
                  <a:lnTo>
                    <a:pt x="30480" y="113030"/>
                  </a:lnTo>
                  <a:lnTo>
                    <a:pt x="32003" y="113030"/>
                  </a:lnTo>
                  <a:lnTo>
                    <a:pt x="33527" y="110489"/>
                  </a:lnTo>
                  <a:lnTo>
                    <a:pt x="30480" y="110489"/>
                  </a:lnTo>
                  <a:lnTo>
                    <a:pt x="25907" y="109219"/>
                  </a:lnTo>
                  <a:lnTo>
                    <a:pt x="33019" y="109219"/>
                  </a:lnTo>
                  <a:lnTo>
                    <a:pt x="32511" y="107950"/>
                  </a:lnTo>
                  <a:close/>
                </a:path>
                <a:path w="367664" h="179070">
                  <a:moveTo>
                    <a:pt x="286633" y="92252"/>
                  </a:moveTo>
                  <a:lnTo>
                    <a:pt x="284988" y="92709"/>
                  </a:lnTo>
                  <a:lnTo>
                    <a:pt x="278892" y="93980"/>
                  </a:lnTo>
                  <a:lnTo>
                    <a:pt x="268224" y="96519"/>
                  </a:lnTo>
                  <a:lnTo>
                    <a:pt x="260603" y="99059"/>
                  </a:lnTo>
                  <a:lnTo>
                    <a:pt x="251459" y="102869"/>
                  </a:lnTo>
                  <a:lnTo>
                    <a:pt x="236219" y="113030"/>
                  </a:lnTo>
                  <a:lnTo>
                    <a:pt x="228599" y="119380"/>
                  </a:lnTo>
                  <a:lnTo>
                    <a:pt x="222503" y="123189"/>
                  </a:lnTo>
                  <a:lnTo>
                    <a:pt x="222503" y="124459"/>
                  </a:lnTo>
                  <a:lnTo>
                    <a:pt x="217931" y="130809"/>
                  </a:lnTo>
                  <a:lnTo>
                    <a:pt x="214883" y="137159"/>
                  </a:lnTo>
                  <a:lnTo>
                    <a:pt x="211836" y="140969"/>
                  </a:lnTo>
                  <a:lnTo>
                    <a:pt x="210312" y="147319"/>
                  </a:lnTo>
                  <a:lnTo>
                    <a:pt x="210312" y="158750"/>
                  </a:lnTo>
                  <a:lnTo>
                    <a:pt x="216407" y="167639"/>
                  </a:lnTo>
                  <a:lnTo>
                    <a:pt x="217931" y="167639"/>
                  </a:lnTo>
                  <a:lnTo>
                    <a:pt x="222503" y="170180"/>
                  </a:lnTo>
                  <a:lnTo>
                    <a:pt x="222503" y="171291"/>
                  </a:lnTo>
                  <a:lnTo>
                    <a:pt x="227075" y="172719"/>
                  </a:lnTo>
                  <a:lnTo>
                    <a:pt x="233171" y="172719"/>
                  </a:lnTo>
                  <a:lnTo>
                    <a:pt x="242315" y="170180"/>
                  </a:lnTo>
                  <a:lnTo>
                    <a:pt x="247395" y="169333"/>
                  </a:lnTo>
                  <a:lnTo>
                    <a:pt x="245363" y="168909"/>
                  </a:lnTo>
                  <a:lnTo>
                    <a:pt x="237744" y="168909"/>
                  </a:lnTo>
                  <a:lnTo>
                    <a:pt x="231648" y="166369"/>
                  </a:lnTo>
                  <a:lnTo>
                    <a:pt x="227075" y="165100"/>
                  </a:lnTo>
                  <a:lnTo>
                    <a:pt x="222503" y="161289"/>
                  </a:lnTo>
                  <a:lnTo>
                    <a:pt x="218846" y="157480"/>
                  </a:lnTo>
                  <a:lnTo>
                    <a:pt x="217931" y="157480"/>
                  </a:lnTo>
                  <a:lnTo>
                    <a:pt x="216407" y="154939"/>
                  </a:lnTo>
                  <a:lnTo>
                    <a:pt x="217931" y="154939"/>
                  </a:lnTo>
                  <a:lnTo>
                    <a:pt x="217931" y="148589"/>
                  </a:lnTo>
                  <a:lnTo>
                    <a:pt x="219456" y="144780"/>
                  </a:lnTo>
                  <a:lnTo>
                    <a:pt x="217931" y="144780"/>
                  </a:lnTo>
                  <a:lnTo>
                    <a:pt x="220980" y="139700"/>
                  </a:lnTo>
                  <a:lnTo>
                    <a:pt x="225551" y="134619"/>
                  </a:lnTo>
                  <a:lnTo>
                    <a:pt x="228600" y="129539"/>
                  </a:lnTo>
                  <a:lnTo>
                    <a:pt x="240791" y="119380"/>
                  </a:lnTo>
                  <a:lnTo>
                    <a:pt x="248412" y="114300"/>
                  </a:lnTo>
                  <a:lnTo>
                    <a:pt x="246887" y="114300"/>
                  </a:lnTo>
                  <a:lnTo>
                    <a:pt x="256031" y="110489"/>
                  </a:lnTo>
                  <a:lnTo>
                    <a:pt x="254507" y="110489"/>
                  </a:lnTo>
                  <a:lnTo>
                    <a:pt x="263651" y="106680"/>
                  </a:lnTo>
                  <a:lnTo>
                    <a:pt x="271271" y="102869"/>
                  </a:lnTo>
                  <a:lnTo>
                    <a:pt x="269748" y="102869"/>
                  </a:lnTo>
                  <a:lnTo>
                    <a:pt x="280415" y="101600"/>
                  </a:lnTo>
                  <a:lnTo>
                    <a:pt x="286512" y="100330"/>
                  </a:lnTo>
                  <a:lnTo>
                    <a:pt x="287845" y="100330"/>
                  </a:lnTo>
                  <a:lnTo>
                    <a:pt x="286633" y="92252"/>
                  </a:lnTo>
                  <a:close/>
                </a:path>
                <a:path w="367664" h="179070">
                  <a:moveTo>
                    <a:pt x="291845" y="141605"/>
                  </a:moveTo>
                  <a:lnTo>
                    <a:pt x="286512" y="146050"/>
                  </a:lnTo>
                  <a:lnTo>
                    <a:pt x="288036" y="146050"/>
                  </a:lnTo>
                  <a:lnTo>
                    <a:pt x="280415" y="152400"/>
                  </a:lnTo>
                  <a:lnTo>
                    <a:pt x="272795" y="157480"/>
                  </a:lnTo>
                  <a:lnTo>
                    <a:pt x="263651" y="161289"/>
                  </a:lnTo>
                  <a:lnTo>
                    <a:pt x="256031" y="166369"/>
                  </a:lnTo>
                  <a:lnTo>
                    <a:pt x="249936" y="168909"/>
                  </a:lnTo>
                  <a:lnTo>
                    <a:pt x="247395" y="169333"/>
                  </a:lnTo>
                  <a:lnTo>
                    <a:pt x="251459" y="170180"/>
                  </a:lnTo>
                  <a:lnTo>
                    <a:pt x="257556" y="170180"/>
                  </a:lnTo>
                  <a:lnTo>
                    <a:pt x="265175" y="168909"/>
                  </a:lnTo>
                  <a:lnTo>
                    <a:pt x="263651" y="168909"/>
                  </a:lnTo>
                  <a:lnTo>
                    <a:pt x="269748" y="166369"/>
                  </a:lnTo>
                  <a:lnTo>
                    <a:pt x="273303" y="165382"/>
                  </a:lnTo>
                  <a:lnTo>
                    <a:pt x="277368" y="162559"/>
                  </a:lnTo>
                  <a:lnTo>
                    <a:pt x="279907" y="161289"/>
                  </a:lnTo>
                  <a:lnTo>
                    <a:pt x="278892" y="161289"/>
                  </a:lnTo>
                  <a:lnTo>
                    <a:pt x="283463" y="157480"/>
                  </a:lnTo>
                  <a:lnTo>
                    <a:pt x="286512" y="151130"/>
                  </a:lnTo>
                  <a:lnTo>
                    <a:pt x="291083" y="144780"/>
                  </a:lnTo>
                  <a:lnTo>
                    <a:pt x="291845" y="141605"/>
                  </a:lnTo>
                  <a:close/>
                </a:path>
                <a:path w="367664" h="179070">
                  <a:moveTo>
                    <a:pt x="44195" y="165100"/>
                  </a:moveTo>
                  <a:lnTo>
                    <a:pt x="41148" y="167639"/>
                  </a:lnTo>
                  <a:lnTo>
                    <a:pt x="36575" y="167639"/>
                  </a:lnTo>
                  <a:lnTo>
                    <a:pt x="32003" y="168909"/>
                  </a:lnTo>
                  <a:lnTo>
                    <a:pt x="48768" y="168909"/>
                  </a:lnTo>
                  <a:lnTo>
                    <a:pt x="51815" y="166369"/>
                  </a:lnTo>
                  <a:lnTo>
                    <a:pt x="44195" y="166369"/>
                  </a:lnTo>
                  <a:lnTo>
                    <a:pt x="44195" y="165100"/>
                  </a:lnTo>
                  <a:close/>
                </a:path>
                <a:path w="367664" h="179070">
                  <a:moveTo>
                    <a:pt x="237744" y="167639"/>
                  </a:moveTo>
                  <a:lnTo>
                    <a:pt x="237744" y="168909"/>
                  </a:lnTo>
                  <a:lnTo>
                    <a:pt x="245363" y="168909"/>
                  </a:lnTo>
                  <a:lnTo>
                    <a:pt x="237744" y="167639"/>
                  </a:lnTo>
                  <a:close/>
                </a:path>
                <a:path w="367664" h="179070">
                  <a:moveTo>
                    <a:pt x="100583" y="165100"/>
                  </a:moveTo>
                  <a:lnTo>
                    <a:pt x="100583" y="166369"/>
                  </a:lnTo>
                  <a:lnTo>
                    <a:pt x="103631" y="167639"/>
                  </a:lnTo>
                  <a:lnTo>
                    <a:pt x="100583" y="165100"/>
                  </a:lnTo>
                  <a:close/>
                </a:path>
                <a:path w="367664" h="179070">
                  <a:moveTo>
                    <a:pt x="106680" y="152400"/>
                  </a:moveTo>
                  <a:lnTo>
                    <a:pt x="100583" y="152400"/>
                  </a:lnTo>
                  <a:lnTo>
                    <a:pt x="100583" y="165100"/>
                  </a:lnTo>
                  <a:lnTo>
                    <a:pt x="103631" y="167639"/>
                  </a:lnTo>
                  <a:lnTo>
                    <a:pt x="105156" y="167639"/>
                  </a:lnTo>
                  <a:lnTo>
                    <a:pt x="106680" y="166369"/>
                  </a:lnTo>
                  <a:lnTo>
                    <a:pt x="107441" y="166369"/>
                  </a:lnTo>
                  <a:lnTo>
                    <a:pt x="108203" y="165100"/>
                  </a:lnTo>
                  <a:lnTo>
                    <a:pt x="108203" y="157480"/>
                  </a:lnTo>
                  <a:lnTo>
                    <a:pt x="106680" y="154939"/>
                  </a:lnTo>
                  <a:lnTo>
                    <a:pt x="106680" y="152400"/>
                  </a:lnTo>
                  <a:close/>
                </a:path>
                <a:path w="367664" h="179070">
                  <a:moveTo>
                    <a:pt x="107441" y="166369"/>
                  </a:moveTo>
                  <a:lnTo>
                    <a:pt x="106680" y="166369"/>
                  </a:lnTo>
                  <a:lnTo>
                    <a:pt x="105156" y="167639"/>
                  </a:lnTo>
                  <a:lnTo>
                    <a:pt x="106680" y="167639"/>
                  </a:lnTo>
                  <a:lnTo>
                    <a:pt x="107441" y="166369"/>
                  </a:lnTo>
                  <a:close/>
                </a:path>
                <a:path w="367664" h="179070">
                  <a:moveTo>
                    <a:pt x="64312" y="133604"/>
                  </a:moveTo>
                  <a:lnTo>
                    <a:pt x="62483" y="135889"/>
                  </a:lnTo>
                  <a:lnTo>
                    <a:pt x="62390" y="137355"/>
                  </a:lnTo>
                  <a:lnTo>
                    <a:pt x="59436" y="143509"/>
                  </a:lnTo>
                  <a:lnTo>
                    <a:pt x="57912" y="143509"/>
                  </a:lnTo>
                  <a:lnTo>
                    <a:pt x="56387" y="147319"/>
                  </a:lnTo>
                  <a:lnTo>
                    <a:pt x="51815" y="157480"/>
                  </a:lnTo>
                  <a:lnTo>
                    <a:pt x="45719" y="162559"/>
                  </a:lnTo>
                  <a:lnTo>
                    <a:pt x="47243" y="162559"/>
                  </a:lnTo>
                  <a:lnTo>
                    <a:pt x="44195" y="166369"/>
                  </a:lnTo>
                  <a:lnTo>
                    <a:pt x="51815" y="166369"/>
                  </a:lnTo>
                  <a:lnTo>
                    <a:pt x="53339" y="165100"/>
                  </a:lnTo>
                  <a:lnTo>
                    <a:pt x="57912" y="157480"/>
                  </a:lnTo>
                  <a:lnTo>
                    <a:pt x="60959" y="153669"/>
                  </a:lnTo>
                  <a:lnTo>
                    <a:pt x="62483" y="148589"/>
                  </a:lnTo>
                  <a:lnTo>
                    <a:pt x="67818" y="139700"/>
                  </a:lnTo>
                  <a:lnTo>
                    <a:pt x="67056" y="139700"/>
                  </a:lnTo>
                  <a:lnTo>
                    <a:pt x="71627" y="135889"/>
                  </a:lnTo>
                  <a:lnTo>
                    <a:pt x="71627" y="134619"/>
                  </a:lnTo>
                  <a:lnTo>
                    <a:pt x="64007" y="134619"/>
                  </a:lnTo>
                  <a:lnTo>
                    <a:pt x="64312" y="133604"/>
                  </a:lnTo>
                  <a:close/>
                </a:path>
                <a:path w="367664" h="179070">
                  <a:moveTo>
                    <a:pt x="108203" y="165100"/>
                  </a:moveTo>
                  <a:lnTo>
                    <a:pt x="107441" y="166369"/>
                  </a:lnTo>
                  <a:lnTo>
                    <a:pt x="108203" y="166369"/>
                  </a:lnTo>
                  <a:lnTo>
                    <a:pt x="108203" y="165100"/>
                  </a:lnTo>
                  <a:close/>
                </a:path>
                <a:path w="367664" h="179070">
                  <a:moveTo>
                    <a:pt x="134112" y="153669"/>
                  </a:moveTo>
                  <a:lnTo>
                    <a:pt x="129539" y="153669"/>
                  </a:lnTo>
                  <a:lnTo>
                    <a:pt x="126492" y="157480"/>
                  </a:lnTo>
                  <a:lnTo>
                    <a:pt x="126492" y="158750"/>
                  </a:lnTo>
                  <a:lnTo>
                    <a:pt x="124968" y="161289"/>
                  </a:lnTo>
                  <a:lnTo>
                    <a:pt x="124968" y="165100"/>
                  </a:lnTo>
                  <a:lnTo>
                    <a:pt x="126492" y="166369"/>
                  </a:lnTo>
                  <a:lnTo>
                    <a:pt x="128015" y="166369"/>
                  </a:lnTo>
                  <a:lnTo>
                    <a:pt x="126492" y="165100"/>
                  </a:lnTo>
                  <a:lnTo>
                    <a:pt x="132587" y="165100"/>
                  </a:lnTo>
                  <a:lnTo>
                    <a:pt x="132587" y="160019"/>
                  </a:lnTo>
                  <a:lnTo>
                    <a:pt x="133350" y="160019"/>
                  </a:lnTo>
                  <a:lnTo>
                    <a:pt x="134112" y="158750"/>
                  </a:lnTo>
                  <a:lnTo>
                    <a:pt x="134112" y="153669"/>
                  </a:lnTo>
                  <a:close/>
                </a:path>
                <a:path w="367664" h="179070">
                  <a:moveTo>
                    <a:pt x="132587" y="165100"/>
                  </a:moveTo>
                  <a:lnTo>
                    <a:pt x="126492" y="165100"/>
                  </a:lnTo>
                  <a:lnTo>
                    <a:pt x="128015" y="166369"/>
                  </a:lnTo>
                  <a:lnTo>
                    <a:pt x="131063" y="166369"/>
                  </a:lnTo>
                  <a:lnTo>
                    <a:pt x="132587" y="165100"/>
                  </a:lnTo>
                  <a:close/>
                </a:path>
                <a:path w="367664" h="179070">
                  <a:moveTo>
                    <a:pt x="134112" y="160019"/>
                  </a:moveTo>
                  <a:lnTo>
                    <a:pt x="132587" y="161289"/>
                  </a:lnTo>
                  <a:lnTo>
                    <a:pt x="132587" y="162559"/>
                  </a:lnTo>
                  <a:lnTo>
                    <a:pt x="134112" y="160019"/>
                  </a:lnTo>
                  <a:close/>
                </a:path>
                <a:path w="367664" h="179070">
                  <a:moveTo>
                    <a:pt x="306206" y="137355"/>
                  </a:moveTo>
                  <a:lnTo>
                    <a:pt x="304800" y="139700"/>
                  </a:lnTo>
                  <a:lnTo>
                    <a:pt x="303275" y="140969"/>
                  </a:lnTo>
                  <a:lnTo>
                    <a:pt x="300663" y="144598"/>
                  </a:lnTo>
                  <a:lnTo>
                    <a:pt x="327659" y="162559"/>
                  </a:lnTo>
                  <a:lnTo>
                    <a:pt x="341375" y="162559"/>
                  </a:lnTo>
                  <a:lnTo>
                    <a:pt x="347471" y="161289"/>
                  </a:lnTo>
                  <a:lnTo>
                    <a:pt x="353568" y="158750"/>
                  </a:lnTo>
                  <a:lnTo>
                    <a:pt x="359663" y="157480"/>
                  </a:lnTo>
                  <a:lnTo>
                    <a:pt x="365759" y="153669"/>
                  </a:lnTo>
                  <a:lnTo>
                    <a:pt x="324612" y="153669"/>
                  </a:lnTo>
                  <a:lnTo>
                    <a:pt x="320039" y="152400"/>
                  </a:lnTo>
                  <a:lnTo>
                    <a:pt x="319024" y="151130"/>
                  </a:lnTo>
                  <a:lnTo>
                    <a:pt x="316992" y="151130"/>
                  </a:lnTo>
                  <a:lnTo>
                    <a:pt x="309371" y="143509"/>
                  </a:lnTo>
                  <a:lnTo>
                    <a:pt x="306206" y="137355"/>
                  </a:lnTo>
                  <a:close/>
                </a:path>
                <a:path w="367664" h="179070">
                  <a:moveTo>
                    <a:pt x="126492" y="157480"/>
                  </a:moveTo>
                  <a:lnTo>
                    <a:pt x="124968" y="158750"/>
                  </a:lnTo>
                  <a:lnTo>
                    <a:pt x="124968" y="161289"/>
                  </a:lnTo>
                  <a:lnTo>
                    <a:pt x="126492" y="158750"/>
                  </a:lnTo>
                  <a:lnTo>
                    <a:pt x="126492" y="157480"/>
                  </a:lnTo>
                  <a:close/>
                </a:path>
                <a:path w="367664" h="179070">
                  <a:moveTo>
                    <a:pt x="133350" y="160019"/>
                  </a:moveTo>
                  <a:lnTo>
                    <a:pt x="132587" y="160019"/>
                  </a:lnTo>
                  <a:lnTo>
                    <a:pt x="132587" y="161289"/>
                  </a:lnTo>
                  <a:lnTo>
                    <a:pt x="133350" y="160019"/>
                  </a:lnTo>
                  <a:close/>
                </a:path>
                <a:path w="367664" h="179070">
                  <a:moveTo>
                    <a:pt x="296828" y="136280"/>
                  </a:moveTo>
                  <a:lnTo>
                    <a:pt x="292607" y="140969"/>
                  </a:lnTo>
                  <a:lnTo>
                    <a:pt x="291845" y="141605"/>
                  </a:lnTo>
                  <a:lnTo>
                    <a:pt x="291083" y="144780"/>
                  </a:lnTo>
                  <a:lnTo>
                    <a:pt x="286512" y="151130"/>
                  </a:lnTo>
                  <a:lnTo>
                    <a:pt x="283463" y="157480"/>
                  </a:lnTo>
                  <a:lnTo>
                    <a:pt x="278892" y="161289"/>
                  </a:lnTo>
                  <a:lnTo>
                    <a:pt x="279907" y="161289"/>
                  </a:lnTo>
                  <a:lnTo>
                    <a:pt x="284988" y="158750"/>
                  </a:lnTo>
                  <a:lnTo>
                    <a:pt x="296418" y="149224"/>
                  </a:lnTo>
                  <a:lnTo>
                    <a:pt x="297180" y="147319"/>
                  </a:lnTo>
                  <a:lnTo>
                    <a:pt x="298703" y="147319"/>
                  </a:lnTo>
                  <a:lnTo>
                    <a:pt x="299821" y="142663"/>
                  </a:lnTo>
                  <a:lnTo>
                    <a:pt x="297180" y="137159"/>
                  </a:lnTo>
                  <a:lnTo>
                    <a:pt x="296828" y="136280"/>
                  </a:lnTo>
                  <a:close/>
                </a:path>
                <a:path w="367664" h="179070">
                  <a:moveTo>
                    <a:pt x="99059" y="151130"/>
                  </a:moveTo>
                  <a:lnTo>
                    <a:pt x="99059" y="154939"/>
                  </a:lnTo>
                  <a:lnTo>
                    <a:pt x="100583" y="158750"/>
                  </a:lnTo>
                  <a:lnTo>
                    <a:pt x="100583" y="153669"/>
                  </a:lnTo>
                  <a:lnTo>
                    <a:pt x="99059" y="151130"/>
                  </a:lnTo>
                  <a:close/>
                </a:path>
                <a:path w="367664" h="179070">
                  <a:moveTo>
                    <a:pt x="184403" y="105409"/>
                  </a:moveTo>
                  <a:lnTo>
                    <a:pt x="169163" y="105409"/>
                  </a:lnTo>
                  <a:lnTo>
                    <a:pt x="167639" y="106680"/>
                  </a:lnTo>
                  <a:lnTo>
                    <a:pt x="164592" y="107950"/>
                  </a:lnTo>
                  <a:lnTo>
                    <a:pt x="160019" y="113030"/>
                  </a:lnTo>
                  <a:lnTo>
                    <a:pt x="156971" y="116839"/>
                  </a:lnTo>
                  <a:lnTo>
                    <a:pt x="150875" y="121919"/>
                  </a:lnTo>
                  <a:lnTo>
                    <a:pt x="144780" y="128269"/>
                  </a:lnTo>
                  <a:lnTo>
                    <a:pt x="140207" y="134619"/>
                  </a:lnTo>
                  <a:lnTo>
                    <a:pt x="137159" y="139700"/>
                  </a:lnTo>
                  <a:lnTo>
                    <a:pt x="134112" y="143933"/>
                  </a:lnTo>
                  <a:lnTo>
                    <a:pt x="134112" y="158750"/>
                  </a:lnTo>
                  <a:lnTo>
                    <a:pt x="135636" y="157480"/>
                  </a:lnTo>
                  <a:lnTo>
                    <a:pt x="137159" y="153669"/>
                  </a:lnTo>
                  <a:lnTo>
                    <a:pt x="135636" y="153669"/>
                  </a:lnTo>
                  <a:lnTo>
                    <a:pt x="138683" y="151130"/>
                  </a:lnTo>
                  <a:lnTo>
                    <a:pt x="147827" y="138430"/>
                  </a:lnTo>
                  <a:lnTo>
                    <a:pt x="146303" y="138430"/>
                  </a:lnTo>
                  <a:lnTo>
                    <a:pt x="150875" y="132080"/>
                  </a:lnTo>
                  <a:lnTo>
                    <a:pt x="156971" y="128269"/>
                  </a:lnTo>
                  <a:lnTo>
                    <a:pt x="155448" y="128269"/>
                  </a:lnTo>
                  <a:lnTo>
                    <a:pt x="161544" y="123189"/>
                  </a:lnTo>
                  <a:lnTo>
                    <a:pt x="161544" y="121919"/>
                  </a:lnTo>
                  <a:lnTo>
                    <a:pt x="169163" y="114300"/>
                  </a:lnTo>
                  <a:lnTo>
                    <a:pt x="172212" y="113030"/>
                  </a:lnTo>
                  <a:lnTo>
                    <a:pt x="173736" y="113030"/>
                  </a:lnTo>
                  <a:lnTo>
                    <a:pt x="176021" y="111125"/>
                  </a:lnTo>
                  <a:lnTo>
                    <a:pt x="175259" y="110489"/>
                  </a:lnTo>
                  <a:lnTo>
                    <a:pt x="192938" y="110489"/>
                  </a:lnTo>
                  <a:lnTo>
                    <a:pt x="190500" y="107950"/>
                  </a:lnTo>
                  <a:lnTo>
                    <a:pt x="188975" y="107950"/>
                  </a:lnTo>
                  <a:lnTo>
                    <a:pt x="185927" y="106680"/>
                  </a:lnTo>
                  <a:lnTo>
                    <a:pt x="184403" y="105409"/>
                  </a:lnTo>
                  <a:close/>
                </a:path>
                <a:path w="367664" h="179070">
                  <a:moveTo>
                    <a:pt x="7619" y="154939"/>
                  </a:moveTo>
                  <a:lnTo>
                    <a:pt x="7619" y="157480"/>
                  </a:lnTo>
                  <a:lnTo>
                    <a:pt x="9143" y="157480"/>
                  </a:lnTo>
                  <a:lnTo>
                    <a:pt x="7619" y="154939"/>
                  </a:lnTo>
                  <a:close/>
                </a:path>
                <a:path w="367664" h="179070">
                  <a:moveTo>
                    <a:pt x="106680" y="153669"/>
                  </a:moveTo>
                  <a:lnTo>
                    <a:pt x="106680" y="154939"/>
                  </a:lnTo>
                  <a:lnTo>
                    <a:pt x="108203" y="157480"/>
                  </a:lnTo>
                  <a:lnTo>
                    <a:pt x="106680" y="153669"/>
                  </a:lnTo>
                  <a:close/>
                </a:path>
                <a:path w="367664" h="179070">
                  <a:moveTo>
                    <a:pt x="124968" y="128269"/>
                  </a:moveTo>
                  <a:lnTo>
                    <a:pt x="126492" y="130809"/>
                  </a:lnTo>
                  <a:lnTo>
                    <a:pt x="126492" y="157480"/>
                  </a:lnTo>
                  <a:lnTo>
                    <a:pt x="128524" y="154939"/>
                  </a:lnTo>
                  <a:lnTo>
                    <a:pt x="128015" y="154939"/>
                  </a:lnTo>
                  <a:lnTo>
                    <a:pt x="129539" y="151130"/>
                  </a:lnTo>
                  <a:lnTo>
                    <a:pt x="132587" y="146050"/>
                  </a:lnTo>
                  <a:lnTo>
                    <a:pt x="134112" y="143933"/>
                  </a:lnTo>
                  <a:lnTo>
                    <a:pt x="134112" y="129539"/>
                  </a:lnTo>
                  <a:lnTo>
                    <a:pt x="126492" y="129539"/>
                  </a:lnTo>
                  <a:lnTo>
                    <a:pt x="124968" y="128269"/>
                  </a:lnTo>
                  <a:close/>
                </a:path>
                <a:path w="367664" h="179070">
                  <a:moveTo>
                    <a:pt x="207263" y="154939"/>
                  </a:moveTo>
                  <a:lnTo>
                    <a:pt x="205739" y="154939"/>
                  </a:lnTo>
                  <a:lnTo>
                    <a:pt x="207264" y="157480"/>
                  </a:lnTo>
                  <a:lnTo>
                    <a:pt x="207263" y="154939"/>
                  </a:lnTo>
                  <a:close/>
                </a:path>
                <a:path w="367664" h="179070">
                  <a:moveTo>
                    <a:pt x="216407" y="154939"/>
                  </a:moveTo>
                  <a:lnTo>
                    <a:pt x="217931" y="157480"/>
                  </a:lnTo>
                  <a:lnTo>
                    <a:pt x="217931" y="156527"/>
                  </a:lnTo>
                  <a:lnTo>
                    <a:pt x="216407" y="154939"/>
                  </a:lnTo>
                  <a:close/>
                </a:path>
                <a:path w="367664" h="179070">
                  <a:moveTo>
                    <a:pt x="217931" y="156527"/>
                  </a:moveTo>
                  <a:lnTo>
                    <a:pt x="217931" y="157480"/>
                  </a:lnTo>
                  <a:lnTo>
                    <a:pt x="218846" y="157480"/>
                  </a:lnTo>
                  <a:lnTo>
                    <a:pt x="217931" y="156527"/>
                  </a:lnTo>
                  <a:close/>
                </a:path>
                <a:path w="367664" h="179070">
                  <a:moveTo>
                    <a:pt x="217931" y="154939"/>
                  </a:moveTo>
                  <a:lnTo>
                    <a:pt x="216407" y="154939"/>
                  </a:lnTo>
                  <a:lnTo>
                    <a:pt x="217931" y="156527"/>
                  </a:lnTo>
                  <a:lnTo>
                    <a:pt x="217931" y="154939"/>
                  </a:lnTo>
                  <a:close/>
                </a:path>
                <a:path w="367664" h="179070">
                  <a:moveTo>
                    <a:pt x="134112" y="143933"/>
                  </a:moveTo>
                  <a:lnTo>
                    <a:pt x="132587" y="146050"/>
                  </a:lnTo>
                  <a:lnTo>
                    <a:pt x="129539" y="151130"/>
                  </a:lnTo>
                  <a:lnTo>
                    <a:pt x="128015" y="154939"/>
                  </a:lnTo>
                  <a:lnTo>
                    <a:pt x="129539" y="153669"/>
                  </a:lnTo>
                  <a:lnTo>
                    <a:pt x="134112" y="153669"/>
                  </a:lnTo>
                  <a:lnTo>
                    <a:pt x="134112" y="143933"/>
                  </a:lnTo>
                  <a:close/>
                </a:path>
                <a:path w="367664" h="179070">
                  <a:moveTo>
                    <a:pt x="129539" y="153669"/>
                  </a:moveTo>
                  <a:lnTo>
                    <a:pt x="128015" y="154939"/>
                  </a:lnTo>
                  <a:lnTo>
                    <a:pt x="128524" y="154939"/>
                  </a:lnTo>
                  <a:lnTo>
                    <a:pt x="129539" y="153669"/>
                  </a:lnTo>
                  <a:close/>
                </a:path>
                <a:path w="367664" h="179070">
                  <a:moveTo>
                    <a:pt x="101237" y="135708"/>
                  </a:moveTo>
                  <a:lnTo>
                    <a:pt x="100583" y="138430"/>
                  </a:lnTo>
                  <a:lnTo>
                    <a:pt x="100583" y="144780"/>
                  </a:lnTo>
                  <a:lnTo>
                    <a:pt x="99059" y="151130"/>
                  </a:lnTo>
                  <a:lnTo>
                    <a:pt x="100583" y="153669"/>
                  </a:lnTo>
                  <a:lnTo>
                    <a:pt x="100583" y="152400"/>
                  </a:lnTo>
                  <a:lnTo>
                    <a:pt x="106680" y="152400"/>
                  </a:lnTo>
                  <a:lnTo>
                    <a:pt x="106680" y="148589"/>
                  </a:lnTo>
                  <a:lnTo>
                    <a:pt x="105156" y="144780"/>
                  </a:lnTo>
                  <a:lnTo>
                    <a:pt x="105156" y="140969"/>
                  </a:lnTo>
                  <a:lnTo>
                    <a:pt x="103631" y="140969"/>
                  </a:lnTo>
                  <a:lnTo>
                    <a:pt x="102107" y="137159"/>
                  </a:lnTo>
                  <a:lnTo>
                    <a:pt x="101237" y="135708"/>
                  </a:lnTo>
                  <a:close/>
                </a:path>
                <a:path w="367664" h="179070">
                  <a:moveTo>
                    <a:pt x="204215" y="137159"/>
                  </a:moveTo>
                  <a:lnTo>
                    <a:pt x="196595" y="137159"/>
                  </a:lnTo>
                  <a:lnTo>
                    <a:pt x="196595" y="143509"/>
                  </a:lnTo>
                  <a:lnTo>
                    <a:pt x="198119" y="147319"/>
                  </a:lnTo>
                  <a:lnTo>
                    <a:pt x="198119" y="148589"/>
                  </a:lnTo>
                  <a:lnTo>
                    <a:pt x="199644" y="153669"/>
                  </a:lnTo>
                  <a:lnTo>
                    <a:pt x="207263" y="153669"/>
                  </a:lnTo>
                  <a:lnTo>
                    <a:pt x="207263" y="152400"/>
                  </a:lnTo>
                  <a:lnTo>
                    <a:pt x="205739" y="151130"/>
                  </a:lnTo>
                  <a:lnTo>
                    <a:pt x="205739" y="146050"/>
                  </a:lnTo>
                  <a:lnTo>
                    <a:pt x="204215" y="140969"/>
                  </a:lnTo>
                  <a:lnTo>
                    <a:pt x="204215" y="137159"/>
                  </a:lnTo>
                  <a:close/>
                </a:path>
                <a:path w="367664" h="179070">
                  <a:moveTo>
                    <a:pt x="323088" y="152400"/>
                  </a:moveTo>
                  <a:lnTo>
                    <a:pt x="324612" y="153669"/>
                  </a:lnTo>
                  <a:lnTo>
                    <a:pt x="329183" y="153669"/>
                  </a:lnTo>
                  <a:lnTo>
                    <a:pt x="323088" y="152400"/>
                  </a:lnTo>
                  <a:close/>
                </a:path>
                <a:path w="367664" h="179070">
                  <a:moveTo>
                    <a:pt x="365759" y="148589"/>
                  </a:moveTo>
                  <a:lnTo>
                    <a:pt x="356615" y="148589"/>
                  </a:lnTo>
                  <a:lnTo>
                    <a:pt x="352044" y="151130"/>
                  </a:lnTo>
                  <a:lnTo>
                    <a:pt x="344424" y="152400"/>
                  </a:lnTo>
                  <a:lnTo>
                    <a:pt x="339851" y="153669"/>
                  </a:lnTo>
                  <a:lnTo>
                    <a:pt x="365759" y="153669"/>
                  </a:lnTo>
                  <a:lnTo>
                    <a:pt x="367283" y="152400"/>
                  </a:lnTo>
                  <a:lnTo>
                    <a:pt x="365759" y="151130"/>
                  </a:lnTo>
                  <a:lnTo>
                    <a:pt x="365759" y="148589"/>
                  </a:lnTo>
                  <a:close/>
                </a:path>
                <a:path w="367664" h="179070">
                  <a:moveTo>
                    <a:pt x="100279" y="146050"/>
                  </a:moveTo>
                  <a:lnTo>
                    <a:pt x="99059" y="146050"/>
                  </a:lnTo>
                  <a:lnTo>
                    <a:pt x="99059" y="151130"/>
                  </a:lnTo>
                  <a:lnTo>
                    <a:pt x="100279" y="146050"/>
                  </a:lnTo>
                  <a:close/>
                </a:path>
                <a:path w="367664" h="179070">
                  <a:moveTo>
                    <a:pt x="126492" y="116839"/>
                  </a:moveTo>
                  <a:lnTo>
                    <a:pt x="114300" y="116839"/>
                  </a:lnTo>
                  <a:lnTo>
                    <a:pt x="112775" y="119380"/>
                  </a:lnTo>
                  <a:lnTo>
                    <a:pt x="111251" y="119380"/>
                  </a:lnTo>
                  <a:lnTo>
                    <a:pt x="109727" y="120650"/>
                  </a:lnTo>
                  <a:lnTo>
                    <a:pt x="106680" y="121919"/>
                  </a:lnTo>
                  <a:lnTo>
                    <a:pt x="106680" y="123189"/>
                  </a:lnTo>
                  <a:lnTo>
                    <a:pt x="103631" y="127000"/>
                  </a:lnTo>
                  <a:lnTo>
                    <a:pt x="103631" y="128269"/>
                  </a:lnTo>
                  <a:lnTo>
                    <a:pt x="102107" y="132080"/>
                  </a:lnTo>
                  <a:lnTo>
                    <a:pt x="101237" y="135708"/>
                  </a:lnTo>
                  <a:lnTo>
                    <a:pt x="102107" y="137159"/>
                  </a:lnTo>
                  <a:lnTo>
                    <a:pt x="103631" y="140969"/>
                  </a:lnTo>
                  <a:lnTo>
                    <a:pt x="105156" y="140969"/>
                  </a:lnTo>
                  <a:lnTo>
                    <a:pt x="105156" y="144780"/>
                  </a:lnTo>
                  <a:lnTo>
                    <a:pt x="106680" y="148589"/>
                  </a:lnTo>
                  <a:lnTo>
                    <a:pt x="106680" y="151130"/>
                  </a:lnTo>
                  <a:lnTo>
                    <a:pt x="108203" y="144780"/>
                  </a:lnTo>
                  <a:lnTo>
                    <a:pt x="108203" y="139700"/>
                  </a:lnTo>
                  <a:lnTo>
                    <a:pt x="109727" y="134619"/>
                  </a:lnTo>
                  <a:lnTo>
                    <a:pt x="112775" y="127000"/>
                  </a:lnTo>
                  <a:lnTo>
                    <a:pt x="113791" y="127000"/>
                  </a:lnTo>
                  <a:lnTo>
                    <a:pt x="115824" y="124459"/>
                  </a:lnTo>
                  <a:lnTo>
                    <a:pt x="118871" y="123189"/>
                  </a:lnTo>
                  <a:lnTo>
                    <a:pt x="131063" y="123189"/>
                  </a:lnTo>
                  <a:lnTo>
                    <a:pt x="128015" y="120650"/>
                  </a:lnTo>
                  <a:lnTo>
                    <a:pt x="128015" y="119380"/>
                  </a:lnTo>
                  <a:lnTo>
                    <a:pt x="126492" y="116839"/>
                  </a:lnTo>
                  <a:close/>
                </a:path>
                <a:path w="367664" h="179070">
                  <a:moveTo>
                    <a:pt x="316992" y="148589"/>
                  </a:moveTo>
                  <a:lnTo>
                    <a:pt x="316992" y="151130"/>
                  </a:lnTo>
                  <a:lnTo>
                    <a:pt x="319024" y="151130"/>
                  </a:lnTo>
                  <a:lnTo>
                    <a:pt x="316992" y="148589"/>
                  </a:lnTo>
                  <a:close/>
                </a:path>
                <a:path w="367664" h="179070">
                  <a:moveTo>
                    <a:pt x="298703" y="147319"/>
                  </a:moveTo>
                  <a:lnTo>
                    <a:pt x="297180" y="147319"/>
                  </a:lnTo>
                  <a:lnTo>
                    <a:pt x="296418" y="149224"/>
                  </a:lnTo>
                  <a:lnTo>
                    <a:pt x="298703" y="147319"/>
                  </a:lnTo>
                  <a:close/>
                </a:path>
                <a:path w="367664" h="179070">
                  <a:moveTo>
                    <a:pt x="97536" y="124459"/>
                  </a:moveTo>
                  <a:lnTo>
                    <a:pt x="89915" y="124459"/>
                  </a:lnTo>
                  <a:lnTo>
                    <a:pt x="91439" y="128269"/>
                  </a:lnTo>
                  <a:lnTo>
                    <a:pt x="89915" y="128269"/>
                  </a:lnTo>
                  <a:lnTo>
                    <a:pt x="92963" y="130809"/>
                  </a:lnTo>
                  <a:lnTo>
                    <a:pt x="96012" y="139700"/>
                  </a:lnTo>
                  <a:lnTo>
                    <a:pt x="99059" y="147319"/>
                  </a:lnTo>
                  <a:lnTo>
                    <a:pt x="99059" y="146050"/>
                  </a:lnTo>
                  <a:lnTo>
                    <a:pt x="100279" y="146050"/>
                  </a:lnTo>
                  <a:lnTo>
                    <a:pt x="100583" y="144780"/>
                  </a:lnTo>
                  <a:lnTo>
                    <a:pt x="100583" y="138430"/>
                  </a:lnTo>
                  <a:lnTo>
                    <a:pt x="101237" y="135708"/>
                  </a:lnTo>
                  <a:lnTo>
                    <a:pt x="100583" y="134619"/>
                  </a:lnTo>
                  <a:lnTo>
                    <a:pt x="99059" y="128269"/>
                  </a:lnTo>
                  <a:lnTo>
                    <a:pt x="97536" y="124459"/>
                  </a:lnTo>
                  <a:close/>
                </a:path>
                <a:path w="367664" h="179070">
                  <a:moveTo>
                    <a:pt x="299821" y="142663"/>
                  </a:moveTo>
                  <a:lnTo>
                    <a:pt x="298703" y="147319"/>
                  </a:lnTo>
                  <a:lnTo>
                    <a:pt x="300663" y="144598"/>
                  </a:lnTo>
                  <a:lnTo>
                    <a:pt x="300227" y="143509"/>
                  </a:lnTo>
                  <a:lnTo>
                    <a:pt x="299821" y="142663"/>
                  </a:lnTo>
                  <a:close/>
                </a:path>
                <a:path w="367664" h="179070">
                  <a:moveTo>
                    <a:pt x="303744" y="129344"/>
                  </a:moveTo>
                  <a:lnTo>
                    <a:pt x="303275" y="132080"/>
                  </a:lnTo>
                  <a:lnTo>
                    <a:pt x="300227" y="139700"/>
                  </a:lnTo>
                  <a:lnTo>
                    <a:pt x="300227" y="140969"/>
                  </a:lnTo>
                  <a:lnTo>
                    <a:pt x="299821" y="142663"/>
                  </a:lnTo>
                  <a:lnTo>
                    <a:pt x="300227" y="143509"/>
                  </a:lnTo>
                  <a:lnTo>
                    <a:pt x="300663" y="144598"/>
                  </a:lnTo>
                  <a:lnTo>
                    <a:pt x="303275" y="140969"/>
                  </a:lnTo>
                  <a:lnTo>
                    <a:pt x="304800" y="139700"/>
                  </a:lnTo>
                  <a:lnTo>
                    <a:pt x="306206" y="137355"/>
                  </a:lnTo>
                  <a:lnTo>
                    <a:pt x="304800" y="134619"/>
                  </a:lnTo>
                  <a:lnTo>
                    <a:pt x="303744" y="129344"/>
                  </a:lnTo>
                  <a:close/>
                </a:path>
                <a:path w="367664" h="179070">
                  <a:moveTo>
                    <a:pt x="302794" y="125462"/>
                  </a:moveTo>
                  <a:lnTo>
                    <a:pt x="297180" y="137159"/>
                  </a:lnTo>
                  <a:lnTo>
                    <a:pt x="299821" y="142663"/>
                  </a:lnTo>
                  <a:lnTo>
                    <a:pt x="300227" y="140969"/>
                  </a:lnTo>
                  <a:lnTo>
                    <a:pt x="300227" y="139700"/>
                  </a:lnTo>
                  <a:lnTo>
                    <a:pt x="303275" y="132080"/>
                  </a:lnTo>
                  <a:lnTo>
                    <a:pt x="303744" y="129344"/>
                  </a:lnTo>
                  <a:lnTo>
                    <a:pt x="303530" y="128269"/>
                  </a:lnTo>
                  <a:lnTo>
                    <a:pt x="303275" y="128269"/>
                  </a:lnTo>
                  <a:lnTo>
                    <a:pt x="302794" y="125462"/>
                  </a:lnTo>
                  <a:close/>
                </a:path>
                <a:path w="367664" h="179070">
                  <a:moveTo>
                    <a:pt x="294952" y="131591"/>
                  </a:moveTo>
                  <a:lnTo>
                    <a:pt x="292607" y="138430"/>
                  </a:lnTo>
                  <a:lnTo>
                    <a:pt x="291845" y="141605"/>
                  </a:lnTo>
                  <a:lnTo>
                    <a:pt x="292607" y="140969"/>
                  </a:lnTo>
                  <a:lnTo>
                    <a:pt x="296828" y="136280"/>
                  </a:lnTo>
                  <a:lnTo>
                    <a:pt x="294952" y="131591"/>
                  </a:lnTo>
                  <a:close/>
                </a:path>
                <a:path w="367664" h="179070">
                  <a:moveTo>
                    <a:pt x="6095" y="138430"/>
                  </a:moveTo>
                  <a:lnTo>
                    <a:pt x="4571" y="139700"/>
                  </a:lnTo>
                  <a:lnTo>
                    <a:pt x="5714" y="139700"/>
                  </a:lnTo>
                  <a:lnTo>
                    <a:pt x="6095" y="138430"/>
                  </a:lnTo>
                  <a:close/>
                </a:path>
                <a:path w="367664" h="179070">
                  <a:moveTo>
                    <a:pt x="68580" y="138430"/>
                  </a:moveTo>
                  <a:lnTo>
                    <a:pt x="67056" y="139700"/>
                  </a:lnTo>
                  <a:lnTo>
                    <a:pt x="67818" y="139700"/>
                  </a:lnTo>
                  <a:lnTo>
                    <a:pt x="68580" y="138430"/>
                  </a:lnTo>
                  <a:close/>
                </a:path>
                <a:path w="367664" h="179070">
                  <a:moveTo>
                    <a:pt x="190500" y="119380"/>
                  </a:moveTo>
                  <a:lnTo>
                    <a:pt x="192024" y="121919"/>
                  </a:lnTo>
                  <a:lnTo>
                    <a:pt x="193548" y="127000"/>
                  </a:lnTo>
                  <a:lnTo>
                    <a:pt x="196595" y="138430"/>
                  </a:lnTo>
                  <a:lnTo>
                    <a:pt x="196595" y="137159"/>
                  </a:lnTo>
                  <a:lnTo>
                    <a:pt x="204215" y="137159"/>
                  </a:lnTo>
                  <a:lnTo>
                    <a:pt x="199970" y="120650"/>
                  </a:lnTo>
                  <a:lnTo>
                    <a:pt x="192024" y="120650"/>
                  </a:lnTo>
                  <a:lnTo>
                    <a:pt x="190500" y="119380"/>
                  </a:lnTo>
                  <a:close/>
                </a:path>
                <a:path w="367664" h="179070">
                  <a:moveTo>
                    <a:pt x="306031" y="96989"/>
                  </a:moveTo>
                  <a:lnTo>
                    <a:pt x="306324" y="99059"/>
                  </a:lnTo>
                  <a:lnTo>
                    <a:pt x="306324" y="113030"/>
                  </a:lnTo>
                  <a:lnTo>
                    <a:pt x="304800" y="123189"/>
                  </a:lnTo>
                  <a:lnTo>
                    <a:pt x="303744" y="129344"/>
                  </a:lnTo>
                  <a:lnTo>
                    <a:pt x="304800" y="134619"/>
                  </a:lnTo>
                  <a:lnTo>
                    <a:pt x="306206" y="137355"/>
                  </a:lnTo>
                  <a:lnTo>
                    <a:pt x="310895" y="129539"/>
                  </a:lnTo>
                  <a:lnTo>
                    <a:pt x="312419" y="124459"/>
                  </a:lnTo>
                  <a:lnTo>
                    <a:pt x="312419" y="105409"/>
                  </a:lnTo>
                  <a:lnTo>
                    <a:pt x="309371" y="101600"/>
                  </a:lnTo>
                  <a:lnTo>
                    <a:pt x="309371" y="100330"/>
                  </a:lnTo>
                  <a:lnTo>
                    <a:pt x="306031" y="96989"/>
                  </a:lnTo>
                  <a:close/>
                </a:path>
                <a:path w="367664" h="179070">
                  <a:moveTo>
                    <a:pt x="297180" y="135889"/>
                  </a:moveTo>
                  <a:lnTo>
                    <a:pt x="296828" y="136280"/>
                  </a:lnTo>
                  <a:lnTo>
                    <a:pt x="297180" y="137159"/>
                  </a:lnTo>
                  <a:lnTo>
                    <a:pt x="297180" y="135889"/>
                  </a:lnTo>
                  <a:close/>
                </a:path>
                <a:path w="367664" h="179070">
                  <a:moveTo>
                    <a:pt x="297789" y="135889"/>
                  </a:moveTo>
                  <a:lnTo>
                    <a:pt x="297180" y="135889"/>
                  </a:lnTo>
                  <a:lnTo>
                    <a:pt x="297180" y="137159"/>
                  </a:lnTo>
                  <a:lnTo>
                    <a:pt x="297789" y="135889"/>
                  </a:lnTo>
                  <a:close/>
                </a:path>
                <a:path w="367664" h="179070">
                  <a:moveTo>
                    <a:pt x="295656" y="129539"/>
                  </a:moveTo>
                  <a:lnTo>
                    <a:pt x="294952" y="131591"/>
                  </a:lnTo>
                  <a:lnTo>
                    <a:pt x="296828" y="136280"/>
                  </a:lnTo>
                  <a:lnTo>
                    <a:pt x="297180" y="135889"/>
                  </a:lnTo>
                  <a:lnTo>
                    <a:pt x="297789" y="135889"/>
                  </a:lnTo>
                  <a:lnTo>
                    <a:pt x="300228" y="130809"/>
                  </a:lnTo>
                  <a:lnTo>
                    <a:pt x="295656" y="130809"/>
                  </a:lnTo>
                  <a:lnTo>
                    <a:pt x="295656" y="129539"/>
                  </a:lnTo>
                  <a:close/>
                </a:path>
                <a:path w="367664" h="179070">
                  <a:moveTo>
                    <a:pt x="65531" y="132080"/>
                  </a:moveTo>
                  <a:lnTo>
                    <a:pt x="64312" y="133604"/>
                  </a:lnTo>
                  <a:lnTo>
                    <a:pt x="64007" y="134619"/>
                  </a:lnTo>
                  <a:lnTo>
                    <a:pt x="65531" y="132080"/>
                  </a:lnTo>
                  <a:close/>
                </a:path>
                <a:path w="367664" h="179070">
                  <a:moveTo>
                    <a:pt x="71627" y="132080"/>
                  </a:moveTo>
                  <a:lnTo>
                    <a:pt x="65531" y="132080"/>
                  </a:lnTo>
                  <a:lnTo>
                    <a:pt x="64007" y="134619"/>
                  </a:lnTo>
                  <a:lnTo>
                    <a:pt x="71627" y="134619"/>
                  </a:lnTo>
                  <a:lnTo>
                    <a:pt x="71627" y="132080"/>
                  </a:lnTo>
                  <a:close/>
                </a:path>
                <a:path w="367664" h="179070">
                  <a:moveTo>
                    <a:pt x="73913" y="132080"/>
                  </a:moveTo>
                  <a:lnTo>
                    <a:pt x="71627" y="132080"/>
                  </a:lnTo>
                  <a:lnTo>
                    <a:pt x="71627" y="134619"/>
                  </a:lnTo>
                  <a:lnTo>
                    <a:pt x="73913" y="132080"/>
                  </a:lnTo>
                  <a:close/>
                </a:path>
                <a:path w="367664" h="179070">
                  <a:moveTo>
                    <a:pt x="79857" y="124206"/>
                  </a:moveTo>
                  <a:lnTo>
                    <a:pt x="79248" y="124459"/>
                  </a:lnTo>
                  <a:lnTo>
                    <a:pt x="71627" y="124459"/>
                  </a:lnTo>
                  <a:lnTo>
                    <a:pt x="68580" y="127000"/>
                  </a:lnTo>
                  <a:lnTo>
                    <a:pt x="67056" y="129539"/>
                  </a:lnTo>
                  <a:lnTo>
                    <a:pt x="65531" y="129539"/>
                  </a:lnTo>
                  <a:lnTo>
                    <a:pt x="64312" y="133604"/>
                  </a:lnTo>
                  <a:lnTo>
                    <a:pt x="65531" y="132080"/>
                  </a:lnTo>
                  <a:lnTo>
                    <a:pt x="73913" y="132080"/>
                  </a:lnTo>
                  <a:lnTo>
                    <a:pt x="76200" y="129539"/>
                  </a:lnTo>
                  <a:lnTo>
                    <a:pt x="76200" y="128269"/>
                  </a:lnTo>
                  <a:lnTo>
                    <a:pt x="79857" y="124206"/>
                  </a:lnTo>
                  <a:close/>
                </a:path>
                <a:path w="367664" h="179070">
                  <a:moveTo>
                    <a:pt x="298703" y="110489"/>
                  </a:moveTo>
                  <a:lnTo>
                    <a:pt x="291083" y="110489"/>
                  </a:lnTo>
                  <a:lnTo>
                    <a:pt x="294131" y="129539"/>
                  </a:lnTo>
                  <a:lnTo>
                    <a:pt x="294952" y="131591"/>
                  </a:lnTo>
                  <a:lnTo>
                    <a:pt x="295656" y="129539"/>
                  </a:lnTo>
                  <a:lnTo>
                    <a:pt x="295873" y="129539"/>
                  </a:lnTo>
                  <a:lnTo>
                    <a:pt x="297180" y="121919"/>
                  </a:lnTo>
                  <a:lnTo>
                    <a:pt x="298703" y="110489"/>
                  </a:lnTo>
                  <a:close/>
                </a:path>
                <a:path w="367664" h="179070">
                  <a:moveTo>
                    <a:pt x="11277" y="129539"/>
                  </a:moveTo>
                  <a:lnTo>
                    <a:pt x="10668" y="129539"/>
                  </a:lnTo>
                  <a:lnTo>
                    <a:pt x="10668" y="130809"/>
                  </a:lnTo>
                  <a:lnTo>
                    <a:pt x="11277" y="129539"/>
                  </a:lnTo>
                  <a:close/>
                </a:path>
                <a:path w="367664" h="179070">
                  <a:moveTo>
                    <a:pt x="295873" y="129539"/>
                  </a:moveTo>
                  <a:lnTo>
                    <a:pt x="295656" y="129539"/>
                  </a:lnTo>
                  <a:lnTo>
                    <a:pt x="295656" y="130809"/>
                  </a:lnTo>
                  <a:lnTo>
                    <a:pt x="295873" y="129539"/>
                  </a:lnTo>
                  <a:close/>
                </a:path>
                <a:path w="367664" h="179070">
                  <a:moveTo>
                    <a:pt x="298703" y="109219"/>
                  </a:moveTo>
                  <a:lnTo>
                    <a:pt x="298619" y="111125"/>
                  </a:lnTo>
                  <a:lnTo>
                    <a:pt x="297180" y="121919"/>
                  </a:lnTo>
                  <a:lnTo>
                    <a:pt x="295656" y="130809"/>
                  </a:lnTo>
                  <a:lnTo>
                    <a:pt x="300228" y="130809"/>
                  </a:lnTo>
                  <a:lnTo>
                    <a:pt x="302794" y="125462"/>
                  </a:lnTo>
                  <a:lnTo>
                    <a:pt x="301751" y="119380"/>
                  </a:lnTo>
                  <a:lnTo>
                    <a:pt x="298703" y="109219"/>
                  </a:lnTo>
                  <a:close/>
                </a:path>
                <a:path w="367664" h="179070">
                  <a:moveTo>
                    <a:pt x="131063" y="123189"/>
                  </a:moveTo>
                  <a:lnTo>
                    <a:pt x="121919" y="123189"/>
                  </a:lnTo>
                  <a:lnTo>
                    <a:pt x="123443" y="124459"/>
                  </a:lnTo>
                  <a:lnTo>
                    <a:pt x="121919" y="124459"/>
                  </a:lnTo>
                  <a:lnTo>
                    <a:pt x="126492" y="129539"/>
                  </a:lnTo>
                  <a:lnTo>
                    <a:pt x="134112" y="129539"/>
                  </a:lnTo>
                  <a:lnTo>
                    <a:pt x="132587" y="127000"/>
                  </a:lnTo>
                  <a:lnTo>
                    <a:pt x="132587" y="124459"/>
                  </a:lnTo>
                  <a:lnTo>
                    <a:pt x="131063" y="123189"/>
                  </a:lnTo>
                  <a:close/>
                </a:path>
                <a:path w="367664" h="179070">
                  <a:moveTo>
                    <a:pt x="304800" y="120650"/>
                  </a:moveTo>
                  <a:lnTo>
                    <a:pt x="303275" y="127000"/>
                  </a:lnTo>
                  <a:lnTo>
                    <a:pt x="303744" y="129344"/>
                  </a:lnTo>
                  <a:lnTo>
                    <a:pt x="304800" y="123189"/>
                  </a:lnTo>
                  <a:lnTo>
                    <a:pt x="304800" y="120650"/>
                  </a:lnTo>
                  <a:close/>
                </a:path>
                <a:path w="367664" h="179070">
                  <a:moveTo>
                    <a:pt x="113791" y="127000"/>
                  </a:moveTo>
                  <a:lnTo>
                    <a:pt x="112775" y="127000"/>
                  </a:lnTo>
                  <a:lnTo>
                    <a:pt x="112775" y="128269"/>
                  </a:lnTo>
                  <a:lnTo>
                    <a:pt x="113791" y="127000"/>
                  </a:lnTo>
                  <a:close/>
                </a:path>
                <a:path w="367664" h="179070">
                  <a:moveTo>
                    <a:pt x="303275" y="124459"/>
                  </a:moveTo>
                  <a:lnTo>
                    <a:pt x="302794" y="125462"/>
                  </a:lnTo>
                  <a:lnTo>
                    <a:pt x="303275" y="128269"/>
                  </a:lnTo>
                  <a:lnTo>
                    <a:pt x="303275" y="124459"/>
                  </a:lnTo>
                  <a:close/>
                </a:path>
                <a:path w="367664" h="179070">
                  <a:moveTo>
                    <a:pt x="303275" y="127000"/>
                  </a:moveTo>
                  <a:lnTo>
                    <a:pt x="303275" y="128269"/>
                  </a:lnTo>
                  <a:lnTo>
                    <a:pt x="303530" y="128269"/>
                  </a:lnTo>
                  <a:lnTo>
                    <a:pt x="303275" y="127000"/>
                  </a:lnTo>
                  <a:close/>
                </a:path>
                <a:path w="367664" h="179070">
                  <a:moveTo>
                    <a:pt x="85343" y="121919"/>
                  </a:moveTo>
                  <a:lnTo>
                    <a:pt x="89915" y="127000"/>
                  </a:lnTo>
                  <a:lnTo>
                    <a:pt x="89915" y="124459"/>
                  </a:lnTo>
                  <a:lnTo>
                    <a:pt x="97536" y="124459"/>
                  </a:lnTo>
                  <a:lnTo>
                    <a:pt x="96012" y="123189"/>
                  </a:lnTo>
                  <a:lnTo>
                    <a:pt x="88392" y="123189"/>
                  </a:lnTo>
                  <a:lnTo>
                    <a:pt x="85343" y="121919"/>
                  </a:lnTo>
                  <a:close/>
                </a:path>
                <a:path w="367664" h="179070">
                  <a:moveTo>
                    <a:pt x="117348" y="124459"/>
                  </a:moveTo>
                  <a:lnTo>
                    <a:pt x="115824" y="124459"/>
                  </a:lnTo>
                  <a:lnTo>
                    <a:pt x="114300" y="127000"/>
                  </a:lnTo>
                  <a:lnTo>
                    <a:pt x="117348" y="124459"/>
                  </a:lnTo>
                  <a:close/>
                </a:path>
                <a:path w="367664" h="179070">
                  <a:moveTo>
                    <a:pt x="303885" y="124459"/>
                  </a:moveTo>
                  <a:lnTo>
                    <a:pt x="303275" y="124459"/>
                  </a:lnTo>
                  <a:lnTo>
                    <a:pt x="303275" y="127000"/>
                  </a:lnTo>
                  <a:lnTo>
                    <a:pt x="303885" y="124459"/>
                  </a:lnTo>
                  <a:close/>
                </a:path>
                <a:path w="367664" h="179070">
                  <a:moveTo>
                    <a:pt x="298703" y="100753"/>
                  </a:moveTo>
                  <a:lnTo>
                    <a:pt x="298703" y="109219"/>
                  </a:lnTo>
                  <a:lnTo>
                    <a:pt x="301751" y="119380"/>
                  </a:lnTo>
                  <a:lnTo>
                    <a:pt x="302794" y="125462"/>
                  </a:lnTo>
                  <a:lnTo>
                    <a:pt x="303275" y="124459"/>
                  </a:lnTo>
                  <a:lnTo>
                    <a:pt x="303885" y="124459"/>
                  </a:lnTo>
                  <a:lnTo>
                    <a:pt x="304800" y="120650"/>
                  </a:lnTo>
                  <a:lnTo>
                    <a:pt x="304800" y="109219"/>
                  </a:lnTo>
                  <a:lnTo>
                    <a:pt x="303275" y="105409"/>
                  </a:lnTo>
                  <a:lnTo>
                    <a:pt x="300837" y="101345"/>
                  </a:lnTo>
                  <a:lnTo>
                    <a:pt x="298703" y="100753"/>
                  </a:lnTo>
                  <a:close/>
                </a:path>
                <a:path w="367664" h="179070">
                  <a:moveTo>
                    <a:pt x="88392" y="116839"/>
                  </a:moveTo>
                  <a:lnTo>
                    <a:pt x="80771" y="116839"/>
                  </a:lnTo>
                  <a:lnTo>
                    <a:pt x="77723" y="119380"/>
                  </a:lnTo>
                  <a:lnTo>
                    <a:pt x="76199" y="119380"/>
                  </a:lnTo>
                  <a:lnTo>
                    <a:pt x="70103" y="124459"/>
                  </a:lnTo>
                  <a:lnTo>
                    <a:pt x="79248" y="124459"/>
                  </a:lnTo>
                  <a:lnTo>
                    <a:pt x="80771" y="123189"/>
                  </a:lnTo>
                  <a:lnTo>
                    <a:pt x="86487" y="123189"/>
                  </a:lnTo>
                  <a:lnTo>
                    <a:pt x="85343" y="121919"/>
                  </a:lnTo>
                  <a:lnTo>
                    <a:pt x="94487" y="121919"/>
                  </a:lnTo>
                  <a:lnTo>
                    <a:pt x="94487" y="120650"/>
                  </a:lnTo>
                  <a:lnTo>
                    <a:pt x="92963" y="120650"/>
                  </a:lnTo>
                  <a:lnTo>
                    <a:pt x="88392" y="116839"/>
                  </a:lnTo>
                  <a:close/>
                </a:path>
                <a:path w="367664" h="179070">
                  <a:moveTo>
                    <a:pt x="80771" y="123189"/>
                  </a:moveTo>
                  <a:lnTo>
                    <a:pt x="79248" y="124459"/>
                  </a:lnTo>
                  <a:lnTo>
                    <a:pt x="79857" y="124206"/>
                  </a:lnTo>
                  <a:lnTo>
                    <a:pt x="80771" y="123189"/>
                  </a:lnTo>
                  <a:close/>
                </a:path>
                <a:path w="367664" h="179070">
                  <a:moveTo>
                    <a:pt x="121919" y="123189"/>
                  </a:moveTo>
                  <a:lnTo>
                    <a:pt x="118871" y="123189"/>
                  </a:lnTo>
                  <a:lnTo>
                    <a:pt x="117348" y="124459"/>
                  </a:lnTo>
                  <a:lnTo>
                    <a:pt x="123443" y="124459"/>
                  </a:lnTo>
                  <a:lnTo>
                    <a:pt x="121919" y="123189"/>
                  </a:lnTo>
                  <a:close/>
                </a:path>
                <a:path w="367664" h="179070">
                  <a:moveTo>
                    <a:pt x="82295" y="123189"/>
                  </a:moveTo>
                  <a:lnTo>
                    <a:pt x="80771" y="123189"/>
                  </a:lnTo>
                  <a:lnTo>
                    <a:pt x="79857" y="124206"/>
                  </a:lnTo>
                  <a:lnTo>
                    <a:pt x="82295" y="123189"/>
                  </a:lnTo>
                  <a:close/>
                </a:path>
                <a:path w="367664" h="179070">
                  <a:moveTo>
                    <a:pt x="94487" y="121919"/>
                  </a:moveTo>
                  <a:lnTo>
                    <a:pt x="85343" y="121919"/>
                  </a:lnTo>
                  <a:lnTo>
                    <a:pt x="88392" y="123189"/>
                  </a:lnTo>
                  <a:lnTo>
                    <a:pt x="96012" y="123189"/>
                  </a:lnTo>
                  <a:lnTo>
                    <a:pt x="94487" y="121919"/>
                  </a:lnTo>
                  <a:close/>
                </a:path>
                <a:path w="367664" h="179070">
                  <a:moveTo>
                    <a:pt x="306324" y="107950"/>
                  </a:moveTo>
                  <a:lnTo>
                    <a:pt x="304800" y="107950"/>
                  </a:lnTo>
                  <a:lnTo>
                    <a:pt x="304800" y="123189"/>
                  </a:lnTo>
                  <a:lnTo>
                    <a:pt x="306324" y="113030"/>
                  </a:lnTo>
                  <a:lnTo>
                    <a:pt x="306324" y="107950"/>
                  </a:lnTo>
                  <a:close/>
                </a:path>
                <a:path w="367664" h="179070">
                  <a:moveTo>
                    <a:pt x="91440" y="119380"/>
                  </a:moveTo>
                  <a:lnTo>
                    <a:pt x="92963" y="120650"/>
                  </a:lnTo>
                  <a:lnTo>
                    <a:pt x="94487" y="120650"/>
                  </a:lnTo>
                  <a:lnTo>
                    <a:pt x="91440" y="119380"/>
                  </a:lnTo>
                  <a:close/>
                </a:path>
                <a:path w="367664" h="179070">
                  <a:moveTo>
                    <a:pt x="196595" y="114300"/>
                  </a:moveTo>
                  <a:lnTo>
                    <a:pt x="185927" y="114300"/>
                  </a:lnTo>
                  <a:lnTo>
                    <a:pt x="187451" y="116839"/>
                  </a:lnTo>
                  <a:lnTo>
                    <a:pt x="192024" y="120650"/>
                  </a:lnTo>
                  <a:lnTo>
                    <a:pt x="199970" y="120650"/>
                  </a:lnTo>
                  <a:lnTo>
                    <a:pt x="199644" y="119380"/>
                  </a:lnTo>
                  <a:lnTo>
                    <a:pt x="196595" y="114300"/>
                  </a:lnTo>
                  <a:close/>
                </a:path>
                <a:path w="367664" h="179070">
                  <a:moveTo>
                    <a:pt x="85343" y="115569"/>
                  </a:moveTo>
                  <a:lnTo>
                    <a:pt x="83819" y="115569"/>
                  </a:lnTo>
                  <a:lnTo>
                    <a:pt x="82295" y="116839"/>
                  </a:lnTo>
                  <a:lnTo>
                    <a:pt x="86868" y="116839"/>
                  </a:lnTo>
                  <a:lnTo>
                    <a:pt x="85343" y="115569"/>
                  </a:lnTo>
                  <a:close/>
                </a:path>
                <a:path w="367664" h="179070">
                  <a:moveTo>
                    <a:pt x="192938" y="110489"/>
                  </a:moveTo>
                  <a:lnTo>
                    <a:pt x="176783" y="110489"/>
                  </a:lnTo>
                  <a:lnTo>
                    <a:pt x="176021" y="111125"/>
                  </a:lnTo>
                  <a:lnTo>
                    <a:pt x="178307" y="113030"/>
                  </a:lnTo>
                  <a:lnTo>
                    <a:pt x="181356" y="113030"/>
                  </a:lnTo>
                  <a:lnTo>
                    <a:pt x="185927" y="115569"/>
                  </a:lnTo>
                  <a:lnTo>
                    <a:pt x="185927" y="114300"/>
                  </a:lnTo>
                  <a:lnTo>
                    <a:pt x="196595" y="114300"/>
                  </a:lnTo>
                  <a:lnTo>
                    <a:pt x="192938" y="110489"/>
                  </a:lnTo>
                  <a:close/>
                </a:path>
                <a:path w="367664" h="179070">
                  <a:moveTo>
                    <a:pt x="295656" y="91439"/>
                  </a:moveTo>
                  <a:lnTo>
                    <a:pt x="289559" y="91439"/>
                  </a:lnTo>
                  <a:lnTo>
                    <a:pt x="286633" y="92252"/>
                  </a:lnTo>
                  <a:lnTo>
                    <a:pt x="288036" y="101600"/>
                  </a:lnTo>
                  <a:lnTo>
                    <a:pt x="289559" y="101600"/>
                  </a:lnTo>
                  <a:lnTo>
                    <a:pt x="291083" y="113030"/>
                  </a:lnTo>
                  <a:lnTo>
                    <a:pt x="291083" y="110489"/>
                  </a:lnTo>
                  <a:lnTo>
                    <a:pt x="298703" y="110489"/>
                  </a:lnTo>
                  <a:lnTo>
                    <a:pt x="298703" y="109219"/>
                  </a:lnTo>
                  <a:lnTo>
                    <a:pt x="297180" y="100330"/>
                  </a:lnTo>
                  <a:lnTo>
                    <a:pt x="295656" y="100330"/>
                  </a:lnTo>
                  <a:lnTo>
                    <a:pt x="294131" y="99059"/>
                  </a:lnTo>
                  <a:lnTo>
                    <a:pt x="296989" y="99059"/>
                  </a:lnTo>
                  <a:lnTo>
                    <a:pt x="295854" y="91495"/>
                  </a:lnTo>
                  <a:lnTo>
                    <a:pt x="295656" y="91439"/>
                  </a:lnTo>
                  <a:close/>
                </a:path>
                <a:path w="367664" h="179070">
                  <a:moveTo>
                    <a:pt x="176783" y="110489"/>
                  </a:moveTo>
                  <a:lnTo>
                    <a:pt x="175259" y="110489"/>
                  </a:lnTo>
                  <a:lnTo>
                    <a:pt x="176021" y="111125"/>
                  </a:lnTo>
                  <a:lnTo>
                    <a:pt x="176783" y="110489"/>
                  </a:lnTo>
                  <a:close/>
                </a:path>
                <a:path w="367664" h="179070">
                  <a:moveTo>
                    <a:pt x="30480" y="107950"/>
                  </a:moveTo>
                  <a:lnTo>
                    <a:pt x="27431" y="109219"/>
                  </a:lnTo>
                  <a:lnTo>
                    <a:pt x="25907" y="109219"/>
                  </a:lnTo>
                  <a:lnTo>
                    <a:pt x="30480" y="110489"/>
                  </a:lnTo>
                  <a:lnTo>
                    <a:pt x="30480" y="109219"/>
                  </a:lnTo>
                  <a:lnTo>
                    <a:pt x="27431" y="109219"/>
                  </a:lnTo>
                  <a:lnTo>
                    <a:pt x="28956" y="107950"/>
                  </a:lnTo>
                  <a:lnTo>
                    <a:pt x="30480" y="107950"/>
                  </a:lnTo>
                  <a:close/>
                </a:path>
                <a:path w="367664" h="179070">
                  <a:moveTo>
                    <a:pt x="24383" y="102869"/>
                  </a:moveTo>
                  <a:lnTo>
                    <a:pt x="22859" y="102869"/>
                  </a:lnTo>
                  <a:lnTo>
                    <a:pt x="21336" y="105409"/>
                  </a:lnTo>
                  <a:lnTo>
                    <a:pt x="21336" y="106680"/>
                  </a:lnTo>
                  <a:lnTo>
                    <a:pt x="22859" y="107950"/>
                  </a:lnTo>
                  <a:lnTo>
                    <a:pt x="25907" y="109219"/>
                  </a:lnTo>
                  <a:lnTo>
                    <a:pt x="28956" y="107950"/>
                  </a:lnTo>
                  <a:lnTo>
                    <a:pt x="32511" y="107950"/>
                  </a:lnTo>
                  <a:lnTo>
                    <a:pt x="32003" y="106680"/>
                  </a:lnTo>
                  <a:lnTo>
                    <a:pt x="27431" y="105409"/>
                  </a:lnTo>
                  <a:lnTo>
                    <a:pt x="24383" y="102869"/>
                  </a:lnTo>
                  <a:close/>
                </a:path>
                <a:path w="367664" h="179070">
                  <a:moveTo>
                    <a:pt x="30480" y="107950"/>
                  </a:moveTo>
                  <a:lnTo>
                    <a:pt x="28956" y="107950"/>
                  </a:lnTo>
                  <a:lnTo>
                    <a:pt x="27431" y="109219"/>
                  </a:lnTo>
                  <a:lnTo>
                    <a:pt x="30480" y="107950"/>
                  </a:lnTo>
                  <a:close/>
                </a:path>
                <a:path w="367664" h="179070">
                  <a:moveTo>
                    <a:pt x="300837" y="101345"/>
                  </a:moveTo>
                  <a:lnTo>
                    <a:pt x="303275" y="105409"/>
                  </a:lnTo>
                  <a:lnTo>
                    <a:pt x="304800" y="109219"/>
                  </a:lnTo>
                  <a:lnTo>
                    <a:pt x="304800" y="107950"/>
                  </a:lnTo>
                  <a:lnTo>
                    <a:pt x="306324" y="107950"/>
                  </a:lnTo>
                  <a:lnTo>
                    <a:pt x="306324" y="101600"/>
                  </a:lnTo>
                  <a:lnTo>
                    <a:pt x="301751" y="101600"/>
                  </a:lnTo>
                  <a:lnTo>
                    <a:pt x="300837" y="101345"/>
                  </a:lnTo>
                  <a:close/>
                </a:path>
                <a:path w="367664" h="179070">
                  <a:moveTo>
                    <a:pt x="178307" y="102869"/>
                  </a:moveTo>
                  <a:lnTo>
                    <a:pt x="176783" y="102869"/>
                  </a:lnTo>
                  <a:lnTo>
                    <a:pt x="172212" y="105409"/>
                  </a:lnTo>
                  <a:lnTo>
                    <a:pt x="179831" y="105409"/>
                  </a:lnTo>
                  <a:lnTo>
                    <a:pt x="178307" y="102869"/>
                  </a:lnTo>
                  <a:close/>
                </a:path>
                <a:path w="367664" h="179070">
                  <a:moveTo>
                    <a:pt x="300227" y="100330"/>
                  </a:moveTo>
                  <a:lnTo>
                    <a:pt x="300837" y="101345"/>
                  </a:lnTo>
                  <a:lnTo>
                    <a:pt x="301751" y="101600"/>
                  </a:lnTo>
                  <a:lnTo>
                    <a:pt x="300227" y="100330"/>
                  </a:lnTo>
                  <a:close/>
                </a:path>
                <a:path w="367664" h="179070">
                  <a:moveTo>
                    <a:pt x="306324" y="100330"/>
                  </a:moveTo>
                  <a:lnTo>
                    <a:pt x="300227" y="100330"/>
                  </a:lnTo>
                  <a:lnTo>
                    <a:pt x="301751" y="101600"/>
                  </a:lnTo>
                  <a:lnTo>
                    <a:pt x="306324" y="101600"/>
                  </a:lnTo>
                  <a:lnTo>
                    <a:pt x="306324" y="100330"/>
                  </a:lnTo>
                  <a:close/>
                </a:path>
                <a:path w="367664" h="179070">
                  <a:moveTo>
                    <a:pt x="306324" y="99059"/>
                  </a:moveTo>
                  <a:lnTo>
                    <a:pt x="298703" y="99059"/>
                  </a:lnTo>
                  <a:lnTo>
                    <a:pt x="298703" y="100753"/>
                  </a:lnTo>
                  <a:lnTo>
                    <a:pt x="300837" y="101345"/>
                  </a:lnTo>
                  <a:lnTo>
                    <a:pt x="300227" y="100330"/>
                  </a:lnTo>
                  <a:lnTo>
                    <a:pt x="306324" y="100330"/>
                  </a:lnTo>
                  <a:lnTo>
                    <a:pt x="306324" y="99059"/>
                  </a:lnTo>
                  <a:close/>
                </a:path>
                <a:path w="367664" h="179070">
                  <a:moveTo>
                    <a:pt x="298703" y="100330"/>
                  </a:moveTo>
                  <a:lnTo>
                    <a:pt x="297180" y="100330"/>
                  </a:lnTo>
                  <a:lnTo>
                    <a:pt x="298703" y="100753"/>
                  </a:lnTo>
                  <a:lnTo>
                    <a:pt x="298703" y="100330"/>
                  </a:lnTo>
                  <a:close/>
                </a:path>
                <a:path w="367664" h="179070">
                  <a:moveTo>
                    <a:pt x="294131" y="99059"/>
                  </a:moveTo>
                  <a:lnTo>
                    <a:pt x="295656" y="100330"/>
                  </a:lnTo>
                  <a:lnTo>
                    <a:pt x="297180" y="100330"/>
                  </a:lnTo>
                  <a:lnTo>
                    <a:pt x="297113" y="99888"/>
                  </a:lnTo>
                  <a:lnTo>
                    <a:pt x="294131" y="99059"/>
                  </a:lnTo>
                  <a:close/>
                </a:path>
                <a:path w="367664" h="179070">
                  <a:moveTo>
                    <a:pt x="295854" y="91495"/>
                  </a:moveTo>
                  <a:lnTo>
                    <a:pt x="297113" y="99888"/>
                  </a:lnTo>
                  <a:lnTo>
                    <a:pt x="298703" y="100330"/>
                  </a:lnTo>
                  <a:lnTo>
                    <a:pt x="297522" y="91958"/>
                  </a:lnTo>
                  <a:lnTo>
                    <a:pt x="295854" y="91495"/>
                  </a:lnTo>
                  <a:close/>
                </a:path>
                <a:path w="367664" h="179070">
                  <a:moveTo>
                    <a:pt x="297522" y="91958"/>
                  </a:moveTo>
                  <a:lnTo>
                    <a:pt x="298703" y="100330"/>
                  </a:lnTo>
                  <a:lnTo>
                    <a:pt x="298703" y="99059"/>
                  </a:lnTo>
                  <a:lnTo>
                    <a:pt x="306324" y="99059"/>
                  </a:lnTo>
                  <a:lnTo>
                    <a:pt x="306031" y="96989"/>
                  </a:lnTo>
                  <a:lnTo>
                    <a:pt x="301751" y="92709"/>
                  </a:lnTo>
                  <a:lnTo>
                    <a:pt x="300227" y="92709"/>
                  </a:lnTo>
                  <a:lnTo>
                    <a:pt x="297522" y="91958"/>
                  </a:lnTo>
                  <a:close/>
                </a:path>
                <a:path w="367664" h="179070">
                  <a:moveTo>
                    <a:pt x="296989" y="99059"/>
                  </a:moveTo>
                  <a:lnTo>
                    <a:pt x="294131" y="99059"/>
                  </a:lnTo>
                  <a:lnTo>
                    <a:pt x="297113" y="99888"/>
                  </a:lnTo>
                  <a:lnTo>
                    <a:pt x="296989" y="99059"/>
                  </a:lnTo>
                  <a:close/>
                </a:path>
                <a:path w="367664" h="179070">
                  <a:moveTo>
                    <a:pt x="299084" y="50800"/>
                  </a:moveTo>
                  <a:lnTo>
                    <a:pt x="289559" y="50800"/>
                  </a:lnTo>
                  <a:lnTo>
                    <a:pt x="291083" y="59689"/>
                  </a:lnTo>
                  <a:lnTo>
                    <a:pt x="294131" y="69850"/>
                  </a:lnTo>
                  <a:lnTo>
                    <a:pt x="295656" y="78739"/>
                  </a:lnTo>
                  <a:lnTo>
                    <a:pt x="297522" y="91958"/>
                  </a:lnTo>
                  <a:lnTo>
                    <a:pt x="300227" y="92709"/>
                  </a:lnTo>
                  <a:lnTo>
                    <a:pt x="301751" y="92709"/>
                  </a:lnTo>
                  <a:lnTo>
                    <a:pt x="306031" y="96989"/>
                  </a:lnTo>
                  <a:lnTo>
                    <a:pt x="303275" y="77469"/>
                  </a:lnTo>
                  <a:lnTo>
                    <a:pt x="301751" y="68580"/>
                  </a:lnTo>
                  <a:lnTo>
                    <a:pt x="299084" y="50800"/>
                  </a:lnTo>
                  <a:close/>
                </a:path>
                <a:path w="367664" h="179070">
                  <a:moveTo>
                    <a:pt x="289559" y="91439"/>
                  </a:moveTo>
                  <a:lnTo>
                    <a:pt x="286512" y="91439"/>
                  </a:lnTo>
                  <a:lnTo>
                    <a:pt x="286633" y="92252"/>
                  </a:lnTo>
                  <a:lnTo>
                    <a:pt x="289559" y="91439"/>
                  </a:lnTo>
                  <a:close/>
                </a:path>
                <a:path w="367664" h="179070">
                  <a:moveTo>
                    <a:pt x="286702" y="46989"/>
                  </a:moveTo>
                  <a:lnTo>
                    <a:pt x="278892" y="46989"/>
                  </a:lnTo>
                  <a:lnTo>
                    <a:pt x="280415" y="58419"/>
                  </a:lnTo>
                  <a:lnTo>
                    <a:pt x="283463" y="68580"/>
                  </a:lnTo>
                  <a:lnTo>
                    <a:pt x="284988" y="78739"/>
                  </a:lnTo>
                  <a:lnTo>
                    <a:pt x="288036" y="91439"/>
                  </a:lnTo>
                  <a:lnTo>
                    <a:pt x="295656" y="91439"/>
                  </a:lnTo>
                  <a:lnTo>
                    <a:pt x="295854" y="91495"/>
                  </a:lnTo>
                  <a:lnTo>
                    <a:pt x="295656" y="90169"/>
                  </a:lnTo>
                  <a:lnTo>
                    <a:pt x="292607" y="77469"/>
                  </a:lnTo>
                  <a:lnTo>
                    <a:pt x="291083" y="67309"/>
                  </a:lnTo>
                  <a:lnTo>
                    <a:pt x="288036" y="55880"/>
                  </a:lnTo>
                  <a:lnTo>
                    <a:pt x="286702" y="46989"/>
                  </a:lnTo>
                  <a:close/>
                </a:path>
                <a:path w="367664" h="179070">
                  <a:moveTo>
                    <a:pt x="293115" y="31750"/>
                  </a:moveTo>
                  <a:lnTo>
                    <a:pt x="284988" y="31750"/>
                  </a:lnTo>
                  <a:lnTo>
                    <a:pt x="288036" y="44450"/>
                  </a:lnTo>
                  <a:lnTo>
                    <a:pt x="289559" y="52069"/>
                  </a:lnTo>
                  <a:lnTo>
                    <a:pt x="289559" y="50800"/>
                  </a:lnTo>
                  <a:lnTo>
                    <a:pt x="299084" y="50800"/>
                  </a:lnTo>
                  <a:lnTo>
                    <a:pt x="298703" y="48259"/>
                  </a:lnTo>
                  <a:lnTo>
                    <a:pt x="295656" y="43180"/>
                  </a:lnTo>
                  <a:lnTo>
                    <a:pt x="294131" y="34289"/>
                  </a:lnTo>
                  <a:lnTo>
                    <a:pt x="293115" y="31750"/>
                  </a:lnTo>
                  <a:close/>
                </a:path>
                <a:path w="367664" h="179070">
                  <a:moveTo>
                    <a:pt x="276225" y="16509"/>
                  </a:moveTo>
                  <a:lnTo>
                    <a:pt x="274319" y="16509"/>
                  </a:lnTo>
                  <a:lnTo>
                    <a:pt x="274319" y="22859"/>
                  </a:lnTo>
                  <a:lnTo>
                    <a:pt x="277368" y="38100"/>
                  </a:lnTo>
                  <a:lnTo>
                    <a:pt x="278892" y="48259"/>
                  </a:lnTo>
                  <a:lnTo>
                    <a:pt x="278892" y="46989"/>
                  </a:lnTo>
                  <a:lnTo>
                    <a:pt x="286702" y="46989"/>
                  </a:lnTo>
                  <a:lnTo>
                    <a:pt x="286512" y="45719"/>
                  </a:lnTo>
                  <a:lnTo>
                    <a:pt x="284988" y="36830"/>
                  </a:lnTo>
                  <a:lnTo>
                    <a:pt x="283741" y="30595"/>
                  </a:lnTo>
                  <a:lnTo>
                    <a:pt x="280415" y="24130"/>
                  </a:lnTo>
                  <a:lnTo>
                    <a:pt x="278892" y="22859"/>
                  </a:lnTo>
                  <a:lnTo>
                    <a:pt x="277368" y="20319"/>
                  </a:lnTo>
                  <a:lnTo>
                    <a:pt x="276225" y="16509"/>
                  </a:lnTo>
                  <a:close/>
                </a:path>
                <a:path w="367664" h="179070">
                  <a:moveTo>
                    <a:pt x="278892" y="2539"/>
                  </a:moveTo>
                  <a:lnTo>
                    <a:pt x="278892" y="5080"/>
                  </a:lnTo>
                  <a:lnTo>
                    <a:pt x="280415" y="7619"/>
                  </a:lnTo>
                  <a:lnTo>
                    <a:pt x="280415" y="10159"/>
                  </a:lnTo>
                  <a:lnTo>
                    <a:pt x="281939" y="15239"/>
                  </a:lnTo>
                  <a:lnTo>
                    <a:pt x="281939" y="21589"/>
                  </a:lnTo>
                  <a:lnTo>
                    <a:pt x="283741" y="30595"/>
                  </a:lnTo>
                  <a:lnTo>
                    <a:pt x="284988" y="33019"/>
                  </a:lnTo>
                  <a:lnTo>
                    <a:pt x="284988" y="31750"/>
                  </a:lnTo>
                  <a:lnTo>
                    <a:pt x="293115" y="31750"/>
                  </a:lnTo>
                  <a:lnTo>
                    <a:pt x="292654" y="30595"/>
                  </a:lnTo>
                  <a:lnTo>
                    <a:pt x="292607" y="29209"/>
                  </a:lnTo>
                  <a:lnTo>
                    <a:pt x="286512" y="20319"/>
                  </a:lnTo>
                  <a:lnTo>
                    <a:pt x="285369" y="16509"/>
                  </a:lnTo>
                  <a:lnTo>
                    <a:pt x="284988" y="16509"/>
                  </a:lnTo>
                  <a:lnTo>
                    <a:pt x="281939" y="7619"/>
                  </a:lnTo>
                  <a:lnTo>
                    <a:pt x="280415" y="6350"/>
                  </a:lnTo>
                  <a:lnTo>
                    <a:pt x="278892" y="2539"/>
                  </a:lnTo>
                  <a:close/>
                </a:path>
                <a:path w="367664" h="179070">
                  <a:moveTo>
                    <a:pt x="275844" y="0"/>
                  </a:moveTo>
                  <a:lnTo>
                    <a:pt x="274319" y="1269"/>
                  </a:lnTo>
                  <a:lnTo>
                    <a:pt x="272795" y="1269"/>
                  </a:lnTo>
                  <a:lnTo>
                    <a:pt x="271271" y="5080"/>
                  </a:lnTo>
                  <a:lnTo>
                    <a:pt x="271271" y="6350"/>
                  </a:lnTo>
                  <a:lnTo>
                    <a:pt x="272795" y="8889"/>
                  </a:lnTo>
                  <a:lnTo>
                    <a:pt x="272795" y="10159"/>
                  </a:lnTo>
                  <a:lnTo>
                    <a:pt x="275844" y="15239"/>
                  </a:lnTo>
                  <a:lnTo>
                    <a:pt x="277368" y="20319"/>
                  </a:lnTo>
                  <a:lnTo>
                    <a:pt x="278892" y="22859"/>
                  </a:lnTo>
                  <a:lnTo>
                    <a:pt x="280415" y="24130"/>
                  </a:lnTo>
                  <a:lnTo>
                    <a:pt x="283741" y="30595"/>
                  </a:lnTo>
                  <a:lnTo>
                    <a:pt x="282194" y="22859"/>
                  </a:lnTo>
                  <a:lnTo>
                    <a:pt x="281939" y="22859"/>
                  </a:lnTo>
                  <a:lnTo>
                    <a:pt x="281939" y="15239"/>
                  </a:lnTo>
                  <a:lnTo>
                    <a:pt x="281177" y="12700"/>
                  </a:lnTo>
                  <a:lnTo>
                    <a:pt x="280415" y="12700"/>
                  </a:lnTo>
                  <a:lnTo>
                    <a:pt x="280415" y="7619"/>
                  </a:lnTo>
                  <a:lnTo>
                    <a:pt x="278892" y="5080"/>
                  </a:lnTo>
                  <a:lnTo>
                    <a:pt x="278892" y="2539"/>
                  </a:lnTo>
                  <a:lnTo>
                    <a:pt x="275844" y="0"/>
                  </a:lnTo>
                  <a:close/>
                </a:path>
                <a:path w="367664" h="179070">
                  <a:moveTo>
                    <a:pt x="281939" y="21589"/>
                  </a:moveTo>
                  <a:lnTo>
                    <a:pt x="281939" y="22859"/>
                  </a:lnTo>
                  <a:lnTo>
                    <a:pt x="282194" y="22859"/>
                  </a:lnTo>
                  <a:lnTo>
                    <a:pt x="281939" y="21589"/>
                  </a:lnTo>
                  <a:close/>
                </a:path>
                <a:path w="367664" h="179070">
                  <a:moveTo>
                    <a:pt x="272795" y="10159"/>
                  </a:moveTo>
                  <a:lnTo>
                    <a:pt x="272795" y="13969"/>
                  </a:lnTo>
                  <a:lnTo>
                    <a:pt x="274319" y="17780"/>
                  </a:lnTo>
                  <a:lnTo>
                    <a:pt x="274319" y="16509"/>
                  </a:lnTo>
                  <a:lnTo>
                    <a:pt x="276225" y="16509"/>
                  </a:lnTo>
                  <a:lnTo>
                    <a:pt x="275844" y="15239"/>
                  </a:lnTo>
                  <a:lnTo>
                    <a:pt x="272795" y="10159"/>
                  </a:lnTo>
                  <a:close/>
                </a:path>
                <a:path w="367664" h="179070">
                  <a:moveTo>
                    <a:pt x="284988" y="15239"/>
                  </a:moveTo>
                  <a:lnTo>
                    <a:pt x="284988" y="16509"/>
                  </a:lnTo>
                  <a:lnTo>
                    <a:pt x="285369" y="16509"/>
                  </a:lnTo>
                  <a:lnTo>
                    <a:pt x="284988" y="15239"/>
                  </a:lnTo>
                  <a:close/>
                </a:path>
                <a:path w="367664" h="179070">
                  <a:moveTo>
                    <a:pt x="280415" y="10159"/>
                  </a:moveTo>
                  <a:lnTo>
                    <a:pt x="280415" y="12700"/>
                  </a:lnTo>
                  <a:lnTo>
                    <a:pt x="281177" y="12700"/>
                  </a:lnTo>
                  <a:lnTo>
                    <a:pt x="280415" y="10159"/>
                  </a:lnTo>
                  <a:close/>
                </a:path>
                <a:path w="367664" h="179070">
                  <a:moveTo>
                    <a:pt x="272795" y="1269"/>
                  </a:moveTo>
                  <a:lnTo>
                    <a:pt x="271271" y="2539"/>
                  </a:lnTo>
                  <a:lnTo>
                    <a:pt x="271271" y="5080"/>
                  </a:lnTo>
                  <a:lnTo>
                    <a:pt x="272795" y="1269"/>
                  </a:lnTo>
                  <a:close/>
                </a:path>
                <a:path w="367664" h="179070">
                  <a:moveTo>
                    <a:pt x="275844" y="0"/>
                  </a:moveTo>
                  <a:lnTo>
                    <a:pt x="278892" y="2539"/>
                  </a:lnTo>
                  <a:lnTo>
                    <a:pt x="278892" y="1269"/>
                  </a:lnTo>
                  <a:lnTo>
                    <a:pt x="27584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1642872" y="5798814"/>
            <a:ext cx="29209" cy="12700"/>
          </a:xfrm>
          <a:custGeom>
            <a:avLst/>
            <a:gdLst/>
            <a:ahLst/>
            <a:cxnLst/>
            <a:rect l="l" t="t" r="r" b="b"/>
            <a:pathLst>
              <a:path w="29210" h="12700">
                <a:moveTo>
                  <a:pt x="28955" y="0"/>
                </a:moveTo>
                <a:lnTo>
                  <a:pt x="25907" y="3047"/>
                </a:lnTo>
                <a:lnTo>
                  <a:pt x="24383" y="3047"/>
                </a:lnTo>
                <a:lnTo>
                  <a:pt x="19811" y="6095"/>
                </a:lnTo>
                <a:lnTo>
                  <a:pt x="15239" y="9143"/>
                </a:lnTo>
                <a:lnTo>
                  <a:pt x="6095" y="12191"/>
                </a:lnTo>
                <a:lnTo>
                  <a:pt x="0" y="12191"/>
                </a:lnTo>
              </a:path>
            </a:pathLst>
          </a:custGeom>
          <a:ln w="1676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049779" y="5586470"/>
            <a:ext cx="216407" cy="276352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932176" y="5555482"/>
            <a:ext cx="182880" cy="284480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419817" y="5566599"/>
            <a:ext cx="1820545" cy="8172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spc="15">
                <a:latin typeface="Times New Roman"/>
                <a:cs typeface="Times New Roman"/>
              </a:rPr>
              <a:t>Learn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50" spc="10">
                <a:latin typeface="Times New Roman"/>
                <a:cs typeface="Times New Roman"/>
              </a:rPr>
              <a:t>Model</a:t>
            </a:r>
            <a:r>
              <a:rPr sz="1550" spc="-35">
                <a:latin typeface="Times New Roman"/>
                <a:cs typeface="Times New Roman"/>
              </a:rPr>
              <a:t> </a:t>
            </a:r>
            <a:r>
              <a:rPr sz="1550" spc="15">
                <a:latin typeface="Times New Roman"/>
                <a:cs typeface="Times New Roman"/>
              </a:rPr>
              <a:t>and</a:t>
            </a:r>
            <a:r>
              <a:rPr sz="1550" spc="-20">
                <a:latin typeface="Times New Roman"/>
                <a:cs typeface="Times New Roman"/>
              </a:rPr>
              <a:t> </a:t>
            </a:r>
            <a:r>
              <a:rPr sz="1550" spc="10">
                <a:latin typeface="Times New Roman"/>
                <a:cs typeface="Times New Roman"/>
              </a:rPr>
              <a:t>parameters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399" y="1305730"/>
            <a:ext cx="5295265" cy="6146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/>
              <a:t>What</a:t>
            </a:r>
            <a:r>
              <a:rPr spc="-20"/>
              <a:t> </a:t>
            </a:r>
            <a:r>
              <a:t>is</a:t>
            </a:r>
            <a:r>
              <a:rPr spc="-20"/>
              <a:t> </a:t>
            </a:r>
            <a:r>
              <a:t>Linear</a:t>
            </a:r>
            <a:r>
              <a:rPr spc="-25"/>
              <a:t> </a:t>
            </a:r>
            <a:r>
              <a:rPr spc="-10"/>
              <a:t>Regression?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35223" y="2250698"/>
            <a:ext cx="4401312" cy="202106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55541" y="4632497"/>
            <a:ext cx="8858250" cy="1762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255" marR="5080" indent="-25019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62255" algn="l"/>
                <a:tab pos="262890" algn="l"/>
              </a:tabLst>
            </a:pPr>
            <a:r>
              <a:rPr sz="1750" spc="-5">
                <a:latin typeface="Times New Roman"/>
                <a:cs typeface="Times New Roman"/>
              </a:rPr>
              <a:t>Model</a:t>
            </a:r>
            <a:r>
              <a:rPr sz="1750" spc="-10">
                <a:latin typeface="Times New Roman"/>
                <a:cs typeface="Times New Roman"/>
              </a:rPr>
              <a:t> </a:t>
            </a:r>
            <a:r>
              <a:rPr sz="1750">
                <a:latin typeface="Times New Roman"/>
                <a:cs typeface="Times New Roman"/>
              </a:rPr>
              <a:t>the</a:t>
            </a:r>
            <a:r>
              <a:rPr sz="1750" spc="5">
                <a:latin typeface="Times New Roman"/>
                <a:cs typeface="Times New Roman"/>
              </a:rPr>
              <a:t> </a:t>
            </a:r>
            <a:r>
              <a:rPr sz="1750">
                <a:latin typeface="Times New Roman"/>
                <a:cs typeface="Times New Roman"/>
              </a:rPr>
              <a:t>variable</a:t>
            </a:r>
            <a:r>
              <a:rPr sz="1750" spc="-90">
                <a:latin typeface="Times New Roman"/>
                <a:cs typeface="Times New Roman"/>
              </a:rPr>
              <a:t> </a:t>
            </a:r>
            <a:r>
              <a:rPr sz="1750">
                <a:latin typeface="Times New Roman"/>
                <a:cs typeface="Times New Roman"/>
              </a:rPr>
              <a:t>Y</a:t>
            </a:r>
            <a:r>
              <a:rPr sz="1750" spc="-60">
                <a:latin typeface="Times New Roman"/>
                <a:cs typeface="Times New Roman"/>
              </a:rPr>
              <a:t> </a:t>
            </a:r>
            <a:r>
              <a:rPr sz="1750">
                <a:latin typeface="Times New Roman"/>
                <a:cs typeface="Times New Roman"/>
              </a:rPr>
              <a:t>in </a:t>
            </a:r>
            <a:r>
              <a:rPr sz="1750" spc="-5">
                <a:latin typeface="Times New Roman"/>
                <a:cs typeface="Times New Roman"/>
              </a:rPr>
              <a:t>terms</a:t>
            </a:r>
            <a:r>
              <a:rPr sz="1750">
                <a:latin typeface="Times New Roman"/>
                <a:cs typeface="Times New Roman"/>
              </a:rPr>
              <a:t> of</a:t>
            </a:r>
            <a:r>
              <a:rPr sz="1750" spc="-15">
                <a:latin typeface="Times New Roman"/>
                <a:cs typeface="Times New Roman"/>
              </a:rPr>
              <a:t> </a:t>
            </a:r>
            <a:r>
              <a:rPr sz="1750">
                <a:latin typeface="Times New Roman"/>
                <a:cs typeface="Times New Roman"/>
              </a:rPr>
              <a:t>four other</a:t>
            </a:r>
            <a:r>
              <a:rPr sz="1750" spc="10">
                <a:latin typeface="Times New Roman"/>
                <a:cs typeface="Times New Roman"/>
              </a:rPr>
              <a:t> </a:t>
            </a:r>
            <a:r>
              <a:rPr sz="1750">
                <a:latin typeface="Times New Roman"/>
                <a:cs typeface="Times New Roman"/>
              </a:rPr>
              <a:t>variables</a:t>
            </a:r>
            <a:r>
              <a:rPr sz="1750" spc="-40">
                <a:latin typeface="Times New Roman"/>
                <a:cs typeface="Times New Roman"/>
              </a:rPr>
              <a:t> </a:t>
            </a:r>
            <a:r>
              <a:rPr sz="1750" spc="-5">
                <a:latin typeface="Times New Roman"/>
                <a:cs typeface="Times New Roman"/>
              </a:rPr>
              <a:t>X1,</a:t>
            </a:r>
            <a:r>
              <a:rPr sz="1750" spc="5">
                <a:latin typeface="Times New Roman"/>
                <a:cs typeface="Times New Roman"/>
              </a:rPr>
              <a:t> </a:t>
            </a:r>
            <a:r>
              <a:rPr sz="1750" spc="-5">
                <a:latin typeface="Times New Roman"/>
                <a:cs typeface="Times New Roman"/>
              </a:rPr>
              <a:t>X2,</a:t>
            </a:r>
            <a:r>
              <a:rPr sz="1750" spc="10">
                <a:latin typeface="Times New Roman"/>
                <a:cs typeface="Times New Roman"/>
              </a:rPr>
              <a:t> </a:t>
            </a:r>
            <a:r>
              <a:rPr sz="1750" spc="-5">
                <a:latin typeface="Times New Roman"/>
                <a:cs typeface="Times New Roman"/>
              </a:rPr>
              <a:t>X3,</a:t>
            </a:r>
            <a:r>
              <a:rPr sz="1750" spc="5">
                <a:latin typeface="Times New Roman"/>
                <a:cs typeface="Times New Roman"/>
              </a:rPr>
              <a:t> </a:t>
            </a:r>
            <a:r>
              <a:rPr sz="1750" spc="-5">
                <a:latin typeface="Times New Roman"/>
                <a:cs typeface="Times New Roman"/>
              </a:rPr>
              <a:t>X4</a:t>
            </a:r>
            <a:r>
              <a:rPr sz="1750" spc="15">
                <a:latin typeface="Times New Roman"/>
                <a:cs typeface="Times New Roman"/>
              </a:rPr>
              <a:t> </a:t>
            </a:r>
            <a:r>
              <a:rPr sz="1750">
                <a:latin typeface="Times New Roman"/>
                <a:cs typeface="Times New Roman"/>
              </a:rPr>
              <a:t>as</a:t>
            </a:r>
            <a:r>
              <a:rPr sz="1750" spc="5">
                <a:latin typeface="Times New Roman"/>
                <a:cs typeface="Times New Roman"/>
              </a:rPr>
              <a:t> </a:t>
            </a:r>
            <a:r>
              <a:rPr sz="1750" b="1">
                <a:latin typeface="Times New Roman"/>
                <a:cs typeface="Times New Roman"/>
              </a:rPr>
              <a:t>Y</a:t>
            </a:r>
            <a:r>
              <a:rPr sz="1750" b="1" spc="-65">
                <a:latin typeface="Times New Roman"/>
                <a:cs typeface="Times New Roman"/>
              </a:rPr>
              <a:t> </a:t>
            </a:r>
            <a:r>
              <a:rPr sz="1750" b="1">
                <a:latin typeface="Times New Roman"/>
                <a:cs typeface="Times New Roman"/>
              </a:rPr>
              <a:t>= </a:t>
            </a:r>
            <a:r>
              <a:rPr sz="1750" b="1" i="1" spc="5">
                <a:latin typeface="Times New Roman"/>
                <a:cs typeface="Times New Roman"/>
              </a:rPr>
              <a:t>f</a:t>
            </a:r>
            <a:r>
              <a:rPr sz="1750" b="1" spc="5">
                <a:latin typeface="Times New Roman"/>
                <a:cs typeface="Times New Roman"/>
              </a:rPr>
              <a:t>(X1,</a:t>
            </a:r>
            <a:r>
              <a:rPr sz="1750" b="1" spc="-25">
                <a:latin typeface="Times New Roman"/>
                <a:cs typeface="Times New Roman"/>
              </a:rPr>
              <a:t> </a:t>
            </a:r>
            <a:r>
              <a:rPr sz="1750" b="1" spc="5">
                <a:latin typeface="Times New Roman"/>
                <a:cs typeface="Times New Roman"/>
              </a:rPr>
              <a:t>X2,</a:t>
            </a:r>
            <a:r>
              <a:rPr sz="1750" b="1" spc="-15">
                <a:latin typeface="Times New Roman"/>
                <a:cs typeface="Times New Roman"/>
              </a:rPr>
              <a:t> </a:t>
            </a:r>
            <a:r>
              <a:rPr sz="1750" b="1" spc="5">
                <a:latin typeface="Times New Roman"/>
                <a:cs typeface="Times New Roman"/>
              </a:rPr>
              <a:t>X3,</a:t>
            </a:r>
            <a:r>
              <a:rPr sz="1750" b="1" spc="-10">
                <a:latin typeface="Times New Roman"/>
                <a:cs typeface="Times New Roman"/>
              </a:rPr>
              <a:t> </a:t>
            </a:r>
            <a:r>
              <a:rPr sz="1750" b="1">
                <a:latin typeface="Times New Roman"/>
                <a:cs typeface="Times New Roman"/>
              </a:rPr>
              <a:t>X4)- </a:t>
            </a:r>
            <a:r>
              <a:rPr sz="1750" b="1" spc="-425">
                <a:latin typeface="Times New Roman"/>
                <a:cs typeface="Times New Roman"/>
              </a:rPr>
              <a:t> </a:t>
            </a:r>
            <a:r>
              <a:rPr sz="1750" b="1">
                <a:latin typeface="Times New Roman"/>
                <a:cs typeface="Times New Roman"/>
              </a:rPr>
              <a:t>multiple</a:t>
            </a:r>
            <a:r>
              <a:rPr sz="1750" b="1" spc="-45">
                <a:latin typeface="Times New Roman"/>
                <a:cs typeface="Times New Roman"/>
              </a:rPr>
              <a:t> </a:t>
            </a:r>
            <a:r>
              <a:rPr sz="1750" b="1" spc="-10">
                <a:latin typeface="Times New Roman"/>
                <a:cs typeface="Times New Roman"/>
              </a:rPr>
              <a:t>regression.</a:t>
            </a:r>
            <a:endParaRPr sz="1750">
              <a:latin typeface="Times New Roman"/>
              <a:cs typeface="Times New Roman"/>
            </a:endParaRPr>
          </a:p>
          <a:p>
            <a:pPr marL="309880" indent="-297815">
              <a:lnSpc>
                <a:spcPct val="100000"/>
              </a:lnSpc>
              <a:spcBef>
                <a:spcPts val="1055"/>
              </a:spcBef>
              <a:buFont typeface="Arial MT"/>
              <a:buChar char="•"/>
              <a:tabLst>
                <a:tab pos="309880" algn="l"/>
                <a:tab pos="310515" algn="l"/>
              </a:tabLst>
            </a:pPr>
            <a:r>
              <a:rPr sz="1750">
                <a:latin typeface="Times New Roman"/>
                <a:cs typeface="Times New Roman"/>
              </a:rPr>
              <a:t>Y</a:t>
            </a:r>
            <a:r>
              <a:rPr sz="1750" spc="-65">
                <a:latin typeface="Times New Roman"/>
                <a:cs typeface="Times New Roman"/>
              </a:rPr>
              <a:t> </a:t>
            </a:r>
            <a:r>
              <a:rPr sz="1750">
                <a:latin typeface="Times New Roman"/>
                <a:cs typeface="Times New Roman"/>
              </a:rPr>
              <a:t>is</a:t>
            </a:r>
            <a:r>
              <a:rPr sz="1750" spc="-15">
                <a:latin typeface="Times New Roman"/>
                <a:cs typeface="Times New Roman"/>
              </a:rPr>
              <a:t> </a:t>
            </a:r>
            <a:r>
              <a:rPr sz="1750">
                <a:latin typeface="Times New Roman"/>
                <a:cs typeface="Times New Roman"/>
              </a:rPr>
              <a:t>called</a:t>
            </a:r>
            <a:r>
              <a:rPr sz="1750" spc="-25">
                <a:latin typeface="Times New Roman"/>
                <a:cs typeface="Times New Roman"/>
              </a:rPr>
              <a:t> </a:t>
            </a:r>
            <a:r>
              <a:rPr sz="1750" spc="-5">
                <a:solidFill>
                  <a:srgbClr val="0000FF"/>
                </a:solidFill>
                <a:latin typeface="Times New Roman"/>
                <a:cs typeface="Times New Roman"/>
              </a:rPr>
              <a:t>Dependent</a:t>
            </a:r>
            <a:r>
              <a:rPr sz="1750" spc="-25">
                <a:solidFill>
                  <a:srgbClr val="0000FF"/>
                </a:solidFill>
                <a:latin typeface="Times New Roman"/>
                <a:cs typeface="Times New Roman"/>
              </a:rPr>
              <a:t> Variable </a:t>
            </a:r>
            <a:r>
              <a:rPr sz="1750">
                <a:latin typeface="Times New Roman"/>
                <a:cs typeface="Times New Roman"/>
              </a:rPr>
              <a:t>or</a:t>
            </a:r>
            <a:r>
              <a:rPr sz="1750" spc="-5">
                <a:latin typeface="Times New Roman"/>
                <a:cs typeface="Times New Roman"/>
              </a:rPr>
              <a:t> </a:t>
            </a:r>
            <a:r>
              <a:rPr sz="1750">
                <a:latin typeface="Times New Roman"/>
                <a:cs typeface="Times New Roman"/>
              </a:rPr>
              <a:t>Response</a:t>
            </a:r>
            <a:r>
              <a:rPr sz="1750" spc="-35">
                <a:latin typeface="Times New Roman"/>
                <a:cs typeface="Times New Roman"/>
              </a:rPr>
              <a:t> </a:t>
            </a:r>
            <a:r>
              <a:rPr sz="1750" spc="-25">
                <a:latin typeface="Times New Roman"/>
                <a:cs typeface="Times New Roman"/>
              </a:rPr>
              <a:t>Variable</a:t>
            </a:r>
            <a:endParaRPr sz="1750">
              <a:latin typeface="Times New Roman"/>
              <a:cs typeface="Times New Roman"/>
            </a:endParaRPr>
          </a:p>
          <a:p>
            <a:pPr marL="262255" indent="-250190">
              <a:lnSpc>
                <a:spcPct val="100000"/>
              </a:lnSpc>
              <a:spcBef>
                <a:spcPts val="1055"/>
              </a:spcBef>
              <a:buFont typeface="Arial MT"/>
              <a:buChar char="•"/>
              <a:tabLst>
                <a:tab pos="262255" algn="l"/>
                <a:tab pos="262890" algn="l"/>
              </a:tabLst>
            </a:pPr>
            <a:r>
              <a:rPr sz="1750" spc="-5">
                <a:latin typeface="Times New Roman"/>
                <a:cs typeface="Times New Roman"/>
              </a:rPr>
              <a:t>X1,</a:t>
            </a:r>
            <a:r>
              <a:rPr sz="1750" spc="5">
                <a:latin typeface="Times New Roman"/>
                <a:cs typeface="Times New Roman"/>
              </a:rPr>
              <a:t> </a:t>
            </a:r>
            <a:r>
              <a:rPr sz="1750" spc="-5">
                <a:latin typeface="Times New Roman"/>
                <a:cs typeface="Times New Roman"/>
              </a:rPr>
              <a:t>X2,</a:t>
            </a:r>
            <a:r>
              <a:rPr sz="1750" spc="5">
                <a:latin typeface="Times New Roman"/>
                <a:cs typeface="Times New Roman"/>
              </a:rPr>
              <a:t> </a:t>
            </a:r>
            <a:r>
              <a:rPr sz="1750" spc="-5">
                <a:latin typeface="Times New Roman"/>
                <a:cs typeface="Times New Roman"/>
              </a:rPr>
              <a:t>X3,X4</a:t>
            </a:r>
            <a:r>
              <a:rPr sz="1750" spc="15">
                <a:latin typeface="Times New Roman"/>
                <a:cs typeface="Times New Roman"/>
              </a:rPr>
              <a:t> </a:t>
            </a:r>
            <a:r>
              <a:rPr sz="1750">
                <a:latin typeface="Times New Roman"/>
                <a:cs typeface="Times New Roman"/>
              </a:rPr>
              <a:t>called</a:t>
            </a:r>
            <a:r>
              <a:rPr sz="1750" spc="-20">
                <a:latin typeface="Times New Roman"/>
                <a:cs typeface="Times New Roman"/>
              </a:rPr>
              <a:t> </a:t>
            </a:r>
            <a:r>
              <a:rPr sz="1750">
                <a:latin typeface="Times New Roman"/>
                <a:cs typeface="Times New Roman"/>
              </a:rPr>
              <a:t>Independent</a:t>
            </a:r>
            <a:r>
              <a:rPr sz="1750" spc="-40">
                <a:latin typeface="Times New Roman"/>
                <a:cs typeface="Times New Roman"/>
              </a:rPr>
              <a:t> </a:t>
            </a:r>
            <a:r>
              <a:rPr sz="1750" spc="-25">
                <a:latin typeface="Times New Roman"/>
                <a:cs typeface="Times New Roman"/>
              </a:rPr>
              <a:t>Variable </a:t>
            </a:r>
            <a:r>
              <a:rPr sz="1750">
                <a:latin typeface="Times New Roman"/>
                <a:cs typeface="Times New Roman"/>
              </a:rPr>
              <a:t>or</a:t>
            </a:r>
            <a:r>
              <a:rPr sz="1750" spc="10">
                <a:latin typeface="Times New Roman"/>
                <a:cs typeface="Times New Roman"/>
              </a:rPr>
              <a:t> </a:t>
            </a:r>
            <a:r>
              <a:rPr sz="1750">
                <a:solidFill>
                  <a:srgbClr val="0000FF"/>
                </a:solidFill>
                <a:latin typeface="Times New Roman"/>
                <a:cs typeface="Times New Roman"/>
              </a:rPr>
              <a:t>Explanatory</a:t>
            </a:r>
            <a:r>
              <a:rPr sz="1750" spc="-5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50" spc="-25">
                <a:solidFill>
                  <a:srgbClr val="0000FF"/>
                </a:solidFill>
                <a:latin typeface="Times New Roman"/>
                <a:cs typeface="Times New Roman"/>
              </a:rPr>
              <a:t>Variable</a:t>
            </a:r>
            <a:endParaRPr sz="1750">
              <a:latin typeface="Times New Roman"/>
              <a:cs typeface="Times New Roman"/>
            </a:endParaRPr>
          </a:p>
          <a:p>
            <a:pPr marL="262255" indent="-250190">
              <a:lnSpc>
                <a:spcPct val="100000"/>
              </a:lnSpc>
              <a:spcBef>
                <a:spcPts val="1060"/>
              </a:spcBef>
              <a:buFont typeface="Arial MT"/>
              <a:buChar char="•"/>
              <a:tabLst>
                <a:tab pos="262255" algn="l"/>
                <a:tab pos="262890" algn="l"/>
              </a:tabLst>
            </a:pPr>
            <a:r>
              <a:rPr sz="1750" spc="-5">
                <a:latin typeface="Times New Roman"/>
                <a:cs typeface="Times New Roman"/>
              </a:rPr>
              <a:t>Goal:</a:t>
            </a:r>
            <a:r>
              <a:rPr sz="1750" spc="10">
                <a:latin typeface="Times New Roman"/>
                <a:cs typeface="Times New Roman"/>
              </a:rPr>
              <a:t> </a:t>
            </a:r>
            <a:r>
              <a:rPr sz="1750" spc="-5">
                <a:latin typeface="Times New Roman"/>
                <a:cs typeface="Times New Roman"/>
              </a:rPr>
              <a:t>determine </a:t>
            </a:r>
            <a:r>
              <a:rPr sz="1750">
                <a:latin typeface="Times New Roman"/>
                <a:cs typeface="Times New Roman"/>
              </a:rPr>
              <a:t>the</a:t>
            </a:r>
            <a:r>
              <a:rPr sz="1750" spc="-5">
                <a:latin typeface="Times New Roman"/>
                <a:cs typeface="Times New Roman"/>
              </a:rPr>
              <a:t> mathematical </a:t>
            </a:r>
            <a:r>
              <a:rPr sz="1750">
                <a:latin typeface="Times New Roman"/>
                <a:cs typeface="Times New Roman"/>
              </a:rPr>
              <a:t>relationship</a:t>
            </a:r>
            <a:r>
              <a:rPr sz="1750" spc="-25">
                <a:latin typeface="Times New Roman"/>
                <a:cs typeface="Times New Roman"/>
              </a:rPr>
              <a:t> </a:t>
            </a:r>
            <a:r>
              <a:rPr sz="1750" spc="-5">
                <a:latin typeface="Times New Roman"/>
                <a:cs typeface="Times New Roman"/>
              </a:rPr>
              <a:t>between</a:t>
            </a:r>
            <a:r>
              <a:rPr sz="1750">
                <a:latin typeface="Times New Roman"/>
                <a:cs typeface="Times New Roman"/>
              </a:rPr>
              <a:t> </a:t>
            </a:r>
            <a:r>
              <a:rPr sz="1750" spc="-5">
                <a:latin typeface="Times New Roman"/>
                <a:cs typeface="Times New Roman"/>
              </a:rPr>
              <a:t>response</a:t>
            </a:r>
            <a:r>
              <a:rPr sz="1750">
                <a:latin typeface="Times New Roman"/>
                <a:cs typeface="Times New Roman"/>
              </a:rPr>
              <a:t> variables</a:t>
            </a:r>
            <a:r>
              <a:rPr sz="1750" spc="-95">
                <a:latin typeface="Times New Roman"/>
                <a:cs typeface="Times New Roman"/>
              </a:rPr>
              <a:t> </a:t>
            </a:r>
            <a:r>
              <a:rPr sz="1750">
                <a:latin typeface="Times New Roman"/>
                <a:cs typeface="Times New Roman"/>
              </a:rPr>
              <a:t>Y</a:t>
            </a:r>
            <a:r>
              <a:rPr sz="1750" spc="-55">
                <a:latin typeface="Times New Roman"/>
                <a:cs typeface="Times New Roman"/>
              </a:rPr>
              <a:t> </a:t>
            </a:r>
            <a:r>
              <a:rPr sz="1750">
                <a:latin typeface="Times New Roman"/>
                <a:cs typeface="Times New Roman"/>
              </a:rPr>
              <a:t>and regressors</a:t>
            </a:r>
            <a:r>
              <a:rPr sz="1750" spc="-15">
                <a:latin typeface="Times New Roman"/>
                <a:cs typeface="Times New Roman"/>
              </a:rPr>
              <a:t> </a:t>
            </a:r>
            <a:r>
              <a:rPr sz="1750" spc="-5">
                <a:latin typeface="Times New Roman"/>
                <a:cs typeface="Times New Roman"/>
              </a:rPr>
              <a:t>Xi</a:t>
            </a:r>
            <a:endParaRPr sz="1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2421" y="1582991"/>
            <a:ext cx="5755005" cy="6146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t>Linear</a:t>
            </a:r>
            <a:r>
              <a:rPr spc="-50"/>
              <a:t> </a:t>
            </a:r>
            <a:r>
              <a:rPr spc="-10"/>
              <a:t>Regression</a:t>
            </a:r>
            <a:r>
              <a:rPr spc="-65"/>
              <a:t> </a:t>
            </a:r>
            <a:r>
              <a:t>Hypothesis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5839" y="2384524"/>
            <a:ext cx="881380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i="1" spc="15">
                <a:latin typeface="Calibri"/>
                <a:cs typeface="Calibri"/>
              </a:rPr>
              <a:t>u</a:t>
            </a:r>
            <a:r>
              <a:rPr sz="1550" b="1" i="1" spc="5">
                <a:latin typeface="Calibri"/>
                <a:cs typeface="Calibri"/>
              </a:rPr>
              <a:t>nivar</a:t>
            </a:r>
            <a:r>
              <a:rPr sz="1550" b="1" i="1" spc="-5">
                <a:latin typeface="Calibri"/>
                <a:cs typeface="Calibri"/>
              </a:rPr>
              <a:t>i</a:t>
            </a:r>
            <a:r>
              <a:rPr sz="1550" b="1" i="1" spc="15">
                <a:latin typeface="Calibri"/>
                <a:cs typeface="Calibri"/>
              </a:rPr>
              <a:t>a</a:t>
            </a:r>
            <a:r>
              <a:rPr sz="1550" b="1" i="1">
                <a:latin typeface="Calibri"/>
                <a:cs typeface="Calibri"/>
              </a:rPr>
              <a:t>t</a:t>
            </a:r>
            <a:r>
              <a:rPr sz="1550" b="1" i="1" spc="15">
                <a:latin typeface="Calibri"/>
                <a:cs typeface="Calibri"/>
              </a:rPr>
              <a:t>e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4898" y="3384329"/>
            <a:ext cx="1056005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i="1" spc="10">
                <a:latin typeface="Calibri"/>
                <a:cs typeface="Calibri"/>
              </a:rPr>
              <a:t>multivariate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4042" y="4030974"/>
            <a:ext cx="7482904" cy="146981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80327" y="2772664"/>
            <a:ext cx="2230303" cy="36759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399" y="1105552"/>
            <a:ext cx="7604125" cy="1172845"/>
          </a:xfrm>
          <a:prstGeom prst="rect">
            <a:avLst/>
          </a:prstGeom>
        </p:spPr>
        <p:txBody>
          <a:bodyPr vert="horz" wrap="square" lIns="0" tIns="2146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89"/>
              </a:spcBef>
            </a:pPr>
            <a:r>
              <a:rPr spc="-10"/>
              <a:t>Where</a:t>
            </a:r>
            <a:r>
              <a:rPr spc="-20"/>
              <a:t> </a:t>
            </a:r>
            <a:r>
              <a:rPr spc="-10"/>
              <a:t>can</a:t>
            </a:r>
            <a:r>
              <a:rPr spc="-15"/>
              <a:t> </a:t>
            </a:r>
            <a:r>
              <a:t>Linear</a:t>
            </a:r>
            <a:r>
              <a:rPr spc="-20"/>
              <a:t> </a:t>
            </a:r>
            <a:r>
              <a:rPr spc="-10"/>
              <a:t>Regression</a:t>
            </a:r>
            <a:r>
              <a:rPr spc="-30"/>
              <a:t> </a:t>
            </a:r>
            <a:r>
              <a:rPr spc="5"/>
              <a:t>be</a:t>
            </a:r>
            <a:r>
              <a:rPr spc="-15"/>
              <a:t> </a:t>
            </a:r>
            <a:r>
              <a:rPr spc="5"/>
              <a:t>used?</a:t>
            </a:r>
          </a:p>
          <a:p>
            <a:pPr marL="542925">
              <a:lnSpc>
                <a:spcPct val="100000"/>
              </a:lnSpc>
              <a:spcBef>
                <a:spcPts val="720"/>
              </a:spcBef>
            </a:pPr>
            <a:r>
              <a:rPr sz="1750" spc="-10">
                <a:solidFill>
                  <a:srgbClr val="000000"/>
                </a:solidFill>
                <a:latin typeface="Calibri"/>
                <a:cs typeface="Calibri"/>
              </a:rPr>
              <a:t>Understand</a:t>
            </a:r>
            <a:r>
              <a:rPr sz="1750" spc="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75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sz="1750" spc="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750">
                <a:solidFill>
                  <a:srgbClr val="000000"/>
                </a:solidFill>
                <a:latin typeface="Calibri"/>
                <a:cs typeface="Calibri"/>
              </a:rPr>
              <a:t>quantify</a:t>
            </a:r>
            <a:r>
              <a:rPr sz="175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75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sz="1750" spc="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750" spc="-5">
                <a:solidFill>
                  <a:srgbClr val="000000"/>
                </a:solidFill>
                <a:latin typeface="Calibri"/>
                <a:cs typeface="Calibri"/>
              </a:rPr>
              <a:t>relationship between </a:t>
            </a:r>
            <a:r>
              <a:rPr sz="1750">
                <a:solidFill>
                  <a:srgbClr val="000000"/>
                </a:solidFill>
                <a:latin typeface="Calibri"/>
                <a:cs typeface="Calibri"/>
              </a:rPr>
              <a:t>variables</a:t>
            </a:r>
            <a:r>
              <a:rPr sz="1750" spc="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75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sz="1750" spc="-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750" spc="-1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endParaRPr sz="175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6547" y="2557132"/>
            <a:ext cx="7374422" cy="41523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399" y="1305730"/>
            <a:ext cx="6855459" cy="6146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/>
              <a:t>How</a:t>
            </a:r>
            <a:r>
              <a:rPr spc="-10"/>
              <a:t> </a:t>
            </a:r>
            <a:r>
              <a:rPr spc="5"/>
              <a:t>does</a:t>
            </a:r>
            <a:r>
              <a:rPr spc="-10"/>
              <a:t> </a:t>
            </a:r>
            <a:r>
              <a:rPr spc="5"/>
              <a:t>linear</a:t>
            </a:r>
            <a:r>
              <a:rPr spc="-25"/>
              <a:t> </a:t>
            </a:r>
            <a:r>
              <a:rPr spc="-10"/>
              <a:t>regression</a:t>
            </a:r>
            <a:r>
              <a:rPr spc="-35"/>
              <a:t> </a:t>
            </a:r>
            <a:r>
              <a:rPr spc="-10"/>
              <a:t>works?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601" y="2273307"/>
            <a:ext cx="5466715" cy="220218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13360" indent="-20129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13995" algn="l"/>
              </a:tabLst>
            </a:pPr>
            <a:r>
              <a:rPr sz="2100" spc="-5">
                <a:latin typeface="Calibri"/>
                <a:cs typeface="Calibri"/>
              </a:rPr>
              <a:t>Find</a:t>
            </a:r>
            <a:r>
              <a:rPr sz="2100" spc="-20">
                <a:latin typeface="Calibri"/>
                <a:cs typeface="Calibri"/>
              </a:rPr>
              <a:t> </a:t>
            </a:r>
            <a:r>
              <a:rPr sz="2100" spc="-10">
                <a:latin typeface="Calibri"/>
                <a:cs typeface="Calibri"/>
              </a:rPr>
              <a:t>best fitting</a:t>
            </a:r>
            <a:r>
              <a:rPr sz="2100" spc="-15">
                <a:latin typeface="Calibri"/>
                <a:cs typeface="Calibri"/>
              </a:rPr>
              <a:t> </a:t>
            </a:r>
            <a:r>
              <a:rPr sz="2100" spc="-5">
                <a:latin typeface="Calibri"/>
                <a:cs typeface="Calibri"/>
              </a:rPr>
              <a:t>line</a:t>
            </a:r>
            <a:endParaRPr sz="2100">
              <a:latin typeface="Calibri"/>
              <a:cs typeface="Calibri"/>
            </a:endParaRPr>
          </a:p>
          <a:p>
            <a:pPr marL="213360" marR="406400" indent="-201295">
              <a:lnSpc>
                <a:spcPts val="2280"/>
              </a:lnSpc>
              <a:spcBef>
                <a:spcPts val="900"/>
              </a:spcBef>
              <a:buFont typeface="Arial MT"/>
              <a:buChar char="•"/>
              <a:tabLst>
                <a:tab pos="213995" algn="l"/>
              </a:tabLst>
            </a:pPr>
            <a:r>
              <a:rPr sz="2100" spc="-15">
                <a:latin typeface="Calibri"/>
                <a:cs typeface="Calibri"/>
              </a:rPr>
              <a:t>For</a:t>
            </a:r>
            <a:r>
              <a:rPr sz="2100" spc="-10">
                <a:latin typeface="Calibri"/>
                <a:cs typeface="Calibri"/>
              </a:rPr>
              <a:t> best</a:t>
            </a:r>
            <a:r>
              <a:rPr sz="2100" spc="5">
                <a:latin typeface="Calibri"/>
                <a:cs typeface="Calibri"/>
              </a:rPr>
              <a:t> </a:t>
            </a:r>
            <a:r>
              <a:rPr sz="2100" spc="-5">
                <a:latin typeface="Calibri"/>
                <a:cs typeface="Calibri"/>
              </a:rPr>
              <a:t>fit line,</a:t>
            </a:r>
            <a:r>
              <a:rPr sz="2100">
                <a:latin typeface="Calibri"/>
                <a:cs typeface="Calibri"/>
              </a:rPr>
              <a:t> </a:t>
            </a:r>
            <a:r>
              <a:rPr sz="2100" spc="-10">
                <a:latin typeface="Calibri"/>
                <a:cs typeface="Calibri"/>
              </a:rPr>
              <a:t>error</a:t>
            </a:r>
            <a:r>
              <a:rPr sz="2100" spc="10">
                <a:latin typeface="Calibri"/>
                <a:cs typeface="Calibri"/>
              </a:rPr>
              <a:t> </a:t>
            </a:r>
            <a:r>
              <a:rPr sz="2100" spc="-10">
                <a:latin typeface="Calibri"/>
                <a:cs typeface="Calibri"/>
              </a:rPr>
              <a:t>between</a:t>
            </a:r>
            <a:r>
              <a:rPr sz="2100" spc="25">
                <a:latin typeface="Calibri"/>
                <a:cs typeface="Calibri"/>
              </a:rPr>
              <a:t> </a:t>
            </a:r>
            <a:r>
              <a:rPr sz="2100">
                <a:latin typeface="Calibri"/>
                <a:cs typeface="Calibri"/>
              </a:rPr>
              <a:t>the</a:t>
            </a:r>
            <a:r>
              <a:rPr sz="2100" spc="-10">
                <a:latin typeface="Calibri"/>
                <a:cs typeface="Calibri"/>
              </a:rPr>
              <a:t> predicted </a:t>
            </a:r>
            <a:r>
              <a:rPr sz="2100" spc="-459">
                <a:latin typeface="Calibri"/>
                <a:cs typeface="Calibri"/>
              </a:rPr>
              <a:t> </a:t>
            </a:r>
            <a:r>
              <a:rPr sz="2100" spc="-10">
                <a:latin typeface="Calibri"/>
                <a:cs typeface="Calibri"/>
              </a:rPr>
              <a:t>values</a:t>
            </a:r>
            <a:r>
              <a:rPr sz="2100" spc="15">
                <a:latin typeface="Calibri"/>
                <a:cs typeface="Calibri"/>
              </a:rPr>
              <a:t> </a:t>
            </a:r>
            <a:r>
              <a:rPr sz="2100">
                <a:latin typeface="Calibri"/>
                <a:cs typeface="Calibri"/>
              </a:rPr>
              <a:t>and</a:t>
            </a:r>
            <a:r>
              <a:rPr sz="2100" spc="-10">
                <a:latin typeface="Calibri"/>
                <a:cs typeface="Calibri"/>
              </a:rPr>
              <a:t> </a:t>
            </a:r>
            <a:r>
              <a:rPr sz="2100">
                <a:latin typeface="Calibri"/>
                <a:cs typeface="Calibri"/>
              </a:rPr>
              <a:t>the</a:t>
            </a:r>
            <a:r>
              <a:rPr sz="2100" spc="-5">
                <a:latin typeface="Calibri"/>
                <a:cs typeface="Calibri"/>
              </a:rPr>
              <a:t> observed</a:t>
            </a:r>
            <a:r>
              <a:rPr sz="2100" spc="35">
                <a:latin typeface="Calibri"/>
                <a:cs typeface="Calibri"/>
              </a:rPr>
              <a:t> </a:t>
            </a:r>
            <a:r>
              <a:rPr sz="2100" spc="-10">
                <a:latin typeface="Calibri"/>
                <a:cs typeface="Calibri"/>
              </a:rPr>
              <a:t>values</a:t>
            </a:r>
            <a:r>
              <a:rPr sz="2100" spc="5">
                <a:latin typeface="Calibri"/>
                <a:cs typeface="Calibri"/>
              </a:rPr>
              <a:t> </a:t>
            </a:r>
            <a:r>
              <a:rPr sz="2100" spc="-5">
                <a:latin typeface="Calibri"/>
                <a:cs typeface="Calibri"/>
              </a:rPr>
              <a:t>is</a:t>
            </a:r>
            <a:r>
              <a:rPr sz="2100" spc="-15">
                <a:latin typeface="Calibri"/>
                <a:cs typeface="Calibri"/>
              </a:rPr>
              <a:t> </a:t>
            </a:r>
            <a:r>
              <a:rPr sz="2100">
                <a:latin typeface="Calibri"/>
                <a:cs typeface="Calibri"/>
              </a:rPr>
              <a:t>minimum</a:t>
            </a:r>
          </a:p>
          <a:p>
            <a:pPr marL="213360" indent="-201295">
              <a:lnSpc>
                <a:spcPct val="100000"/>
              </a:lnSpc>
              <a:spcBef>
                <a:spcPts val="590"/>
              </a:spcBef>
              <a:buFont typeface="Arial MT"/>
              <a:buChar char="•"/>
              <a:tabLst>
                <a:tab pos="213995" algn="l"/>
              </a:tabLst>
            </a:pPr>
            <a:r>
              <a:rPr sz="2100" spc="-10">
                <a:latin typeface="Calibri"/>
                <a:cs typeface="Calibri"/>
              </a:rPr>
              <a:t>Define</a:t>
            </a:r>
            <a:r>
              <a:rPr sz="2100" spc="5">
                <a:latin typeface="Calibri"/>
                <a:cs typeface="Calibri"/>
              </a:rPr>
              <a:t> </a:t>
            </a:r>
            <a:r>
              <a:rPr sz="2100" spc="-10">
                <a:latin typeface="Calibri"/>
                <a:cs typeface="Calibri"/>
              </a:rPr>
              <a:t>error</a:t>
            </a:r>
            <a:r>
              <a:rPr sz="2100">
                <a:latin typeface="Calibri"/>
                <a:cs typeface="Calibri"/>
              </a:rPr>
              <a:t> </a:t>
            </a:r>
            <a:r>
              <a:rPr sz="2100" spc="-5">
                <a:latin typeface="Calibri"/>
                <a:cs typeface="Calibri"/>
              </a:rPr>
              <a:t>function</a:t>
            </a:r>
            <a:r>
              <a:rPr sz="2100" spc="5">
                <a:latin typeface="Calibri"/>
                <a:cs typeface="Calibri"/>
              </a:rPr>
              <a:t> </a:t>
            </a:r>
            <a:r>
              <a:rPr sz="2100">
                <a:latin typeface="Calibri"/>
                <a:cs typeface="Calibri"/>
              </a:rPr>
              <a:t>as</a:t>
            </a:r>
            <a:r>
              <a:rPr sz="2100" spc="-20">
                <a:latin typeface="Calibri"/>
                <a:cs typeface="Calibri"/>
              </a:rPr>
              <a:t> </a:t>
            </a:r>
            <a:r>
              <a:rPr sz="2100" spc="-15">
                <a:latin typeface="Calibri"/>
                <a:cs typeface="Calibri"/>
              </a:rPr>
              <a:t>cost</a:t>
            </a:r>
            <a:r>
              <a:rPr sz="2100" spc="-10">
                <a:latin typeface="Calibri"/>
                <a:cs typeface="Calibri"/>
              </a:rPr>
              <a:t> </a:t>
            </a:r>
            <a:r>
              <a:rPr sz="2100" spc="-5">
                <a:latin typeface="Calibri"/>
                <a:cs typeface="Calibri"/>
              </a:rPr>
              <a:t>function</a:t>
            </a:r>
            <a:endParaRPr sz="2100">
              <a:latin typeface="Calibri"/>
              <a:cs typeface="Calibri"/>
            </a:endParaRPr>
          </a:p>
          <a:p>
            <a:pPr marL="213360" marR="5080" indent="-201295">
              <a:lnSpc>
                <a:spcPts val="2270"/>
              </a:lnSpc>
              <a:spcBef>
                <a:spcPts val="919"/>
              </a:spcBef>
              <a:buFont typeface="Arial MT"/>
              <a:buChar char="•"/>
              <a:tabLst>
                <a:tab pos="213995" algn="l"/>
              </a:tabLst>
            </a:pPr>
            <a:r>
              <a:rPr sz="2100" spc="-5">
                <a:latin typeface="Calibri"/>
                <a:cs typeface="Calibri"/>
              </a:rPr>
              <a:t>Learning</a:t>
            </a:r>
            <a:r>
              <a:rPr sz="2100">
                <a:latin typeface="Calibri"/>
                <a:cs typeface="Calibri"/>
              </a:rPr>
              <a:t> </a:t>
            </a:r>
            <a:r>
              <a:rPr sz="2100" spc="-5">
                <a:latin typeface="Calibri"/>
                <a:cs typeface="Calibri"/>
              </a:rPr>
              <a:t>algorithm</a:t>
            </a:r>
            <a:r>
              <a:rPr sz="2100" spc="-15">
                <a:latin typeface="Calibri"/>
                <a:cs typeface="Calibri"/>
              </a:rPr>
              <a:t> </a:t>
            </a:r>
            <a:r>
              <a:rPr sz="2100" spc="-5">
                <a:latin typeface="Calibri"/>
                <a:cs typeface="Calibri"/>
              </a:rPr>
              <a:t>find</a:t>
            </a:r>
            <a:r>
              <a:rPr sz="2100" spc="5">
                <a:latin typeface="Calibri"/>
                <a:cs typeface="Calibri"/>
              </a:rPr>
              <a:t> </a:t>
            </a:r>
            <a:r>
              <a:rPr sz="2100">
                <a:latin typeface="Calibri"/>
                <a:cs typeface="Calibri"/>
              </a:rPr>
              <a:t>model</a:t>
            </a:r>
            <a:r>
              <a:rPr sz="2100" spc="-10">
                <a:latin typeface="Calibri"/>
                <a:cs typeface="Calibri"/>
              </a:rPr>
              <a:t> parameter</a:t>
            </a:r>
            <a:r>
              <a:rPr sz="2100" spc="10">
                <a:latin typeface="Calibri"/>
                <a:cs typeface="Calibri"/>
              </a:rPr>
              <a:t> </a:t>
            </a:r>
            <a:r>
              <a:rPr sz="2100">
                <a:solidFill>
                  <a:srgbClr val="292929"/>
                </a:solidFill>
                <a:latin typeface="Calibri"/>
                <a:cs typeface="Calibri"/>
              </a:rPr>
              <a:t>θ</a:t>
            </a:r>
            <a:r>
              <a:rPr sz="2100" spc="-1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100" spc="-5">
                <a:solidFill>
                  <a:srgbClr val="292929"/>
                </a:solidFill>
                <a:latin typeface="Calibri"/>
                <a:cs typeface="Calibri"/>
              </a:rPr>
              <a:t>such </a:t>
            </a:r>
            <a:r>
              <a:rPr sz="2100" spc="-459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100" spc="-5">
                <a:solidFill>
                  <a:srgbClr val="292929"/>
                </a:solidFill>
                <a:latin typeface="Calibri"/>
                <a:cs typeface="Calibri"/>
              </a:rPr>
              <a:t>that it</a:t>
            </a:r>
            <a:r>
              <a:rPr sz="2100" spc="-1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100" spc="-10">
                <a:latin typeface="Calibri"/>
                <a:cs typeface="Calibri"/>
              </a:rPr>
              <a:t>minimize</a:t>
            </a:r>
            <a:r>
              <a:rPr sz="2100">
                <a:latin typeface="Calibri"/>
                <a:cs typeface="Calibri"/>
              </a:rPr>
              <a:t> the</a:t>
            </a:r>
            <a:r>
              <a:rPr sz="2100" spc="-10">
                <a:latin typeface="Calibri"/>
                <a:cs typeface="Calibri"/>
              </a:rPr>
              <a:t> cost.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19315" y="5574243"/>
            <a:ext cx="136207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spc="10">
                <a:solidFill>
                  <a:srgbClr val="292929"/>
                </a:solidFill>
                <a:latin typeface="Calibri"/>
                <a:cs typeface="Calibri"/>
              </a:rPr>
              <a:t>h(X)</a:t>
            </a:r>
            <a:r>
              <a:rPr sz="1550" spc="-1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50" spc="15">
                <a:solidFill>
                  <a:srgbClr val="292929"/>
                </a:solidFill>
                <a:latin typeface="Calibri"/>
                <a:cs typeface="Calibri"/>
              </a:rPr>
              <a:t>=</a:t>
            </a:r>
            <a:r>
              <a:rPr sz="1550" spc="5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50" spc="15">
                <a:solidFill>
                  <a:srgbClr val="292929"/>
                </a:solidFill>
                <a:latin typeface="Calibri"/>
                <a:cs typeface="Calibri"/>
              </a:rPr>
              <a:t>θ0</a:t>
            </a:r>
            <a:r>
              <a:rPr sz="1550" spc="-1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50" spc="15">
                <a:solidFill>
                  <a:srgbClr val="292929"/>
                </a:solidFill>
                <a:latin typeface="Calibri"/>
                <a:cs typeface="Calibri"/>
              </a:rPr>
              <a:t>+</a:t>
            </a:r>
            <a:r>
              <a:rPr sz="155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50" spc="15">
                <a:solidFill>
                  <a:srgbClr val="292929"/>
                </a:solidFill>
                <a:latin typeface="Calibri"/>
                <a:cs typeface="Calibri"/>
              </a:rPr>
              <a:t>θ</a:t>
            </a:r>
            <a:r>
              <a:rPr sz="155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550" spc="10">
                <a:solidFill>
                  <a:srgbClr val="292929"/>
                </a:solidFill>
                <a:latin typeface="Calibri"/>
                <a:cs typeface="Calibri"/>
              </a:rPr>
              <a:t>1.X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77788" y="2060186"/>
            <a:ext cx="3713072" cy="34067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399" y="1305730"/>
            <a:ext cx="2724785" cy="6146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/>
              <a:t>Cost</a:t>
            </a:r>
            <a:r>
              <a:rPr spc="-50"/>
              <a:t> </a:t>
            </a:r>
            <a:r>
              <a:t>Function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11468" y="2205222"/>
            <a:ext cx="9885045" cy="3025140"/>
            <a:chOff x="711468" y="2205222"/>
            <a:chExt cx="9885045" cy="30251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1468" y="2222812"/>
              <a:ext cx="5478934" cy="30070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24500" y="3349746"/>
              <a:ext cx="5071872" cy="160934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98464" y="2356098"/>
              <a:ext cx="219456" cy="24841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89547" y="2365242"/>
              <a:ext cx="150875" cy="22402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36435" y="2374386"/>
              <a:ext cx="144780" cy="20116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841236" y="2461254"/>
              <a:ext cx="203200" cy="70485"/>
            </a:xfrm>
            <a:custGeom>
              <a:avLst/>
              <a:gdLst/>
              <a:ahLst/>
              <a:cxnLst/>
              <a:rect l="l" t="t" r="r" b="b"/>
              <a:pathLst>
                <a:path w="203200" h="70485">
                  <a:moveTo>
                    <a:pt x="179832" y="60960"/>
                  </a:moveTo>
                  <a:lnTo>
                    <a:pt x="176784" y="60960"/>
                  </a:lnTo>
                  <a:lnTo>
                    <a:pt x="167640" y="59436"/>
                  </a:lnTo>
                  <a:lnTo>
                    <a:pt x="156972" y="59436"/>
                  </a:lnTo>
                  <a:lnTo>
                    <a:pt x="144780" y="57912"/>
                  </a:lnTo>
                  <a:lnTo>
                    <a:pt x="131064" y="57912"/>
                  </a:lnTo>
                  <a:lnTo>
                    <a:pt x="118872" y="56388"/>
                  </a:lnTo>
                  <a:lnTo>
                    <a:pt x="91440" y="56388"/>
                  </a:lnTo>
                  <a:lnTo>
                    <a:pt x="77724" y="57912"/>
                  </a:lnTo>
                  <a:lnTo>
                    <a:pt x="64008" y="57912"/>
                  </a:lnTo>
                  <a:lnTo>
                    <a:pt x="39624" y="60960"/>
                  </a:lnTo>
                  <a:lnTo>
                    <a:pt x="28956" y="62484"/>
                  </a:lnTo>
                  <a:lnTo>
                    <a:pt x="19812" y="62484"/>
                  </a:lnTo>
                  <a:lnTo>
                    <a:pt x="13716" y="64008"/>
                  </a:lnTo>
                  <a:lnTo>
                    <a:pt x="7620" y="64008"/>
                  </a:lnTo>
                  <a:lnTo>
                    <a:pt x="6096" y="65532"/>
                  </a:lnTo>
                  <a:lnTo>
                    <a:pt x="6096" y="68580"/>
                  </a:lnTo>
                  <a:lnTo>
                    <a:pt x="7620" y="70104"/>
                  </a:lnTo>
                  <a:lnTo>
                    <a:pt x="15240" y="70104"/>
                  </a:lnTo>
                  <a:lnTo>
                    <a:pt x="21336" y="68580"/>
                  </a:lnTo>
                  <a:lnTo>
                    <a:pt x="30480" y="68580"/>
                  </a:lnTo>
                  <a:lnTo>
                    <a:pt x="39624" y="67056"/>
                  </a:lnTo>
                  <a:lnTo>
                    <a:pt x="64008" y="64008"/>
                  </a:lnTo>
                  <a:lnTo>
                    <a:pt x="77724" y="64008"/>
                  </a:lnTo>
                  <a:lnTo>
                    <a:pt x="91440" y="62484"/>
                  </a:lnTo>
                  <a:lnTo>
                    <a:pt x="105156" y="62484"/>
                  </a:lnTo>
                  <a:lnTo>
                    <a:pt x="118872" y="64008"/>
                  </a:lnTo>
                  <a:lnTo>
                    <a:pt x="144780" y="64008"/>
                  </a:lnTo>
                  <a:lnTo>
                    <a:pt x="156972" y="65532"/>
                  </a:lnTo>
                  <a:lnTo>
                    <a:pt x="178308" y="65532"/>
                  </a:lnTo>
                  <a:lnTo>
                    <a:pt x="179832" y="64008"/>
                  </a:lnTo>
                  <a:lnTo>
                    <a:pt x="179832" y="60960"/>
                  </a:lnTo>
                  <a:close/>
                </a:path>
                <a:path w="203200" h="70485">
                  <a:moveTo>
                    <a:pt x="202692" y="10668"/>
                  </a:moveTo>
                  <a:lnTo>
                    <a:pt x="201168" y="10668"/>
                  </a:lnTo>
                  <a:lnTo>
                    <a:pt x="199644" y="7620"/>
                  </a:lnTo>
                  <a:lnTo>
                    <a:pt x="198120" y="7620"/>
                  </a:lnTo>
                  <a:lnTo>
                    <a:pt x="196596" y="6096"/>
                  </a:lnTo>
                  <a:lnTo>
                    <a:pt x="192024" y="6096"/>
                  </a:lnTo>
                  <a:lnTo>
                    <a:pt x="187452" y="4572"/>
                  </a:lnTo>
                  <a:lnTo>
                    <a:pt x="179832" y="4572"/>
                  </a:lnTo>
                  <a:lnTo>
                    <a:pt x="172212" y="3048"/>
                  </a:lnTo>
                  <a:lnTo>
                    <a:pt x="150876" y="0"/>
                  </a:lnTo>
                  <a:lnTo>
                    <a:pt x="59436" y="0"/>
                  </a:lnTo>
                  <a:lnTo>
                    <a:pt x="38100" y="3048"/>
                  </a:lnTo>
                  <a:lnTo>
                    <a:pt x="28956" y="4572"/>
                  </a:lnTo>
                  <a:lnTo>
                    <a:pt x="21336" y="4572"/>
                  </a:lnTo>
                  <a:lnTo>
                    <a:pt x="15240" y="6096"/>
                  </a:lnTo>
                  <a:lnTo>
                    <a:pt x="12192" y="4572"/>
                  </a:lnTo>
                  <a:lnTo>
                    <a:pt x="6096" y="4572"/>
                  </a:lnTo>
                  <a:lnTo>
                    <a:pt x="3048" y="1524"/>
                  </a:lnTo>
                  <a:lnTo>
                    <a:pt x="0" y="4572"/>
                  </a:lnTo>
                  <a:lnTo>
                    <a:pt x="0" y="7620"/>
                  </a:lnTo>
                  <a:lnTo>
                    <a:pt x="1524" y="7620"/>
                  </a:lnTo>
                  <a:lnTo>
                    <a:pt x="4572" y="9144"/>
                  </a:lnTo>
                  <a:lnTo>
                    <a:pt x="10668" y="9144"/>
                  </a:lnTo>
                  <a:lnTo>
                    <a:pt x="13716" y="10668"/>
                  </a:lnTo>
                  <a:lnTo>
                    <a:pt x="15240" y="10668"/>
                  </a:lnTo>
                  <a:lnTo>
                    <a:pt x="16764" y="12192"/>
                  </a:lnTo>
                  <a:lnTo>
                    <a:pt x="22860" y="10668"/>
                  </a:lnTo>
                  <a:lnTo>
                    <a:pt x="30480" y="9144"/>
                  </a:lnTo>
                  <a:lnTo>
                    <a:pt x="38100" y="9144"/>
                  </a:lnTo>
                  <a:lnTo>
                    <a:pt x="50292" y="7620"/>
                  </a:lnTo>
                  <a:lnTo>
                    <a:pt x="60960" y="6096"/>
                  </a:lnTo>
                  <a:lnTo>
                    <a:pt x="128016" y="6096"/>
                  </a:lnTo>
                  <a:lnTo>
                    <a:pt x="140208" y="7620"/>
                  </a:lnTo>
                  <a:lnTo>
                    <a:pt x="150876" y="7620"/>
                  </a:lnTo>
                  <a:lnTo>
                    <a:pt x="161544" y="9144"/>
                  </a:lnTo>
                  <a:lnTo>
                    <a:pt x="160020" y="9144"/>
                  </a:lnTo>
                  <a:lnTo>
                    <a:pt x="170688" y="10668"/>
                  </a:lnTo>
                  <a:lnTo>
                    <a:pt x="179832" y="12192"/>
                  </a:lnTo>
                  <a:lnTo>
                    <a:pt x="185928" y="12192"/>
                  </a:lnTo>
                  <a:lnTo>
                    <a:pt x="190500" y="13716"/>
                  </a:lnTo>
                  <a:lnTo>
                    <a:pt x="196596" y="13716"/>
                  </a:lnTo>
                  <a:lnTo>
                    <a:pt x="198120" y="15240"/>
                  </a:lnTo>
                  <a:lnTo>
                    <a:pt x="199644" y="13716"/>
                  </a:lnTo>
                  <a:lnTo>
                    <a:pt x="201168" y="13716"/>
                  </a:lnTo>
                  <a:lnTo>
                    <a:pt x="202692" y="12192"/>
                  </a:lnTo>
                  <a:lnTo>
                    <a:pt x="202692" y="1066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20712" y="2374386"/>
              <a:ext cx="182880" cy="20726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453883" y="2505450"/>
              <a:ext cx="30480" cy="163195"/>
            </a:xfrm>
            <a:custGeom>
              <a:avLst/>
              <a:gdLst/>
              <a:ahLst/>
              <a:cxnLst/>
              <a:rect l="l" t="t" r="r" b="b"/>
              <a:pathLst>
                <a:path w="30479" h="163194">
                  <a:moveTo>
                    <a:pt x="22860" y="6095"/>
                  </a:moveTo>
                  <a:lnTo>
                    <a:pt x="21336" y="6095"/>
                  </a:lnTo>
                  <a:lnTo>
                    <a:pt x="18288" y="7619"/>
                  </a:lnTo>
                  <a:lnTo>
                    <a:pt x="16764" y="7619"/>
                  </a:lnTo>
                  <a:lnTo>
                    <a:pt x="13716" y="10667"/>
                  </a:lnTo>
                  <a:lnTo>
                    <a:pt x="9144" y="13715"/>
                  </a:lnTo>
                  <a:lnTo>
                    <a:pt x="7620" y="15239"/>
                  </a:lnTo>
                  <a:lnTo>
                    <a:pt x="4572" y="19812"/>
                  </a:lnTo>
                  <a:lnTo>
                    <a:pt x="1524" y="25907"/>
                  </a:lnTo>
                  <a:lnTo>
                    <a:pt x="1524" y="27431"/>
                  </a:lnTo>
                  <a:lnTo>
                    <a:pt x="0" y="36575"/>
                  </a:lnTo>
                  <a:lnTo>
                    <a:pt x="1524" y="48767"/>
                  </a:lnTo>
                  <a:lnTo>
                    <a:pt x="1524" y="73151"/>
                  </a:lnTo>
                  <a:lnTo>
                    <a:pt x="3048" y="83819"/>
                  </a:lnTo>
                  <a:lnTo>
                    <a:pt x="3048" y="85343"/>
                  </a:lnTo>
                  <a:lnTo>
                    <a:pt x="4572" y="97536"/>
                  </a:lnTo>
                  <a:lnTo>
                    <a:pt x="6096" y="108203"/>
                  </a:lnTo>
                  <a:lnTo>
                    <a:pt x="7620" y="120395"/>
                  </a:lnTo>
                  <a:lnTo>
                    <a:pt x="7620" y="131063"/>
                  </a:lnTo>
                  <a:lnTo>
                    <a:pt x="9144" y="138683"/>
                  </a:lnTo>
                  <a:lnTo>
                    <a:pt x="9144" y="144779"/>
                  </a:lnTo>
                  <a:lnTo>
                    <a:pt x="10668" y="146303"/>
                  </a:lnTo>
                  <a:lnTo>
                    <a:pt x="10668" y="152400"/>
                  </a:lnTo>
                  <a:lnTo>
                    <a:pt x="12192" y="155448"/>
                  </a:lnTo>
                  <a:lnTo>
                    <a:pt x="12192" y="156971"/>
                  </a:lnTo>
                  <a:lnTo>
                    <a:pt x="13716" y="161543"/>
                  </a:lnTo>
                  <a:lnTo>
                    <a:pt x="15240" y="163067"/>
                  </a:lnTo>
                  <a:lnTo>
                    <a:pt x="18288" y="163067"/>
                  </a:lnTo>
                  <a:lnTo>
                    <a:pt x="19812" y="161543"/>
                  </a:lnTo>
                  <a:lnTo>
                    <a:pt x="19812" y="137159"/>
                  </a:lnTo>
                  <a:lnTo>
                    <a:pt x="18288" y="129539"/>
                  </a:lnTo>
                  <a:lnTo>
                    <a:pt x="16764" y="118871"/>
                  </a:lnTo>
                  <a:lnTo>
                    <a:pt x="15430" y="108203"/>
                  </a:lnTo>
                  <a:lnTo>
                    <a:pt x="15240" y="108203"/>
                  </a:lnTo>
                  <a:lnTo>
                    <a:pt x="10668" y="71627"/>
                  </a:lnTo>
                  <a:lnTo>
                    <a:pt x="12192" y="71627"/>
                  </a:lnTo>
                  <a:lnTo>
                    <a:pt x="10668" y="59436"/>
                  </a:lnTo>
                  <a:lnTo>
                    <a:pt x="10668" y="47243"/>
                  </a:lnTo>
                  <a:lnTo>
                    <a:pt x="9144" y="36575"/>
                  </a:lnTo>
                  <a:lnTo>
                    <a:pt x="10668" y="28955"/>
                  </a:lnTo>
                  <a:lnTo>
                    <a:pt x="12192" y="22859"/>
                  </a:lnTo>
                  <a:lnTo>
                    <a:pt x="14224" y="19812"/>
                  </a:lnTo>
                  <a:lnTo>
                    <a:pt x="13716" y="19812"/>
                  </a:lnTo>
                  <a:lnTo>
                    <a:pt x="15240" y="18287"/>
                  </a:lnTo>
                  <a:lnTo>
                    <a:pt x="16002" y="18287"/>
                  </a:lnTo>
                  <a:lnTo>
                    <a:pt x="18288" y="16763"/>
                  </a:lnTo>
                  <a:lnTo>
                    <a:pt x="18288" y="15239"/>
                  </a:lnTo>
                  <a:lnTo>
                    <a:pt x="21336" y="12191"/>
                  </a:lnTo>
                  <a:lnTo>
                    <a:pt x="22860" y="12191"/>
                  </a:lnTo>
                  <a:lnTo>
                    <a:pt x="22860" y="6095"/>
                  </a:lnTo>
                  <a:close/>
                </a:path>
                <a:path w="30479" h="163194">
                  <a:moveTo>
                    <a:pt x="15240" y="106679"/>
                  </a:moveTo>
                  <a:lnTo>
                    <a:pt x="15240" y="108203"/>
                  </a:lnTo>
                  <a:lnTo>
                    <a:pt x="15430" y="108203"/>
                  </a:lnTo>
                  <a:lnTo>
                    <a:pt x="15240" y="106679"/>
                  </a:lnTo>
                  <a:close/>
                </a:path>
                <a:path w="30479" h="163194">
                  <a:moveTo>
                    <a:pt x="15240" y="18287"/>
                  </a:moveTo>
                  <a:lnTo>
                    <a:pt x="13716" y="19812"/>
                  </a:lnTo>
                  <a:lnTo>
                    <a:pt x="14630" y="19202"/>
                  </a:lnTo>
                  <a:lnTo>
                    <a:pt x="15240" y="18287"/>
                  </a:lnTo>
                  <a:close/>
                </a:path>
                <a:path w="30479" h="163194">
                  <a:moveTo>
                    <a:pt x="14630" y="19202"/>
                  </a:moveTo>
                  <a:lnTo>
                    <a:pt x="13716" y="19812"/>
                  </a:lnTo>
                  <a:lnTo>
                    <a:pt x="14224" y="19812"/>
                  </a:lnTo>
                  <a:lnTo>
                    <a:pt x="14630" y="19202"/>
                  </a:lnTo>
                  <a:close/>
                </a:path>
                <a:path w="30479" h="163194">
                  <a:moveTo>
                    <a:pt x="16002" y="18287"/>
                  </a:moveTo>
                  <a:lnTo>
                    <a:pt x="15240" y="18287"/>
                  </a:lnTo>
                  <a:lnTo>
                    <a:pt x="14630" y="19202"/>
                  </a:lnTo>
                  <a:lnTo>
                    <a:pt x="16002" y="18287"/>
                  </a:lnTo>
                  <a:close/>
                </a:path>
                <a:path w="30479" h="163194">
                  <a:moveTo>
                    <a:pt x="22860" y="12191"/>
                  </a:moveTo>
                  <a:lnTo>
                    <a:pt x="21336" y="12191"/>
                  </a:lnTo>
                  <a:lnTo>
                    <a:pt x="19812" y="13715"/>
                  </a:lnTo>
                  <a:lnTo>
                    <a:pt x="24384" y="13715"/>
                  </a:lnTo>
                  <a:lnTo>
                    <a:pt x="22860" y="12191"/>
                  </a:lnTo>
                  <a:close/>
                </a:path>
                <a:path w="30479" h="163194">
                  <a:moveTo>
                    <a:pt x="28956" y="0"/>
                  </a:moveTo>
                  <a:lnTo>
                    <a:pt x="24384" y="0"/>
                  </a:lnTo>
                  <a:lnTo>
                    <a:pt x="22860" y="1524"/>
                  </a:lnTo>
                  <a:lnTo>
                    <a:pt x="22860" y="12191"/>
                  </a:lnTo>
                  <a:lnTo>
                    <a:pt x="24384" y="13715"/>
                  </a:lnTo>
                  <a:lnTo>
                    <a:pt x="27432" y="13715"/>
                  </a:lnTo>
                  <a:lnTo>
                    <a:pt x="30480" y="10667"/>
                  </a:lnTo>
                  <a:lnTo>
                    <a:pt x="30480" y="9143"/>
                  </a:lnTo>
                  <a:lnTo>
                    <a:pt x="28956" y="7619"/>
                  </a:lnTo>
                  <a:lnTo>
                    <a:pt x="27432" y="7619"/>
                  </a:lnTo>
                  <a:lnTo>
                    <a:pt x="24384" y="6095"/>
                  </a:lnTo>
                  <a:lnTo>
                    <a:pt x="30480" y="6095"/>
                  </a:lnTo>
                  <a:lnTo>
                    <a:pt x="30480" y="1524"/>
                  </a:lnTo>
                  <a:lnTo>
                    <a:pt x="28956" y="0"/>
                  </a:lnTo>
                  <a:close/>
                </a:path>
                <a:path w="30479" h="163194">
                  <a:moveTo>
                    <a:pt x="28956" y="12191"/>
                  </a:moveTo>
                  <a:lnTo>
                    <a:pt x="27432" y="13715"/>
                  </a:lnTo>
                  <a:lnTo>
                    <a:pt x="28956" y="13715"/>
                  </a:lnTo>
                  <a:lnTo>
                    <a:pt x="28956" y="12191"/>
                  </a:lnTo>
                  <a:close/>
                </a:path>
                <a:path w="30479" h="163194">
                  <a:moveTo>
                    <a:pt x="30480" y="6095"/>
                  </a:moveTo>
                  <a:lnTo>
                    <a:pt x="24384" y="6095"/>
                  </a:lnTo>
                  <a:lnTo>
                    <a:pt x="27432" y="7619"/>
                  </a:lnTo>
                  <a:lnTo>
                    <a:pt x="28956" y="7619"/>
                  </a:lnTo>
                  <a:lnTo>
                    <a:pt x="30480" y="9143"/>
                  </a:lnTo>
                  <a:lnTo>
                    <a:pt x="30480" y="609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50835" y="2231130"/>
              <a:ext cx="153924" cy="13411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35240" y="2397246"/>
              <a:ext cx="222503" cy="14478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50707" y="2255514"/>
              <a:ext cx="388620" cy="33527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24671" y="2386578"/>
              <a:ext cx="158496" cy="12801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645652" y="2453634"/>
              <a:ext cx="559435" cy="30480"/>
            </a:xfrm>
            <a:custGeom>
              <a:avLst/>
              <a:gdLst/>
              <a:ahLst/>
              <a:cxnLst/>
              <a:rect l="l" t="t" r="r" b="b"/>
              <a:pathLst>
                <a:path w="559434" h="30480">
                  <a:moveTo>
                    <a:pt x="109728" y="9144"/>
                  </a:moveTo>
                  <a:lnTo>
                    <a:pt x="103632" y="9144"/>
                  </a:lnTo>
                  <a:lnTo>
                    <a:pt x="102108" y="10668"/>
                  </a:lnTo>
                  <a:lnTo>
                    <a:pt x="91440" y="10668"/>
                  </a:lnTo>
                  <a:lnTo>
                    <a:pt x="73152" y="6096"/>
                  </a:lnTo>
                  <a:lnTo>
                    <a:pt x="65532" y="4572"/>
                  </a:lnTo>
                  <a:lnTo>
                    <a:pt x="48768" y="4572"/>
                  </a:lnTo>
                  <a:lnTo>
                    <a:pt x="39624" y="3048"/>
                  </a:lnTo>
                  <a:lnTo>
                    <a:pt x="30480" y="4572"/>
                  </a:lnTo>
                  <a:lnTo>
                    <a:pt x="15240" y="1524"/>
                  </a:lnTo>
                  <a:lnTo>
                    <a:pt x="3048" y="0"/>
                  </a:lnTo>
                  <a:lnTo>
                    <a:pt x="1524" y="0"/>
                  </a:lnTo>
                  <a:lnTo>
                    <a:pt x="0" y="1524"/>
                  </a:lnTo>
                  <a:lnTo>
                    <a:pt x="0" y="4572"/>
                  </a:lnTo>
                  <a:lnTo>
                    <a:pt x="1524" y="4572"/>
                  </a:lnTo>
                  <a:lnTo>
                    <a:pt x="15240" y="6096"/>
                  </a:lnTo>
                  <a:lnTo>
                    <a:pt x="13716" y="6096"/>
                  </a:lnTo>
                  <a:lnTo>
                    <a:pt x="21336" y="7620"/>
                  </a:lnTo>
                  <a:lnTo>
                    <a:pt x="30480" y="9144"/>
                  </a:lnTo>
                  <a:lnTo>
                    <a:pt x="48768" y="9144"/>
                  </a:lnTo>
                  <a:lnTo>
                    <a:pt x="57912" y="10668"/>
                  </a:lnTo>
                  <a:lnTo>
                    <a:pt x="64008" y="10668"/>
                  </a:lnTo>
                  <a:lnTo>
                    <a:pt x="71628" y="12192"/>
                  </a:lnTo>
                  <a:lnTo>
                    <a:pt x="83820" y="15240"/>
                  </a:lnTo>
                  <a:lnTo>
                    <a:pt x="109728" y="15240"/>
                  </a:lnTo>
                  <a:lnTo>
                    <a:pt x="109728" y="9144"/>
                  </a:lnTo>
                  <a:close/>
                </a:path>
                <a:path w="559434" h="30480">
                  <a:moveTo>
                    <a:pt x="300228" y="16764"/>
                  </a:moveTo>
                  <a:lnTo>
                    <a:pt x="298704" y="15240"/>
                  </a:lnTo>
                  <a:lnTo>
                    <a:pt x="281940" y="15240"/>
                  </a:lnTo>
                  <a:lnTo>
                    <a:pt x="275844" y="13716"/>
                  </a:lnTo>
                  <a:lnTo>
                    <a:pt x="259080" y="13716"/>
                  </a:lnTo>
                  <a:lnTo>
                    <a:pt x="259080" y="18288"/>
                  </a:lnTo>
                  <a:lnTo>
                    <a:pt x="260604" y="18288"/>
                  </a:lnTo>
                  <a:lnTo>
                    <a:pt x="266700" y="19812"/>
                  </a:lnTo>
                  <a:lnTo>
                    <a:pt x="275844" y="19812"/>
                  </a:lnTo>
                  <a:lnTo>
                    <a:pt x="275844" y="18288"/>
                  </a:lnTo>
                  <a:lnTo>
                    <a:pt x="281940" y="19812"/>
                  </a:lnTo>
                  <a:lnTo>
                    <a:pt x="294132" y="19812"/>
                  </a:lnTo>
                  <a:lnTo>
                    <a:pt x="295656" y="21336"/>
                  </a:lnTo>
                  <a:lnTo>
                    <a:pt x="298704" y="21336"/>
                  </a:lnTo>
                  <a:lnTo>
                    <a:pt x="298704" y="19812"/>
                  </a:lnTo>
                  <a:lnTo>
                    <a:pt x="300228" y="18288"/>
                  </a:lnTo>
                  <a:lnTo>
                    <a:pt x="300228" y="16764"/>
                  </a:lnTo>
                  <a:close/>
                </a:path>
                <a:path w="559434" h="30480">
                  <a:moveTo>
                    <a:pt x="559308" y="25908"/>
                  </a:moveTo>
                  <a:lnTo>
                    <a:pt x="557784" y="25908"/>
                  </a:lnTo>
                  <a:lnTo>
                    <a:pt x="557784" y="24384"/>
                  </a:lnTo>
                  <a:lnTo>
                    <a:pt x="525780" y="24384"/>
                  </a:lnTo>
                  <a:lnTo>
                    <a:pt x="521208" y="25908"/>
                  </a:lnTo>
                  <a:lnTo>
                    <a:pt x="513588" y="25908"/>
                  </a:lnTo>
                  <a:lnTo>
                    <a:pt x="513588" y="30480"/>
                  </a:lnTo>
                  <a:lnTo>
                    <a:pt x="521208" y="30480"/>
                  </a:lnTo>
                  <a:lnTo>
                    <a:pt x="527304" y="28956"/>
                  </a:lnTo>
                  <a:lnTo>
                    <a:pt x="557784" y="28956"/>
                  </a:lnTo>
                  <a:lnTo>
                    <a:pt x="559308" y="27432"/>
                  </a:lnTo>
                  <a:lnTo>
                    <a:pt x="559308" y="2590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290304" y="2205222"/>
              <a:ext cx="690372" cy="39928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07819" y="2948934"/>
              <a:ext cx="82296" cy="10668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726691" y="3011418"/>
              <a:ext cx="10795" cy="100965"/>
            </a:xfrm>
            <a:custGeom>
              <a:avLst/>
              <a:gdLst/>
              <a:ahLst/>
              <a:cxnLst/>
              <a:rect l="l" t="t" r="r" b="b"/>
              <a:pathLst>
                <a:path w="10794" h="100964">
                  <a:moveTo>
                    <a:pt x="10668" y="10668"/>
                  </a:moveTo>
                  <a:lnTo>
                    <a:pt x="4571" y="10668"/>
                  </a:lnTo>
                  <a:lnTo>
                    <a:pt x="4571" y="13715"/>
                  </a:lnTo>
                  <a:lnTo>
                    <a:pt x="3047" y="16763"/>
                  </a:lnTo>
                  <a:lnTo>
                    <a:pt x="3047" y="21336"/>
                  </a:lnTo>
                  <a:lnTo>
                    <a:pt x="1524" y="22860"/>
                  </a:lnTo>
                  <a:lnTo>
                    <a:pt x="1524" y="39624"/>
                  </a:lnTo>
                  <a:lnTo>
                    <a:pt x="0" y="50291"/>
                  </a:lnTo>
                  <a:lnTo>
                    <a:pt x="0" y="83820"/>
                  </a:lnTo>
                  <a:lnTo>
                    <a:pt x="1524" y="85344"/>
                  </a:lnTo>
                  <a:lnTo>
                    <a:pt x="3047" y="97536"/>
                  </a:lnTo>
                  <a:lnTo>
                    <a:pt x="3047" y="99060"/>
                  </a:lnTo>
                  <a:lnTo>
                    <a:pt x="4571" y="100584"/>
                  </a:lnTo>
                  <a:lnTo>
                    <a:pt x="7619" y="100584"/>
                  </a:lnTo>
                  <a:lnTo>
                    <a:pt x="7619" y="97536"/>
                  </a:lnTo>
                  <a:lnTo>
                    <a:pt x="9143" y="83820"/>
                  </a:lnTo>
                  <a:lnTo>
                    <a:pt x="7619" y="71627"/>
                  </a:lnTo>
                  <a:lnTo>
                    <a:pt x="7619" y="50291"/>
                  </a:lnTo>
                  <a:lnTo>
                    <a:pt x="9143" y="39624"/>
                  </a:lnTo>
                  <a:lnTo>
                    <a:pt x="9143" y="22860"/>
                  </a:lnTo>
                  <a:lnTo>
                    <a:pt x="10668" y="16763"/>
                  </a:lnTo>
                  <a:lnTo>
                    <a:pt x="10668" y="10668"/>
                  </a:lnTo>
                  <a:close/>
                </a:path>
                <a:path w="10794" h="100964">
                  <a:moveTo>
                    <a:pt x="7619" y="4572"/>
                  </a:moveTo>
                  <a:lnTo>
                    <a:pt x="1524" y="4572"/>
                  </a:lnTo>
                  <a:lnTo>
                    <a:pt x="1524" y="7620"/>
                  </a:lnTo>
                  <a:lnTo>
                    <a:pt x="3047" y="10668"/>
                  </a:lnTo>
                  <a:lnTo>
                    <a:pt x="3047" y="12191"/>
                  </a:lnTo>
                  <a:lnTo>
                    <a:pt x="4571" y="13715"/>
                  </a:lnTo>
                  <a:lnTo>
                    <a:pt x="4571" y="10668"/>
                  </a:lnTo>
                  <a:lnTo>
                    <a:pt x="10668" y="10668"/>
                  </a:lnTo>
                  <a:lnTo>
                    <a:pt x="7619" y="7620"/>
                  </a:lnTo>
                  <a:lnTo>
                    <a:pt x="8381" y="7620"/>
                  </a:lnTo>
                  <a:lnTo>
                    <a:pt x="7619" y="6096"/>
                  </a:lnTo>
                  <a:lnTo>
                    <a:pt x="7619" y="4572"/>
                  </a:lnTo>
                  <a:close/>
                </a:path>
                <a:path w="10794" h="100964">
                  <a:moveTo>
                    <a:pt x="8381" y="7620"/>
                  </a:moveTo>
                  <a:lnTo>
                    <a:pt x="7619" y="7620"/>
                  </a:lnTo>
                  <a:lnTo>
                    <a:pt x="9143" y="9144"/>
                  </a:lnTo>
                  <a:lnTo>
                    <a:pt x="8381" y="7620"/>
                  </a:lnTo>
                  <a:close/>
                </a:path>
                <a:path w="10794" h="100964">
                  <a:moveTo>
                    <a:pt x="4571" y="0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0" y="4572"/>
                  </a:lnTo>
                  <a:lnTo>
                    <a:pt x="1524" y="6096"/>
                  </a:lnTo>
                  <a:lnTo>
                    <a:pt x="1524" y="4572"/>
                  </a:lnTo>
                  <a:lnTo>
                    <a:pt x="7619" y="4572"/>
                  </a:lnTo>
                  <a:lnTo>
                    <a:pt x="7619" y="3048"/>
                  </a:lnTo>
                  <a:lnTo>
                    <a:pt x="6095" y="3048"/>
                  </a:lnTo>
                  <a:lnTo>
                    <a:pt x="4571" y="15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933955" y="2967222"/>
              <a:ext cx="202692" cy="10210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59179" y="4677150"/>
              <a:ext cx="79247" cy="9296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171955" y="4721346"/>
              <a:ext cx="15240" cy="68580"/>
            </a:xfrm>
            <a:custGeom>
              <a:avLst/>
              <a:gdLst/>
              <a:ahLst/>
              <a:cxnLst/>
              <a:rect l="l" t="t" r="r" b="b"/>
              <a:pathLst>
                <a:path w="15240" h="68579">
                  <a:moveTo>
                    <a:pt x="6096" y="6095"/>
                  </a:moveTo>
                  <a:lnTo>
                    <a:pt x="1524" y="6095"/>
                  </a:lnTo>
                  <a:lnTo>
                    <a:pt x="1524" y="12191"/>
                  </a:lnTo>
                  <a:lnTo>
                    <a:pt x="3047" y="18287"/>
                  </a:lnTo>
                  <a:lnTo>
                    <a:pt x="4571" y="22859"/>
                  </a:lnTo>
                  <a:lnTo>
                    <a:pt x="4571" y="28955"/>
                  </a:lnTo>
                  <a:lnTo>
                    <a:pt x="7619" y="47243"/>
                  </a:lnTo>
                  <a:lnTo>
                    <a:pt x="9143" y="57911"/>
                  </a:lnTo>
                  <a:lnTo>
                    <a:pt x="10668" y="65531"/>
                  </a:lnTo>
                  <a:lnTo>
                    <a:pt x="10668" y="67055"/>
                  </a:lnTo>
                  <a:lnTo>
                    <a:pt x="12191" y="68579"/>
                  </a:lnTo>
                  <a:lnTo>
                    <a:pt x="13715" y="68579"/>
                  </a:lnTo>
                  <a:lnTo>
                    <a:pt x="15240" y="67055"/>
                  </a:lnTo>
                  <a:lnTo>
                    <a:pt x="15240" y="56387"/>
                  </a:lnTo>
                  <a:lnTo>
                    <a:pt x="13715" y="47243"/>
                  </a:lnTo>
                  <a:lnTo>
                    <a:pt x="12191" y="36575"/>
                  </a:lnTo>
                  <a:lnTo>
                    <a:pt x="10668" y="27431"/>
                  </a:lnTo>
                  <a:lnTo>
                    <a:pt x="9143" y="21335"/>
                  </a:lnTo>
                  <a:lnTo>
                    <a:pt x="7619" y="16763"/>
                  </a:lnTo>
                  <a:lnTo>
                    <a:pt x="6096" y="10667"/>
                  </a:lnTo>
                  <a:lnTo>
                    <a:pt x="6096" y="6095"/>
                  </a:lnTo>
                  <a:close/>
                </a:path>
                <a:path w="15240" h="68579">
                  <a:moveTo>
                    <a:pt x="4571" y="0"/>
                  </a:moveTo>
                  <a:lnTo>
                    <a:pt x="1524" y="0"/>
                  </a:lnTo>
                  <a:lnTo>
                    <a:pt x="0" y="1523"/>
                  </a:lnTo>
                  <a:lnTo>
                    <a:pt x="0" y="4571"/>
                  </a:lnTo>
                  <a:lnTo>
                    <a:pt x="1524" y="7619"/>
                  </a:lnTo>
                  <a:lnTo>
                    <a:pt x="1524" y="6095"/>
                  </a:lnTo>
                  <a:lnTo>
                    <a:pt x="6096" y="6095"/>
                  </a:lnTo>
                  <a:lnTo>
                    <a:pt x="4571" y="1523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99615" y="4300722"/>
              <a:ext cx="152400" cy="196596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314956" y="4181850"/>
              <a:ext cx="108585" cy="105410"/>
            </a:xfrm>
            <a:custGeom>
              <a:avLst/>
              <a:gdLst/>
              <a:ahLst/>
              <a:cxnLst/>
              <a:rect l="l" t="t" r="r" b="b"/>
              <a:pathLst>
                <a:path w="108585" h="105410">
                  <a:moveTo>
                    <a:pt x="42672" y="54864"/>
                  </a:moveTo>
                  <a:lnTo>
                    <a:pt x="39624" y="51816"/>
                  </a:lnTo>
                  <a:lnTo>
                    <a:pt x="38100" y="53340"/>
                  </a:lnTo>
                  <a:lnTo>
                    <a:pt x="36576" y="54864"/>
                  </a:lnTo>
                  <a:lnTo>
                    <a:pt x="36576" y="56400"/>
                  </a:lnTo>
                  <a:lnTo>
                    <a:pt x="35052" y="59448"/>
                  </a:lnTo>
                  <a:lnTo>
                    <a:pt x="35052" y="62484"/>
                  </a:lnTo>
                  <a:lnTo>
                    <a:pt x="39624" y="62484"/>
                  </a:lnTo>
                  <a:lnTo>
                    <a:pt x="39624" y="60960"/>
                  </a:lnTo>
                  <a:lnTo>
                    <a:pt x="41135" y="57924"/>
                  </a:lnTo>
                  <a:lnTo>
                    <a:pt x="42672" y="54864"/>
                  </a:lnTo>
                  <a:close/>
                </a:path>
                <a:path w="108585" h="105410">
                  <a:moveTo>
                    <a:pt x="96012" y="74676"/>
                  </a:moveTo>
                  <a:lnTo>
                    <a:pt x="94488" y="74676"/>
                  </a:lnTo>
                  <a:lnTo>
                    <a:pt x="89916" y="73152"/>
                  </a:lnTo>
                  <a:lnTo>
                    <a:pt x="82296" y="73152"/>
                  </a:lnTo>
                  <a:lnTo>
                    <a:pt x="77724" y="77736"/>
                  </a:lnTo>
                  <a:lnTo>
                    <a:pt x="71628" y="79260"/>
                  </a:lnTo>
                  <a:lnTo>
                    <a:pt x="62484" y="82296"/>
                  </a:lnTo>
                  <a:lnTo>
                    <a:pt x="54864" y="83820"/>
                  </a:lnTo>
                  <a:lnTo>
                    <a:pt x="39624" y="83820"/>
                  </a:lnTo>
                  <a:lnTo>
                    <a:pt x="32004" y="85344"/>
                  </a:lnTo>
                  <a:lnTo>
                    <a:pt x="29718" y="86487"/>
                  </a:lnTo>
                  <a:lnTo>
                    <a:pt x="27432" y="85344"/>
                  </a:lnTo>
                  <a:lnTo>
                    <a:pt x="28956" y="85344"/>
                  </a:lnTo>
                  <a:lnTo>
                    <a:pt x="24892" y="82296"/>
                  </a:lnTo>
                  <a:lnTo>
                    <a:pt x="22860" y="80772"/>
                  </a:lnTo>
                  <a:lnTo>
                    <a:pt x="19812" y="79260"/>
                  </a:lnTo>
                  <a:lnTo>
                    <a:pt x="9144" y="79260"/>
                  </a:lnTo>
                  <a:lnTo>
                    <a:pt x="4572" y="79260"/>
                  </a:lnTo>
                  <a:lnTo>
                    <a:pt x="1524" y="82296"/>
                  </a:lnTo>
                  <a:lnTo>
                    <a:pt x="0" y="92964"/>
                  </a:lnTo>
                  <a:lnTo>
                    <a:pt x="0" y="102108"/>
                  </a:lnTo>
                  <a:lnTo>
                    <a:pt x="4572" y="102108"/>
                  </a:lnTo>
                  <a:lnTo>
                    <a:pt x="4572" y="94500"/>
                  </a:lnTo>
                  <a:lnTo>
                    <a:pt x="4787" y="92964"/>
                  </a:lnTo>
                  <a:lnTo>
                    <a:pt x="6096" y="83820"/>
                  </a:lnTo>
                  <a:lnTo>
                    <a:pt x="6096" y="85344"/>
                  </a:lnTo>
                  <a:lnTo>
                    <a:pt x="6858" y="83820"/>
                  </a:lnTo>
                  <a:lnTo>
                    <a:pt x="7112" y="83312"/>
                  </a:lnTo>
                  <a:lnTo>
                    <a:pt x="7620" y="83820"/>
                  </a:lnTo>
                  <a:lnTo>
                    <a:pt x="9144" y="83820"/>
                  </a:lnTo>
                  <a:lnTo>
                    <a:pt x="13716" y="82296"/>
                  </a:lnTo>
                  <a:lnTo>
                    <a:pt x="15240" y="82296"/>
                  </a:lnTo>
                  <a:lnTo>
                    <a:pt x="19812" y="85344"/>
                  </a:lnTo>
                  <a:lnTo>
                    <a:pt x="24384" y="89916"/>
                  </a:lnTo>
                  <a:lnTo>
                    <a:pt x="24384" y="102108"/>
                  </a:lnTo>
                  <a:lnTo>
                    <a:pt x="25908" y="103632"/>
                  </a:lnTo>
                  <a:lnTo>
                    <a:pt x="27432" y="103632"/>
                  </a:lnTo>
                  <a:lnTo>
                    <a:pt x="28956" y="102108"/>
                  </a:lnTo>
                  <a:lnTo>
                    <a:pt x="28956" y="92964"/>
                  </a:lnTo>
                  <a:lnTo>
                    <a:pt x="28956" y="92202"/>
                  </a:lnTo>
                  <a:lnTo>
                    <a:pt x="29171" y="92100"/>
                  </a:lnTo>
                  <a:lnTo>
                    <a:pt x="30480" y="92964"/>
                  </a:lnTo>
                  <a:lnTo>
                    <a:pt x="30480" y="91440"/>
                  </a:lnTo>
                  <a:lnTo>
                    <a:pt x="35052" y="96024"/>
                  </a:lnTo>
                  <a:lnTo>
                    <a:pt x="41148" y="99060"/>
                  </a:lnTo>
                  <a:lnTo>
                    <a:pt x="48768" y="102108"/>
                  </a:lnTo>
                  <a:lnTo>
                    <a:pt x="54864" y="103632"/>
                  </a:lnTo>
                  <a:lnTo>
                    <a:pt x="60960" y="103632"/>
                  </a:lnTo>
                  <a:lnTo>
                    <a:pt x="64008" y="105156"/>
                  </a:lnTo>
                  <a:lnTo>
                    <a:pt x="65532" y="105156"/>
                  </a:lnTo>
                  <a:lnTo>
                    <a:pt x="68580" y="103632"/>
                  </a:lnTo>
                  <a:lnTo>
                    <a:pt x="71628" y="103632"/>
                  </a:lnTo>
                  <a:lnTo>
                    <a:pt x="71628" y="100584"/>
                  </a:lnTo>
                  <a:lnTo>
                    <a:pt x="70104" y="100584"/>
                  </a:lnTo>
                  <a:lnTo>
                    <a:pt x="65532" y="99060"/>
                  </a:lnTo>
                  <a:lnTo>
                    <a:pt x="56388" y="99060"/>
                  </a:lnTo>
                  <a:lnTo>
                    <a:pt x="50292" y="97548"/>
                  </a:lnTo>
                  <a:lnTo>
                    <a:pt x="51816" y="97548"/>
                  </a:lnTo>
                  <a:lnTo>
                    <a:pt x="42672" y="94500"/>
                  </a:lnTo>
                  <a:lnTo>
                    <a:pt x="42672" y="92964"/>
                  </a:lnTo>
                  <a:lnTo>
                    <a:pt x="36576" y="91440"/>
                  </a:lnTo>
                  <a:lnTo>
                    <a:pt x="38100" y="91440"/>
                  </a:lnTo>
                  <a:lnTo>
                    <a:pt x="35052" y="89408"/>
                  </a:lnTo>
                  <a:lnTo>
                    <a:pt x="41148" y="88392"/>
                  </a:lnTo>
                  <a:lnTo>
                    <a:pt x="56388" y="88392"/>
                  </a:lnTo>
                  <a:lnTo>
                    <a:pt x="64008" y="86868"/>
                  </a:lnTo>
                  <a:lnTo>
                    <a:pt x="73152" y="85344"/>
                  </a:lnTo>
                  <a:lnTo>
                    <a:pt x="73152" y="83820"/>
                  </a:lnTo>
                  <a:lnTo>
                    <a:pt x="79248" y="82296"/>
                  </a:lnTo>
                  <a:lnTo>
                    <a:pt x="80772" y="80772"/>
                  </a:lnTo>
                  <a:lnTo>
                    <a:pt x="85344" y="77736"/>
                  </a:lnTo>
                  <a:lnTo>
                    <a:pt x="96012" y="77736"/>
                  </a:lnTo>
                  <a:lnTo>
                    <a:pt x="96012" y="74676"/>
                  </a:lnTo>
                  <a:close/>
                </a:path>
                <a:path w="108585" h="105410">
                  <a:moveTo>
                    <a:pt x="108204" y="12192"/>
                  </a:moveTo>
                  <a:lnTo>
                    <a:pt x="105156" y="9144"/>
                  </a:lnTo>
                  <a:lnTo>
                    <a:pt x="103632" y="9144"/>
                  </a:lnTo>
                  <a:lnTo>
                    <a:pt x="100584" y="7620"/>
                  </a:lnTo>
                  <a:lnTo>
                    <a:pt x="92964" y="4572"/>
                  </a:lnTo>
                  <a:lnTo>
                    <a:pt x="86868" y="1524"/>
                  </a:lnTo>
                  <a:lnTo>
                    <a:pt x="71628" y="1524"/>
                  </a:lnTo>
                  <a:lnTo>
                    <a:pt x="70104" y="0"/>
                  </a:lnTo>
                  <a:lnTo>
                    <a:pt x="70104" y="6096"/>
                  </a:lnTo>
                  <a:lnTo>
                    <a:pt x="85344" y="6096"/>
                  </a:lnTo>
                  <a:lnTo>
                    <a:pt x="97536" y="12192"/>
                  </a:lnTo>
                  <a:lnTo>
                    <a:pt x="102108" y="13716"/>
                  </a:lnTo>
                  <a:lnTo>
                    <a:pt x="103632" y="15240"/>
                  </a:lnTo>
                  <a:lnTo>
                    <a:pt x="103632" y="19812"/>
                  </a:lnTo>
                  <a:lnTo>
                    <a:pt x="102108" y="24384"/>
                  </a:lnTo>
                  <a:lnTo>
                    <a:pt x="101346" y="25908"/>
                  </a:lnTo>
                  <a:lnTo>
                    <a:pt x="97536" y="25908"/>
                  </a:lnTo>
                  <a:lnTo>
                    <a:pt x="96012" y="27432"/>
                  </a:lnTo>
                  <a:lnTo>
                    <a:pt x="94488" y="27432"/>
                  </a:lnTo>
                  <a:lnTo>
                    <a:pt x="94488" y="30480"/>
                  </a:lnTo>
                  <a:lnTo>
                    <a:pt x="102108" y="30480"/>
                  </a:lnTo>
                  <a:lnTo>
                    <a:pt x="106680" y="25908"/>
                  </a:lnTo>
                  <a:lnTo>
                    <a:pt x="108204" y="21336"/>
                  </a:lnTo>
                  <a:lnTo>
                    <a:pt x="108204" y="13716"/>
                  </a:lnTo>
                  <a:lnTo>
                    <a:pt x="108204" y="1219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90946" y="5549902"/>
            <a:ext cx="3246120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b="1" i="1" spc="15">
                <a:latin typeface="Calibri"/>
                <a:cs typeface="Calibri"/>
              </a:rPr>
              <a:t>How</a:t>
            </a:r>
            <a:r>
              <a:rPr sz="1550" b="1" i="1" spc="-5">
                <a:latin typeface="Calibri"/>
                <a:cs typeface="Calibri"/>
              </a:rPr>
              <a:t> </a:t>
            </a:r>
            <a:r>
              <a:rPr sz="1550" b="1" i="1" spc="15">
                <a:latin typeface="Calibri"/>
                <a:cs typeface="Calibri"/>
              </a:rPr>
              <a:t>do</a:t>
            </a:r>
            <a:r>
              <a:rPr sz="1550" b="1" i="1" spc="-10">
                <a:latin typeface="Calibri"/>
                <a:cs typeface="Calibri"/>
              </a:rPr>
              <a:t> </a:t>
            </a:r>
            <a:r>
              <a:rPr sz="1550" b="1" i="1" spc="15">
                <a:latin typeface="Calibri"/>
                <a:cs typeface="Calibri"/>
              </a:rPr>
              <a:t>we</a:t>
            </a:r>
            <a:r>
              <a:rPr sz="1550" b="1" i="1" spc="-10">
                <a:latin typeface="Calibri"/>
                <a:cs typeface="Calibri"/>
              </a:rPr>
              <a:t> </a:t>
            </a:r>
            <a:r>
              <a:rPr sz="1550" b="1" i="1" spc="10">
                <a:latin typeface="Calibri"/>
                <a:cs typeface="Calibri"/>
              </a:rPr>
              <a:t>determine</a:t>
            </a:r>
            <a:r>
              <a:rPr sz="1550" b="1" i="1" spc="-10">
                <a:latin typeface="Calibri"/>
                <a:cs typeface="Calibri"/>
              </a:rPr>
              <a:t> </a:t>
            </a:r>
            <a:r>
              <a:rPr sz="1550" b="1" i="1" spc="15">
                <a:latin typeface="Calibri"/>
                <a:cs typeface="Calibri"/>
              </a:rPr>
              <a:t>the</a:t>
            </a:r>
            <a:r>
              <a:rPr sz="1550" b="1" i="1" spc="-10">
                <a:latin typeface="Calibri"/>
                <a:cs typeface="Calibri"/>
              </a:rPr>
              <a:t> </a:t>
            </a:r>
            <a:r>
              <a:rPr sz="1550" b="1" i="1" spc="10">
                <a:latin typeface="Calibri"/>
                <a:cs typeface="Calibri"/>
              </a:rPr>
              <a:t>best</a:t>
            </a:r>
            <a:r>
              <a:rPr sz="1550" b="1" i="1" spc="-10">
                <a:latin typeface="Calibri"/>
                <a:cs typeface="Calibri"/>
              </a:rPr>
              <a:t> </a:t>
            </a:r>
            <a:r>
              <a:rPr sz="1550" b="1" i="1" spc="5">
                <a:latin typeface="Calibri"/>
                <a:cs typeface="Calibri"/>
              </a:rPr>
              <a:t>fit</a:t>
            </a:r>
            <a:r>
              <a:rPr sz="1550" b="1" i="1">
                <a:latin typeface="Calibri"/>
                <a:cs typeface="Calibri"/>
              </a:rPr>
              <a:t> </a:t>
            </a:r>
            <a:r>
              <a:rPr sz="1550" b="1" i="1" spc="10">
                <a:latin typeface="Calibri"/>
                <a:cs typeface="Calibri"/>
              </a:rPr>
              <a:t>line?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26" name="object 2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063996" y="1732782"/>
            <a:ext cx="178307" cy="198120"/>
          </a:xfrm>
          <a:prstGeom prst="rect">
            <a:avLst/>
          </a:prstGeom>
        </p:spPr>
      </p:pic>
      <p:sp>
        <p:nvSpPr>
          <p:cNvPr id="27" name="object 27"/>
          <p:cNvSpPr/>
          <p:nvPr/>
        </p:nvSpPr>
        <p:spPr>
          <a:xfrm>
            <a:off x="6315456" y="1819650"/>
            <a:ext cx="58419" cy="181610"/>
          </a:xfrm>
          <a:custGeom>
            <a:avLst/>
            <a:gdLst/>
            <a:ahLst/>
            <a:cxnLst/>
            <a:rect l="l" t="t" r="r" b="b"/>
            <a:pathLst>
              <a:path w="58420" h="181610">
                <a:moveTo>
                  <a:pt x="56388" y="167640"/>
                </a:moveTo>
                <a:lnTo>
                  <a:pt x="54864" y="166116"/>
                </a:lnTo>
                <a:lnTo>
                  <a:pt x="53340" y="167640"/>
                </a:lnTo>
                <a:lnTo>
                  <a:pt x="44196" y="169164"/>
                </a:lnTo>
                <a:lnTo>
                  <a:pt x="42672" y="169164"/>
                </a:lnTo>
                <a:lnTo>
                  <a:pt x="33528" y="172212"/>
                </a:lnTo>
                <a:lnTo>
                  <a:pt x="25298" y="173583"/>
                </a:lnTo>
                <a:lnTo>
                  <a:pt x="19812" y="172212"/>
                </a:lnTo>
                <a:lnTo>
                  <a:pt x="21336" y="173736"/>
                </a:lnTo>
                <a:lnTo>
                  <a:pt x="15240" y="169164"/>
                </a:lnTo>
                <a:lnTo>
                  <a:pt x="12192" y="166116"/>
                </a:lnTo>
                <a:lnTo>
                  <a:pt x="10668" y="164592"/>
                </a:lnTo>
                <a:lnTo>
                  <a:pt x="10668" y="166116"/>
                </a:lnTo>
                <a:lnTo>
                  <a:pt x="8382" y="161544"/>
                </a:lnTo>
                <a:lnTo>
                  <a:pt x="7620" y="160020"/>
                </a:lnTo>
                <a:lnTo>
                  <a:pt x="7620" y="161544"/>
                </a:lnTo>
                <a:lnTo>
                  <a:pt x="6400" y="155448"/>
                </a:lnTo>
                <a:lnTo>
                  <a:pt x="6096" y="153924"/>
                </a:lnTo>
                <a:lnTo>
                  <a:pt x="6096" y="150876"/>
                </a:lnTo>
                <a:lnTo>
                  <a:pt x="9144" y="138684"/>
                </a:lnTo>
                <a:lnTo>
                  <a:pt x="9144" y="140208"/>
                </a:lnTo>
                <a:lnTo>
                  <a:pt x="9525" y="138684"/>
                </a:lnTo>
                <a:lnTo>
                  <a:pt x="10668" y="134112"/>
                </a:lnTo>
                <a:lnTo>
                  <a:pt x="19812" y="111252"/>
                </a:lnTo>
                <a:lnTo>
                  <a:pt x="21336" y="103632"/>
                </a:lnTo>
                <a:lnTo>
                  <a:pt x="21336" y="91440"/>
                </a:lnTo>
                <a:lnTo>
                  <a:pt x="21336" y="88392"/>
                </a:lnTo>
                <a:lnTo>
                  <a:pt x="18288" y="83820"/>
                </a:lnTo>
                <a:lnTo>
                  <a:pt x="16764" y="80772"/>
                </a:lnTo>
                <a:lnTo>
                  <a:pt x="15240" y="79248"/>
                </a:lnTo>
                <a:lnTo>
                  <a:pt x="13716" y="76200"/>
                </a:lnTo>
                <a:lnTo>
                  <a:pt x="10668" y="73152"/>
                </a:lnTo>
                <a:lnTo>
                  <a:pt x="10668" y="64008"/>
                </a:lnTo>
                <a:lnTo>
                  <a:pt x="9144" y="64008"/>
                </a:lnTo>
                <a:lnTo>
                  <a:pt x="9144" y="59436"/>
                </a:lnTo>
                <a:lnTo>
                  <a:pt x="4572" y="59436"/>
                </a:lnTo>
                <a:lnTo>
                  <a:pt x="3048" y="60960"/>
                </a:lnTo>
                <a:lnTo>
                  <a:pt x="4572" y="62484"/>
                </a:lnTo>
                <a:lnTo>
                  <a:pt x="4572" y="68580"/>
                </a:lnTo>
                <a:lnTo>
                  <a:pt x="6096" y="73152"/>
                </a:lnTo>
                <a:lnTo>
                  <a:pt x="6096" y="74676"/>
                </a:lnTo>
                <a:lnTo>
                  <a:pt x="9144" y="79248"/>
                </a:lnTo>
                <a:lnTo>
                  <a:pt x="12192" y="82296"/>
                </a:lnTo>
                <a:lnTo>
                  <a:pt x="13716" y="86868"/>
                </a:lnTo>
                <a:lnTo>
                  <a:pt x="16764" y="91440"/>
                </a:lnTo>
                <a:lnTo>
                  <a:pt x="15240" y="89916"/>
                </a:lnTo>
                <a:lnTo>
                  <a:pt x="15240" y="102108"/>
                </a:lnTo>
                <a:lnTo>
                  <a:pt x="13716" y="109728"/>
                </a:lnTo>
                <a:lnTo>
                  <a:pt x="10668" y="115824"/>
                </a:lnTo>
                <a:lnTo>
                  <a:pt x="4572" y="131064"/>
                </a:lnTo>
                <a:lnTo>
                  <a:pt x="0" y="149352"/>
                </a:lnTo>
                <a:lnTo>
                  <a:pt x="0" y="156972"/>
                </a:lnTo>
                <a:lnTo>
                  <a:pt x="1524" y="163068"/>
                </a:lnTo>
                <a:lnTo>
                  <a:pt x="4572" y="169164"/>
                </a:lnTo>
                <a:lnTo>
                  <a:pt x="6096" y="169164"/>
                </a:lnTo>
                <a:lnTo>
                  <a:pt x="10668" y="175260"/>
                </a:lnTo>
                <a:lnTo>
                  <a:pt x="16764" y="178308"/>
                </a:lnTo>
                <a:lnTo>
                  <a:pt x="18288" y="179832"/>
                </a:lnTo>
                <a:lnTo>
                  <a:pt x="24384" y="181356"/>
                </a:lnTo>
                <a:lnTo>
                  <a:pt x="27432" y="181356"/>
                </a:lnTo>
                <a:lnTo>
                  <a:pt x="35052" y="178308"/>
                </a:lnTo>
                <a:lnTo>
                  <a:pt x="45720" y="175260"/>
                </a:lnTo>
                <a:lnTo>
                  <a:pt x="50279" y="173736"/>
                </a:lnTo>
                <a:lnTo>
                  <a:pt x="54864" y="172212"/>
                </a:lnTo>
                <a:lnTo>
                  <a:pt x="56388" y="170688"/>
                </a:lnTo>
                <a:lnTo>
                  <a:pt x="56388" y="167640"/>
                </a:lnTo>
                <a:close/>
              </a:path>
              <a:path w="58420" h="181610">
                <a:moveTo>
                  <a:pt x="57912" y="1524"/>
                </a:moveTo>
                <a:lnTo>
                  <a:pt x="56388" y="1524"/>
                </a:lnTo>
                <a:lnTo>
                  <a:pt x="54864" y="0"/>
                </a:lnTo>
                <a:lnTo>
                  <a:pt x="53340" y="1524"/>
                </a:lnTo>
                <a:lnTo>
                  <a:pt x="53340" y="3048"/>
                </a:lnTo>
                <a:lnTo>
                  <a:pt x="51816" y="4572"/>
                </a:lnTo>
                <a:lnTo>
                  <a:pt x="50292" y="9144"/>
                </a:lnTo>
                <a:lnTo>
                  <a:pt x="50292" y="12192"/>
                </a:lnTo>
                <a:lnTo>
                  <a:pt x="51816" y="15240"/>
                </a:lnTo>
                <a:lnTo>
                  <a:pt x="53340" y="16764"/>
                </a:lnTo>
                <a:lnTo>
                  <a:pt x="54864" y="15240"/>
                </a:lnTo>
                <a:lnTo>
                  <a:pt x="56388" y="15240"/>
                </a:lnTo>
                <a:lnTo>
                  <a:pt x="56388" y="12192"/>
                </a:lnTo>
                <a:lnTo>
                  <a:pt x="54864" y="10668"/>
                </a:lnTo>
                <a:lnTo>
                  <a:pt x="55626" y="9144"/>
                </a:lnTo>
                <a:lnTo>
                  <a:pt x="56388" y="7620"/>
                </a:lnTo>
                <a:lnTo>
                  <a:pt x="56388" y="6096"/>
                </a:lnTo>
                <a:lnTo>
                  <a:pt x="57912" y="4572"/>
                </a:lnTo>
                <a:lnTo>
                  <a:pt x="57912" y="15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25768" y="1828794"/>
            <a:ext cx="264160" cy="86995"/>
          </a:xfrm>
          <a:custGeom>
            <a:avLst/>
            <a:gdLst/>
            <a:ahLst/>
            <a:cxnLst/>
            <a:rect l="l" t="t" r="r" b="b"/>
            <a:pathLst>
              <a:path w="264159" h="86994">
                <a:moveTo>
                  <a:pt x="252984" y="62484"/>
                </a:moveTo>
                <a:lnTo>
                  <a:pt x="249936" y="62484"/>
                </a:lnTo>
                <a:lnTo>
                  <a:pt x="246888" y="60960"/>
                </a:lnTo>
                <a:lnTo>
                  <a:pt x="245364" y="60960"/>
                </a:lnTo>
                <a:lnTo>
                  <a:pt x="239268" y="62484"/>
                </a:lnTo>
                <a:lnTo>
                  <a:pt x="233172" y="62484"/>
                </a:lnTo>
                <a:lnTo>
                  <a:pt x="224028" y="64008"/>
                </a:lnTo>
                <a:lnTo>
                  <a:pt x="225552" y="64008"/>
                </a:lnTo>
                <a:lnTo>
                  <a:pt x="214884" y="65532"/>
                </a:lnTo>
                <a:lnTo>
                  <a:pt x="202692" y="67056"/>
                </a:lnTo>
                <a:lnTo>
                  <a:pt x="188976" y="67056"/>
                </a:lnTo>
                <a:lnTo>
                  <a:pt x="175260" y="68580"/>
                </a:lnTo>
                <a:lnTo>
                  <a:pt x="158496" y="70104"/>
                </a:lnTo>
                <a:lnTo>
                  <a:pt x="94488" y="70104"/>
                </a:lnTo>
                <a:lnTo>
                  <a:pt x="67056" y="73152"/>
                </a:lnTo>
                <a:lnTo>
                  <a:pt x="28956" y="79248"/>
                </a:lnTo>
                <a:lnTo>
                  <a:pt x="24384" y="80772"/>
                </a:lnTo>
                <a:lnTo>
                  <a:pt x="0" y="80772"/>
                </a:lnTo>
                <a:lnTo>
                  <a:pt x="0" y="85344"/>
                </a:lnTo>
                <a:lnTo>
                  <a:pt x="16751" y="85344"/>
                </a:lnTo>
                <a:lnTo>
                  <a:pt x="19812" y="86868"/>
                </a:lnTo>
                <a:lnTo>
                  <a:pt x="25908" y="86868"/>
                </a:lnTo>
                <a:lnTo>
                  <a:pt x="30480" y="85344"/>
                </a:lnTo>
                <a:lnTo>
                  <a:pt x="36576" y="83820"/>
                </a:lnTo>
                <a:lnTo>
                  <a:pt x="45720" y="82296"/>
                </a:lnTo>
                <a:lnTo>
                  <a:pt x="45720" y="83820"/>
                </a:lnTo>
                <a:lnTo>
                  <a:pt x="56388" y="82296"/>
                </a:lnTo>
                <a:lnTo>
                  <a:pt x="80772" y="79248"/>
                </a:lnTo>
                <a:lnTo>
                  <a:pt x="96012" y="77724"/>
                </a:lnTo>
                <a:lnTo>
                  <a:pt x="160020" y="77724"/>
                </a:lnTo>
                <a:lnTo>
                  <a:pt x="190500" y="74676"/>
                </a:lnTo>
                <a:lnTo>
                  <a:pt x="202692" y="74676"/>
                </a:lnTo>
                <a:lnTo>
                  <a:pt x="214884" y="73152"/>
                </a:lnTo>
                <a:lnTo>
                  <a:pt x="225552" y="73152"/>
                </a:lnTo>
                <a:lnTo>
                  <a:pt x="225552" y="71628"/>
                </a:lnTo>
                <a:lnTo>
                  <a:pt x="240792" y="71628"/>
                </a:lnTo>
                <a:lnTo>
                  <a:pt x="240792" y="70104"/>
                </a:lnTo>
                <a:lnTo>
                  <a:pt x="246888" y="70104"/>
                </a:lnTo>
                <a:lnTo>
                  <a:pt x="248412" y="68580"/>
                </a:lnTo>
                <a:lnTo>
                  <a:pt x="251460" y="67056"/>
                </a:lnTo>
                <a:lnTo>
                  <a:pt x="252984" y="67056"/>
                </a:lnTo>
                <a:lnTo>
                  <a:pt x="252984" y="62484"/>
                </a:lnTo>
                <a:close/>
              </a:path>
              <a:path w="264159" h="86994">
                <a:moveTo>
                  <a:pt x="263652" y="10668"/>
                </a:moveTo>
                <a:lnTo>
                  <a:pt x="262128" y="10668"/>
                </a:lnTo>
                <a:lnTo>
                  <a:pt x="259080" y="7620"/>
                </a:lnTo>
                <a:lnTo>
                  <a:pt x="257556" y="7620"/>
                </a:lnTo>
                <a:lnTo>
                  <a:pt x="252984" y="6096"/>
                </a:lnTo>
                <a:lnTo>
                  <a:pt x="246888" y="4572"/>
                </a:lnTo>
                <a:lnTo>
                  <a:pt x="237744" y="3048"/>
                </a:lnTo>
                <a:lnTo>
                  <a:pt x="227076" y="1524"/>
                </a:lnTo>
                <a:lnTo>
                  <a:pt x="213360" y="1524"/>
                </a:lnTo>
                <a:lnTo>
                  <a:pt x="198120" y="0"/>
                </a:lnTo>
                <a:lnTo>
                  <a:pt x="179832" y="0"/>
                </a:lnTo>
                <a:lnTo>
                  <a:pt x="160020" y="1524"/>
                </a:lnTo>
                <a:lnTo>
                  <a:pt x="141732" y="1524"/>
                </a:lnTo>
                <a:lnTo>
                  <a:pt x="121920" y="3048"/>
                </a:lnTo>
                <a:lnTo>
                  <a:pt x="102108" y="3048"/>
                </a:lnTo>
                <a:lnTo>
                  <a:pt x="83820" y="4572"/>
                </a:lnTo>
                <a:lnTo>
                  <a:pt x="54851" y="4572"/>
                </a:lnTo>
                <a:lnTo>
                  <a:pt x="44196" y="6096"/>
                </a:lnTo>
                <a:lnTo>
                  <a:pt x="30480" y="6096"/>
                </a:lnTo>
                <a:lnTo>
                  <a:pt x="24384" y="9144"/>
                </a:lnTo>
                <a:lnTo>
                  <a:pt x="22860" y="10668"/>
                </a:lnTo>
                <a:lnTo>
                  <a:pt x="18288" y="12192"/>
                </a:lnTo>
                <a:lnTo>
                  <a:pt x="16751" y="12192"/>
                </a:lnTo>
                <a:lnTo>
                  <a:pt x="13703" y="13716"/>
                </a:lnTo>
                <a:lnTo>
                  <a:pt x="12179" y="13716"/>
                </a:lnTo>
                <a:lnTo>
                  <a:pt x="12179" y="18288"/>
                </a:lnTo>
                <a:lnTo>
                  <a:pt x="15227" y="18288"/>
                </a:lnTo>
                <a:lnTo>
                  <a:pt x="18288" y="16764"/>
                </a:lnTo>
                <a:lnTo>
                  <a:pt x="24384" y="16764"/>
                </a:lnTo>
                <a:lnTo>
                  <a:pt x="24384" y="15240"/>
                </a:lnTo>
                <a:lnTo>
                  <a:pt x="27432" y="13716"/>
                </a:lnTo>
                <a:lnTo>
                  <a:pt x="28956" y="13716"/>
                </a:lnTo>
                <a:lnTo>
                  <a:pt x="32004" y="12192"/>
                </a:lnTo>
                <a:lnTo>
                  <a:pt x="36576" y="13716"/>
                </a:lnTo>
                <a:lnTo>
                  <a:pt x="44196" y="13716"/>
                </a:lnTo>
                <a:lnTo>
                  <a:pt x="54851" y="12192"/>
                </a:lnTo>
                <a:lnTo>
                  <a:pt x="85331" y="12192"/>
                </a:lnTo>
                <a:lnTo>
                  <a:pt x="102108" y="10668"/>
                </a:lnTo>
                <a:lnTo>
                  <a:pt x="121920" y="9144"/>
                </a:lnTo>
                <a:lnTo>
                  <a:pt x="161544" y="9144"/>
                </a:lnTo>
                <a:lnTo>
                  <a:pt x="179832" y="7620"/>
                </a:lnTo>
                <a:lnTo>
                  <a:pt x="198120" y="7620"/>
                </a:lnTo>
                <a:lnTo>
                  <a:pt x="213360" y="9144"/>
                </a:lnTo>
                <a:lnTo>
                  <a:pt x="225552" y="9144"/>
                </a:lnTo>
                <a:lnTo>
                  <a:pt x="236220" y="10668"/>
                </a:lnTo>
                <a:lnTo>
                  <a:pt x="245364" y="12192"/>
                </a:lnTo>
                <a:lnTo>
                  <a:pt x="251460" y="13716"/>
                </a:lnTo>
                <a:lnTo>
                  <a:pt x="256032" y="13716"/>
                </a:lnTo>
                <a:lnTo>
                  <a:pt x="256032" y="15240"/>
                </a:lnTo>
                <a:lnTo>
                  <a:pt x="262128" y="15240"/>
                </a:lnTo>
                <a:lnTo>
                  <a:pt x="263652" y="13716"/>
                </a:lnTo>
                <a:lnTo>
                  <a:pt x="263652" y="1066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object 29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990588" y="1609338"/>
            <a:ext cx="288035" cy="400812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7348728" y="1690110"/>
            <a:ext cx="525779" cy="275844"/>
          </a:xfrm>
          <a:prstGeom prst="rect">
            <a:avLst/>
          </a:prstGeom>
        </p:spPr>
      </p:pic>
      <p:sp>
        <p:nvSpPr>
          <p:cNvPr id="31" name="object 31"/>
          <p:cNvSpPr/>
          <p:nvPr/>
        </p:nvSpPr>
        <p:spPr>
          <a:xfrm>
            <a:off x="7949183" y="1837938"/>
            <a:ext cx="242570" cy="12700"/>
          </a:xfrm>
          <a:custGeom>
            <a:avLst/>
            <a:gdLst/>
            <a:ahLst/>
            <a:cxnLst/>
            <a:rect l="l" t="t" r="r" b="b"/>
            <a:pathLst>
              <a:path w="242570" h="12700">
                <a:moveTo>
                  <a:pt x="242316" y="6095"/>
                </a:moveTo>
                <a:lnTo>
                  <a:pt x="16764" y="6095"/>
                </a:lnTo>
                <a:lnTo>
                  <a:pt x="22860" y="7619"/>
                </a:lnTo>
                <a:lnTo>
                  <a:pt x="219456" y="7619"/>
                </a:lnTo>
                <a:lnTo>
                  <a:pt x="225551" y="9143"/>
                </a:lnTo>
                <a:lnTo>
                  <a:pt x="231648" y="9143"/>
                </a:lnTo>
                <a:lnTo>
                  <a:pt x="234696" y="10667"/>
                </a:lnTo>
                <a:lnTo>
                  <a:pt x="237744" y="10667"/>
                </a:lnTo>
                <a:lnTo>
                  <a:pt x="239268" y="12191"/>
                </a:lnTo>
                <a:lnTo>
                  <a:pt x="242316" y="9143"/>
                </a:lnTo>
                <a:lnTo>
                  <a:pt x="242316" y="6095"/>
                </a:lnTo>
                <a:close/>
              </a:path>
              <a:path w="242570" h="12700">
                <a:moveTo>
                  <a:pt x="176784" y="7619"/>
                </a:moveTo>
                <a:lnTo>
                  <a:pt x="44196" y="7619"/>
                </a:lnTo>
                <a:lnTo>
                  <a:pt x="56388" y="9143"/>
                </a:lnTo>
                <a:lnTo>
                  <a:pt x="71627" y="10667"/>
                </a:lnTo>
                <a:lnTo>
                  <a:pt x="88392" y="10667"/>
                </a:lnTo>
                <a:lnTo>
                  <a:pt x="105156" y="9143"/>
                </a:lnTo>
                <a:lnTo>
                  <a:pt x="160020" y="9143"/>
                </a:lnTo>
                <a:lnTo>
                  <a:pt x="176784" y="7619"/>
                </a:lnTo>
                <a:close/>
              </a:path>
              <a:path w="242570" h="12700">
                <a:moveTo>
                  <a:pt x="57912" y="1524"/>
                </a:moveTo>
                <a:lnTo>
                  <a:pt x="1524" y="1524"/>
                </a:lnTo>
                <a:lnTo>
                  <a:pt x="0" y="3048"/>
                </a:lnTo>
                <a:lnTo>
                  <a:pt x="0" y="6095"/>
                </a:lnTo>
                <a:lnTo>
                  <a:pt x="1524" y="7619"/>
                </a:lnTo>
                <a:lnTo>
                  <a:pt x="7620" y="7619"/>
                </a:lnTo>
                <a:lnTo>
                  <a:pt x="7620" y="6095"/>
                </a:lnTo>
                <a:lnTo>
                  <a:pt x="242316" y="6095"/>
                </a:lnTo>
                <a:lnTo>
                  <a:pt x="242316" y="4571"/>
                </a:lnTo>
                <a:lnTo>
                  <a:pt x="240792" y="3048"/>
                </a:lnTo>
                <a:lnTo>
                  <a:pt x="71627" y="3048"/>
                </a:lnTo>
                <a:lnTo>
                  <a:pt x="57912" y="1524"/>
                </a:lnTo>
                <a:close/>
              </a:path>
              <a:path w="242570" h="12700">
                <a:moveTo>
                  <a:pt x="234696" y="1524"/>
                </a:moveTo>
                <a:lnTo>
                  <a:pt x="105156" y="1524"/>
                </a:lnTo>
                <a:lnTo>
                  <a:pt x="88392" y="3048"/>
                </a:lnTo>
                <a:lnTo>
                  <a:pt x="237744" y="3048"/>
                </a:lnTo>
                <a:lnTo>
                  <a:pt x="234696" y="1524"/>
                </a:lnTo>
                <a:close/>
              </a:path>
              <a:path w="242570" h="12700">
                <a:moveTo>
                  <a:pt x="18288" y="0"/>
                </a:moveTo>
                <a:lnTo>
                  <a:pt x="9144" y="0"/>
                </a:lnTo>
                <a:lnTo>
                  <a:pt x="6096" y="1524"/>
                </a:lnTo>
                <a:lnTo>
                  <a:pt x="24384" y="1524"/>
                </a:lnTo>
                <a:lnTo>
                  <a:pt x="18288" y="0"/>
                </a:lnTo>
                <a:close/>
              </a:path>
              <a:path w="242570" h="12700">
                <a:moveTo>
                  <a:pt x="220980" y="0"/>
                </a:moveTo>
                <a:lnTo>
                  <a:pt x="176784" y="0"/>
                </a:lnTo>
                <a:lnTo>
                  <a:pt x="160020" y="1524"/>
                </a:lnTo>
                <a:lnTo>
                  <a:pt x="227075" y="1524"/>
                </a:lnTo>
                <a:lnTo>
                  <a:pt x="22098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264652" y="1735830"/>
            <a:ext cx="149860" cy="287020"/>
          </a:xfrm>
          <a:custGeom>
            <a:avLst/>
            <a:gdLst/>
            <a:ahLst/>
            <a:cxnLst/>
            <a:rect l="l" t="t" r="r" b="b"/>
            <a:pathLst>
              <a:path w="149859" h="287019">
                <a:moveTo>
                  <a:pt x="118872" y="128015"/>
                </a:moveTo>
                <a:lnTo>
                  <a:pt x="117348" y="128015"/>
                </a:lnTo>
                <a:lnTo>
                  <a:pt x="109727" y="129539"/>
                </a:lnTo>
                <a:lnTo>
                  <a:pt x="100583" y="131063"/>
                </a:lnTo>
                <a:lnTo>
                  <a:pt x="102107" y="131063"/>
                </a:lnTo>
                <a:lnTo>
                  <a:pt x="91440" y="132587"/>
                </a:lnTo>
                <a:lnTo>
                  <a:pt x="80772" y="135636"/>
                </a:lnTo>
                <a:lnTo>
                  <a:pt x="68579" y="138684"/>
                </a:lnTo>
                <a:lnTo>
                  <a:pt x="68579" y="140208"/>
                </a:lnTo>
                <a:lnTo>
                  <a:pt x="57912" y="144779"/>
                </a:lnTo>
                <a:lnTo>
                  <a:pt x="45720" y="152400"/>
                </a:lnTo>
                <a:lnTo>
                  <a:pt x="35051" y="158496"/>
                </a:lnTo>
                <a:lnTo>
                  <a:pt x="25907" y="166115"/>
                </a:lnTo>
                <a:lnTo>
                  <a:pt x="18288" y="175260"/>
                </a:lnTo>
                <a:lnTo>
                  <a:pt x="16764" y="175260"/>
                </a:lnTo>
                <a:lnTo>
                  <a:pt x="10668" y="184403"/>
                </a:lnTo>
                <a:lnTo>
                  <a:pt x="10668" y="185927"/>
                </a:lnTo>
                <a:lnTo>
                  <a:pt x="6096" y="196596"/>
                </a:lnTo>
                <a:lnTo>
                  <a:pt x="1524" y="208787"/>
                </a:lnTo>
                <a:lnTo>
                  <a:pt x="0" y="210312"/>
                </a:lnTo>
                <a:lnTo>
                  <a:pt x="0" y="236220"/>
                </a:lnTo>
                <a:lnTo>
                  <a:pt x="1524" y="237744"/>
                </a:lnTo>
                <a:lnTo>
                  <a:pt x="10668" y="259079"/>
                </a:lnTo>
                <a:lnTo>
                  <a:pt x="21336" y="269748"/>
                </a:lnTo>
                <a:lnTo>
                  <a:pt x="28955" y="275844"/>
                </a:lnTo>
                <a:lnTo>
                  <a:pt x="30479" y="277368"/>
                </a:lnTo>
                <a:lnTo>
                  <a:pt x="41148" y="280415"/>
                </a:lnTo>
                <a:lnTo>
                  <a:pt x="39624" y="280415"/>
                </a:lnTo>
                <a:lnTo>
                  <a:pt x="51816" y="284988"/>
                </a:lnTo>
                <a:lnTo>
                  <a:pt x="53340" y="286512"/>
                </a:lnTo>
                <a:lnTo>
                  <a:pt x="65531" y="286512"/>
                </a:lnTo>
                <a:lnTo>
                  <a:pt x="74675" y="284988"/>
                </a:lnTo>
                <a:lnTo>
                  <a:pt x="76200" y="283463"/>
                </a:lnTo>
                <a:lnTo>
                  <a:pt x="86868" y="280415"/>
                </a:lnTo>
                <a:lnTo>
                  <a:pt x="96012" y="275844"/>
                </a:lnTo>
                <a:lnTo>
                  <a:pt x="62483" y="275844"/>
                </a:lnTo>
                <a:lnTo>
                  <a:pt x="62991" y="275698"/>
                </a:lnTo>
                <a:lnTo>
                  <a:pt x="53340" y="274320"/>
                </a:lnTo>
                <a:lnTo>
                  <a:pt x="56388" y="274320"/>
                </a:lnTo>
                <a:lnTo>
                  <a:pt x="44196" y="269748"/>
                </a:lnTo>
                <a:lnTo>
                  <a:pt x="35051" y="266700"/>
                </a:lnTo>
                <a:lnTo>
                  <a:pt x="36575" y="266700"/>
                </a:lnTo>
                <a:lnTo>
                  <a:pt x="27431" y="260603"/>
                </a:lnTo>
                <a:lnTo>
                  <a:pt x="28955" y="260603"/>
                </a:lnTo>
                <a:lnTo>
                  <a:pt x="22860" y="254508"/>
                </a:lnTo>
                <a:lnTo>
                  <a:pt x="21336" y="254508"/>
                </a:lnTo>
                <a:lnTo>
                  <a:pt x="12845" y="234696"/>
                </a:lnTo>
                <a:lnTo>
                  <a:pt x="12192" y="234696"/>
                </a:lnTo>
                <a:lnTo>
                  <a:pt x="10668" y="222503"/>
                </a:lnTo>
                <a:lnTo>
                  <a:pt x="12192" y="211836"/>
                </a:lnTo>
                <a:lnTo>
                  <a:pt x="12700" y="211836"/>
                </a:lnTo>
                <a:lnTo>
                  <a:pt x="16764" y="199644"/>
                </a:lnTo>
                <a:lnTo>
                  <a:pt x="17417" y="199644"/>
                </a:lnTo>
                <a:lnTo>
                  <a:pt x="20682" y="192024"/>
                </a:lnTo>
                <a:lnTo>
                  <a:pt x="19812" y="192024"/>
                </a:lnTo>
                <a:lnTo>
                  <a:pt x="25907" y="182879"/>
                </a:lnTo>
                <a:lnTo>
                  <a:pt x="33527" y="173736"/>
                </a:lnTo>
                <a:lnTo>
                  <a:pt x="35356" y="173736"/>
                </a:lnTo>
                <a:lnTo>
                  <a:pt x="42672" y="167639"/>
                </a:lnTo>
                <a:lnTo>
                  <a:pt x="44500" y="167639"/>
                </a:lnTo>
                <a:lnTo>
                  <a:pt x="51816" y="161544"/>
                </a:lnTo>
                <a:lnTo>
                  <a:pt x="62483" y="155448"/>
                </a:lnTo>
                <a:lnTo>
                  <a:pt x="73151" y="150875"/>
                </a:lnTo>
                <a:lnTo>
                  <a:pt x="71627" y="150875"/>
                </a:lnTo>
                <a:lnTo>
                  <a:pt x="83820" y="147827"/>
                </a:lnTo>
                <a:lnTo>
                  <a:pt x="94488" y="144779"/>
                </a:lnTo>
                <a:lnTo>
                  <a:pt x="103631" y="141732"/>
                </a:lnTo>
                <a:lnTo>
                  <a:pt x="112775" y="140208"/>
                </a:lnTo>
                <a:lnTo>
                  <a:pt x="120396" y="137160"/>
                </a:lnTo>
                <a:lnTo>
                  <a:pt x="124968" y="137160"/>
                </a:lnTo>
                <a:lnTo>
                  <a:pt x="127821" y="136446"/>
                </a:lnTo>
                <a:lnTo>
                  <a:pt x="128397" y="129539"/>
                </a:lnTo>
                <a:lnTo>
                  <a:pt x="124968" y="129539"/>
                </a:lnTo>
                <a:lnTo>
                  <a:pt x="118872" y="128015"/>
                </a:lnTo>
                <a:close/>
              </a:path>
              <a:path w="149859" h="287019">
                <a:moveTo>
                  <a:pt x="62991" y="275698"/>
                </a:moveTo>
                <a:lnTo>
                  <a:pt x="62483" y="275844"/>
                </a:lnTo>
                <a:lnTo>
                  <a:pt x="64007" y="275844"/>
                </a:lnTo>
                <a:lnTo>
                  <a:pt x="62991" y="275698"/>
                </a:lnTo>
                <a:close/>
              </a:path>
              <a:path w="149859" h="287019">
                <a:moveTo>
                  <a:pt x="73151" y="272796"/>
                </a:moveTo>
                <a:lnTo>
                  <a:pt x="62991" y="275698"/>
                </a:lnTo>
                <a:lnTo>
                  <a:pt x="64007" y="275844"/>
                </a:lnTo>
                <a:lnTo>
                  <a:pt x="96012" y="275844"/>
                </a:lnTo>
                <a:lnTo>
                  <a:pt x="97536" y="274320"/>
                </a:lnTo>
                <a:lnTo>
                  <a:pt x="73151" y="274320"/>
                </a:lnTo>
                <a:lnTo>
                  <a:pt x="73151" y="272796"/>
                </a:lnTo>
                <a:close/>
              </a:path>
              <a:path w="149859" h="287019">
                <a:moveTo>
                  <a:pt x="100012" y="259461"/>
                </a:moveTo>
                <a:lnTo>
                  <a:pt x="91440" y="265175"/>
                </a:lnTo>
                <a:lnTo>
                  <a:pt x="73151" y="274320"/>
                </a:lnTo>
                <a:lnTo>
                  <a:pt x="97536" y="274320"/>
                </a:lnTo>
                <a:lnTo>
                  <a:pt x="106679" y="268224"/>
                </a:lnTo>
                <a:lnTo>
                  <a:pt x="108203" y="266700"/>
                </a:lnTo>
                <a:lnTo>
                  <a:pt x="112268" y="260603"/>
                </a:lnTo>
                <a:lnTo>
                  <a:pt x="99059" y="260603"/>
                </a:lnTo>
                <a:lnTo>
                  <a:pt x="100012" y="259461"/>
                </a:lnTo>
                <a:close/>
              </a:path>
              <a:path w="149859" h="287019">
                <a:moveTo>
                  <a:pt x="100583" y="259079"/>
                </a:moveTo>
                <a:lnTo>
                  <a:pt x="100012" y="259461"/>
                </a:lnTo>
                <a:lnTo>
                  <a:pt x="99059" y="260603"/>
                </a:lnTo>
                <a:lnTo>
                  <a:pt x="100583" y="259079"/>
                </a:lnTo>
                <a:close/>
              </a:path>
              <a:path w="149859" h="287019">
                <a:moveTo>
                  <a:pt x="113284" y="259079"/>
                </a:moveTo>
                <a:lnTo>
                  <a:pt x="100583" y="259079"/>
                </a:lnTo>
                <a:lnTo>
                  <a:pt x="99059" y="260603"/>
                </a:lnTo>
                <a:lnTo>
                  <a:pt x="112268" y="260603"/>
                </a:lnTo>
                <a:lnTo>
                  <a:pt x="113284" y="259079"/>
                </a:lnTo>
                <a:close/>
              </a:path>
              <a:path w="149859" h="287019">
                <a:moveTo>
                  <a:pt x="138683" y="129539"/>
                </a:moveTo>
                <a:lnTo>
                  <a:pt x="131064" y="129539"/>
                </a:lnTo>
                <a:lnTo>
                  <a:pt x="132588" y="131063"/>
                </a:lnTo>
                <a:lnTo>
                  <a:pt x="134112" y="131063"/>
                </a:lnTo>
                <a:lnTo>
                  <a:pt x="134112" y="134112"/>
                </a:lnTo>
                <a:lnTo>
                  <a:pt x="132588" y="135636"/>
                </a:lnTo>
                <a:lnTo>
                  <a:pt x="131064" y="135636"/>
                </a:lnTo>
                <a:lnTo>
                  <a:pt x="127821" y="136446"/>
                </a:lnTo>
                <a:lnTo>
                  <a:pt x="126492" y="152400"/>
                </a:lnTo>
                <a:lnTo>
                  <a:pt x="124968" y="169163"/>
                </a:lnTo>
                <a:lnTo>
                  <a:pt x="123444" y="184403"/>
                </a:lnTo>
                <a:lnTo>
                  <a:pt x="121920" y="201168"/>
                </a:lnTo>
                <a:lnTo>
                  <a:pt x="118872" y="216408"/>
                </a:lnTo>
                <a:lnTo>
                  <a:pt x="115824" y="230124"/>
                </a:lnTo>
                <a:lnTo>
                  <a:pt x="111251" y="240791"/>
                </a:lnTo>
                <a:lnTo>
                  <a:pt x="105155" y="251460"/>
                </a:lnTo>
                <a:lnTo>
                  <a:pt x="106679" y="251460"/>
                </a:lnTo>
                <a:lnTo>
                  <a:pt x="100012" y="259461"/>
                </a:lnTo>
                <a:lnTo>
                  <a:pt x="100583" y="259079"/>
                </a:lnTo>
                <a:lnTo>
                  <a:pt x="113284" y="259079"/>
                </a:lnTo>
                <a:lnTo>
                  <a:pt x="114300" y="257556"/>
                </a:lnTo>
                <a:lnTo>
                  <a:pt x="115824" y="257556"/>
                </a:lnTo>
                <a:lnTo>
                  <a:pt x="120396" y="245363"/>
                </a:lnTo>
                <a:lnTo>
                  <a:pt x="121920" y="245363"/>
                </a:lnTo>
                <a:lnTo>
                  <a:pt x="126492" y="233172"/>
                </a:lnTo>
                <a:lnTo>
                  <a:pt x="129540" y="219456"/>
                </a:lnTo>
                <a:lnTo>
                  <a:pt x="132588" y="202691"/>
                </a:lnTo>
                <a:lnTo>
                  <a:pt x="137286" y="150875"/>
                </a:lnTo>
                <a:lnTo>
                  <a:pt x="138556" y="135636"/>
                </a:lnTo>
                <a:lnTo>
                  <a:pt x="138683" y="129539"/>
                </a:lnTo>
                <a:close/>
              </a:path>
              <a:path w="149859" h="287019">
                <a:moveTo>
                  <a:pt x="21336" y="252984"/>
                </a:moveTo>
                <a:lnTo>
                  <a:pt x="21336" y="254508"/>
                </a:lnTo>
                <a:lnTo>
                  <a:pt x="22860" y="254508"/>
                </a:lnTo>
                <a:lnTo>
                  <a:pt x="21336" y="252984"/>
                </a:lnTo>
                <a:close/>
              </a:path>
              <a:path w="149859" h="287019">
                <a:moveTo>
                  <a:pt x="12192" y="233172"/>
                </a:moveTo>
                <a:lnTo>
                  <a:pt x="12192" y="234696"/>
                </a:lnTo>
                <a:lnTo>
                  <a:pt x="12845" y="234696"/>
                </a:lnTo>
                <a:lnTo>
                  <a:pt x="12192" y="233172"/>
                </a:lnTo>
                <a:close/>
              </a:path>
              <a:path w="149859" h="287019">
                <a:moveTo>
                  <a:pt x="12700" y="211836"/>
                </a:moveTo>
                <a:lnTo>
                  <a:pt x="12192" y="211836"/>
                </a:lnTo>
                <a:lnTo>
                  <a:pt x="12192" y="213360"/>
                </a:lnTo>
                <a:lnTo>
                  <a:pt x="12700" y="211836"/>
                </a:lnTo>
                <a:close/>
              </a:path>
              <a:path w="149859" h="287019">
                <a:moveTo>
                  <a:pt x="17417" y="199644"/>
                </a:moveTo>
                <a:lnTo>
                  <a:pt x="16764" y="199644"/>
                </a:lnTo>
                <a:lnTo>
                  <a:pt x="16764" y="201168"/>
                </a:lnTo>
                <a:lnTo>
                  <a:pt x="17417" y="199644"/>
                </a:lnTo>
                <a:close/>
              </a:path>
              <a:path w="149859" h="287019">
                <a:moveTo>
                  <a:pt x="21336" y="190500"/>
                </a:moveTo>
                <a:lnTo>
                  <a:pt x="19812" y="192024"/>
                </a:lnTo>
                <a:lnTo>
                  <a:pt x="20682" y="192024"/>
                </a:lnTo>
                <a:lnTo>
                  <a:pt x="21336" y="190500"/>
                </a:lnTo>
                <a:close/>
              </a:path>
              <a:path w="149859" h="287019">
                <a:moveTo>
                  <a:pt x="35356" y="173736"/>
                </a:moveTo>
                <a:lnTo>
                  <a:pt x="33527" y="173736"/>
                </a:lnTo>
                <a:lnTo>
                  <a:pt x="33527" y="175260"/>
                </a:lnTo>
                <a:lnTo>
                  <a:pt x="35356" y="173736"/>
                </a:lnTo>
                <a:close/>
              </a:path>
              <a:path w="149859" h="287019">
                <a:moveTo>
                  <a:pt x="44500" y="167639"/>
                </a:moveTo>
                <a:lnTo>
                  <a:pt x="42672" y="167639"/>
                </a:lnTo>
                <a:lnTo>
                  <a:pt x="42672" y="169163"/>
                </a:lnTo>
                <a:lnTo>
                  <a:pt x="44500" y="167639"/>
                </a:lnTo>
                <a:close/>
              </a:path>
              <a:path w="149859" h="287019">
                <a:moveTo>
                  <a:pt x="140207" y="67056"/>
                </a:moveTo>
                <a:lnTo>
                  <a:pt x="138683" y="68579"/>
                </a:lnTo>
                <a:lnTo>
                  <a:pt x="134112" y="71627"/>
                </a:lnTo>
                <a:lnTo>
                  <a:pt x="134112" y="73151"/>
                </a:lnTo>
                <a:lnTo>
                  <a:pt x="131064" y="75184"/>
                </a:lnTo>
                <a:lnTo>
                  <a:pt x="131064" y="97536"/>
                </a:lnTo>
                <a:lnTo>
                  <a:pt x="127821" y="136446"/>
                </a:lnTo>
                <a:lnTo>
                  <a:pt x="131064" y="135636"/>
                </a:lnTo>
                <a:lnTo>
                  <a:pt x="132588" y="135636"/>
                </a:lnTo>
                <a:lnTo>
                  <a:pt x="134112" y="134112"/>
                </a:lnTo>
                <a:lnTo>
                  <a:pt x="134112" y="131063"/>
                </a:lnTo>
                <a:lnTo>
                  <a:pt x="132588" y="131063"/>
                </a:lnTo>
                <a:lnTo>
                  <a:pt x="131064" y="129539"/>
                </a:lnTo>
                <a:lnTo>
                  <a:pt x="138683" y="129539"/>
                </a:lnTo>
                <a:lnTo>
                  <a:pt x="138801" y="115824"/>
                </a:lnTo>
                <a:lnTo>
                  <a:pt x="140207" y="97536"/>
                </a:lnTo>
                <a:lnTo>
                  <a:pt x="140207" y="67056"/>
                </a:lnTo>
                <a:close/>
              </a:path>
              <a:path w="149859" h="287019">
                <a:moveTo>
                  <a:pt x="138801" y="115824"/>
                </a:moveTo>
                <a:lnTo>
                  <a:pt x="138683" y="117348"/>
                </a:lnTo>
                <a:lnTo>
                  <a:pt x="138801" y="115824"/>
                </a:lnTo>
                <a:close/>
              </a:path>
              <a:path w="149859" h="287019">
                <a:moveTo>
                  <a:pt x="124968" y="68579"/>
                </a:moveTo>
                <a:lnTo>
                  <a:pt x="118872" y="71627"/>
                </a:lnTo>
                <a:lnTo>
                  <a:pt x="111251" y="73151"/>
                </a:lnTo>
                <a:lnTo>
                  <a:pt x="112775" y="73151"/>
                </a:lnTo>
                <a:lnTo>
                  <a:pt x="103631" y="74675"/>
                </a:lnTo>
                <a:lnTo>
                  <a:pt x="67055" y="74675"/>
                </a:lnTo>
                <a:lnTo>
                  <a:pt x="85344" y="80772"/>
                </a:lnTo>
                <a:lnTo>
                  <a:pt x="94488" y="82296"/>
                </a:lnTo>
                <a:lnTo>
                  <a:pt x="103631" y="82296"/>
                </a:lnTo>
                <a:lnTo>
                  <a:pt x="112775" y="80772"/>
                </a:lnTo>
                <a:lnTo>
                  <a:pt x="120396" y="79248"/>
                </a:lnTo>
                <a:lnTo>
                  <a:pt x="121920" y="79248"/>
                </a:lnTo>
                <a:lnTo>
                  <a:pt x="128016" y="76200"/>
                </a:lnTo>
                <a:lnTo>
                  <a:pt x="129540" y="76200"/>
                </a:lnTo>
                <a:lnTo>
                  <a:pt x="131064" y="75184"/>
                </a:lnTo>
                <a:lnTo>
                  <a:pt x="131064" y="70103"/>
                </a:lnTo>
                <a:lnTo>
                  <a:pt x="124968" y="70103"/>
                </a:lnTo>
                <a:lnTo>
                  <a:pt x="124968" y="68579"/>
                </a:lnTo>
                <a:close/>
              </a:path>
              <a:path w="149859" h="287019">
                <a:moveTo>
                  <a:pt x="137159" y="56387"/>
                </a:moveTo>
                <a:lnTo>
                  <a:pt x="132588" y="62484"/>
                </a:lnTo>
                <a:lnTo>
                  <a:pt x="134112" y="62484"/>
                </a:lnTo>
                <a:lnTo>
                  <a:pt x="131064" y="65532"/>
                </a:lnTo>
                <a:lnTo>
                  <a:pt x="131064" y="75184"/>
                </a:lnTo>
                <a:lnTo>
                  <a:pt x="134112" y="73151"/>
                </a:lnTo>
                <a:lnTo>
                  <a:pt x="134112" y="71627"/>
                </a:lnTo>
                <a:lnTo>
                  <a:pt x="138683" y="68579"/>
                </a:lnTo>
                <a:lnTo>
                  <a:pt x="140207" y="67056"/>
                </a:lnTo>
                <a:lnTo>
                  <a:pt x="140207" y="57912"/>
                </a:lnTo>
                <a:lnTo>
                  <a:pt x="137159" y="57912"/>
                </a:lnTo>
                <a:lnTo>
                  <a:pt x="137159" y="56387"/>
                </a:lnTo>
                <a:close/>
              </a:path>
              <a:path w="149859" h="287019">
                <a:moveTo>
                  <a:pt x="45720" y="6096"/>
                </a:moveTo>
                <a:lnTo>
                  <a:pt x="41148" y="6096"/>
                </a:lnTo>
                <a:lnTo>
                  <a:pt x="39624" y="9144"/>
                </a:lnTo>
                <a:lnTo>
                  <a:pt x="38100" y="18287"/>
                </a:lnTo>
                <a:lnTo>
                  <a:pt x="38100" y="38100"/>
                </a:lnTo>
                <a:lnTo>
                  <a:pt x="39624" y="44196"/>
                </a:lnTo>
                <a:lnTo>
                  <a:pt x="39624" y="45720"/>
                </a:lnTo>
                <a:lnTo>
                  <a:pt x="41148" y="51815"/>
                </a:lnTo>
                <a:lnTo>
                  <a:pt x="50292" y="64008"/>
                </a:lnTo>
                <a:lnTo>
                  <a:pt x="51816" y="64008"/>
                </a:lnTo>
                <a:lnTo>
                  <a:pt x="57912" y="70103"/>
                </a:lnTo>
                <a:lnTo>
                  <a:pt x="57912" y="71627"/>
                </a:lnTo>
                <a:lnTo>
                  <a:pt x="65531" y="74675"/>
                </a:lnTo>
                <a:lnTo>
                  <a:pt x="96012" y="74675"/>
                </a:lnTo>
                <a:lnTo>
                  <a:pt x="86868" y="73151"/>
                </a:lnTo>
                <a:lnTo>
                  <a:pt x="77724" y="70103"/>
                </a:lnTo>
                <a:lnTo>
                  <a:pt x="68579" y="68579"/>
                </a:lnTo>
                <a:lnTo>
                  <a:pt x="70103" y="68579"/>
                </a:lnTo>
                <a:lnTo>
                  <a:pt x="65024" y="65532"/>
                </a:lnTo>
                <a:lnTo>
                  <a:pt x="62483" y="65532"/>
                </a:lnTo>
                <a:lnTo>
                  <a:pt x="56388" y="59436"/>
                </a:lnTo>
                <a:lnTo>
                  <a:pt x="52959" y="54863"/>
                </a:lnTo>
                <a:lnTo>
                  <a:pt x="51816" y="54863"/>
                </a:lnTo>
                <a:lnTo>
                  <a:pt x="47244" y="48768"/>
                </a:lnTo>
                <a:lnTo>
                  <a:pt x="44196" y="36575"/>
                </a:lnTo>
                <a:lnTo>
                  <a:pt x="44196" y="24384"/>
                </a:lnTo>
                <a:lnTo>
                  <a:pt x="45720" y="18287"/>
                </a:lnTo>
                <a:lnTo>
                  <a:pt x="47244" y="9144"/>
                </a:lnTo>
                <a:lnTo>
                  <a:pt x="47244" y="7620"/>
                </a:lnTo>
                <a:lnTo>
                  <a:pt x="45720" y="6096"/>
                </a:lnTo>
                <a:close/>
              </a:path>
              <a:path w="149859" h="287019">
                <a:moveTo>
                  <a:pt x="129540" y="65532"/>
                </a:moveTo>
                <a:lnTo>
                  <a:pt x="124968" y="70103"/>
                </a:lnTo>
                <a:lnTo>
                  <a:pt x="131064" y="70103"/>
                </a:lnTo>
                <a:lnTo>
                  <a:pt x="131064" y="67056"/>
                </a:lnTo>
                <a:lnTo>
                  <a:pt x="129540" y="67056"/>
                </a:lnTo>
                <a:lnTo>
                  <a:pt x="129540" y="65532"/>
                </a:lnTo>
                <a:close/>
              </a:path>
              <a:path w="149859" h="287019">
                <a:moveTo>
                  <a:pt x="131064" y="65532"/>
                </a:moveTo>
                <a:lnTo>
                  <a:pt x="129540" y="67056"/>
                </a:lnTo>
                <a:lnTo>
                  <a:pt x="131064" y="67056"/>
                </a:lnTo>
                <a:lnTo>
                  <a:pt x="131064" y="65532"/>
                </a:lnTo>
                <a:close/>
              </a:path>
              <a:path w="149859" h="287019">
                <a:moveTo>
                  <a:pt x="149351" y="24384"/>
                </a:moveTo>
                <a:lnTo>
                  <a:pt x="141731" y="24384"/>
                </a:lnTo>
                <a:lnTo>
                  <a:pt x="141731" y="44196"/>
                </a:lnTo>
                <a:lnTo>
                  <a:pt x="140207" y="50291"/>
                </a:lnTo>
                <a:lnTo>
                  <a:pt x="140207" y="67056"/>
                </a:lnTo>
                <a:lnTo>
                  <a:pt x="143255" y="60960"/>
                </a:lnTo>
                <a:lnTo>
                  <a:pt x="147827" y="53339"/>
                </a:lnTo>
                <a:lnTo>
                  <a:pt x="147827" y="51815"/>
                </a:lnTo>
                <a:lnTo>
                  <a:pt x="149351" y="45720"/>
                </a:lnTo>
                <a:lnTo>
                  <a:pt x="149351" y="24384"/>
                </a:lnTo>
                <a:close/>
              </a:path>
              <a:path w="149859" h="287019">
                <a:moveTo>
                  <a:pt x="62483" y="64008"/>
                </a:moveTo>
                <a:lnTo>
                  <a:pt x="62483" y="65532"/>
                </a:lnTo>
                <a:lnTo>
                  <a:pt x="65024" y="65532"/>
                </a:lnTo>
                <a:lnTo>
                  <a:pt x="62483" y="64008"/>
                </a:lnTo>
                <a:close/>
              </a:path>
              <a:path w="149859" h="287019">
                <a:moveTo>
                  <a:pt x="135636" y="0"/>
                </a:moveTo>
                <a:lnTo>
                  <a:pt x="132588" y="0"/>
                </a:lnTo>
                <a:lnTo>
                  <a:pt x="131064" y="3048"/>
                </a:lnTo>
                <a:lnTo>
                  <a:pt x="129540" y="4572"/>
                </a:lnTo>
                <a:lnTo>
                  <a:pt x="129540" y="38100"/>
                </a:lnTo>
                <a:lnTo>
                  <a:pt x="131064" y="50291"/>
                </a:lnTo>
                <a:lnTo>
                  <a:pt x="131064" y="65532"/>
                </a:lnTo>
                <a:lnTo>
                  <a:pt x="134112" y="62484"/>
                </a:lnTo>
                <a:lnTo>
                  <a:pt x="132588" y="62484"/>
                </a:lnTo>
                <a:lnTo>
                  <a:pt x="137159" y="56387"/>
                </a:lnTo>
                <a:lnTo>
                  <a:pt x="137769" y="56387"/>
                </a:lnTo>
                <a:lnTo>
                  <a:pt x="140207" y="50291"/>
                </a:lnTo>
                <a:lnTo>
                  <a:pt x="138683" y="38100"/>
                </a:lnTo>
                <a:lnTo>
                  <a:pt x="138683" y="27432"/>
                </a:lnTo>
                <a:lnTo>
                  <a:pt x="137159" y="21336"/>
                </a:lnTo>
                <a:lnTo>
                  <a:pt x="138683" y="21336"/>
                </a:lnTo>
                <a:lnTo>
                  <a:pt x="137159" y="15239"/>
                </a:lnTo>
                <a:lnTo>
                  <a:pt x="137159" y="13715"/>
                </a:lnTo>
                <a:lnTo>
                  <a:pt x="135636" y="10668"/>
                </a:lnTo>
                <a:lnTo>
                  <a:pt x="132588" y="9144"/>
                </a:lnTo>
                <a:lnTo>
                  <a:pt x="137159" y="8001"/>
                </a:lnTo>
                <a:lnTo>
                  <a:pt x="137159" y="6096"/>
                </a:lnTo>
                <a:lnTo>
                  <a:pt x="143255" y="6096"/>
                </a:lnTo>
                <a:lnTo>
                  <a:pt x="140207" y="3048"/>
                </a:lnTo>
                <a:lnTo>
                  <a:pt x="138683" y="3048"/>
                </a:lnTo>
                <a:lnTo>
                  <a:pt x="135636" y="0"/>
                </a:lnTo>
                <a:close/>
              </a:path>
              <a:path w="149859" h="287019">
                <a:moveTo>
                  <a:pt x="137769" y="56387"/>
                </a:moveTo>
                <a:lnTo>
                  <a:pt x="137159" y="56387"/>
                </a:lnTo>
                <a:lnTo>
                  <a:pt x="137159" y="57912"/>
                </a:lnTo>
                <a:lnTo>
                  <a:pt x="137769" y="56387"/>
                </a:lnTo>
                <a:close/>
              </a:path>
              <a:path w="149859" h="287019">
                <a:moveTo>
                  <a:pt x="140207" y="50291"/>
                </a:moveTo>
                <a:lnTo>
                  <a:pt x="137159" y="57912"/>
                </a:lnTo>
                <a:lnTo>
                  <a:pt x="140207" y="57912"/>
                </a:lnTo>
                <a:lnTo>
                  <a:pt x="140207" y="50291"/>
                </a:lnTo>
                <a:close/>
              </a:path>
              <a:path w="149859" h="287019">
                <a:moveTo>
                  <a:pt x="51816" y="53339"/>
                </a:moveTo>
                <a:lnTo>
                  <a:pt x="51816" y="54863"/>
                </a:lnTo>
                <a:lnTo>
                  <a:pt x="52959" y="54863"/>
                </a:lnTo>
                <a:lnTo>
                  <a:pt x="51816" y="53339"/>
                </a:lnTo>
                <a:close/>
              </a:path>
              <a:path w="149859" h="287019">
                <a:moveTo>
                  <a:pt x="146811" y="15239"/>
                </a:moveTo>
                <a:lnTo>
                  <a:pt x="138683" y="15239"/>
                </a:lnTo>
                <a:lnTo>
                  <a:pt x="140207" y="19812"/>
                </a:lnTo>
                <a:lnTo>
                  <a:pt x="141731" y="25908"/>
                </a:lnTo>
                <a:lnTo>
                  <a:pt x="141731" y="24384"/>
                </a:lnTo>
                <a:lnTo>
                  <a:pt x="149351" y="24384"/>
                </a:lnTo>
                <a:lnTo>
                  <a:pt x="147827" y="18287"/>
                </a:lnTo>
                <a:lnTo>
                  <a:pt x="146811" y="15239"/>
                </a:lnTo>
                <a:close/>
              </a:path>
              <a:path w="149859" h="287019">
                <a:moveTo>
                  <a:pt x="143255" y="7620"/>
                </a:moveTo>
                <a:lnTo>
                  <a:pt x="138683" y="7620"/>
                </a:lnTo>
                <a:lnTo>
                  <a:pt x="137159" y="9144"/>
                </a:lnTo>
                <a:lnTo>
                  <a:pt x="137159" y="13715"/>
                </a:lnTo>
                <a:lnTo>
                  <a:pt x="138683" y="16763"/>
                </a:lnTo>
                <a:lnTo>
                  <a:pt x="138683" y="15239"/>
                </a:lnTo>
                <a:lnTo>
                  <a:pt x="146811" y="15239"/>
                </a:lnTo>
                <a:lnTo>
                  <a:pt x="146303" y="13715"/>
                </a:lnTo>
                <a:lnTo>
                  <a:pt x="146303" y="12191"/>
                </a:lnTo>
                <a:lnTo>
                  <a:pt x="144779" y="9144"/>
                </a:lnTo>
                <a:lnTo>
                  <a:pt x="143255" y="7620"/>
                </a:lnTo>
                <a:close/>
              </a:path>
              <a:path w="149859" h="287019">
                <a:moveTo>
                  <a:pt x="135636" y="10668"/>
                </a:moveTo>
                <a:lnTo>
                  <a:pt x="137159" y="13715"/>
                </a:lnTo>
                <a:lnTo>
                  <a:pt x="137159" y="12191"/>
                </a:lnTo>
                <a:lnTo>
                  <a:pt x="135636" y="10668"/>
                </a:lnTo>
                <a:close/>
              </a:path>
              <a:path w="149859" h="287019">
                <a:moveTo>
                  <a:pt x="137159" y="9144"/>
                </a:moveTo>
                <a:lnTo>
                  <a:pt x="134112" y="9144"/>
                </a:lnTo>
                <a:lnTo>
                  <a:pt x="137159" y="12191"/>
                </a:lnTo>
                <a:lnTo>
                  <a:pt x="137159" y="9144"/>
                </a:lnTo>
                <a:close/>
              </a:path>
              <a:path w="149859" h="287019">
                <a:moveTo>
                  <a:pt x="137159" y="8001"/>
                </a:moveTo>
                <a:lnTo>
                  <a:pt x="132588" y="9144"/>
                </a:lnTo>
                <a:lnTo>
                  <a:pt x="135636" y="10668"/>
                </a:lnTo>
                <a:lnTo>
                  <a:pt x="134112" y="9144"/>
                </a:lnTo>
                <a:lnTo>
                  <a:pt x="137159" y="9144"/>
                </a:lnTo>
                <a:lnTo>
                  <a:pt x="137159" y="8001"/>
                </a:lnTo>
                <a:close/>
              </a:path>
              <a:path w="149859" h="287019">
                <a:moveTo>
                  <a:pt x="138683" y="7620"/>
                </a:moveTo>
                <a:lnTo>
                  <a:pt x="137159" y="8001"/>
                </a:lnTo>
                <a:lnTo>
                  <a:pt x="137159" y="9144"/>
                </a:lnTo>
                <a:lnTo>
                  <a:pt x="138683" y="7620"/>
                </a:lnTo>
                <a:close/>
              </a:path>
              <a:path w="149859" h="287019">
                <a:moveTo>
                  <a:pt x="143255" y="6096"/>
                </a:moveTo>
                <a:lnTo>
                  <a:pt x="137159" y="6096"/>
                </a:lnTo>
                <a:lnTo>
                  <a:pt x="137159" y="8001"/>
                </a:lnTo>
                <a:lnTo>
                  <a:pt x="138683" y="7620"/>
                </a:lnTo>
                <a:lnTo>
                  <a:pt x="143255" y="7620"/>
                </a:lnTo>
                <a:lnTo>
                  <a:pt x="143255" y="60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3" name="object 33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8482583" y="1783074"/>
            <a:ext cx="92964" cy="1920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3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Custom</PresentationFormat>
  <Slides>38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PowerPoint Presentation</vt:lpstr>
      <vt:lpstr>What, Where, How Linear Regression?</vt:lpstr>
      <vt:lpstr>Supervised Learning: Classification vs Regression</vt:lpstr>
      <vt:lpstr>What is Linear Regression?</vt:lpstr>
      <vt:lpstr>What is Linear Regression?</vt:lpstr>
      <vt:lpstr>Linear Regression Hypothesis</vt:lpstr>
      <vt:lpstr>Where can Linear Regression be used? Understand and quantify the relationship between variables in data</vt:lpstr>
      <vt:lpstr>How does linear regression works?</vt:lpstr>
      <vt:lpstr>Cost Function</vt:lpstr>
      <vt:lpstr>PowerPoint Presentation</vt:lpstr>
      <vt:lpstr>Ordinary Least Square Estimation</vt:lpstr>
      <vt:lpstr>Derivative of Cost Function Minimize cost function by taking its derivatives with respect to the θj’s, and setting them to zero</vt:lpstr>
      <vt:lpstr>Numerical Example</vt:lpstr>
      <vt:lpstr>Numerical Example</vt:lpstr>
      <vt:lpstr>PowerPoint Presentation</vt:lpstr>
      <vt:lpstr>PowerPoint Presentation</vt:lpstr>
      <vt:lpstr>Numerical Example 2</vt:lpstr>
      <vt:lpstr>PowerPoint Presentation</vt:lpstr>
      <vt:lpstr>Computational cost of OLS</vt:lpstr>
      <vt:lpstr>Optimization Objective of Linear Regression</vt:lpstr>
      <vt:lpstr>Search Algorithm</vt:lpstr>
      <vt:lpstr>How to choose direction of search?</vt:lpstr>
      <vt:lpstr>Gradient of Cost Function</vt:lpstr>
      <vt:lpstr>Gradient Descent Algorithm Gradient descent is an iterative optimization algorithm</vt:lpstr>
      <vt:lpstr>Convex Functions</vt:lpstr>
      <vt:lpstr>How do we know if a function is convex?</vt:lpstr>
      <vt:lpstr>Gradient Descent Summary</vt:lpstr>
      <vt:lpstr>Gradient Descent: Review</vt:lpstr>
      <vt:lpstr>Gradient descent Algorithm</vt:lpstr>
      <vt:lpstr>Convergence of cost function</vt:lpstr>
      <vt:lpstr>Impact of learning rate</vt:lpstr>
      <vt:lpstr>Variants of Gradient Descent</vt:lpstr>
      <vt:lpstr>Variants of Gradient Descent</vt:lpstr>
      <vt:lpstr>Types of Regression Models</vt:lpstr>
      <vt:lpstr>Types of Regression Models</vt:lpstr>
      <vt:lpstr>Evaluating the performance of the model</vt:lpstr>
      <vt:lpstr>Summary Linear Regression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5</cp:revision>
  <dcterms:created xsi:type="dcterms:W3CDTF">2022-09-27T03:34:52Z</dcterms:created>
  <dcterms:modified xsi:type="dcterms:W3CDTF">2023-11-08T07:42:40Z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2020-09-14T00:00:00Z</vt:filetime>
  </property>
  <property fmtid="{D5CDD505-2E9C-101B-9397-08002B2CF9AE}" pid="3" name="LastSaved">
    <vt:filetime>2022-09-27T00:00:00Z</vt:filetime>
  </property>
</Properties>
</file>