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notesMasterIdLst>
    <p:notesMasterId r:id="rId22"/>
  </p:notesMasterIdLst>
  <p:handoutMasterIdLst>
    <p:handoutMasterId r:id="rId23"/>
  </p:handoutMasterIdLst>
  <p:sldIdLst>
    <p:sldId id="8677" r:id="rId5"/>
    <p:sldId id="8720" r:id="rId6"/>
    <p:sldId id="8703" r:id="rId7"/>
    <p:sldId id="258" r:id="rId8"/>
    <p:sldId id="260" r:id="rId9"/>
    <p:sldId id="8722" r:id="rId10"/>
    <p:sldId id="8724" r:id="rId11"/>
    <p:sldId id="8723" r:id="rId12"/>
    <p:sldId id="8725" r:id="rId13"/>
    <p:sldId id="8726" r:id="rId14"/>
    <p:sldId id="8727" r:id="rId15"/>
    <p:sldId id="8729" r:id="rId16"/>
    <p:sldId id="8728" r:id="rId17"/>
    <p:sldId id="342" r:id="rId18"/>
    <p:sldId id="343" r:id="rId19"/>
    <p:sldId id="304" r:id="rId20"/>
    <p:sldId id="261" r:id="rId21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stomer presentation" id="{8695E243-968C-854C-8A68-191554901F83}">
          <p14:sldIdLst>
            <p14:sldId id="8677"/>
            <p14:sldId id="8720"/>
            <p14:sldId id="8703"/>
            <p14:sldId id="258"/>
            <p14:sldId id="260"/>
            <p14:sldId id="8722"/>
            <p14:sldId id="8724"/>
            <p14:sldId id="8723"/>
            <p14:sldId id="8725"/>
            <p14:sldId id="8726"/>
            <p14:sldId id="8727"/>
            <p14:sldId id="8729"/>
          </p14:sldIdLst>
        </p14:section>
        <p14:section name="Time Saver" id="{1A0290DE-0075-8F4E-8130-2C383C441860}">
          <p14:sldIdLst>
            <p14:sldId id="8728"/>
            <p14:sldId id="342"/>
          </p14:sldIdLst>
        </p14:section>
        <p14:section name="Use colour" id="{4A4A6C58-F74A-784F-BFD9-C2172AF7B521}">
          <p14:sldIdLst>
            <p14:sldId id="343"/>
            <p14:sldId id="304"/>
            <p14:sldId id="261"/>
          </p14:sldIdLst>
        </p14:section>
        <p14:section name="Background example" id="{3F3642B8-A65B-2140-A162-5D76ACD8D55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" userDrawn="1">
          <p15:clr>
            <a:srgbClr val="A4A3A4"/>
          </p15:clr>
        </p15:guide>
        <p15:guide id="2" pos="272" userDrawn="1">
          <p15:clr>
            <a:srgbClr val="A4A3A4"/>
          </p15:clr>
        </p15:guide>
        <p15:guide id="3" orient="horz" pos="3049" userDrawn="1">
          <p15:clr>
            <a:srgbClr val="A4A3A4"/>
          </p15:clr>
        </p15:guide>
        <p15:guide id="4" pos="56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FF"/>
    <a:srgbClr val="2864A2"/>
    <a:srgbClr val="FF9217"/>
    <a:srgbClr val="FF6803"/>
    <a:srgbClr val="9A1200"/>
    <a:srgbClr val="EAE7E7"/>
    <a:srgbClr val="EFEBB6"/>
    <a:srgbClr val="FFBB00"/>
    <a:srgbClr val="7CBB00"/>
    <a:srgbClr val="00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704"/>
  </p:normalViewPr>
  <p:slideViewPr>
    <p:cSldViewPr snapToGrid="0" snapToObjects="1" showGuides="1">
      <p:cViewPr varScale="1">
        <p:scale>
          <a:sx n="106" d="100"/>
          <a:sy n="106" d="100"/>
        </p:scale>
        <p:origin x="77" y="211"/>
      </p:cViewPr>
      <p:guideLst>
        <p:guide orient="horz" pos="259"/>
        <p:guide pos="272"/>
        <p:guide orient="horz" pos="3049"/>
        <p:guide pos="56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3154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B6E7F9C-1476-3D44-8D41-B49BB8EBA0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00C925C-16E2-EE44-97CD-CFE33B56A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9A8AA-998C-144C-85CF-82C974291931}" type="datetimeFigureOut">
              <a:rPr lang="cs-CZ" smtClean="0"/>
              <a:t>15.09.2020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9613D99-1B94-9549-A641-D552FAC0B1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365925D-8374-1E41-9866-BF4B3DE511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EC481-D42B-4E4E-A0CD-D6294663AD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054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48CB9-D02A-AF4F-B733-A59C7B33B668}" type="datetimeFigureOut">
              <a:rPr lang="cs-CZ" smtClean="0"/>
              <a:t>15.09.2020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A1F8B-3005-4F49-A132-4309409030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0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16763-6143-3B48-A4BF-5FB9D401072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16763-6143-3B48-A4BF-5FB9D40107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/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1EDB469-4C7C-9F45-B324-2960F7C3E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629" y="953589"/>
            <a:ext cx="8556171" cy="71646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rgbClr val="695C4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 / </a:t>
            </a:r>
            <a:r>
              <a:rPr lang="en-US" noProof="0" dirty="0"/>
              <a:t>Title of presentation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268EDAC-38C2-3F48-969D-D8363913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4648" y="2114219"/>
            <a:ext cx="4472152" cy="713553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4E392573-9687-A34B-8F74-592971F6D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760" y="3192779"/>
            <a:ext cx="2606040" cy="713553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(3)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5" name="Zástupný text 13">
            <a:extLst>
              <a:ext uri="{FF2B5EF4-FFF2-40B4-BE49-F238E27FC236}">
                <a16:creationId xmlns:a16="http://schemas.microsoft.com/office/drawing/2014/main" id="{B2DA173F-CB83-7C45-8887-135D62984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" y="4189910"/>
            <a:ext cx="5394960" cy="400893"/>
          </a:xfrm>
        </p:spPr>
        <p:txBody>
          <a:bodyPr>
            <a:norm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Místo a datum</a:t>
            </a:r>
          </a:p>
        </p:txBody>
      </p:sp>
      <p:sp>
        <p:nvSpPr>
          <p:cNvPr id="9" name="Zástupný text 13">
            <a:extLst>
              <a:ext uri="{FF2B5EF4-FFF2-40B4-BE49-F238E27FC236}">
                <a16:creationId xmlns:a16="http://schemas.microsoft.com/office/drawing/2014/main" id="{DC3D7829-D13E-E742-8BF8-06DDDCEA8C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" y="3192779"/>
            <a:ext cx="2606040" cy="713553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(2)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10" name="Zástupný text 13">
            <a:extLst>
              <a:ext uri="{FF2B5EF4-FFF2-40B4-BE49-F238E27FC236}">
                <a16:creationId xmlns:a16="http://schemas.microsoft.com/office/drawing/2014/main" id="{BD59E30B-421D-3C45-A3B9-D5BEF019D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" y="3192779"/>
            <a:ext cx="2606040" cy="713553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(1)</a:t>
            </a:r>
          </a:p>
          <a:p>
            <a:pPr lvl="0"/>
            <a:r>
              <a:rPr lang="cs-CZ" dirty="0"/>
              <a:t>pozice</a:t>
            </a:r>
          </a:p>
        </p:txBody>
      </p:sp>
    </p:spTree>
    <p:extLst>
      <p:ext uri="{BB962C8B-B14F-4D97-AF65-F5344CB8AC3E}">
        <p14:creationId xmlns:p14="http://schemas.microsoft.com/office/powerpoint/2010/main" val="40481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 / 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99404" cy="43457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rgbClr val="695C4F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CDE3B-AAAA-1D4E-BED5-EA097DA0D2A7}" type="datetime4">
              <a:rPr lang="cs-CZ" smtClean="0"/>
              <a:pPr/>
              <a:t>15. září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60FBB-476A-DC45-B9C8-AB7411EAC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3522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597" y="1200152"/>
            <a:ext cx="8481404" cy="3394472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800"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 sz="2000"/>
            </a:lvl3pPr>
            <a:lvl4pPr>
              <a:buSzPct val="70000"/>
              <a:buFontTx/>
              <a:buBlip>
                <a:blip r:embed="rId2"/>
              </a:buBlip>
              <a:defRPr sz="1800"/>
            </a:lvl4pPr>
            <a:lvl5pPr>
              <a:buSzPct val="60000"/>
              <a:buFontTx/>
              <a:buBlip>
                <a:blip r:embed="rId2"/>
              </a:buBlip>
              <a:defRPr sz="16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0FA374F-8833-C946-BB88-BE627E82FACE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8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 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28651"/>
            <a:ext cx="8473004" cy="4345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94045-0A1B-214B-A9ED-F43E91DC3488}" type="datetime4">
              <a:rPr lang="cs-CZ" smtClean="0"/>
              <a:pPr/>
              <a:t>15. září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3F848-8011-9642-A437-1B9D3EB652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45BC9E4-4CE9-1446-B00A-3C385F77AEAE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AF38C842-398E-A54D-8981-392C9F6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9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0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61985CDE-4688-B447-8C82-7FDF40F97277}" type="datetime4">
              <a:rPr lang="cs-CZ" smtClean="0"/>
              <a:pPr/>
              <a:t>15. září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67000" y="4869658"/>
            <a:ext cx="38100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13600" y="232244"/>
            <a:ext cx="6597038" cy="17145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975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169012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712" y="193011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247403" y="417058"/>
            <a:ext cx="7219878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600" y="198788"/>
            <a:ext cx="1368000" cy="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 bez čá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8000" y="4869658"/>
            <a:ext cx="2133600" cy="273844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600" y="198788"/>
            <a:ext cx="1368000" cy="218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0398E6-54D3-1949-8F65-D697A3F7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96" y="307923"/>
            <a:ext cx="8473004" cy="43457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ovka / ScreenSho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51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věr a předěl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686049"/>
            <a:ext cx="7772400" cy="667457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200" b="0" cap="none" baseline="0"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89" y="1885953"/>
            <a:ext cx="690254" cy="6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3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7C65-4EA9-4499-9B60-FD50C59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5121-07D4-4450-A062-26D06A8A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CD49-0828-4C58-B81F-C3574185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C26-A90C-48D7-9819-2FE20D196787}" type="datetimeFigureOut">
              <a:rPr lang="cs-CZ" smtClean="0"/>
              <a:t>15.09.2020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EDA9-711E-41E2-90A6-8EB0A341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D1F8-FC08-4BF5-AC1A-049EACD4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27E06-788B-4050-9C56-B868B8204D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E1BD648-2313-DC4B-B229-5962982F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544365"/>
            <a:ext cx="8730000" cy="634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1D6CBD-3BB5-F342-9514-C6902EB9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324304"/>
            <a:ext cx="8730000" cy="344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36C576-9656-C641-A2F0-026F2CAA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F2CC1F2A-BB4C-A142-9D28-B314CA42BAD7}" type="datetime4">
              <a:rPr lang="cs-CZ" smtClean="0"/>
              <a:pPr/>
              <a:t>15. září 2020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042489-F26D-5A4D-9475-B24CB850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4871812"/>
            <a:ext cx="38100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75E6196-8A93-9A42-8E14-4A622DF8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8000" y="4871812"/>
            <a:ext cx="2133600" cy="255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15" r:id="rId5"/>
    <p:sldLayoutId id="2147483716" r:id="rId6"/>
    <p:sldLayoutId id="2147483709" r:id="rId7"/>
    <p:sldLayoutId id="2147483710" r:id="rId8"/>
    <p:sldLayoutId id="2147483717" r:id="rId9"/>
  </p:sldLayoutIdLst>
  <p:hf hdr="0" ftr="0" dt="0"/>
  <p:txStyles>
    <p:titleStyle>
      <a:lvl1pPr algn="l" defTabSz="457067" rtl="0" eaLnBrk="1" latinLnBrk="0" hangingPunct="1">
        <a:spcBef>
          <a:spcPct val="0"/>
        </a:spcBef>
        <a:buNone/>
        <a:defRPr sz="2800" b="1" i="0" kern="1200" cap="none">
          <a:solidFill>
            <a:srgbClr val="695C4F"/>
          </a:solidFill>
          <a:latin typeface="+mj-lt"/>
          <a:ea typeface="+mj-ea"/>
          <a:cs typeface="+mj-cs"/>
        </a:defRPr>
      </a:lvl1pPr>
    </p:titleStyle>
    <p:bodyStyle>
      <a:lvl1pPr marL="342800" indent="-342800" algn="l" defTabSz="457067" rtl="0" eaLnBrk="1" latinLnBrk="0" hangingPunct="1">
        <a:spcBef>
          <a:spcPct val="20000"/>
        </a:spcBef>
        <a:buFontTx/>
        <a:buBlip>
          <a:blip r:embed="rId11"/>
        </a:buBlip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742733" indent="-285666" algn="l" defTabSz="457067" rtl="0" eaLnBrk="1" latinLnBrk="0" hangingPunct="1">
        <a:spcBef>
          <a:spcPct val="20000"/>
        </a:spcBef>
        <a:buFont typeface="Arial"/>
        <a:buChar char="–"/>
        <a:defRPr sz="2399" kern="1200">
          <a:solidFill>
            <a:schemeClr val="tx2"/>
          </a:solidFill>
          <a:latin typeface="+mj-lt"/>
          <a:ea typeface="+mn-ea"/>
          <a:cs typeface="+mn-cs"/>
        </a:defRPr>
      </a:lvl2pPr>
      <a:lvl3pPr marL="1142667" indent="-228533" algn="l" defTabSz="457067" rtl="0" eaLnBrk="1" latinLnBrk="0" hangingPunct="1">
        <a:spcBef>
          <a:spcPct val="20000"/>
        </a:spcBef>
        <a:buFont typeface="Arial"/>
        <a:buChar char="•"/>
        <a:defRPr sz="2174" kern="1200">
          <a:solidFill>
            <a:schemeClr val="tx2"/>
          </a:solidFill>
          <a:latin typeface="+mj-lt"/>
          <a:ea typeface="+mn-ea"/>
          <a:cs typeface="+mn-cs"/>
        </a:defRPr>
      </a:lvl3pPr>
      <a:lvl4pPr marL="1599734" indent="-228533" algn="l" defTabSz="457067" rtl="0" eaLnBrk="1" latinLnBrk="0" hangingPunct="1">
        <a:spcBef>
          <a:spcPct val="20000"/>
        </a:spcBef>
        <a:buFont typeface="Arial"/>
        <a:buChar char="–"/>
        <a:defRPr sz="2024" kern="1200">
          <a:solidFill>
            <a:schemeClr val="tx2"/>
          </a:solidFill>
          <a:latin typeface="+mj-lt"/>
          <a:ea typeface="+mn-ea"/>
          <a:cs typeface="+mn-cs"/>
        </a:defRPr>
      </a:lvl4pPr>
      <a:lvl5pPr marL="2056800" indent="-228533" algn="l" defTabSz="457067" rtl="0" eaLnBrk="1" latinLnBrk="0" hangingPunct="1">
        <a:spcBef>
          <a:spcPct val="20000"/>
        </a:spcBef>
        <a:buFont typeface="Arial"/>
        <a:buChar char="»"/>
        <a:defRPr sz="2024" kern="1200">
          <a:solidFill>
            <a:schemeClr val="tx2"/>
          </a:solidFill>
          <a:latin typeface="+mj-lt"/>
          <a:ea typeface="+mn-ea"/>
          <a:cs typeface="+mn-cs"/>
        </a:defRPr>
      </a:lvl5pPr>
      <a:lvl6pPr marL="25138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933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000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066" indent="-228533" algn="l" defTabSz="457067" rtl="0" eaLnBrk="1" latinLnBrk="0" hangingPunct="1">
        <a:spcBef>
          <a:spcPct val="20000"/>
        </a:spcBef>
        <a:buFont typeface="Arial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4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7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00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66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33" algn="l" defTabSz="4570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31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cký objekt 53">
            <a:extLst>
              <a:ext uri="{FF2B5EF4-FFF2-40B4-BE49-F238E27FC236}">
                <a16:creationId xmlns:a16="http://schemas.microsoft.com/office/drawing/2014/main" id="{66797016-467B-48BE-998F-07FD3EA759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68" t="31573" r="18910" b="29907"/>
          <a:stretch/>
        </p:blipFill>
        <p:spPr>
          <a:xfrm>
            <a:off x="354386" y="318221"/>
            <a:ext cx="757630" cy="472062"/>
          </a:xfrm>
          <a:prstGeom prst="rect">
            <a:avLst/>
          </a:prstGeom>
        </p:spPr>
      </p:pic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4BC95051-39CD-4977-A32D-8B9E0E2C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104" y="318220"/>
            <a:ext cx="3684889" cy="589377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D1B8BB9-BC51-4019-827F-D1FCE172AC3D}"/>
              </a:ext>
            </a:extLst>
          </p:cNvPr>
          <p:cNvSpPr txBox="1">
            <a:spLocks/>
          </p:cNvSpPr>
          <p:nvPr/>
        </p:nvSpPr>
        <p:spPr>
          <a:xfrm>
            <a:off x="272428" y="1882051"/>
            <a:ext cx="5704790" cy="1071062"/>
          </a:xfrm>
          <a:prstGeom prst="rect">
            <a:avLst/>
          </a:prstGeom>
        </p:spPr>
        <p:txBody>
          <a:bodyPr vert="horz" wrap="square" lIns="146304" tIns="91440" rIns="146304" bIns="9144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Zubní kříž pro stomatologickou </a:t>
            </a:r>
            <a:r>
              <a:rPr kumimoji="0" lang="cs-CZ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ambulanc</a:t>
            </a:r>
            <a:r>
              <a:rPr lang="cs-CZ" sz="3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321E23-1A9A-4723-9FBE-361430176441}"/>
              </a:ext>
            </a:extLst>
          </p:cNvPr>
          <p:cNvCxnSpPr>
            <a:cxnSpLocks/>
          </p:cNvCxnSpPr>
          <p:nvPr/>
        </p:nvCxnSpPr>
        <p:spPr>
          <a:xfrm flipV="1">
            <a:off x="330017" y="2945922"/>
            <a:ext cx="5824768" cy="2157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0D14A55-1CEC-4857-BB1F-D454D70F02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405" y="1253721"/>
            <a:ext cx="2441660" cy="152804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67F83E0-5381-4C0D-B7FE-1C625F07A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205" y="3123448"/>
            <a:ext cx="1285781" cy="1793783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286577F-5664-4910-9CF7-00FCE34225D9}"/>
              </a:ext>
            </a:extLst>
          </p:cNvPr>
          <p:cNvSpPr txBox="1">
            <a:spLocks/>
          </p:cNvSpPr>
          <p:nvPr/>
        </p:nvSpPr>
        <p:spPr>
          <a:xfrm>
            <a:off x="282432" y="3108543"/>
            <a:ext cx="4123211" cy="433965"/>
          </a:xfrm>
          <a:prstGeom prst="rect">
            <a:avLst/>
          </a:prstGeom>
        </p:spPr>
        <p:txBody>
          <a:bodyPr vert="horz" wrap="square" lIns="146304" tIns="91440" rIns="146304" bIns="9144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cs-CZ" sz="18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Dominik Kaláb, Software developer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8431114-0C46-440D-BD67-8687FC33AAF7}"/>
              </a:ext>
            </a:extLst>
          </p:cNvPr>
          <p:cNvSpPr txBox="1">
            <a:spLocks/>
          </p:cNvSpPr>
          <p:nvPr/>
        </p:nvSpPr>
        <p:spPr>
          <a:xfrm>
            <a:off x="4013984" y="3139167"/>
            <a:ext cx="2140801" cy="433965"/>
          </a:xfrm>
          <a:prstGeom prst="rect">
            <a:avLst/>
          </a:prstGeom>
        </p:spPr>
        <p:txBody>
          <a:bodyPr vert="horz" wrap="square" lIns="146304" tIns="91440" rIns="146304" bIns="9144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cs-CZ" sz="18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15.9. 2020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A3A0AA6-5B8D-455C-AECC-2B9372A898E7}"/>
              </a:ext>
            </a:extLst>
          </p:cNvPr>
          <p:cNvCxnSpPr>
            <a:cxnSpLocks/>
          </p:cNvCxnSpPr>
          <p:nvPr/>
        </p:nvCxnSpPr>
        <p:spPr>
          <a:xfrm>
            <a:off x="6587656" y="2953113"/>
            <a:ext cx="20554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7E62700-BA1F-4219-B39F-FF9EF7CACB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401"/>
          <a:stretch/>
        </p:blipFill>
        <p:spPr>
          <a:xfrm>
            <a:off x="4925993" y="160277"/>
            <a:ext cx="4149431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2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28">
            <a:extLst>
              <a:ext uri="{FF2B5EF4-FFF2-40B4-BE49-F238E27FC236}">
                <a16:creationId xmlns:a16="http://schemas.microsoft.com/office/drawing/2014/main" id="{57CCD57D-2A4D-4A26-849F-98640AF683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450923"/>
            <a:ext cx="5760720" cy="3423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7D61ED-BABB-406F-A0E6-5FF50643E882}"/>
              </a:ext>
            </a:extLst>
          </p:cNvPr>
          <p:cNvSpPr txBox="1"/>
          <p:nvPr/>
        </p:nvSpPr>
        <p:spPr>
          <a:xfrm>
            <a:off x="3031200" y="4024800"/>
            <a:ext cx="2939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Schéma zubního kříže systému XDENT</a:t>
            </a:r>
          </a:p>
        </p:txBody>
      </p:sp>
    </p:spTree>
    <p:extLst>
      <p:ext uri="{BB962C8B-B14F-4D97-AF65-F5344CB8AC3E}">
        <p14:creationId xmlns:p14="http://schemas.microsoft.com/office/powerpoint/2010/main" val="215614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D61ED-BABB-406F-A0E6-5FF50643E882}"/>
              </a:ext>
            </a:extLst>
          </p:cNvPr>
          <p:cNvSpPr txBox="1"/>
          <p:nvPr/>
        </p:nvSpPr>
        <p:spPr>
          <a:xfrm>
            <a:off x="3340800" y="4304548"/>
            <a:ext cx="2305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Detail zubu v systému XDENT</a:t>
            </a:r>
          </a:p>
        </p:txBody>
      </p:sp>
      <p:pic>
        <p:nvPicPr>
          <p:cNvPr id="4" name="Obrázek 27">
            <a:extLst>
              <a:ext uri="{FF2B5EF4-FFF2-40B4-BE49-F238E27FC236}">
                <a16:creationId xmlns:a16="http://schemas.microsoft.com/office/drawing/2014/main" id="{E79B1024-E979-4E26-B09E-B70EA453EECD}"/>
              </a:ext>
            </a:extLst>
          </p:cNvPr>
          <p:cNvPicPr/>
          <p:nvPr/>
        </p:nvPicPr>
        <p:blipFill rotWithShape="1">
          <a:blip r:embed="rId2"/>
          <a:srcRect t="3996"/>
          <a:stretch/>
        </p:blipFill>
        <p:spPr>
          <a:xfrm>
            <a:off x="1691640" y="377286"/>
            <a:ext cx="5760720" cy="37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8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7D61ED-BABB-406F-A0E6-5FF50643E882}"/>
              </a:ext>
            </a:extLst>
          </p:cNvPr>
          <p:cNvSpPr txBox="1"/>
          <p:nvPr/>
        </p:nvSpPr>
        <p:spPr>
          <a:xfrm>
            <a:off x="2952000" y="4296296"/>
            <a:ext cx="3422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>
                <a:solidFill>
                  <a:schemeClr val="bg1"/>
                </a:solidFill>
              </a:rPr>
              <a:t>Schéma zubního kříže systému DUNA DENTA</a:t>
            </a:r>
          </a:p>
        </p:txBody>
      </p:sp>
      <p:pic>
        <p:nvPicPr>
          <p:cNvPr id="6146" name="Picture 2" descr="DUNA DENTA - Stomatologická ordinace - Kartotéka pacientů | Software pro  ordinace DUNA MEDIK">
            <a:extLst>
              <a:ext uri="{FF2B5EF4-FFF2-40B4-BE49-F238E27FC236}">
                <a16:creationId xmlns:a16="http://schemas.microsoft.com/office/drawing/2014/main" id="{F9F468B0-7300-4C47-8934-C1D67A79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733" y="323386"/>
            <a:ext cx="6616688" cy="38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4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24B7-51E2-49C1-A137-6141CA9E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Vytvořit kvalitní datové schéma pro ukládání stomatologické zdravotní dokumentace v kontextu stávajícího systému.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Vytvořit intuitivní moderní uživatelské rozhraní zubního kříže.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Minimalizovat uživatelskou práci a maximalizovat efektivitu procesů pomocí nástrojů automatizace prostředí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powerapps</a:t>
            </a:r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A9A39-7F27-4FED-B33B-99EBB85B4972}"/>
              </a:ext>
            </a:extLst>
          </p:cNvPr>
          <p:cNvSpPr txBox="1"/>
          <p:nvPr/>
        </p:nvSpPr>
        <p:spPr>
          <a:xfrm>
            <a:off x="669600" y="530390"/>
            <a:ext cx="35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Cíle práce</a:t>
            </a:r>
          </a:p>
        </p:txBody>
      </p:sp>
    </p:spTree>
    <p:extLst>
      <p:ext uri="{BB962C8B-B14F-4D97-AF65-F5344CB8AC3E}">
        <p14:creationId xmlns:p14="http://schemas.microsoft.com/office/powerpoint/2010/main" val="238115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ástupný symbol pro číslo snímku 2">
            <a:extLst>
              <a:ext uri="{FF2B5EF4-FFF2-40B4-BE49-F238E27FC236}">
                <a16:creationId xmlns:a16="http://schemas.microsoft.com/office/drawing/2014/main" id="{C90C4701-63DF-4256-812F-604DC695052C}"/>
              </a:ext>
            </a:extLst>
          </p:cNvPr>
          <p:cNvSpPr txBox="1">
            <a:spLocks/>
          </p:cNvSpPr>
          <p:nvPr/>
        </p:nvSpPr>
        <p:spPr>
          <a:xfrm>
            <a:off x="8451488" y="4729437"/>
            <a:ext cx="1712014" cy="2775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189" rtl="0" eaLnBrk="1" latinLnBrk="0" hangingPunct="1">
              <a:defRPr sz="1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8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2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73F848-8011-9642-A437-1B9D3EB652DC}" type="slidenum">
              <a:rPr lang="en-US" smtClean="0">
                <a:solidFill>
                  <a:schemeClr val="bg1"/>
                </a:solidFill>
              </a:rPr>
              <a:pPr algn="l"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BBD08F58-EAF1-5A42-AF52-1E88BB7A37FC}"/>
              </a:ext>
            </a:extLst>
          </p:cNvPr>
          <p:cNvGrpSpPr/>
          <p:nvPr/>
        </p:nvGrpSpPr>
        <p:grpSpPr>
          <a:xfrm>
            <a:off x="8809949" y="72074"/>
            <a:ext cx="1222515" cy="4999350"/>
            <a:chOff x="8413475" y="-298425"/>
            <a:chExt cx="1222515" cy="4999350"/>
          </a:xfrm>
        </p:grpSpPr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15CA5866-FD08-4C57-9AAB-B0A7911AFE10}"/>
                </a:ext>
              </a:extLst>
            </p:cNvPr>
            <p:cNvSpPr txBox="1"/>
            <p:nvPr/>
          </p:nvSpPr>
          <p:spPr>
            <a:xfrm rot="16200000">
              <a:off x="7907423" y="207628"/>
              <a:ext cx="122754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800" dirty="0"/>
                <a:t>NVR základní barvy</a:t>
              </a:r>
            </a:p>
          </p:txBody>
        </p:sp>
        <p:sp>
          <p:nvSpPr>
            <p:cNvPr id="31" name="Obdélník: se zakulacenými rohy 30">
              <a:extLst>
                <a:ext uri="{FF2B5EF4-FFF2-40B4-BE49-F238E27FC236}">
                  <a16:creationId xmlns:a16="http://schemas.microsoft.com/office/drawing/2014/main" id="{B6964B7B-7ADB-43CF-87EF-A2F2EC3996EC}"/>
                </a:ext>
              </a:extLst>
            </p:cNvPr>
            <p:cNvSpPr/>
            <p:nvPr/>
          </p:nvSpPr>
          <p:spPr>
            <a:xfrm>
              <a:off x="8652009" y="-106103"/>
              <a:ext cx="983981" cy="175000"/>
            </a:xfrm>
            <a:prstGeom prst="roundRect">
              <a:avLst/>
            </a:prstGeom>
            <a:solidFill>
              <a:srgbClr val="EAE7E7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tx1"/>
                  </a:solidFill>
                </a:rPr>
                <a:t>NVR </a:t>
              </a:r>
              <a:r>
                <a:rPr lang="cs-CZ" sz="500" dirty="0" err="1">
                  <a:solidFill>
                    <a:schemeClr val="tx1"/>
                  </a:solidFill>
                </a:rPr>
                <a:t>Gray</a:t>
              </a:r>
              <a:r>
                <a:rPr lang="cs-CZ" sz="500" dirty="0">
                  <a:solidFill>
                    <a:schemeClr val="tx1"/>
                  </a:solidFill>
                </a:rPr>
                <a:t> - PANTONE 11-4800</a:t>
              </a:r>
            </a:p>
            <a:p>
              <a:r>
                <a:rPr lang="cs-CZ" sz="500" dirty="0">
                  <a:solidFill>
                    <a:schemeClr val="tx1"/>
                  </a:solidFill>
                </a:rPr>
                <a:t>RGB: 234-231-231, HEX: EAE7E7</a:t>
              </a:r>
            </a:p>
          </p:txBody>
        </p:sp>
        <p:sp>
          <p:nvSpPr>
            <p:cNvPr id="32" name="Obdélník: se zakulacenými rohy 31">
              <a:extLst>
                <a:ext uri="{FF2B5EF4-FFF2-40B4-BE49-F238E27FC236}">
                  <a16:creationId xmlns:a16="http://schemas.microsoft.com/office/drawing/2014/main" id="{6282A381-2238-48FE-B613-FF5A278ED5E0}"/>
                </a:ext>
              </a:extLst>
            </p:cNvPr>
            <p:cNvSpPr/>
            <p:nvPr/>
          </p:nvSpPr>
          <p:spPr>
            <a:xfrm>
              <a:off x="8652009" y="84277"/>
              <a:ext cx="983981" cy="175001"/>
            </a:xfrm>
            <a:prstGeom prst="roundRect">
              <a:avLst/>
            </a:prstGeom>
            <a:solidFill>
              <a:schemeClr val="tx1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Black - PANTONE Black c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0-0-0, HEX: 000000</a:t>
              </a:r>
            </a:p>
          </p:txBody>
        </p:sp>
        <p:sp>
          <p:nvSpPr>
            <p:cNvPr id="33" name="Obdélník: se zakulacenými rohy 32">
              <a:extLst>
                <a:ext uri="{FF2B5EF4-FFF2-40B4-BE49-F238E27FC236}">
                  <a16:creationId xmlns:a16="http://schemas.microsoft.com/office/drawing/2014/main" id="{FE1657F1-F3A9-442D-9047-2EFAE0D02DF5}"/>
                </a:ext>
              </a:extLst>
            </p:cNvPr>
            <p:cNvSpPr/>
            <p:nvPr/>
          </p:nvSpPr>
          <p:spPr>
            <a:xfrm>
              <a:off x="8652009" y="277549"/>
              <a:ext cx="983981" cy="175001"/>
            </a:xfrm>
            <a:prstGeom prst="roundRect">
              <a:avLst/>
            </a:prstGeom>
            <a:solidFill>
              <a:schemeClr val="tx2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Stone -  </a:t>
              </a:r>
              <a:r>
                <a:rPr lang="cs-CZ" sz="500" dirty="0" err="1">
                  <a:solidFill>
                    <a:schemeClr val="bg1"/>
                  </a:solidFill>
                </a:rPr>
                <a:t>Warm</a:t>
              </a:r>
              <a:r>
                <a:rPr lang="cs-CZ" sz="500" dirty="0">
                  <a:solidFill>
                    <a:schemeClr val="bg1"/>
                  </a:solidFill>
                </a:rPr>
                <a:t> </a:t>
              </a:r>
              <a:r>
                <a:rPr lang="cs-CZ" sz="500" dirty="0" err="1">
                  <a:solidFill>
                    <a:schemeClr val="bg1"/>
                  </a:solidFill>
                </a:rPr>
                <a:t>gray</a:t>
              </a:r>
              <a:r>
                <a:rPr lang="cs-CZ" sz="500" dirty="0">
                  <a:solidFill>
                    <a:schemeClr val="bg1"/>
                  </a:solidFill>
                </a:rPr>
                <a:t> 11 c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106-94-79, HEX 6A5E4F</a:t>
              </a:r>
            </a:p>
          </p:txBody>
        </p:sp>
        <p:sp>
          <p:nvSpPr>
            <p:cNvPr id="34" name="Obdélník: se zakulacenými rohy 33">
              <a:extLst>
                <a:ext uri="{FF2B5EF4-FFF2-40B4-BE49-F238E27FC236}">
                  <a16:creationId xmlns:a16="http://schemas.microsoft.com/office/drawing/2014/main" id="{B89F7348-873C-4BF9-A479-078F2F5B0F83}"/>
                </a:ext>
              </a:extLst>
            </p:cNvPr>
            <p:cNvSpPr/>
            <p:nvPr/>
          </p:nvSpPr>
          <p:spPr>
            <a:xfrm>
              <a:off x="8652008" y="1320669"/>
              <a:ext cx="983981" cy="172690"/>
            </a:xfrm>
            <a:prstGeom prst="roundRect">
              <a:avLst/>
            </a:prstGeom>
            <a:solidFill>
              <a:srgbClr val="9A0000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3Red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154-0-0, HEX: 9A0000 </a:t>
              </a:r>
            </a:p>
          </p:txBody>
        </p:sp>
        <p:sp>
          <p:nvSpPr>
            <p:cNvPr id="35" name="Obdélník: se zakulacenými rohy 34">
              <a:extLst>
                <a:ext uri="{FF2B5EF4-FFF2-40B4-BE49-F238E27FC236}">
                  <a16:creationId xmlns:a16="http://schemas.microsoft.com/office/drawing/2014/main" id="{3E908705-6148-414D-AF44-BB09596C4A21}"/>
                </a:ext>
              </a:extLst>
            </p:cNvPr>
            <p:cNvSpPr/>
            <p:nvPr/>
          </p:nvSpPr>
          <p:spPr>
            <a:xfrm>
              <a:off x="8652008" y="1507909"/>
              <a:ext cx="983981" cy="175001"/>
            </a:xfrm>
            <a:prstGeom prst="roundRect">
              <a:avLst/>
            </a:prstGeom>
            <a:solidFill>
              <a:srgbClr val="CC4D00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3Orange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204-77-0, HEX: CC4D00</a:t>
              </a:r>
            </a:p>
          </p:txBody>
        </p:sp>
        <p:sp>
          <p:nvSpPr>
            <p:cNvPr id="36" name="Obdélník: se zakulacenými rohy 35">
              <a:extLst>
                <a:ext uri="{FF2B5EF4-FFF2-40B4-BE49-F238E27FC236}">
                  <a16:creationId xmlns:a16="http://schemas.microsoft.com/office/drawing/2014/main" id="{D6165881-3F3B-4098-A5B9-64D1B9A90AFA}"/>
                </a:ext>
              </a:extLst>
            </p:cNvPr>
            <p:cNvSpPr/>
            <p:nvPr/>
          </p:nvSpPr>
          <p:spPr>
            <a:xfrm>
              <a:off x="8652008" y="1889870"/>
              <a:ext cx="983981" cy="175000"/>
            </a:xfrm>
            <a:prstGeom prst="roundRect">
              <a:avLst/>
            </a:prstGeom>
            <a:solidFill>
              <a:srgbClr val="0E0059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3Navy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14-0-89, HEX: 0E0059</a:t>
              </a:r>
            </a:p>
          </p:txBody>
        </p:sp>
        <p:sp>
          <p:nvSpPr>
            <p:cNvPr id="37" name="Obdélník: se zakulacenými rohy 36">
              <a:extLst>
                <a:ext uri="{FF2B5EF4-FFF2-40B4-BE49-F238E27FC236}">
                  <a16:creationId xmlns:a16="http://schemas.microsoft.com/office/drawing/2014/main" id="{CB7D7FAD-6E25-4743-B5B1-EC10767459B3}"/>
                </a:ext>
              </a:extLst>
            </p:cNvPr>
            <p:cNvSpPr/>
            <p:nvPr/>
          </p:nvSpPr>
          <p:spPr>
            <a:xfrm>
              <a:off x="8652008" y="1701504"/>
              <a:ext cx="983981" cy="175000"/>
            </a:xfrm>
            <a:prstGeom prst="roundRect">
              <a:avLst/>
            </a:prstGeom>
            <a:solidFill>
              <a:srgbClr val="FFD160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3Yellow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255-209-96, HEX: FFD160</a:t>
              </a:r>
            </a:p>
          </p:txBody>
        </p:sp>
        <p:sp>
          <p:nvSpPr>
            <p:cNvPr id="38" name="Obdélník: se zakulacenými rohy 37">
              <a:extLst>
                <a:ext uri="{FF2B5EF4-FFF2-40B4-BE49-F238E27FC236}">
                  <a16:creationId xmlns:a16="http://schemas.microsoft.com/office/drawing/2014/main" id="{D0E3E1E2-20DD-46D1-8096-DE210F9BD513}"/>
                </a:ext>
              </a:extLst>
            </p:cNvPr>
            <p:cNvSpPr/>
            <p:nvPr/>
          </p:nvSpPr>
          <p:spPr>
            <a:xfrm>
              <a:off x="8652007" y="2270289"/>
              <a:ext cx="983981" cy="175000"/>
            </a:xfrm>
            <a:prstGeom prst="roundRect">
              <a:avLst/>
            </a:prstGeom>
            <a:solidFill>
              <a:srgbClr val="00A5A6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3Ocean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0-165-167, HEX: 00A5A7</a:t>
              </a:r>
            </a:p>
          </p:txBody>
        </p:sp>
        <p:sp>
          <p:nvSpPr>
            <p:cNvPr id="39" name="Obdélník: se zakulacenými rohy 38">
              <a:extLst>
                <a:ext uri="{FF2B5EF4-FFF2-40B4-BE49-F238E27FC236}">
                  <a16:creationId xmlns:a16="http://schemas.microsoft.com/office/drawing/2014/main" id="{ADE3DDCF-927C-44AA-AE7F-7268C62F4A6C}"/>
                </a:ext>
              </a:extLst>
            </p:cNvPr>
            <p:cNvSpPr/>
            <p:nvPr/>
          </p:nvSpPr>
          <p:spPr>
            <a:xfrm>
              <a:off x="8652008" y="1131148"/>
              <a:ext cx="983981" cy="175000"/>
            </a:xfrm>
            <a:prstGeom prst="roundRect">
              <a:avLst/>
            </a:prstGeom>
            <a:solidFill>
              <a:srgbClr val="00A2FF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</a:t>
              </a:r>
              <a:r>
                <a:rPr lang="cs-CZ" sz="500" dirty="0" err="1">
                  <a:solidFill>
                    <a:schemeClr val="bg1"/>
                  </a:solidFill>
                </a:rPr>
                <a:t>Sky</a:t>
              </a:r>
              <a:endParaRPr lang="cs-CZ" sz="500" dirty="0">
                <a:solidFill>
                  <a:schemeClr val="bg1"/>
                </a:solidFill>
              </a:endParaRPr>
            </a:p>
            <a:p>
              <a:r>
                <a:rPr lang="cs-CZ" sz="500" dirty="0">
                  <a:solidFill>
                    <a:schemeClr val="bg1"/>
                  </a:solidFill>
                </a:rPr>
                <a:t>RGB: 0-162-255, HEX: 00A2FF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sp>
          <p:nvSpPr>
            <p:cNvPr id="40" name="Obdélník: se zakulacenými rohy 39">
              <a:extLst>
                <a:ext uri="{FF2B5EF4-FFF2-40B4-BE49-F238E27FC236}">
                  <a16:creationId xmlns:a16="http://schemas.microsoft.com/office/drawing/2014/main" id="{4F9D24F8-FCD0-41B9-AF90-F4ECED8BE207}"/>
                </a:ext>
              </a:extLst>
            </p:cNvPr>
            <p:cNvSpPr/>
            <p:nvPr/>
          </p:nvSpPr>
          <p:spPr>
            <a:xfrm>
              <a:off x="8652009" y="-297058"/>
              <a:ext cx="983981" cy="175000"/>
            </a:xfrm>
            <a:prstGeom prst="roundRect">
              <a:avLst/>
            </a:prstGeom>
            <a:solidFill>
              <a:schemeClr val="bg1"/>
            </a:solidFill>
            <a:ln w="15875" cmpd="sng">
              <a:noFill/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tx1"/>
                  </a:solidFill>
                </a:rPr>
                <a:t>NVR </a:t>
              </a:r>
              <a:r>
                <a:rPr lang="cs-CZ" sz="500" dirty="0" err="1">
                  <a:solidFill>
                    <a:schemeClr val="tx1"/>
                  </a:solidFill>
                </a:rPr>
                <a:t>White</a:t>
              </a:r>
              <a:r>
                <a:rPr lang="cs-CZ" sz="500" dirty="0">
                  <a:solidFill>
                    <a:schemeClr val="tx1"/>
                  </a:solidFill>
                </a:rPr>
                <a:t> – PANTONE (no </a:t>
              </a:r>
              <a:r>
                <a:rPr lang="cs-CZ" sz="500" dirty="0" err="1">
                  <a:solidFill>
                    <a:schemeClr val="tx1"/>
                  </a:solidFill>
                </a:rPr>
                <a:t>color</a:t>
              </a:r>
              <a:r>
                <a:rPr lang="cs-CZ" sz="50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cs-CZ" sz="500" dirty="0">
                  <a:solidFill>
                    <a:schemeClr val="tx1"/>
                  </a:solidFill>
                </a:rPr>
                <a:t>RGB: 255-255-255, HEX: FFFFFF</a:t>
              </a:r>
              <a:endParaRPr 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ovéPole 40">
              <a:extLst>
                <a:ext uri="{FF2B5EF4-FFF2-40B4-BE49-F238E27FC236}">
                  <a16:creationId xmlns:a16="http://schemas.microsoft.com/office/drawing/2014/main" id="{564BF6D9-B939-46D0-98A3-2BE8E4699ED1}"/>
                </a:ext>
              </a:extLst>
            </p:cNvPr>
            <p:cNvSpPr txBox="1"/>
            <p:nvPr/>
          </p:nvSpPr>
          <p:spPr>
            <a:xfrm rot="16200000">
              <a:off x="7769531" y="1590100"/>
              <a:ext cx="15033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800" dirty="0"/>
                <a:t>NVR rozšířené barvy</a:t>
              </a:r>
            </a:p>
          </p:txBody>
        </p:sp>
        <p:sp>
          <p:nvSpPr>
            <p:cNvPr id="54" name="Obdélník: se zakulacenými rohy 53">
              <a:extLst>
                <a:ext uri="{FF2B5EF4-FFF2-40B4-BE49-F238E27FC236}">
                  <a16:creationId xmlns:a16="http://schemas.microsoft.com/office/drawing/2014/main" id="{93585173-5936-400F-889C-27B90A3A80EF}"/>
                </a:ext>
              </a:extLst>
            </p:cNvPr>
            <p:cNvSpPr/>
            <p:nvPr/>
          </p:nvSpPr>
          <p:spPr>
            <a:xfrm>
              <a:off x="8652009" y="944812"/>
              <a:ext cx="983981" cy="175000"/>
            </a:xfrm>
            <a:prstGeom prst="roundRect">
              <a:avLst/>
            </a:prstGeom>
            <a:solidFill>
              <a:srgbClr val="FF92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Tangerine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255-146-24, HEX: FF9218</a:t>
              </a:r>
            </a:p>
          </p:txBody>
        </p:sp>
        <p:sp>
          <p:nvSpPr>
            <p:cNvPr id="55" name="Obdélník: se zakulacenými rohy 54">
              <a:extLst>
                <a:ext uri="{FF2B5EF4-FFF2-40B4-BE49-F238E27FC236}">
                  <a16:creationId xmlns:a16="http://schemas.microsoft.com/office/drawing/2014/main" id="{D97A92D3-9F37-4C3D-84BF-DC4568A9E6D8}"/>
                </a:ext>
              </a:extLst>
            </p:cNvPr>
            <p:cNvSpPr/>
            <p:nvPr/>
          </p:nvSpPr>
          <p:spPr>
            <a:xfrm>
              <a:off x="8652008" y="2082181"/>
              <a:ext cx="983981" cy="175001"/>
            </a:xfrm>
            <a:prstGeom prst="roundRect">
              <a:avLst/>
            </a:prstGeom>
            <a:solidFill>
              <a:srgbClr val="00488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NVR 3Royal</a:t>
              </a:r>
            </a:p>
            <a:p>
              <a:pPr lvl="0" defTabSz="457067">
                <a:defRPr/>
              </a:pPr>
              <a:r>
                <a:rPr lang="cs-CZ" sz="500" dirty="0">
                  <a:solidFill>
                    <a:schemeClr val="bg1"/>
                  </a:solidFill>
                </a:rPr>
                <a:t>RGB: 0-72-142, HEX: 00488E</a:t>
              </a:r>
            </a:p>
          </p:txBody>
        </p:sp>
        <p:sp>
          <p:nvSpPr>
            <p:cNvPr id="56" name="Obdélník: se zakulacenými rohy 55">
              <a:extLst>
                <a:ext uri="{FF2B5EF4-FFF2-40B4-BE49-F238E27FC236}">
                  <a16:creationId xmlns:a16="http://schemas.microsoft.com/office/drawing/2014/main" id="{9919A770-C455-4181-AD27-94DF8A6AF629}"/>
                </a:ext>
              </a:extLst>
            </p:cNvPr>
            <p:cNvSpPr/>
            <p:nvPr/>
          </p:nvSpPr>
          <p:spPr>
            <a:xfrm>
              <a:off x="8652008" y="655515"/>
              <a:ext cx="983981" cy="175001"/>
            </a:xfrm>
            <a:prstGeom prst="roundRect">
              <a:avLst/>
            </a:prstGeom>
            <a:solidFill>
              <a:srgbClr val="2864A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Blue -  PANTONE 7684-c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40-100, 162, HEX: 2864A2</a:t>
              </a:r>
            </a:p>
          </p:txBody>
        </p:sp>
        <p:sp>
          <p:nvSpPr>
            <p:cNvPr id="57" name="Obdélník: se zakulacenými rohy 56">
              <a:extLst>
                <a:ext uri="{FF2B5EF4-FFF2-40B4-BE49-F238E27FC236}">
                  <a16:creationId xmlns:a16="http://schemas.microsoft.com/office/drawing/2014/main" id="{0534574B-490B-4065-AB7A-A7B29516FC68}"/>
                </a:ext>
              </a:extLst>
            </p:cNvPr>
            <p:cNvSpPr/>
            <p:nvPr/>
          </p:nvSpPr>
          <p:spPr>
            <a:xfrm>
              <a:off x="8652009" y="464904"/>
              <a:ext cx="983981" cy="175000"/>
            </a:xfrm>
            <a:prstGeom prst="roundRect">
              <a:avLst/>
            </a:prstGeom>
            <a:solidFill>
              <a:srgbClr val="FE680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0000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NVR Orange - PANTONE 1585-c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254-104-4, HEX: FE6804</a:t>
              </a:r>
            </a:p>
          </p:txBody>
        </p:sp>
        <p:sp>
          <p:nvSpPr>
            <p:cNvPr id="60" name="Obdélník: se zakulacenými rohy 59">
              <a:extLst>
                <a:ext uri="{FF2B5EF4-FFF2-40B4-BE49-F238E27FC236}">
                  <a16:creationId xmlns:a16="http://schemas.microsoft.com/office/drawing/2014/main" id="{AC9AADE5-C85B-4D85-B966-B8CAB22B46B3}"/>
                </a:ext>
              </a:extLst>
            </p:cNvPr>
            <p:cNvSpPr/>
            <p:nvPr/>
          </p:nvSpPr>
          <p:spPr>
            <a:xfrm>
              <a:off x="8652006" y="2761568"/>
              <a:ext cx="983981" cy="175000"/>
            </a:xfrm>
            <a:prstGeom prst="roundRect">
              <a:avLst/>
            </a:prstGeom>
            <a:solidFill>
              <a:srgbClr val="3892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D365, </a:t>
              </a:r>
              <a:r>
                <a:rPr lang="cs-CZ" sz="500" dirty="0" err="1">
                  <a:solidFill>
                    <a:schemeClr val="bg1"/>
                  </a:solidFill>
                </a:rPr>
                <a:t>SharPoint</a:t>
              </a:r>
              <a:r>
                <a:rPr lang="cs-CZ" sz="500" dirty="0">
                  <a:solidFill>
                    <a:schemeClr val="bg1"/>
                  </a:solidFill>
                </a:rPr>
                <a:t> ….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56-146-218, HEX: 3892DA</a:t>
              </a:r>
            </a:p>
          </p:txBody>
        </p:sp>
        <p:sp>
          <p:nvSpPr>
            <p:cNvPr id="61" name="Obdélník: se zakulacenými rohy 60">
              <a:extLst>
                <a:ext uri="{FF2B5EF4-FFF2-40B4-BE49-F238E27FC236}">
                  <a16:creationId xmlns:a16="http://schemas.microsoft.com/office/drawing/2014/main" id="{3F0918E4-D0F9-4806-B4EE-ACD60F0BA57E}"/>
                </a:ext>
              </a:extLst>
            </p:cNvPr>
            <p:cNvSpPr/>
            <p:nvPr/>
          </p:nvSpPr>
          <p:spPr>
            <a:xfrm>
              <a:off x="8652006" y="2956803"/>
              <a:ext cx="983981" cy="175001"/>
            </a:xfrm>
            <a:prstGeom prst="roundRect">
              <a:avLst/>
            </a:prstGeom>
            <a:solidFill>
              <a:srgbClr val="00B6C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D365 Business Central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0-182-194, HEX: 00B6C2</a:t>
              </a:r>
            </a:p>
          </p:txBody>
        </p:sp>
        <p:sp>
          <p:nvSpPr>
            <p:cNvPr id="62" name="Obdélník: se zakulacenými rohy 61">
              <a:extLst>
                <a:ext uri="{FF2B5EF4-FFF2-40B4-BE49-F238E27FC236}">
                  <a16:creationId xmlns:a16="http://schemas.microsoft.com/office/drawing/2014/main" id="{3E90F118-11EE-4D5C-A7C8-6B8619320292}"/>
                </a:ext>
              </a:extLst>
            </p:cNvPr>
            <p:cNvSpPr/>
            <p:nvPr/>
          </p:nvSpPr>
          <p:spPr>
            <a:xfrm>
              <a:off x="8652006" y="3152039"/>
              <a:ext cx="983981" cy="175001"/>
            </a:xfrm>
            <a:prstGeom prst="roundRect">
              <a:avLst/>
            </a:prstGeom>
            <a:solidFill>
              <a:srgbClr val="F2C8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</a:t>
              </a:r>
              <a:r>
                <a:rPr lang="cs-CZ" sz="500" dirty="0" err="1">
                  <a:solidFill>
                    <a:schemeClr val="bg1"/>
                  </a:solidFill>
                </a:rPr>
                <a:t>Power</a:t>
              </a:r>
              <a:r>
                <a:rPr lang="cs-CZ" sz="500" dirty="0">
                  <a:solidFill>
                    <a:schemeClr val="bg1"/>
                  </a:solidFill>
                </a:rPr>
                <a:t> BI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242-200-17, HEX: F2C811</a:t>
              </a:r>
            </a:p>
          </p:txBody>
        </p:sp>
        <p:sp>
          <p:nvSpPr>
            <p:cNvPr id="63" name="Obdélník: se zakulacenými rohy 62">
              <a:extLst>
                <a:ext uri="{FF2B5EF4-FFF2-40B4-BE49-F238E27FC236}">
                  <a16:creationId xmlns:a16="http://schemas.microsoft.com/office/drawing/2014/main" id="{D0956D90-B6DA-4A40-86FC-D70FFAA5E5E1}"/>
                </a:ext>
              </a:extLst>
            </p:cNvPr>
            <p:cNvSpPr/>
            <p:nvPr/>
          </p:nvSpPr>
          <p:spPr>
            <a:xfrm>
              <a:off x="8652005" y="3346564"/>
              <a:ext cx="983981" cy="172690"/>
            </a:xfrm>
            <a:prstGeom prst="roundRect">
              <a:avLst/>
            </a:prstGeom>
            <a:solidFill>
              <a:srgbClr val="5F166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</a:t>
              </a:r>
              <a:r>
                <a:rPr lang="cs-CZ" sz="500" dirty="0" err="1">
                  <a:solidFill>
                    <a:schemeClr val="bg1"/>
                  </a:solidFill>
                </a:rPr>
                <a:t>Power</a:t>
              </a:r>
              <a:r>
                <a:rPr lang="cs-CZ" sz="500" dirty="0">
                  <a:solidFill>
                    <a:schemeClr val="bg1"/>
                  </a:solidFill>
                </a:rPr>
                <a:t> </a:t>
              </a:r>
              <a:r>
                <a:rPr lang="cs-CZ" sz="500" dirty="0" err="1">
                  <a:solidFill>
                    <a:schemeClr val="bg1"/>
                  </a:solidFill>
                </a:rPr>
                <a:t>Apps</a:t>
              </a:r>
              <a:endParaRPr lang="cs-CZ" sz="500" dirty="0">
                <a:solidFill>
                  <a:schemeClr val="bg1"/>
                </a:solidFill>
              </a:endParaRPr>
            </a:p>
            <a:p>
              <a:r>
                <a:rPr lang="cs-CZ" sz="500" dirty="0">
                  <a:solidFill>
                    <a:schemeClr val="bg1"/>
                  </a:solidFill>
                </a:rPr>
                <a:t>RGB: 95-22-97, HEX: 5F1661</a:t>
              </a:r>
            </a:p>
          </p:txBody>
        </p:sp>
        <p:sp>
          <p:nvSpPr>
            <p:cNvPr id="64" name="Obdélník: se zakulacenými rohy 63">
              <a:extLst>
                <a:ext uri="{FF2B5EF4-FFF2-40B4-BE49-F238E27FC236}">
                  <a16:creationId xmlns:a16="http://schemas.microsoft.com/office/drawing/2014/main" id="{611E1431-85DC-4B64-AAA8-EB63EDBB0B92}"/>
                </a:ext>
              </a:extLst>
            </p:cNvPr>
            <p:cNvSpPr/>
            <p:nvPr/>
          </p:nvSpPr>
          <p:spPr>
            <a:xfrm>
              <a:off x="8652004" y="3539460"/>
              <a:ext cx="983981" cy="175001"/>
            </a:xfrm>
            <a:prstGeom prst="roundRect">
              <a:avLst/>
            </a:prstGeom>
            <a:solidFill>
              <a:srgbClr val="0A5C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</a:t>
              </a:r>
              <a:r>
                <a:rPr lang="cs-CZ" sz="500" dirty="0" err="1">
                  <a:solidFill>
                    <a:schemeClr val="bg1"/>
                  </a:solidFill>
                </a:rPr>
                <a:t>Power</a:t>
              </a:r>
              <a:r>
                <a:rPr lang="cs-CZ" sz="500" dirty="0">
                  <a:solidFill>
                    <a:schemeClr val="bg1"/>
                  </a:solidFill>
                </a:rPr>
                <a:t> </a:t>
              </a:r>
              <a:r>
                <a:rPr lang="cs-CZ" sz="500" dirty="0" err="1">
                  <a:solidFill>
                    <a:schemeClr val="bg1"/>
                  </a:solidFill>
                </a:rPr>
                <a:t>Flow</a:t>
              </a:r>
              <a:endParaRPr lang="cs-CZ" sz="500" dirty="0">
                <a:solidFill>
                  <a:schemeClr val="bg1"/>
                </a:solidFill>
              </a:endParaRPr>
            </a:p>
            <a:p>
              <a:r>
                <a:rPr lang="cs-CZ" sz="500" dirty="0">
                  <a:solidFill>
                    <a:schemeClr val="bg1"/>
                  </a:solidFill>
                </a:rPr>
                <a:t>RGB: 10-92-255, HEX: 0A5CFF</a:t>
              </a:r>
            </a:p>
          </p:txBody>
        </p:sp>
        <p:sp>
          <p:nvSpPr>
            <p:cNvPr id="65" name="Obdélník: se zakulacenými rohy 64">
              <a:extLst>
                <a:ext uri="{FF2B5EF4-FFF2-40B4-BE49-F238E27FC236}">
                  <a16:creationId xmlns:a16="http://schemas.microsoft.com/office/drawing/2014/main" id="{D34785D1-58C0-442F-8B96-797CCD2459F4}"/>
                </a:ext>
              </a:extLst>
            </p:cNvPr>
            <p:cNvSpPr/>
            <p:nvPr/>
          </p:nvSpPr>
          <p:spPr>
            <a:xfrm>
              <a:off x="8652004" y="3737036"/>
              <a:ext cx="983981" cy="175000"/>
            </a:xfrm>
            <a:prstGeom prst="roundRect">
              <a:avLst/>
            </a:prstGeom>
            <a:solidFill>
              <a:srgbClr val="107C1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Green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16-124-16, HEX: 107C10</a:t>
              </a:r>
            </a:p>
          </p:txBody>
        </p:sp>
        <p:sp>
          <p:nvSpPr>
            <p:cNvPr id="66" name="Obdélník: se zakulacenými rohy 65">
              <a:extLst>
                <a:ext uri="{FF2B5EF4-FFF2-40B4-BE49-F238E27FC236}">
                  <a16:creationId xmlns:a16="http://schemas.microsoft.com/office/drawing/2014/main" id="{678F7C91-7FCB-4777-AAD4-746FC78B24F0}"/>
                </a:ext>
              </a:extLst>
            </p:cNvPr>
            <p:cNvSpPr/>
            <p:nvPr/>
          </p:nvSpPr>
          <p:spPr>
            <a:xfrm>
              <a:off x="8652004" y="3938382"/>
              <a:ext cx="983981" cy="175000"/>
            </a:xfrm>
            <a:prstGeom prst="roundRect">
              <a:avLst/>
            </a:prstGeom>
            <a:solidFill>
              <a:srgbClr val="F6531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246-83-20, HEX: F65314</a:t>
              </a:r>
            </a:p>
          </p:txBody>
        </p:sp>
        <p:sp>
          <p:nvSpPr>
            <p:cNvPr id="67" name="Obdélník: se zakulacenými rohy 66">
              <a:extLst>
                <a:ext uri="{FF2B5EF4-FFF2-40B4-BE49-F238E27FC236}">
                  <a16:creationId xmlns:a16="http://schemas.microsoft.com/office/drawing/2014/main" id="{B67DB0C5-3AFF-4E2B-9330-94DCA4BC01B1}"/>
                </a:ext>
              </a:extLst>
            </p:cNvPr>
            <p:cNvSpPr/>
            <p:nvPr/>
          </p:nvSpPr>
          <p:spPr>
            <a:xfrm>
              <a:off x="8652004" y="4133686"/>
              <a:ext cx="983981" cy="175000"/>
            </a:xfrm>
            <a:prstGeom prst="roundRect">
              <a:avLst/>
            </a:prstGeom>
            <a:solidFill>
              <a:srgbClr val="00A1F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0-161-241, HEX: 00A1F1</a:t>
              </a:r>
            </a:p>
          </p:txBody>
        </p:sp>
        <p:sp>
          <p:nvSpPr>
            <p:cNvPr id="68" name="Obdélník: se zakulacenými rohy 67">
              <a:extLst>
                <a:ext uri="{FF2B5EF4-FFF2-40B4-BE49-F238E27FC236}">
                  <a16:creationId xmlns:a16="http://schemas.microsoft.com/office/drawing/2014/main" id="{A80A77C3-A2A2-4589-8272-EFE193BB86C6}"/>
                </a:ext>
              </a:extLst>
            </p:cNvPr>
            <p:cNvSpPr/>
            <p:nvPr/>
          </p:nvSpPr>
          <p:spPr>
            <a:xfrm>
              <a:off x="8652003" y="4330181"/>
              <a:ext cx="983981" cy="175000"/>
            </a:xfrm>
            <a:prstGeom prst="roundRect">
              <a:avLst/>
            </a:prstGeom>
            <a:solidFill>
              <a:srgbClr val="7CB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124-187-0, HEX: 7CBB00</a:t>
              </a:r>
            </a:p>
          </p:txBody>
        </p:sp>
        <p:sp>
          <p:nvSpPr>
            <p:cNvPr id="69" name="Obdélník: se zakulacenými rohy 68">
              <a:extLst>
                <a:ext uri="{FF2B5EF4-FFF2-40B4-BE49-F238E27FC236}">
                  <a16:creationId xmlns:a16="http://schemas.microsoft.com/office/drawing/2014/main" id="{55243272-3966-4411-A5FA-F5C79EF7ABEF}"/>
                </a:ext>
              </a:extLst>
            </p:cNvPr>
            <p:cNvSpPr/>
            <p:nvPr/>
          </p:nvSpPr>
          <p:spPr>
            <a:xfrm>
              <a:off x="8652006" y="2568672"/>
              <a:ext cx="983981" cy="175000"/>
            </a:xfrm>
            <a:prstGeom prst="roundRect">
              <a:avLst/>
            </a:prstGeom>
            <a:solidFill>
              <a:srgbClr val="001C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MS Dynamics 365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0-28-68, HEX: 001C44</a:t>
              </a:r>
            </a:p>
          </p:txBody>
        </p:sp>
        <p:sp>
          <p:nvSpPr>
            <p:cNvPr id="70" name="Obdélník: se zakulacenými rohy 69">
              <a:extLst>
                <a:ext uri="{FF2B5EF4-FFF2-40B4-BE49-F238E27FC236}">
                  <a16:creationId xmlns:a16="http://schemas.microsoft.com/office/drawing/2014/main" id="{87B88F17-0DE9-4FE0-8192-70500A8F61DF}"/>
                </a:ext>
              </a:extLst>
            </p:cNvPr>
            <p:cNvSpPr/>
            <p:nvPr/>
          </p:nvSpPr>
          <p:spPr>
            <a:xfrm>
              <a:off x="8652002" y="4525925"/>
              <a:ext cx="983981" cy="175000"/>
            </a:xfrm>
            <a:prstGeom prst="roundRect">
              <a:avLst/>
            </a:prstGeom>
            <a:solidFill>
              <a:srgbClr val="FFBB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cs-CZ" sz="500" dirty="0">
                  <a:solidFill>
                    <a:schemeClr val="bg1"/>
                  </a:solidFill>
                </a:rPr>
                <a:t>Microsoft LOGO</a:t>
              </a:r>
            </a:p>
            <a:p>
              <a:r>
                <a:rPr lang="cs-CZ" sz="500" dirty="0">
                  <a:solidFill>
                    <a:schemeClr val="bg1"/>
                  </a:solidFill>
                </a:rPr>
                <a:t>RGB: 255-187-0, HEX: FFBB00</a:t>
              </a:r>
            </a:p>
          </p:txBody>
        </p:sp>
        <p:sp>
          <p:nvSpPr>
            <p:cNvPr id="73" name="TextovéPole 72">
              <a:extLst>
                <a:ext uri="{FF2B5EF4-FFF2-40B4-BE49-F238E27FC236}">
                  <a16:creationId xmlns:a16="http://schemas.microsoft.com/office/drawing/2014/main" id="{2D1CE2FB-3C1F-4C3B-A218-AEC27FD37166}"/>
                </a:ext>
              </a:extLst>
            </p:cNvPr>
            <p:cNvSpPr txBox="1"/>
            <p:nvPr/>
          </p:nvSpPr>
          <p:spPr>
            <a:xfrm rot="16200000">
              <a:off x="7521568" y="3460577"/>
              <a:ext cx="1999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800" dirty="0"/>
                <a:t>Microsoft barvy</a:t>
              </a:r>
            </a:p>
          </p:txBody>
        </p:sp>
      </p:grpSp>
      <p:sp>
        <p:nvSpPr>
          <p:cNvPr id="6" name="Nadpis 5">
            <a:extLst>
              <a:ext uri="{FF2B5EF4-FFF2-40B4-BE49-F238E27FC236}">
                <a16:creationId xmlns:a16="http://schemas.microsoft.com/office/drawing/2014/main" id="{AD39E725-3DE3-B345-80E8-D8B451EA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saver</a:t>
            </a:r>
            <a:r>
              <a:rPr lang="cs-CZ" dirty="0"/>
              <a:t> </a:t>
            </a:r>
            <a:r>
              <a:rPr lang="cs-CZ" dirty="0" err="1"/>
              <a:t>slide</a:t>
            </a:r>
            <a:r>
              <a:rPr lang="cs-CZ" dirty="0"/>
              <a:t> – copy </a:t>
            </a:r>
            <a:r>
              <a:rPr lang="cs-CZ" dirty="0" err="1"/>
              <a:t>objects</a:t>
            </a:r>
            <a:r>
              <a:rPr lang="cs-CZ" dirty="0"/>
              <a:t> and use </a:t>
            </a:r>
            <a:r>
              <a:rPr lang="cs-CZ" dirty="0" err="1"/>
              <a:t>colours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E29F2F03-5028-A249-AC5F-9C1F1D79D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8" name="Obdélník: se zakulacenými rohy 33">
            <a:extLst>
              <a:ext uri="{FF2B5EF4-FFF2-40B4-BE49-F238E27FC236}">
                <a16:creationId xmlns:a16="http://schemas.microsoft.com/office/drawing/2014/main" id="{A202B386-F9C9-F24A-872C-2D42CE938F3F}"/>
              </a:ext>
            </a:extLst>
          </p:cNvPr>
          <p:cNvSpPr/>
          <p:nvPr/>
        </p:nvSpPr>
        <p:spPr>
          <a:xfrm>
            <a:off x="6046489" y="2758956"/>
            <a:ext cx="1403007" cy="256321"/>
          </a:xfrm>
          <a:prstGeom prst="roundRect">
            <a:avLst/>
          </a:prstGeom>
          <a:solidFill>
            <a:srgbClr val="9A0000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NVR 3Red</a:t>
            </a:r>
          </a:p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RGB: 154-0-0, HEX: 9A0000 </a:t>
            </a:r>
          </a:p>
        </p:txBody>
      </p:sp>
      <p:sp>
        <p:nvSpPr>
          <p:cNvPr id="89" name="Obdélník: se zakulacenými rohy 34">
            <a:extLst>
              <a:ext uri="{FF2B5EF4-FFF2-40B4-BE49-F238E27FC236}">
                <a16:creationId xmlns:a16="http://schemas.microsoft.com/office/drawing/2014/main" id="{9EEBA919-F047-C54F-BEC2-E450DEAD2161}"/>
              </a:ext>
            </a:extLst>
          </p:cNvPr>
          <p:cNvSpPr/>
          <p:nvPr/>
        </p:nvSpPr>
        <p:spPr>
          <a:xfrm>
            <a:off x="6046489" y="3048969"/>
            <a:ext cx="1403004" cy="259751"/>
          </a:xfrm>
          <a:prstGeom prst="roundRect">
            <a:avLst/>
          </a:prstGeom>
          <a:solidFill>
            <a:srgbClr val="CC4D00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3Orange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204-77-0, HEX: CC4D00</a:t>
            </a:r>
          </a:p>
        </p:txBody>
      </p:sp>
      <p:sp>
        <p:nvSpPr>
          <p:cNvPr id="90" name="Obdélník: se zakulacenými rohy 35">
            <a:extLst>
              <a:ext uri="{FF2B5EF4-FFF2-40B4-BE49-F238E27FC236}">
                <a16:creationId xmlns:a16="http://schemas.microsoft.com/office/drawing/2014/main" id="{3630262F-DF21-7341-919F-D61DAC7ADBF5}"/>
              </a:ext>
            </a:extLst>
          </p:cNvPr>
          <p:cNvSpPr/>
          <p:nvPr/>
        </p:nvSpPr>
        <p:spPr>
          <a:xfrm>
            <a:off x="6046489" y="3966990"/>
            <a:ext cx="1403004" cy="259750"/>
          </a:xfrm>
          <a:prstGeom prst="roundRect">
            <a:avLst/>
          </a:prstGeom>
          <a:solidFill>
            <a:srgbClr val="0E0059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3Navy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14-0-89, HEX: 0E0059</a:t>
            </a:r>
          </a:p>
        </p:txBody>
      </p:sp>
      <p:sp>
        <p:nvSpPr>
          <p:cNvPr id="91" name="Obdélník: se zakulacenými rohy 36">
            <a:extLst>
              <a:ext uri="{FF2B5EF4-FFF2-40B4-BE49-F238E27FC236}">
                <a16:creationId xmlns:a16="http://schemas.microsoft.com/office/drawing/2014/main" id="{4BCFC67C-8C5E-8541-94DC-C9D78136A19C}"/>
              </a:ext>
            </a:extLst>
          </p:cNvPr>
          <p:cNvSpPr/>
          <p:nvPr/>
        </p:nvSpPr>
        <p:spPr>
          <a:xfrm>
            <a:off x="6046489" y="3639856"/>
            <a:ext cx="1403004" cy="259750"/>
          </a:xfrm>
          <a:prstGeom prst="roundRect">
            <a:avLst/>
          </a:prstGeom>
          <a:solidFill>
            <a:srgbClr val="FFD160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3Yellow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255-209-96, HEX: FFD160</a:t>
            </a:r>
          </a:p>
        </p:txBody>
      </p:sp>
      <p:sp>
        <p:nvSpPr>
          <p:cNvPr id="92" name="Obdélník: se zakulacenými rohy 37">
            <a:extLst>
              <a:ext uri="{FF2B5EF4-FFF2-40B4-BE49-F238E27FC236}">
                <a16:creationId xmlns:a16="http://schemas.microsoft.com/office/drawing/2014/main" id="{DB43E72C-33AD-5E4F-BEBF-F7E3B29929B6}"/>
              </a:ext>
            </a:extLst>
          </p:cNvPr>
          <p:cNvSpPr/>
          <p:nvPr/>
        </p:nvSpPr>
        <p:spPr>
          <a:xfrm>
            <a:off x="6046489" y="3344741"/>
            <a:ext cx="1403004" cy="259750"/>
          </a:xfrm>
          <a:prstGeom prst="roundRect">
            <a:avLst/>
          </a:prstGeom>
          <a:solidFill>
            <a:srgbClr val="00A5A6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NVR 3Ocean</a:t>
            </a:r>
          </a:p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RGB: 0-165-167, HEX: 00A5A7</a:t>
            </a:r>
          </a:p>
        </p:txBody>
      </p:sp>
      <p:sp>
        <p:nvSpPr>
          <p:cNvPr id="93" name="Obdélník: se zakulacenými rohy 38">
            <a:extLst>
              <a:ext uri="{FF2B5EF4-FFF2-40B4-BE49-F238E27FC236}">
                <a16:creationId xmlns:a16="http://schemas.microsoft.com/office/drawing/2014/main" id="{968EB503-24B8-6141-BA5D-29124AD3C6DF}"/>
              </a:ext>
            </a:extLst>
          </p:cNvPr>
          <p:cNvSpPr/>
          <p:nvPr/>
        </p:nvSpPr>
        <p:spPr>
          <a:xfrm>
            <a:off x="6046489" y="4255427"/>
            <a:ext cx="1403004" cy="259750"/>
          </a:xfrm>
          <a:prstGeom prst="roundRect">
            <a:avLst/>
          </a:prstGeom>
          <a:solidFill>
            <a:srgbClr val="00A2FF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NVR Sky</a:t>
            </a:r>
          </a:p>
          <a:p>
            <a:r>
              <a:rPr lang="en-US" sz="600" dirty="0">
                <a:solidFill>
                  <a:schemeClr val="bg1"/>
                </a:solidFill>
              </a:rPr>
              <a:t>RGB: 0-162-255, HEX: 00A2FF</a:t>
            </a:r>
          </a:p>
        </p:txBody>
      </p: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2C3AE4BF-B21E-9E49-85EC-1B77260E3297}"/>
              </a:ext>
            </a:extLst>
          </p:cNvPr>
          <p:cNvSpPr txBox="1"/>
          <p:nvPr/>
        </p:nvSpPr>
        <p:spPr>
          <a:xfrm>
            <a:off x="6046489" y="1264106"/>
            <a:ext cx="1820654" cy="246221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b="1"/>
              <a:t>NAVERTICA Office 365 Palette</a:t>
            </a:r>
          </a:p>
        </p:txBody>
      </p:sp>
      <p:sp>
        <p:nvSpPr>
          <p:cNvPr id="95" name="Obdélník: se zakulacenými rohy 30">
            <a:extLst>
              <a:ext uri="{FF2B5EF4-FFF2-40B4-BE49-F238E27FC236}">
                <a16:creationId xmlns:a16="http://schemas.microsoft.com/office/drawing/2014/main" id="{D057327E-7A76-9C40-B51C-918962B028AE}"/>
              </a:ext>
            </a:extLst>
          </p:cNvPr>
          <p:cNvSpPr/>
          <p:nvPr/>
        </p:nvSpPr>
        <p:spPr>
          <a:xfrm>
            <a:off x="6046489" y="2170003"/>
            <a:ext cx="1403004" cy="259750"/>
          </a:xfrm>
          <a:prstGeom prst="roundRect">
            <a:avLst/>
          </a:prstGeom>
          <a:solidFill>
            <a:srgbClr val="EAE7E7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NVR Gray - PANTONE 11-4800&lt;</a:t>
            </a:r>
          </a:p>
          <a:p>
            <a:r>
              <a:rPr lang="en-US" sz="600" dirty="0">
                <a:solidFill>
                  <a:schemeClr val="tx1"/>
                </a:solidFill>
              </a:rPr>
              <a:t>RGB: 234-231-231, HEX: EAE7E7</a:t>
            </a:r>
          </a:p>
        </p:txBody>
      </p:sp>
      <p:sp>
        <p:nvSpPr>
          <p:cNvPr id="96" name="Obdélník: se zakulacenými rohy 31">
            <a:extLst>
              <a:ext uri="{FF2B5EF4-FFF2-40B4-BE49-F238E27FC236}">
                <a16:creationId xmlns:a16="http://schemas.microsoft.com/office/drawing/2014/main" id="{271822D5-21A1-A442-9D52-4A120A3D2CE2}"/>
              </a:ext>
            </a:extLst>
          </p:cNvPr>
          <p:cNvSpPr/>
          <p:nvPr/>
        </p:nvSpPr>
        <p:spPr>
          <a:xfrm>
            <a:off x="6046489" y="1885218"/>
            <a:ext cx="1403004" cy="259751"/>
          </a:xfrm>
          <a:prstGeom prst="roundRect">
            <a:avLst/>
          </a:prstGeom>
          <a:solidFill>
            <a:schemeClr val="tx1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defTabSz="457067">
              <a:defRPr/>
            </a:pPr>
            <a:r>
              <a:rPr lang="en-US" sz="600">
                <a:solidFill>
                  <a:schemeClr val="bg1"/>
                </a:solidFill>
              </a:rPr>
              <a:t>NVR Black - PANTONE Black c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0-0-0, HEX: 000000</a:t>
            </a:r>
          </a:p>
        </p:txBody>
      </p:sp>
      <p:sp>
        <p:nvSpPr>
          <p:cNvPr id="97" name="Obdélník: se zakulacenými rohy 32">
            <a:extLst>
              <a:ext uri="{FF2B5EF4-FFF2-40B4-BE49-F238E27FC236}">
                <a16:creationId xmlns:a16="http://schemas.microsoft.com/office/drawing/2014/main" id="{1318DED1-A9BC-9F4C-B6F9-C1358D9AE8B9}"/>
              </a:ext>
            </a:extLst>
          </p:cNvPr>
          <p:cNvSpPr/>
          <p:nvPr/>
        </p:nvSpPr>
        <p:spPr>
          <a:xfrm>
            <a:off x="6046489" y="2456459"/>
            <a:ext cx="1403004" cy="259751"/>
          </a:xfrm>
          <a:prstGeom prst="roundRect">
            <a:avLst/>
          </a:prstGeom>
          <a:solidFill>
            <a:schemeClr val="tx2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Stone -  Warm gray 11 c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106-94-79, HEX 6A5E4F</a:t>
            </a:r>
          </a:p>
        </p:txBody>
      </p:sp>
      <p:sp>
        <p:nvSpPr>
          <p:cNvPr id="98" name="Obdélník: se zakulacenými rohy 39">
            <a:extLst>
              <a:ext uri="{FF2B5EF4-FFF2-40B4-BE49-F238E27FC236}">
                <a16:creationId xmlns:a16="http://schemas.microsoft.com/office/drawing/2014/main" id="{AEA61493-158A-B144-A46E-2C362904B355}"/>
              </a:ext>
            </a:extLst>
          </p:cNvPr>
          <p:cNvSpPr/>
          <p:nvPr/>
        </p:nvSpPr>
        <p:spPr>
          <a:xfrm>
            <a:off x="6046496" y="1600468"/>
            <a:ext cx="1403004" cy="259750"/>
          </a:xfrm>
          <a:prstGeom prst="roundRect">
            <a:avLst/>
          </a:prstGeom>
          <a:solidFill>
            <a:schemeClr val="bg1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NVR White – PANTONE (no color)</a:t>
            </a:r>
          </a:p>
          <a:p>
            <a:r>
              <a:rPr lang="en-US" sz="600" dirty="0">
                <a:solidFill>
                  <a:schemeClr val="tx1"/>
                </a:solidFill>
              </a:rPr>
              <a:t>RGB: 255-255-255, HEX: FFFFFF</a:t>
            </a:r>
          </a:p>
        </p:txBody>
      </p:sp>
      <p:sp>
        <p:nvSpPr>
          <p:cNvPr id="99" name="Hranaté závorky 98">
            <a:extLst>
              <a:ext uri="{FF2B5EF4-FFF2-40B4-BE49-F238E27FC236}">
                <a16:creationId xmlns:a16="http://schemas.microsoft.com/office/drawing/2014/main" id="{509B7995-8768-AB4B-8F46-78B200FACD56}"/>
              </a:ext>
            </a:extLst>
          </p:cNvPr>
          <p:cNvSpPr/>
          <p:nvPr/>
        </p:nvSpPr>
        <p:spPr>
          <a:xfrm>
            <a:off x="7504706" y="1607589"/>
            <a:ext cx="946782" cy="1105510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Background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</a:rPr>
              <a:t>&amp;</a:t>
            </a:r>
          </a:p>
          <a:p>
            <a:pPr algn="ctr"/>
            <a:r>
              <a:rPr lang="en-US" sz="900" dirty="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100" name="Hranaté závorky 99">
            <a:extLst>
              <a:ext uri="{FF2B5EF4-FFF2-40B4-BE49-F238E27FC236}">
                <a16:creationId xmlns:a16="http://schemas.microsoft.com/office/drawing/2014/main" id="{AB6439B4-59C8-0E49-AA9A-AAED111B228D}"/>
              </a:ext>
            </a:extLst>
          </p:cNvPr>
          <p:cNvSpPr/>
          <p:nvPr/>
        </p:nvSpPr>
        <p:spPr>
          <a:xfrm>
            <a:off x="7504706" y="2758447"/>
            <a:ext cx="946782" cy="1747239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Objects</a:t>
            </a:r>
          </a:p>
        </p:txBody>
      </p:sp>
      <p:sp>
        <p:nvSpPr>
          <p:cNvPr id="101" name="Hranaté závorky 100">
            <a:extLst>
              <a:ext uri="{FF2B5EF4-FFF2-40B4-BE49-F238E27FC236}">
                <a16:creationId xmlns:a16="http://schemas.microsoft.com/office/drawing/2014/main" id="{58E76791-F0A1-F041-8198-C89C0EE1BADF}"/>
              </a:ext>
            </a:extLst>
          </p:cNvPr>
          <p:cNvSpPr/>
          <p:nvPr/>
        </p:nvSpPr>
        <p:spPr>
          <a:xfrm>
            <a:off x="7504706" y="4551034"/>
            <a:ext cx="946782" cy="387393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Hypertext link</a:t>
            </a:r>
          </a:p>
        </p:txBody>
      </p:sp>
      <p:cxnSp>
        <p:nvCxnSpPr>
          <p:cNvPr id="20" name="Pravoúhlá spojnice 19">
            <a:extLst>
              <a:ext uri="{FF2B5EF4-FFF2-40B4-BE49-F238E27FC236}">
                <a16:creationId xmlns:a16="http://schemas.microsoft.com/office/drawing/2014/main" id="{2E303E49-A2E0-7443-BE30-A3D60D114C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97289" y="1730343"/>
            <a:ext cx="7" cy="855992"/>
          </a:xfrm>
          <a:prstGeom prst="bentConnector3">
            <a:avLst>
              <a:gd name="adj1" fmla="val 3265814286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Pravoúhlá spojnice 116">
            <a:extLst>
              <a:ext uri="{FF2B5EF4-FFF2-40B4-BE49-F238E27FC236}">
                <a16:creationId xmlns:a16="http://schemas.microsoft.com/office/drawing/2014/main" id="{642494D4-335E-5543-AD63-5AFD9E3C79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93188" y="2887813"/>
            <a:ext cx="7" cy="855992"/>
          </a:xfrm>
          <a:prstGeom prst="bentConnector3">
            <a:avLst>
              <a:gd name="adj1" fmla="val 3265814286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Pravoúhlá spojnice 117">
            <a:extLst>
              <a:ext uri="{FF2B5EF4-FFF2-40B4-BE49-F238E27FC236}">
                <a16:creationId xmlns:a16="http://schemas.microsoft.com/office/drawing/2014/main" id="{BF02F72D-3699-B841-9434-C541650D18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1389" y="4096864"/>
            <a:ext cx="12700" cy="288437"/>
          </a:xfrm>
          <a:prstGeom prst="bentConnector3">
            <a:avLst>
              <a:gd name="adj1" fmla="val 180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ovéPole 118">
            <a:extLst>
              <a:ext uri="{FF2B5EF4-FFF2-40B4-BE49-F238E27FC236}">
                <a16:creationId xmlns:a16="http://schemas.microsoft.com/office/drawing/2014/main" id="{4C457AE3-58CF-0B42-A673-94B102284FBB}"/>
              </a:ext>
            </a:extLst>
          </p:cNvPr>
          <p:cNvSpPr txBox="1"/>
          <p:nvPr/>
        </p:nvSpPr>
        <p:spPr>
          <a:xfrm rot="16200000">
            <a:off x="5068817" y="1887646"/>
            <a:ext cx="1086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Line example</a:t>
            </a:r>
          </a:p>
        </p:txBody>
      </p:sp>
      <p:sp>
        <p:nvSpPr>
          <p:cNvPr id="121" name="Obdélník: se zakulacenými rohy 56">
            <a:extLst>
              <a:ext uri="{FF2B5EF4-FFF2-40B4-BE49-F238E27FC236}">
                <a16:creationId xmlns:a16="http://schemas.microsoft.com/office/drawing/2014/main" id="{C400AB77-F25D-454D-B1EC-8B98FF018192}"/>
              </a:ext>
            </a:extLst>
          </p:cNvPr>
          <p:cNvSpPr/>
          <p:nvPr/>
        </p:nvSpPr>
        <p:spPr>
          <a:xfrm>
            <a:off x="6472859" y="4763427"/>
            <a:ext cx="983981" cy="175000"/>
          </a:xfrm>
          <a:prstGeom prst="roundRect">
            <a:avLst/>
          </a:prstGeom>
          <a:solidFill>
            <a:srgbClr val="FE68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cs-CZ" sz="500" dirty="0">
                <a:solidFill>
                  <a:schemeClr val="bg1"/>
                </a:solidFill>
              </a:rPr>
              <a:t>NVR Orange - PANTONE 1585-c</a:t>
            </a:r>
          </a:p>
          <a:p>
            <a:r>
              <a:rPr lang="cs-CZ" sz="500" dirty="0">
                <a:solidFill>
                  <a:schemeClr val="bg1"/>
                </a:solidFill>
              </a:rPr>
              <a:t>RGB: 254-104-4, HEX: FE6804</a:t>
            </a:r>
          </a:p>
        </p:txBody>
      </p:sp>
      <p:sp>
        <p:nvSpPr>
          <p:cNvPr id="123" name="Obdélník: se zakulacenými rohy 55">
            <a:extLst>
              <a:ext uri="{FF2B5EF4-FFF2-40B4-BE49-F238E27FC236}">
                <a16:creationId xmlns:a16="http://schemas.microsoft.com/office/drawing/2014/main" id="{14EDE9AD-D4EA-744F-B252-8203646CB6F3}"/>
              </a:ext>
            </a:extLst>
          </p:cNvPr>
          <p:cNvSpPr/>
          <p:nvPr/>
        </p:nvSpPr>
        <p:spPr>
          <a:xfrm>
            <a:off x="6460278" y="4551034"/>
            <a:ext cx="983981" cy="175001"/>
          </a:xfrm>
          <a:prstGeom prst="roundRect">
            <a:avLst/>
          </a:prstGeom>
          <a:solidFill>
            <a:srgbClr val="2864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cs-CZ" sz="500" dirty="0">
                <a:solidFill>
                  <a:schemeClr val="bg1"/>
                </a:solidFill>
              </a:rPr>
              <a:t>NVR Blue -  PANTONE 7684-c</a:t>
            </a:r>
          </a:p>
          <a:p>
            <a:r>
              <a:rPr lang="cs-CZ" sz="500" dirty="0">
                <a:solidFill>
                  <a:schemeClr val="bg1"/>
                </a:solidFill>
              </a:rPr>
              <a:t>RGB: 40-100, 162, HEX: 2864A2</a:t>
            </a:r>
          </a:p>
        </p:txBody>
      </p:sp>
    </p:spTree>
    <p:extLst>
      <p:ext uri="{BB962C8B-B14F-4D97-AF65-F5344CB8AC3E}">
        <p14:creationId xmlns:p14="http://schemas.microsoft.com/office/powerpoint/2010/main" val="203182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véPole 28">
            <a:extLst>
              <a:ext uri="{FF2B5EF4-FFF2-40B4-BE49-F238E27FC236}">
                <a16:creationId xmlns:a16="http://schemas.microsoft.com/office/drawing/2014/main" id="{15CA5866-FD08-4C57-9AAB-B0A7911AFE10}"/>
              </a:ext>
            </a:extLst>
          </p:cNvPr>
          <p:cNvSpPr txBox="1"/>
          <p:nvPr/>
        </p:nvSpPr>
        <p:spPr>
          <a:xfrm>
            <a:off x="3032795" y="1331736"/>
            <a:ext cx="182065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/>
              <a:t>NVR Primary colour palette</a:t>
            </a:r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B6964B7B-7ADB-43CF-87EF-A2F2EC3996EC}"/>
              </a:ext>
            </a:extLst>
          </p:cNvPr>
          <p:cNvSpPr/>
          <p:nvPr/>
        </p:nvSpPr>
        <p:spPr>
          <a:xfrm>
            <a:off x="3032796" y="1837224"/>
            <a:ext cx="1115137" cy="195939"/>
          </a:xfrm>
          <a:prstGeom prst="roundRect">
            <a:avLst/>
          </a:prstGeom>
          <a:solidFill>
            <a:srgbClr val="EAE7E7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500">
                <a:solidFill>
                  <a:schemeClr val="tx1"/>
                </a:solidFill>
              </a:rPr>
              <a:t>NVR Gray - PANTONE 11-4800</a:t>
            </a:r>
          </a:p>
          <a:p>
            <a:r>
              <a:rPr lang="en-US" sz="500">
                <a:solidFill>
                  <a:schemeClr val="tx1"/>
                </a:solidFill>
              </a:rPr>
              <a:t>RGB: 234-231-231, HEX: EAE7E7</a:t>
            </a:r>
          </a:p>
        </p:txBody>
      </p:sp>
      <p:sp>
        <p:nvSpPr>
          <p:cNvPr id="32" name="Obdélník: se zakulacenými rohy 31">
            <a:extLst>
              <a:ext uri="{FF2B5EF4-FFF2-40B4-BE49-F238E27FC236}">
                <a16:creationId xmlns:a16="http://schemas.microsoft.com/office/drawing/2014/main" id="{6282A381-2238-48FE-B613-FF5A278ED5E0}"/>
              </a:ext>
            </a:extLst>
          </p:cNvPr>
          <p:cNvSpPr/>
          <p:nvPr/>
        </p:nvSpPr>
        <p:spPr>
          <a:xfrm>
            <a:off x="3032796" y="2050384"/>
            <a:ext cx="1115137" cy="195940"/>
          </a:xfrm>
          <a:prstGeom prst="roundRect">
            <a:avLst/>
          </a:prstGeom>
          <a:solidFill>
            <a:schemeClr val="tx1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defTabSz="457067">
              <a:defRPr/>
            </a:pPr>
            <a:r>
              <a:rPr lang="en-US" sz="500">
                <a:solidFill>
                  <a:schemeClr val="bg1"/>
                </a:solidFill>
              </a:rPr>
              <a:t>NVR Black - PANTONE Black c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0-0-0, HEX: 000000</a:t>
            </a:r>
          </a:p>
        </p:txBody>
      </p:sp>
      <p:sp>
        <p:nvSpPr>
          <p:cNvPr id="33" name="Obdélník: se zakulacenými rohy 32">
            <a:extLst>
              <a:ext uri="{FF2B5EF4-FFF2-40B4-BE49-F238E27FC236}">
                <a16:creationId xmlns:a16="http://schemas.microsoft.com/office/drawing/2014/main" id="{FE1657F1-F3A9-442D-9047-2EFAE0D02DF5}"/>
              </a:ext>
            </a:extLst>
          </p:cNvPr>
          <p:cNvSpPr/>
          <p:nvPr/>
        </p:nvSpPr>
        <p:spPr>
          <a:xfrm>
            <a:off x="3032796" y="2266781"/>
            <a:ext cx="1115137" cy="195940"/>
          </a:xfrm>
          <a:prstGeom prst="roundRect">
            <a:avLst/>
          </a:prstGeom>
          <a:solidFill>
            <a:schemeClr val="tx2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Stone -  Warm gray 11 c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106-94-79, HEX 6A5E4F</a:t>
            </a:r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B89F7348-873C-4BF9-A479-078F2F5B0F83}"/>
              </a:ext>
            </a:extLst>
          </p:cNvPr>
          <p:cNvSpPr/>
          <p:nvPr/>
        </p:nvSpPr>
        <p:spPr>
          <a:xfrm>
            <a:off x="3032796" y="3736149"/>
            <a:ext cx="1115137" cy="193353"/>
          </a:xfrm>
          <a:prstGeom prst="roundRect">
            <a:avLst/>
          </a:prstGeom>
          <a:solidFill>
            <a:srgbClr val="9A0000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3Red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154-0-0, HEX: 9A0000 </a:t>
            </a:r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3E908705-6148-414D-AF44-BB09596C4A21}"/>
              </a:ext>
            </a:extLst>
          </p:cNvPr>
          <p:cNvSpPr/>
          <p:nvPr/>
        </p:nvSpPr>
        <p:spPr>
          <a:xfrm>
            <a:off x="3032796" y="3945793"/>
            <a:ext cx="1115137" cy="195940"/>
          </a:xfrm>
          <a:prstGeom prst="roundRect">
            <a:avLst/>
          </a:prstGeom>
          <a:solidFill>
            <a:srgbClr val="CC4D00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3Orange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204-77-0, HEX: CC4D00</a:t>
            </a:r>
          </a:p>
        </p:txBody>
      </p:sp>
      <p:sp>
        <p:nvSpPr>
          <p:cNvPr id="36" name="Obdélník: se zakulacenými rohy 35">
            <a:extLst>
              <a:ext uri="{FF2B5EF4-FFF2-40B4-BE49-F238E27FC236}">
                <a16:creationId xmlns:a16="http://schemas.microsoft.com/office/drawing/2014/main" id="{D6165881-3F3B-4098-A5B9-64D1B9A90AFA}"/>
              </a:ext>
            </a:extLst>
          </p:cNvPr>
          <p:cNvSpPr/>
          <p:nvPr/>
        </p:nvSpPr>
        <p:spPr>
          <a:xfrm>
            <a:off x="3032796" y="4373457"/>
            <a:ext cx="1115137" cy="195939"/>
          </a:xfrm>
          <a:prstGeom prst="roundRect">
            <a:avLst/>
          </a:prstGeom>
          <a:solidFill>
            <a:srgbClr val="0E0059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3Navy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14-0-89, HEX: 0E0059</a:t>
            </a:r>
          </a:p>
        </p:txBody>
      </p:sp>
      <p:sp>
        <p:nvSpPr>
          <p:cNvPr id="37" name="Obdélník: se zakulacenými rohy 36">
            <a:extLst>
              <a:ext uri="{FF2B5EF4-FFF2-40B4-BE49-F238E27FC236}">
                <a16:creationId xmlns:a16="http://schemas.microsoft.com/office/drawing/2014/main" id="{CB7D7FAD-6E25-4743-B5B1-EC10767459B3}"/>
              </a:ext>
            </a:extLst>
          </p:cNvPr>
          <p:cNvSpPr/>
          <p:nvPr/>
        </p:nvSpPr>
        <p:spPr>
          <a:xfrm>
            <a:off x="3032796" y="4162552"/>
            <a:ext cx="1115137" cy="195939"/>
          </a:xfrm>
          <a:prstGeom prst="roundRect">
            <a:avLst/>
          </a:prstGeom>
          <a:solidFill>
            <a:srgbClr val="FFD160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3Yellow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255-209-96, HEX: FFD160</a:t>
            </a:r>
          </a:p>
        </p:txBody>
      </p:sp>
      <p:sp>
        <p:nvSpPr>
          <p:cNvPr id="38" name="Obdélník: se zakulacenými rohy 37">
            <a:extLst>
              <a:ext uri="{FF2B5EF4-FFF2-40B4-BE49-F238E27FC236}">
                <a16:creationId xmlns:a16="http://schemas.microsoft.com/office/drawing/2014/main" id="{D0E3E1E2-20DD-46D1-8096-DE210F9BD513}"/>
              </a:ext>
            </a:extLst>
          </p:cNvPr>
          <p:cNvSpPr/>
          <p:nvPr/>
        </p:nvSpPr>
        <p:spPr>
          <a:xfrm>
            <a:off x="3032795" y="4799394"/>
            <a:ext cx="1115137" cy="195939"/>
          </a:xfrm>
          <a:prstGeom prst="roundRect">
            <a:avLst/>
          </a:prstGeom>
          <a:solidFill>
            <a:srgbClr val="00A5A6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3Ocean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0-165-167, HEX: 00A5A7</a:t>
            </a:r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ADE3DDCF-927C-44AA-AE7F-7268C62F4A6C}"/>
              </a:ext>
            </a:extLst>
          </p:cNvPr>
          <p:cNvSpPr/>
          <p:nvPr/>
        </p:nvSpPr>
        <p:spPr>
          <a:xfrm>
            <a:off x="3032796" y="3523952"/>
            <a:ext cx="1115137" cy="195939"/>
          </a:xfrm>
          <a:prstGeom prst="roundRect">
            <a:avLst/>
          </a:prstGeom>
          <a:solidFill>
            <a:srgbClr val="00A2FF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500">
                <a:solidFill>
                  <a:schemeClr val="bg1"/>
                </a:solidFill>
              </a:rPr>
              <a:t>NVR Sky</a:t>
            </a:r>
          </a:p>
          <a:p>
            <a:r>
              <a:rPr lang="en-US" sz="500">
                <a:solidFill>
                  <a:schemeClr val="bg1"/>
                </a:solidFill>
              </a:rPr>
              <a:t>RGB: 0-162-255, HEX: 00A2FF</a:t>
            </a:r>
          </a:p>
        </p:txBody>
      </p:sp>
      <p:sp>
        <p:nvSpPr>
          <p:cNvPr id="40" name="Obdélník: se zakulacenými rohy 39">
            <a:extLst>
              <a:ext uri="{FF2B5EF4-FFF2-40B4-BE49-F238E27FC236}">
                <a16:creationId xmlns:a16="http://schemas.microsoft.com/office/drawing/2014/main" id="{4F9D24F8-FCD0-41B9-AF90-F4ECED8BE207}"/>
              </a:ext>
            </a:extLst>
          </p:cNvPr>
          <p:cNvSpPr/>
          <p:nvPr/>
        </p:nvSpPr>
        <p:spPr>
          <a:xfrm>
            <a:off x="3032796" y="1623421"/>
            <a:ext cx="1115137" cy="195939"/>
          </a:xfrm>
          <a:prstGeom prst="roundRect">
            <a:avLst/>
          </a:prstGeom>
          <a:solidFill>
            <a:schemeClr val="bg1"/>
          </a:solidFill>
          <a:ln w="15875" cmpd="sng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500">
                <a:solidFill>
                  <a:schemeClr val="tx1"/>
                </a:solidFill>
              </a:rPr>
              <a:t>NVR White – PANTONE (no color)</a:t>
            </a:r>
          </a:p>
          <a:p>
            <a:r>
              <a:rPr lang="en-US" sz="500">
                <a:solidFill>
                  <a:schemeClr val="tx1"/>
                </a:solidFill>
              </a:rPr>
              <a:t>RGB: 255-255-255, HEX: FFFFFF</a:t>
            </a: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564BF6D9-B939-46D0-98A3-2BE8E4699ED1}"/>
              </a:ext>
            </a:extLst>
          </p:cNvPr>
          <p:cNvSpPr txBox="1"/>
          <p:nvPr/>
        </p:nvSpPr>
        <p:spPr>
          <a:xfrm>
            <a:off x="3032795" y="3011149"/>
            <a:ext cx="15900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/>
              <a:t>NVR Secondary colours</a:t>
            </a:r>
          </a:p>
        </p:txBody>
      </p:sp>
      <p:sp>
        <p:nvSpPr>
          <p:cNvPr id="54" name="Obdélník: se zakulacenými rohy 53">
            <a:extLst>
              <a:ext uri="{FF2B5EF4-FFF2-40B4-BE49-F238E27FC236}">
                <a16:creationId xmlns:a16="http://schemas.microsoft.com/office/drawing/2014/main" id="{93585173-5936-400F-889C-27B90A3A80EF}"/>
              </a:ext>
            </a:extLst>
          </p:cNvPr>
          <p:cNvSpPr/>
          <p:nvPr/>
        </p:nvSpPr>
        <p:spPr>
          <a:xfrm>
            <a:off x="3032797" y="3315320"/>
            <a:ext cx="1115137" cy="195939"/>
          </a:xfrm>
          <a:prstGeom prst="roundRect">
            <a:avLst/>
          </a:prstGeom>
          <a:solidFill>
            <a:srgbClr val="FF92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500">
                <a:solidFill>
                  <a:schemeClr val="bg1"/>
                </a:solidFill>
              </a:rPr>
              <a:t>NVR Tangerine</a:t>
            </a:r>
          </a:p>
          <a:p>
            <a:r>
              <a:rPr lang="en-US" sz="500">
                <a:solidFill>
                  <a:schemeClr val="bg1"/>
                </a:solidFill>
              </a:rPr>
              <a:t>RGB: 255-146-24, HEX: FF9218</a:t>
            </a:r>
          </a:p>
        </p:txBody>
      </p:sp>
      <p:sp>
        <p:nvSpPr>
          <p:cNvPr id="55" name="Obdélník: se zakulacenými rohy 54">
            <a:extLst>
              <a:ext uri="{FF2B5EF4-FFF2-40B4-BE49-F238E27FC236}">
                <a16:creationId xmlns:a16="http://schemas.microsoft.com/office/drawing/2014/main" id="{D97A92D3-9F37-4C3D-84BF-DC4568A9E6D8}"/>
              </a:ext>
            </a:extLst>
          </p:cNvPr>
          <p:cNvSpPr/>
          <p:nvPr/>
        </p:nvSpPr>
        <p:spPr>
          <a:xfrm>
            <a:off x="3032796" y="4588778"/>
            <a:ext cx="1115137" cy="195940"/>
          </a:xfrm>
          <a:prstGeom prst="roundRect">
            <a:avLst/>
          </a:prstGeom>
          <a:solidFill>
            <a:srgbClr val="0048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NVR 3Royal</a:t>
            </a:r>
          </a:p>
          <a:p>
            <a:pPr lvl="0" defTabSz="457067">
              <a:defRPr/>
            </a:pPr>
            <a:r>
              <a:rPr lang="en-US" sz="500">
                <a:solidFill>
                  <a:schemeClr val="bg1"/>
                </a:solidFill>
              </a:rPr>
              <a:t>RGB: 0-72-142, HEX: 00488E</a:t>
            </a:r>
          </a:p>
        </p:txBody>
      </p:sp>
      <p:sp>
        <p:nvSpPr>
          <p:cNvPr id="56" name="Obdélník: se zakulacenými rohy 55">
            <a:extLst>
              <a:ext uri="{FF2B5EF4-FFF2-40B4-BE49-F238E27FC236}">
                <a16:creationId xmlns:a16="http://schemas.microsoft.com/office/drawing/2014/main" id="{9919A770-C455-4181-AD27-94DF8A6AF629}"/>
              </a:ext>
            </a:extLst>
          </p:cNvPr>
          <p:cNvSpPr/>
          <p:nvPr/>
        </p:nvSpPr>
        <p:spPr>
          <a:xfrm>
            <a:off x="3032795" y="2689972"/>
            <a:ext cx="1115137" cy="195940"/>
          </a:xfrm>
          <a:prstGeom prst="roundRect">
            <a:avLst/>
          </a:prstGeom>
          <a:solidFill>
            <a:srgbClr val="2864A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500">
                <a:solidFill>
                  <a:schemeClr val="bg1"/>
                </a:solidFill>
              </a:rPr>
              <a:t>NVR Blue -  PANTONE 7684-c</a:t>
            </a:r>
          </a:p>
          <a:p>
            <a:r>
              <a:rPr lang="en-US" sz="500">
                <a:solidFill>
                  <a:schemeClr val="bg1"/>
                </a:solidFill>
              </a:rPr>
              <a:t>RGB: 40-100, 162, HEX: 2864A2</a:t>
            </a:r>
          </a:p>
        </p:txBody>
      </p:sp>
      <p:sp>
        <p:nvSpPr>
          <p:cNvPr id="57" name="Obdélník: se zakulacenými rohy 56">
            <a:extLst>
              <a:ext uri="{FF2B5EF4-FFF2-40B4-BE49-F238E27FC236}">
                <a16:creationId xmlns:a16="http://schemas.microsoft.com/office/drawing/2014/main" id="{0534574B-490B-4065-AB7A-A7B29516FC68}"/>
              </a:ext>
            </a:extLst>
          </p:cNvPr>
          <p:cNvSpPr/>
          <p:nvPr/>
        </p:nvSpPr>
        <p:spPr>
          <a:xfrm>
            <a:off x="3032796" y="2476554"/>
            <a:ext cx="1115137" cy="195939"/>
          </a:xfrm>
          <a:prstGeom prst="roundRect">
            <a:avLst/>
          </a:prstGeom>
          <a:solidFill>
            <a:srgbClr val="FE680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500">
                <a:solidFill>
                  <a:schemeClr val="bg1"/>
                </a:solidFill>
              </a:rPr>
              <a:t>NVR Orange - PANTONE 1585-c</a:t>
            </a:r>
          </a:p>
          <a:p>
            <a:r>
              <a:rPr lang="en-US" sz="500">
                <a:solidFill>
                  <a:schemeClr val="bg1"/>
                </a:solidFill>
              </a:rPr>
              <a:t>RGB: 254-104-4, HEX: FE6804</a:t>
            </a:r>
          </a:p>
        </p:txBody>
      </p:sp>
      <p:sp>
        <p:nvSpPr>
          <p:cNvPr id="60" name="Obdélník: se zakulacenými rohy 59">
            <a:extLst>
              <a:ext uri="{FF2B5EF4-FFF2-40B4-BE49-F238E27FC236}">
                <a16:creationId xmlns:a16="http://schemas.microsoft.com/office/drawing/2014/main" id="{AC9AADE5-C85B-4D85-B966-B8CAB22B46B3}"/>
              </a:ext>
            </a:extLst>
          </p:cNvPr>
          <p:cNvSpPr/>
          <p:nvPr/>
        </p:nvSpPr>
        <p:spPr>
          <a:xfrm>
            <a:off x="5879633" y="1779324"/>
            <a:ext cx="1327533" cy="229899"/>
          </a:xfrm>
          <a:prstGeom prst="roundRect">
            <a:avLst/>
          </a:prstGeom>
          <a:solidFill>
            <a:srgbClr val="3892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D365, SharPoint ….</a:t>
            </a:r>
          </a:p>
          <a:p>
            <a:r>
              <a:rPr lang="en-US" sz="600">
                <a:solidFill>
                  <a:schemeClr val="bg1"/>
                </a:solidFill>
              </a:rPr>
              <a:t>RGB: 56-146-218, HEX: 3892DA</a:t>
            </a:r>
          </a:p>
        </p:txBody>
      </p:sp>
      <p:sp>
        <p:nvSpPr>
          <p:cNvPr id="61" name="Obdélník: se zakulacenými rohy 60">
            <a:extLst>
              <a:ext uri="{FF2B5EF4-FFF2-40B4-BE49-F238E27FC236}">
                <a16:creationId xmlns:a16="http://schemas.microsoft.com/office/drawing/2014/main" id="{3F0918E4-D0F9-4806-B4EE-ACD60F0BA57E}"/>
              </a:ext>
            </a:extLst>
          </p:cNvPr>
          <p:cNvSpPr/>
          <p:nvPr/>
        </p:nvSpPr>
        <p:spPr>
          <a:xfrm>
            <a:off x="5879633" y="2035806"/>
            <a:ext cx="1327533" cy="229900"/>
          </a:xfrm>
          <a:prstGeom prst="roundRect">
            <a:avLst/>
          </a:prstGeom>
          <a:solidFill>
            <a:srgbClr val="00B6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D365 Business Central</a:t>
            </a:r>
          </a:p>
          <a:p>
            <a:r>
              <a:rPr lang="en-US" sz="600">
                <a:solidFill>
                  <a:schemeClr val="bg1"/>
                </a:solidFill>
              </a:rPr>
              <a:t>RGB: 0-182-194, HEX: 00B6C2</a:t>
            </a:r>
          </a:p>
        </p:txBody>
      </p:sp>
      <p:sp>
        <p:nvSpPr>
          <p:cNvPr id="62" name="Obdélník: se zakulacenými rohy 61">
            <a:extLst>
              <a:ext uri="{FF2B5EF4-FFF2-40B4-BE49-F238E27FC236}">
                <a16:creationId xmlns:a16="http://schemas.microsoft.com/office/drawing/2014/main" id="{3E90F118-11EE-4D5C-A7C8-6B8619320292}"/>
              </a:ext>
            </a:extLst>
          </p:cNvPr>
          <p:cNvSpPr/>
          <p:nvPr/>
        </p:nvSpPr>
        <p:spPr>
          <a:xfrm>
            <a:off x="5879633" y="2292289"/>
            <a:ext cx="1327533" cy="229900"/>
          </a:xfrm>
          <a:prstGeom prst="roundRect">
            <a:avLst/>
          </a:prstGeom>
          <a:solidFill>
            <a:srgbClr val="F2C8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Power BI</a:t>
            </a:r>
          </a:p>
          <a:p>
            <a:r>
              <a:rPr lang="en-US" sz="600">
                <a:solidFill>
                  <a:schemeClr val="bg1"/>
                </a:solidFill>
              </a:rPr>
              <a:t>RGB: 242-200-17, HEX: F2C811</a:t>
            </a:r>
          </a:p>
        </p:txBody>
      </p:sp>
      <p:sp>
        <p:nvSpPr>
          <p:cNvPr id="63" name="Obdélník: se zakulacenými rohy 62">
            <a:extLst>
              <a:ext uri="{FF2B5EF4-FFF2-40B4-BE49-F238E27FC236}">
                <a16:creationId xmlns:a16="http://schemas.microsoft.com/office/drawing/2014/main" id="{D0956D90-B6DA-4A40-86FC-D70FFAA5E5E1}"/>
              </a:ext>
            </a:extLst>
          </p:cNvPr>
          <p:cNvSpPr/>
          <p:nvPr/>
        </p:nvSpPr>
        <p:spPr>
          <a:xfrm>
            <a:off x="5879632" y="2547838"/>
            <a:ext cx="1327533" cy="226864"/>
          </a:xfrm>
          <a:prstGeom prst="roundRect">
            <a:avLst/>
          </a:prstGeom>
          <a:solidFill>
            <a:srgbClr val="5F16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Power Apps</a:t>
            </a:r>
          </a:p>
          <a:p>
            <a:r>
              <a:rPr lang="en-US" sz="600">
                <a:solidFill>
                  <a:schemeClr val="bg1"/>
                </a:solidFill>
              </a:rPr>
              <a:t>RGB: 95-22-97, HEX: 5F1661</a:t>
            </a:r>
          </a:p>
        </p:txBody>
      </p:sp>
      <p:sp>
        <p:nvSpPr>
          <p:cNvPr id="64" name="Obdélník: se zakulacenými rohy 63">
            <a:extLst>
              <a:ext uri="{FF2B5EF4-FFF2-40B4-BE49-F238E27FC236}">
                <a16:creationId xmlns:a16="http://schemas.microsoft.com/office/drawing/2014/main" id="{611E1431-85DC-4B64-AAA8-EB63EDBB0B92}"/>
              </a:ext>
            </a:extLst>
          </p:cNvPr>
          <p:cNvSpPr/>
          <p:nvPr/>
        </p:nvSpPr>
        <p:spPr>
          <a:xfrm>
            <a:off x="5879631" y="2801247"/>
            <a:ext cx="1327533" cy="229900"/>
          </a:xfrm>
          <a:prstGeom prst="roundRect">
            <a:avLst/>
          </a:prstGeom>
          <a:solidFill>
            <a:srgbClr val="0A5C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Power Flow</a:t>
            </a:r>
          </a:p>
          <a:p>
            <a:r>
              <a:rPr lang="en-US" sz="600">
                <a:solidFill>
                  <a:schemeClr val="bg1"/>
                </a:solidFill>
              </a:rPr>
              <a:t>RGB: 10-92-255, HEX: 0A5CFF</a:t>
            </a:r>
          </a:p>
        </p:txBody>
      </p:sp>
      <p:sp>
        <p:nvSpPr>
          <p:cNvPr id="65" name="Obdélník: se zakulacenými rohy 64">
            <a:extLst>
              <a:ext uri="{FF2B5EF4-FFF2-40B4-BE49-F238E27FC236}">
                <a16:creationId xmlns:a16="http://schemas.microsoft.com/office/drawing/2014/main" id="{D34785D1-58C0-442F-8B96-797CCD2459F4}"/>
              </a:ext>
            </a:extLst>
          </p:cNvPr>
          <p:cNvSpPr/>
          <p:nvPr/>
        </p:nvSpPr>
        <p:spPr>
          <a:xfrm>
            <a:off x="5879631" y="3060804"/>
            <a:ext cx="1327533" cy="229899"/>
          </a:xfrm>
          <a:prstGeom prst="roundRect">
            <a:avLst/>
          </a:prstGeom>
          <a:solidFill>
            <a:srgbClr val="107C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Green</a:t>
            </a:r>
          </a:p>
          <a:p>
            <a:r>
              <a:rPr lang="en-US" sz="600">
                <a:solidFill>
                  <a:schemeClr val="bg1"/>
                </a:solidFill>
              </a:rPr>
              <a:t>RGB: 16-124-16, HEX: 107C10</a:t>
            </a:r>
          </a:p>
        </p:txBody>
      </p:sp>
      <p:sp>
        <p:nvSpPr>
          <p:cNvPr id="66" name="Obdélník: se zakulacenými rohy 65">
            <a:extLst>
              <a:ext uri="{FF2B5EF4-FFF2-40B4-BE49-F238E27FC236}">
                <a16:creationId xmlns:a16="http://schemas.microsoft.com/office/drawing/2014/main" id="{678F7C91-7FCB-4777-AAD4-746FC78B24F0}"/>
              </a:ext>
            </a:extLst>
          </p:cNvPr>
          <p:cNvSpPr/>
          <p:nvPr/>
        </p:nvSpPr>
        <p:spPr>
          <a:xfrm>
            <a:off x="7343638" y="1518022"/>
            <a:ext cx="1327533" cy="229899"/>
          </a:xfrm>
          <a:prstGeom prst="roundRect">
            <a:avLst/>
          </a:prstGeom>
          <a:solidFill>
            <a:srgbClr val="F653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Microsoft LOGO</a:t>
            </a:r>
          </a:p>
          <a:p>
            <a:r>
              <a:rPr lang="en-US" sz="600">
                <a:solidFill>
                  <a:schemeClr val="bg1"/>
                </a:solidFill>
              </a:rPr>
              <a:t>RGB: 246-83-20, HEX: F65314</a:t>
            </a:r>
          </a:p>
        </p:txBody>
      </p:sp>
      <p:sp>
        <p:nvSpPr>
          <p:cNvPr id="67" name="Obdélník: se zakulacenými rohy 66">
            <a:extLst>
              <a:ext uri="{FF2B5EF4-FFF2-40B4-BE49-F238E27FC236}">
                <a16:creationId xmlns:a16="http://schemas.microsoft.com/office/drawing/2014/main" id="{B67DB0C5-3AFF-4E2B-9330-94DCA4BC01B1}"/>
              </a:ext>
            </a:extLst>
          </p:cNvPr>
          <p:cNvSpPr/>
          <p:nvPr/>
        </p:nvSpPr>
        <p:spPr>
          <a:xfrm>
            <a:off x="7343638" y="1774595"/>
            <a:ext cx="1327533" cy="229899"/>
          </a:xfrm>
          <a:prstGeom prst="roundRect">
            <a:avLst/>
          </a:prstGeom>
          <a:solidFill>
            <a:srgbClr val="00A1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Microsoft LOGO</a:t>
            </a:r>
          </a:p>
          <a:p>
            <a:r>
              <a:rPr lang="en-US" sz="600">
                <a:solidFill>
                  <a:schemeClr val="bg1"/>
                </a:solidFill>
              </a:rPr>
              <a:t>RGB: 0-161-241, HEX: 00A1F1</a:t>
            </a:r>
          </a:p>
        </p:txBody>
      </p:sp>
      <p:sp>
        <p:nvSpPr>
          <p:cNvPr id="68" name="Obdélník: se zakulacenými rohy 67">
            <a:extLst>
              <a:ext uri="{FF2B5EF4-FFF2-40B4-BE49-F238E27FC236}">
                <a16:creationId xmlns:a16="http://schemas.microsoft.com/office/drawing/2014/main" id="{A80A77C3-A2A2-4589-8272-EFE193BB86C6}"/>
              </a:ext>
            </a:extLst>
          </p:cNvPr>
          <p:cNvSpPr/>
          <p:nvPr/>
        </p:nvSpPr>
        <p:spPr>
          <a:xfrm>
            <a:off x="7343636" y="2032732"/>
            <a:ext cx="1327533" cy="229899"/>
          </a:xfrm>
          <a:prstGeom prst="roundRect">
            <a:avLst/>
          </a:prstGeom>
          <a:solidFill>
            <a:srgbClr val="7CB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Microsoft LOGO</a:t>
            </a:r>
          </a:p>
          <a:p>
            <a:r>
              <a:rPr lang="en-US" sz="600">
                <a:solidFill>
                  <a:schemeClr val="bg1"/>
                </a:solidFill>
              </a:rPr>
              <a:t>RGB: 124-187-0, HEX: 7CBB00</a:t>
            </a:r>
          </a:p>
        </p:txBody>
      </p:sp>
      <p:sp>
        <p:nvSpPr>
          <p:cNvPr id="69" name="Obdélník: se zakulacenými rohy 68">
            <a:extLst>
              <a:ext uri="{FF2B5EF4-FFF2-40B4-BE49-F238E27FC236}">
                <a16:creationId xmlns:a16="http://schemas.microsoft.com/office/drawing/2014/main" id="{55243272-3966-4411-A5FA-F5C79EF7ABEF}"/>
              </a:ext>
            </a:extLst>
          </p:cNvPr>
          <p:cNvSpPr/>
          <p:nvPr/>
        </p:nvSpPr>
        <p:spPr>
          <a:xfrm>
            <a:off x="5879633" y="1525915"/>
            <a:ext cx="1327533" cy="229899"/>
          </a:xfrm>
          <a:prstGeom prst="roundRect">
            <a:avLst/>
          </a:prstGeom>
          <a:solidFill>
            <a:srgbClr val="001C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MS Dynamics 365</a:t>
            </a:r>
          </a:p>
          <a:p>
            <a:r>
              <a:rPr lang="en-US" sz="600">
                <a:solidFill>
                  <a:schemeClr val="bg1"/>
                </a:solidFill>
              </a:rPr>
              <a:t>RGB: 0-28-68, HEX: 001C44</a:t>
            </a:r>
          </a:p>
        </p:txBody>
      </p:sp>
      <p:sp>
        <p:nvSpPr>
          <p:cNvPr id="70" name="Obdélník: se zakulacenými rohy 69">
            <a:extLst>
              <a:ext uri="{FF2B5EF4-FFF2-40B4-BE49-F238E27FC236}">
                <a16:creationId xmlns:a16="http://schemas.microsoft.com/office/drawing/2014/main" id="{87B88F17-0DE9-4FE0-8192-70500A8F61DF}"/>
              </a:ext>
            </a:extLst>
          </p:cNvPr>
          <p:cNvSpPr/>
          <p:nvPr/>
        </p:nvSpPr>
        <p:spPr>
          <a:xfrm>
            <a:off x="7343635" y="2289882"/>
            <a:ext cx="1327533" cy="229899"/>
          </a:xfrm>
          <a:prstGeom prst="roundRect">
            <a:avLst/>
          </a:prstGeom>
          <a:solidFill>
            <a:srgbClr val="FFB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>
                <a:solidFill>
                  <a:schemeClr val="bg1"/>
                </a:solidFill>
              </a:rPr>
              <a:t>Microsoft LOGO</a:t>
            </a:r>
          </a:p>
          <a:p>
            <a:r>
              <a:rPr lang="en-US" sz="600">
                <a:solidFill>
                  <a:schemeClr val="bg1"/>
                </a:solidFill>
              </a:rPr>
              <a:t>RGB: 255-187-0, HEX: FFBB00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2D1CE2FB-3C1F-4C3B-A218-AEC27FD37166}"/>
              </a:ext>
            </a:extLst>
          </p:cNvPr>
          <p:cNvSpPr txBox="1"/>
          <p:nvPr/>
        </p:nvSpPr>
        <p:spPr>
          <a:xfrm>
            <a:off x="5879628" y="1195718"/>
            <a:ext cx="15900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Selected Microsoft </a:t>
            </a:r>
            <a:r>
              <a:rPr lang="en-US" sz="1000" b="1" dirty="0" err="1"/>
              <a:t>colours</a:t>
            </a:r>
            <a:endParaRPr lang="en-US" sz="1000" b="1" dirty="0"/>
          </a:p>
        </p:txBody>
      </p:sp>
      <p:sp>
        <p:nvSpPr>
          <p:cNvPr id="51" name="Obdélník: se zakulacenými rohy 33">
            <a:extLst>
              <a:ext uri="{FF2B5EF4-FFF2-40B4-BE49-F238E27FC236}">
                <a16:creationId xmlns:a16="http://schemas.microsoft.com/office/drawing/2014/main" id="{8F65BAEE-A351-434F-9EFB-4BFEB66B061C}"/>
              </a:ext>
            </a:extLst>
          </p:cNvPr>
          <p:cNvSpPr/>
          <p:nvPr/>
        </p:nvSpPr>
        <p:spPr>
          <a:xfrm>
            <a:off x="380668" y="2719719"/>
            <a:ext cx="1403004" cy="256321"/>
          </a:xfrm>
          <a:prstGeom prst="roundRect">
            <a:avLst/>
          </a:prstGeom>
          <a:solidFill>
            <a:srgbClr val="9A0000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3Red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154-0-0, HEX: 9A0000 </a:t>
            </a:r>
          </a:p>
        </p:txBody>
      </p:sp>
      <p:sp>
        <p:nvSpPr>
          <p:cNvPr id="52" name="Obdélník: se zakulacenými rohy 34">
            <a:extLst>
              <a:ext uri="{FF2B5EF4-FFF2-40B4-BE49-F238E27FC236}">
                <a16:creationId xmlns:a16="http://schemas.microsoft.com/office/drawing/2014/main" id="{657C11C6-278F-2A4B-935E-B0246946214F}"/>
              </a:ext>
            </a:extLst>
          </p:cNvPr>
          <p:cNvSpPr/>
          <p:nvPr/>
        </p:nvSpPr>
        <p:spPr>
          <a:xfrm>
            <a:off x="380665" y="3019023"/>
            <a:ext cx="1403004" cy="259751"/>
          </a:xfrm>
          <a:prstGeom prst="roundRect">
            <a:avLst/>
          </a:prstGeom>
          <a:solidFill>
            <a:srgbClr val="CC4D00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3Orange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204-77-0, HEX: CC4D00</a:t>
            </a:r>
          </a:p>
        </p:txBody>
      </p:sp>
      <p:sp>
        <p:nvSpPr>
          <p:cNvPr id="53" name="Obdélník: se zakulacenými rohy 35">
            <a:extLst>
              <a:ext uri="{FF2B5EF4-FFF2-40B4-BE49-F238E27FC236}">
                <a16:creationId xmlns:a16="http://schemas.microsoft.com/office/drawing/2014/main" id="{DC30B623-0F68-D04E-B90C-B770B4A1297C}"/>
              </a:ext>
            </a:extLst>
          </p:cNvPr>
          <p:cNvSpPr/>
          <p:nvPr/>
        </p:nvSpPr>
        <p:spPr>
          <a:xfrm>
            <a:off x="380666" y="3928539"/>
            <a:ext cx="1403004" cy="259750"/>
          </a:xfrm>
          <a:prstGeom prst="roundRect">
            <a:avLst/>
          </a:prstGeom>
          <a:solidFill>
            <a:srgbClr val="0E0059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3Navy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14-0-89, HEX: 0E0059</a:t>
            </a:r>
          </a:p>
        </p:txBody>
      </p:sp>
      <p:sp>
        <p:nvSpPr>
          <p:cNvPr id="58" name="Obdélník: se zakulacenými rohy 36">
            <a:extLst>
              <a:ext uri="{FF2B5EF4-FFF2-40B4-BE49-F238E27FC236}">
                <a16:creationId xmlns:a16="http://schemas.microsoft.com/office/drawing/2014/main" id="{08C83723-BB52-BD42-88F0-F6D0E2E0645A}"/>
              </a:ext>
            </a:extLst>
          </p:cNvPr>
          <p:cNvSpPr/>
          <p:nvPr/>
        </p:nvSpPr>
        <p:spPr>
          <a:xfrm>
            <a:off x="380667" y="3622666"/>
            <a:ext cx="1403004" cy="259750"/>
          </a:xfrm>
          <a:prstGeom prst="roundRect">
            <a:avLst/>
          </a:prstGeom>
          <a:solidFill>
            <a:srgbClr val="FFD160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3Yellow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255-209-96, HEX: FFD160</a:t>
            </a:r>
          </a:p>
        </p:txBody>
      </p:sp>
      <p:sp>
        <p:nvSpPr>
          <p:cNvPr id="59" name="Obdélník: se zakulacenými rohy 37">
            <a:extLst>
              <a:ext uri="{FF2B5EF4-FFF2-40B4-BE49-F238E27FC236}">
                <a16:creationId xmlns:a16="http://schemas.microsoft.com/office/drawing/2014/main" id="{18FF02EF-7EC3-BE48-938F-94F5B00DC1BE}"/>
              </a:ext>
            </a:extLst>
          </p:cNvPr>
          <p:cNvSpPr/>
          <p:nvPr/>
        </p:nvSpPr>
        <p:spPr>
          <a:xfrm>
            <a:off x="380665" y="3324241"/>
            <a:ext cx="1403004" cy="259750"/>
          </a:xfrm>
          <a:prstGeom prst="roundRect">
            <a:avLst/>
          </a:prstGeom>
          <a:solidFill>
            <a:srgbClr val="00A5A6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NVR 3Ocean</a:t>
            </a:r>
          </a:p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RGB: 0-165-167, HEX: 00A5A7</a:t>
            </a:r>
          </a:p>
        </p:txBody>
      </p:sp>
      <p:sp>
        <p:nvSpPr>
          <p:cNvPr id="71" name="Obdélník: se zakulacenými rohy 38">
            <a:extLst>
              <a:ext uri="{FF2B5EF4-FFF2-40B4-BE49-F238E27FC236}">
                <a16:creationId xmlns:a16="http://schemas.microsoft.com/office/drawing/2014/main" id="{DA89DC90-6C1D-8C42-BC6F-1F3850714D8F}"/>
              </a:ext>
            </a:extLst>
          </p:cNvPr>
          <p:cNvSpPr/>
          <p:nvPr/>
        </p:nvSpPr>
        <p:spPr>
          <a:xfrm>
            <a:off x="380665" y="4234927"/>
            <a:ext cx="1403004" cy="259750"/>
          </a:xfrm>
          <a:prstGeom prst="roundRect">
            <a:avLst/>
          </a:prstGeom>
          <a:solidFill>
            <a:srgbClr val="00A2FF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600" dirty="0">
                <a:solidFill>
                  <a:schemeClr val="bg1"/>
                </a:solidFill>
              </a:rPr>
              <a:t>NVR Sky</a:t>
            </a:r>
          </a:p>
          <a:p>
            <a:r>
              <a:rPr lang="en-US" sz="600" dirty="0">
                <a:solidFill>
                  <a:schemeClr val="bg1"/>
                </a:solidFill>
              </a:rPr>
              <a:t>RGB: 0-162-255, HEX: 00A2FF</a:t>
            </a:r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EE75A801-0CE7-5C4C-BBAA-0ECAF485D8BC}"/>
              </a:ext>
            </a:extLst>
          </p:cNvPr>
          <p:cNvSpPr txBox="1"/>
          <p:nvPr/>
        </p:nvSpPr>
        <p:spPr>
          <a:xfrm>
            <a:off x="380665" y="1243606"/>
            <a:ext cx="1820654" cy="246221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NAVERTICA Office 365 Palette</a:t>
            </a:r>
          </a:p>
        </p:txBody>
      </p:sp>
      <p:sp>
        <p:nvSpPr>
          <p:cNvPr id="84" name="Obdélník: se zakulacenými rohy 30">
            <a:extLst>
              <a:ext uri="{FF2B5EF4-FFF2-40B4-BE49-F238E27FC236}">
                <a16:creationId xmlns:a16="http://schemas.microsoft.com/office/drawing/2014/main" id="{3CC1F128-6321-6647-827B-29F085BC9E8F}"/>
              </a:ext>
            </a:extLst>
          </p:cNvPr>
          <p:cNvSpPr/>
          <p:nvPr/>
        </p:nvSpPr>
        <p:spPr>
          <a:xfrm>
            <a:off x="380665" y="2147284"/>
            <a:ext cx="1403004" cy="259750"/>
          </a:xfrm>
          <a:prstGeom prst="roundRect">
            <a:avLst/>
          </a:prstGeom>
          <a:solidFill>
            <a:srgbClr val="EAE7E7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NVR Gray - PANTONE 11-4800&lt;</a:t>
            </a:r>
          </a:p>
          <a:p>
            <a:r>
              <a:rPr lang="en-US" sz="600" dirty="0">
                <a:solidFill>
                  <a:schemeClr val="tx1"/>
                </a:solidFill>
              </a:rPr>
              <a:t>RGB: 234-231-231, HEX: EAE7E7</a:t>
            </a:r>
          </a:p>
        </p:txBody>
      </p:sp>
      <p:sp>
        <p:nvSpPr>
          <p:cNvPr id="85" name="Obdélník: se zakulacenými rohy 31">
            <a:extLst>
              <a:ext uri="{FF2B5EF4-FFF2-40B4-BE49-F238E27FC236}">
                <a16:creationId xmlns:a16="http://schemas.microsoft.com/office/drawing/2014/main" id="{65C0DADA-D56F-464A-8E80-EDDB63FD4664}"/>
              </a:ext>
            </a:extLst>
          </p:cNvPr>
          <p:cNvSpPr/>
          <p:nvPr/>
        </p:nvSpPr>
        <p:spPr>
          <a:xfrm>
            <a:off x="380665" y="1862042"/>
            <a:ext cx="1403004" cy="259751"/>
          </a:xfrm>
          <a:prstGeom prst="roundRect">
            <a:avLst/>
          </a:prstGeom>
          <a:solidFill>
            <a:schemeClr val="tx1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NVR Black - PANTONE Black c</a:t>
            </a:r>
          </a:p>
          <a:p>
            <a:pPr lvl="0" defTabSz="457067">
              <a:defRPr/>
            </a:pPr>
            <a:r>
              <a:rPr lang="en-US" sz="600" dirty="0">
                <a:solidFill>
                  <a:schemeClr val="bg1"/>
                </a:solidFill>
              </a:rPr>
              <a:t>RGB: 0-0-0, HEX: 000000</a:t>
            </a:r>
          </a:p>
        </p:txBody>
      </p:sp>
      <p:sp>
        <p:nvSpPr>
          <p:cNvPr id="86" name="Obdélník: se zakulacenými rohy 32">
            <a:extLst>
              <a:ext uri="{FF2B5EF4-FFF2-40B4-BE49-F238E27FC236}">
                <a16:creationId xmlns:a16="http://schemas.microsoft.com/office/drawing/2014/main" id="{20847A6E-5D03-5147-BA61-0D5DF7F6DBBD}"/>
              </a:ext>
            </a:extLst>
          </p:cNvPr>
          <p:cNvSpPr/>
          <p:nvPr/>
        </p:nvSpPr>
        <p:spPr>
          <a:xfrm>
            <a:off x="380672" y="2432848"/>
            <a:ext cx="1403004" cy="259751"/>
          </a:xfrm>
          <a:prstGeom prst="roundRect">
            <a:avLst/>
          </a:prstGeom>
          <a:solidFill>
            <a:schemeClr val="tx2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NVR Stone -  Warm gray 11 c</a:t>
            </a:r>
          </a:p>
          <a:p>
            <a:pPr lvl="0" defTabSz="457067">
              <a:defRPr/>
            </a:pPr>
            <a:r>
              <a:rPr lang="en-US" sz="600">
                <a:solidFill>
                  <a:schemeClr val="bg1"/>
                </a:solidFill>
              </a:rPr>
              <a:t>RGB: 106-94-79, HEX 6A5E4F</a:t>
            </a:r>
          </a:p>
        </p:txBody>
      </p:sp>
      <p:sp>
        <p:nvSpPr>
          <p:cNvPr id="87" name="Obdélník: se zakulacenými rohy 39">
            <a:extLst>
              <a:ext uri="{FF2B5EF4-FFF2-40B4-BE49-F238E27FC236}">
                <a16:creationId xmlns:a16="http://schemas.microsoft.com/office/drawing/2014/main" id="{1FF44D53-398C-9E40-BCEA-8AD1A9A9A710}"/>
              </a:ext>
            </a:extLst>
          </p:cNvPr>
          <p:cNvSpPr/>
          <p:nvPr/>
        </p:nvSpPr>
        <p:spPr>
          <a:xfrm>
            <a:off x="380672" y="1579968"/>
            <a:ext cx="1403004" cy="259750"/>
          </a:xfrm>
          <a:prstGeom prst="roundRect">
            <a:avLst/>
          </a:prstGeom>
          <a:solidFill>
            <a:schemeClr val="bg1"/>
          </a:solidFill>
          <a:ln w="12700">
            <a:noFill/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r>
              <a:rPr lang="en-US" sz="600">
                <a:solidFill>
                  <a:schemeClr val="tx1"/>
                </a:solidFill>
              </a:rPr>
              <a:t>NVR White – PANTONE (no color)</a:t>
            </a:r>
          </a:p>
          <a:p>
            <a:r>
              <a:rPr lang="en-US" sz="600">
                <a:solidFill>
                  <a:schemeClr val="tx1"/>
                </a:solidFill>
              </a:rPr>
              <a:t>RGB: 255-255-255, HEX: FFFFFF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C5E466F-B27C-7D48-996C-640C7890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NAVERTICA &amp; Microsoft </a:t>
            </a:r>
            <a:r>
              <a:rPr lang="cs-CZ" dirty="0" err="1"/>
              <a:t>Colour</a:t>
            </a:r>
            <a:r>
              <a:rPr lang="cs-CZ" dirty="0"/>
              <a:t> – Office 365 Motive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48BF321-B94A-7740-950C-543EFA48E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F4566877-EBC9-EF4D-B671-01953009CFC9}"/>
              </a:ext>
            </a:extLst>
          </p:cNvPr>
          <p:cNvSpPr txBox="1"/>
          <p:nvPr/>
        </p:nvSpPr>
        <p:spPr>
          <a:xfrm>
            <a:off x="3032788" y="1078942"/>
            <a:ext cx="23181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NAVERTICA BRAND USAGE GUIDE</a:t>
            </a:r>
          </a:p>
        </p:txBody>
      </p:sp>
      <p:sp>
        <p:nvSpPr>
          <p:cNvPr id="74" name="Hranaté závorky 73">
            <a:extLst>
              <a:ext uri="{FF2B5EF4-FFF2-40B4-BE49-F238E27FC236}">
                <a16:creationId xmlns:a16="http://schemas.microsoft.com/office/drawing/2014/main" id="{767C799D-C345-764E-91EE-A1B45C46AFE3}"/>
              </a:ext>
            </a:extLst>
          </p:cNvPr>
          <p:cNvSpPr/>
          <p:nvPr/>
        </p:nvSpPr>
        <p:spPr>
          <a:xfrm>
            <a:off x="4235803" y="2265707"/>
            <a:ext cx="912930" cy="620205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sz="900" dirty="0"/>
              <a:t>PRIMARY COLOUR PALETTE</a:t>
            </a:r>
          </a:p>
        </p:txBody>
      </p:sp>
      <p:sp>
        <p:nvSpPr>
          <p:cNvPr id="75" name="Hranaté závorky 74">
            <a:extLst>
              <a:ext uri="{FF2B5EF4-FFF2-40B4-BE49-F238E27FC236}">
                <a16:creationId xmlns:a16="http://schemas.microsoft.com/office/drawing/2014/main" id="{A5C39ACB-C6BE-C74B-A5D9-A0853D073C9E}"/>
              </a:ext>
            </a:extLst>
          </p:cNvPr>
          <p:cNvSpPr/>
          <p:nvPr/>
        </p:nvSpPr>
        <p:spPr>
          <a:xfrm>
            <a:off x="4210402" y="1611658"/>
            <a:ext cx="912929" cy="851063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900" dirty="0"/>
              <a:t>PRIMARY BACKGROUNDS &amp; </a:t>
            </a:r>
          </a:p>
          <a:p>
            <a:pPr algn="ctr"/>
            <a:r>
              <a:rPr lang="en-US" sz="900" dirty="0"/>
              <a:t>TEXT PALETTE</a:t>
            </a:r>
          </a:p>
        </p:txBody>
      </p:sp>
      <p:sp>
        <p:nvSpPr>
          <p:cNvPr id="76" name="Hranaté závorky 75">
            <a:extLst>
              <a:ext uri="{FF2B5EF4-FFF2-40B4-BE49-F238E27FC236}">
                <a16:creationId xmlns:a16="http://schemas.microsoft.com/office/drawing/2014/main" id="{A8E19750-7044-B248-8A13-025824A2D5F2}"/>
              </a:ext>
            </a:extLst>
          </p:cNvPr>
          <p:cNvSpPr/>
          <p:nvPr/>
        </p:nvSpPr>
        <p:spPr>
          <a:xfrm>
            <a:off x="4211379" y="3320456"/>
            <a:ext cx="912930" cy="359490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UPPER GRADIENT</a:t>
            </a:r>
          </a:p>
        </p:txBody>
      </p:sp>
      <p:sp>
        <p:nvSpPr>
          <p:cNvPr id="78" name="Hranaté závorky 77">
            <a:extLst>
              <a:ext uri="{FF2B5EF4-FFF2-40B4-BE49-F238E27FC236}">
                <a16:creationId xmlns:a16="http://schemas.microsoft.com/office/drawing/2014/main" id="{FB71E74C-BEDB-6F4C-8AEC-6E8DFD5FDD57}"/>
              </a:ext>
            </a:extLst>
          </p:cNvPr>
          <p:cNvSpPr/>
          <p:nvPr/>
        </p:nvSpPr>
        <p:spPr>
          <a:xfrm>
            <a:off x="1838882" y="1587089"/>
            <a:ext cx="785777" cy="1105510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Background</a:t>
            </a:r>
          </a:p>
          <a:p>
            <a:pPr algn="ctr"/>
            <a:r>
              <a:rPr lang="en-US" sz="900" dirty="0"/>
              <a:t>&amp;</a:t>
            </a:r>
          </a:p>
          <a:p>
            <a:pPr algn="ctr"/>
            <a:r>
              <a:rPr lang="en-US" sz="900" dirty="0"/>
              <a:t>text</a:t>
            </a:r>
          </a:p>
        </p:txBody>
      </p:sp>
      <p:sp>
        <p:nvSpPr>
          <p:cNvPr id="79" name="Hranaté závorky 78">
            <a:extLst>
              <a:ext uri="{FF2B5EF4-FFF2-40B4-BE49-F238E27FC236}">
                <a16:creationId xmlns:a16="http://schemas.microsoft.com/office/drawing/2014/main" id="{EBE64A23-2D0B-3B41-BC22-1B63E32643D3}"/>
              </a:ext>
            </a:extLst>
          </p:cNvPr>
          <p:cNvSpPr/>
          <p:nvPr/>
        </p:nvSpPr>
        <p:spPr>
          <a:xfrm>
            <a:off x="1838882" y="2737948"/>
            <a:ext cx="785777" cy="1144468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Objects</a:t>
            </a:r>
          </a:p>
        </p:txBody>
      </p:sp>
      <p:sp>
        <p:nvSpPr>
          <p:cNvPr id="80" name="Hranaté závorky 79">
            <a:extLst>
              <a:ext uri="{FF2B5EF4-FFF2-40B4-BE49-F238E27FC236}">
                <a16:creationId xmlns:a16="http://schemas.microsoft.com/office/drawing/2014/main" id="{81AE7AA0-08EE-F34F-83EC-B90162095ECF}"/>
              </a:ext>
            </a:extLst>
          </p:cNvPr>
          <p:cNvSpPr/>
          <p:nvPr/>
        </p:nvSpPr>
        <p:spPr>
          <a:xfrm>
            <a:off x="1838882" y="3922126"/>
            <a:ext cx="785777" cy="572234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Hypertext link</a:t>
            </a:r>
          </a:p>
        </p:txBody>
      </p:sp>
      <p:sp>
        <p:nvSpPr>
          <p:cNvPr id="81" name="Hranaté závorky 80">
            <a:extLst>
              <a:ext uri="{FF2B5EF4-FFF2-40B4-BE49-F238E27FC236}">
                <a16:creationId xmlns:a16="http://schemas.microsoft.com/office/drawing/2014/main" id="{E40AAC75-10AE-044D-8860-96E7BF26D9FE}"/>
              </a:ext>
            </a:extLst>
          </p:cNvPr>
          <p:cNvSpPr/>
          <p:nvPr/>
        </p:nvSpPr>
        <p:spPr>
          <a:xfrm>
            <a:off x="4209399" y="3736149"/>
            <a:ext cx="912929" cy="1144468"/>
          </a:xfrm>
          <a:prstGeom prst="bracketPair">
            <a:avLst>
              <a:gd name="adj" fmla="val 0"/>
            </a:avLst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/>
              <a:t>SECONDARY COLOURS</a:t>
            </a:r>
          </a:p>
        </p:txBody>
      </p:sp>
      <p:pic>
        <p:nvPicPr>
          <p:cNvPr id="82" name="Picture 6">
            <a:extLst>
              <a:ext uri="{FF2B5EF4-FFF2-40B4-BE49-F238E27FC236}">
                <a16:creationId xmlns:a16="http://schemas.microsoft.com/office/drawing/2014/main" id="{57FA465B-250A-0E49-BE81-2653A64D10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231" y="3752541"/>
            <a:ext cx="3496033" cy="530403"/>
          </a:xfrm>
          <a:prstGeom prst="rect">
            <a:avLst/>
          </a:prstGeom>
        </p:spPr>
      </p:pic>
      <p:sp>
        <p:nvSpPr>
          <p:cNvPr id="83" name="TextovéPole 82">
            <a:extLst>
              <a:ext uri="{FF2B5EF4-FFF2-40B4-BE49-F238E27FC236}">
                <a16:creationId xmlns:a16="http://schemas.microsoft.com/office/drawing/2014/main" id="{8B0FCDE5-0E84-BB45-A21E-501597B7897D}"/>
              </a:ext>
            </a:extLst>
          </p:cNvPr>
          <p:cNvSpPr txBox="1"/>
          <p:nvPr/>
        </p:nvSpPr>
        <p:spPr>
          <a:xfrm>
            <a:off x="5879627" y="3433725"/>
            <a:ext cx="29426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Microsoft PowerPoint - </a:t>
            </a:r>
            <a:r>
              <a:rPr lang="en-US" sz="1000" dirty="0" err="1"/>
              <a:t>Colour</a:t>
            </a:r>
            <a:r>
              <a:rPr lang="en-US" sz="1000" dirty="0"/>
              <a:t> Palette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3767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122CEE2C-2C2B-ED4A-8CFC-1124DE38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NAVERTICA </a:t>
            </a:r>
            <a:r>
              <a:rPr lang="cs-CZ" dirty="0" err="1"/>
              <a:t>Colour</a:t>
            </a:r>
            <a:r>
              <a:rPr lang="cs-CZ" dirty="0"/>
              <a:t> </a:t>
            </a:r>
            <a:r>
              <a:rPr lang="cs-CZ" dirty="0" err="1"/>
              <a:t>Palette</a:t>
            </a:r>
            <a:r>
              <a:rPr lang="cs-CZ" dirty="0"/>
              <a:t> – BRAND USAGE GUIDE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85386FA-6256-A44E-82EE-48158A992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Round Diagonal Corner Rectangle 3"/>
          <p:cNvSpPr/>
          <p:nvPr/>
        </p:nvSpPr>
        <p:spPr>
          <a:xfrm>
            <a:off x="278796" y="2371395"/>
            <a:ext cx="1512000" cy="515743"/>
          </a:xfrm>
          <a:prstGeom prst="round2DiagRect">
            <a:avLst/>
          </a:prstGeom>
          <a:solidFill>
            <a:schemeClr val="tx2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Stone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106-94-79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6A5E4F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warm-gray-11-c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ound Diagonal Corner Rectangle 4"/>
          <p:cNvSpPr/>
          <p:nvPr/>
        </p:nvSpPr>
        <p:spPr>
          <a:xfrm>
            <a:off x="1887214" y="1302359"/>
            <a:ext cx="1512000" cy="515743"/>
          </a:xfrm>
          <a:prstGeom prst="round2DiagRect">
            <a:avLst/>
          </a:prstGeom>
          <a:solidFill>
            <a:schemeClr val="bg2"/>
          </a:solidFill>
          <a:ln w="127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 err="1">
                <a:solidFill>
                  <a:schemeClr val="tx1"/>
                </a:solidFill>
              </a:rPr>
              <a:t>Gray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234-231-231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ound Diagonal Corner Rectangle 5"/>
          <p:cNvSpPr/>
          <p:nvPr/>
        </p:nvSpPr>
        <p:spPr>
          <a:xfrm>
            <a:off x="3499764" y="3783154"/>
            <a:ext cx="1512000" cy="349987"/>
          </a:xfrm>
          <a:prstGeom prst="round2DiagRect">
            <a:avLst/>
          </a:prstGeom>
          <a:solidFill>
            <a:srgbClr val="00A3FF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 err="1">
                <a:solidFill>
                  <a:schemeClr val="tx1"/>
                </a:solidFill>
              </a:rPr>
              <a:t>Sky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0-162-255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00A2FF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6"/>
          <p:cNvSpPr/>
          <p:nvPr/>
        </p:nvSpPr>
        <p:spPr>
          <a:xfrm>
            <a:off x="278086" y="1307450"/>
            <a:ext cx="1512000" cy="515743"/>
          </a:xfrm>
          <a:prstGeom prst="round2DiagRect">
            <a:avLst/>
          </a:prstGeom>
          <a:solidFill>
            <a:schemeClr val="bg1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 err="1">
                <a:solidFill>
                  <a:schemeClr val="tx1"/>
                </a:solidFill>
              </a:rPr>
              <a:t>White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255-255-255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ound Diagonal Corner Rectangle 7"/>
          <p:cNvSpPr/>
          <p:nvPr/>
        </p:nvSpPr>
        <p:spPr>
          <a:xfrm>
            <a:off x="3490014" y="1301150"/>
            <a:ext cx="1512000" cy="515743"/>
          </a:xfrm>
          <a:prstGeom prst="round2DiagRect">
            <a:avLst/>
          </a:prstGeom>
          <a:solidFill>
            <a:schemeClr val="tx1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Black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0-0-0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Black 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8"/>
          <p:cNvSpPr/>
          <p:nvPr/>
        </p:nvSpPr>
        <p:spPr>
          <a:xfrm>
            <a:off x="3490014" y="2371875"/>
            <a:ext cx="1512000" cy="515743"/>
          </a:xfrm>
          <a:prstGeom prst="round2DiagRect">
            <a:avLst/>
          </a:prstGeom>
          <a:solidFill>
            <a:srgbClr val="2864A2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900" dirty="0">
              <a:solidFill>
                <a:schemeClr val="tx1"/>
              </a:solidFill>
            </a:endParaRPr>
          </a:p>
          <a:p>
            <a:endParaRPr lang="cs-CZ" sz="900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Blue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40-100-162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2864A2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7684-c</a:t>
            </a:r>
          </a:p>
          <a:p>
            <a:endParaRPr lang="cs-CZ" sz="900" dirty="0">
              <a:solidFill>
                <a:schemeClr val="tx1"/>
              </a:solidFill>
            </a:endParaRPr>
          </a:p>
          <a:p>
            <a:endParaRPr lang="cs-CZ" sz="900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9"/>
          <p:cNvSpPr/>
          <p:nvPr/>
        </p:nvSpPr>
        <p:spPr>
          <a:xfrm>
            <a:off x="1911831" y="2387096"/>
            <a:ext cx="1512000" cy="515743"/>
          </a:xfrm>
          <a:prstGeom prst="round2DiagRect">
            <a:avLst/>
          </a:prstGeom>
          <a:solidFill>
            <a:srgbClr val="FF6803"/>
          </a:solidFill>
          <a:ln w="127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Orange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254-104-4</a:t>
            </a:r>
          </a:p>
          <a:p>
            <a:r>
              <a:rPr lang="cs-CZ" sz="900" dirty="0">
                <a:solidFill>
                  <a:schemeClr val="tx1"/>
                </a:solidFill>
              </a:rPr>
              <a:t>HEX: FE6804</a:t>
            </a:r>
          </a:p>
          <a:p>
            <a:r>
              <a:rPr lang="cs-CZ" sz="900" dirty="0" err="1">
                <a:solidFill>
                  <a:schemeClr val="tx1"/>
                </a:solidFill>
              </a:rPr>
              <a:t>Pantone</a:t>
            </a:r>
            <a:r>
              <a:rPr lang="cs-CZ" sz="900" dirty="0">
                <a:solidFill>
                  <a:schemeClr val="tx1"/>
                </a:solidFill>
              </a:rPr>
              <a:t> 1585-c</a:t>
            </a:r>
          </a:p>
        </p:txBody>
      </p:sp>
      <p:sp>
        <p:nvSpPr>
          <p:cNvPr id="13" name="Round Diagonal Corner Rectangle 10"/>
          <p:cNvSpPr/>
          <p:nvPr/>
        </p:nvSpPr>
        <p:spPr>
          <a:xfrm>
            <a:off x="3878664" y="4671200"/>
            <a:ext cx="1123350" cy="373944"/>
          </a:xfrm>
          <a:prstGeom prst="round2DiagRect">
            <a:avLst/>
          </a:prstGeom>
          <a:gradFill flip="none" rotWithShape="1">
            <a:gsLst>
              <a:gs pos="0">
                <a:srgbClr val="2864A2"/>
              </a:gs>
              <a:gs pos="100000">
                <a:srgbClr val="00A3FF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Accent Gradients</a:t>
            </a:r>
          </a:p>
        </p:txBody>
      </p:sp>
      <p:sp>
        <p:nvSpPr>
          <p:cNvPr id="14" name="Round Diagonal Corner Rectangle 11"/>
          <p:cNvSpPr/>
          <p:nvPr/>
        </p:nvSpPr>
        <p:spPr>
          <a:xfrm>
            <a:off x="2313601" y="4671200"/>
            <a:ext cx="1115208" cy="373944"/>
          </a:xfrm>
          <a:prstGeom prst="round2DiagRect">
            <a:avLst/>
          </a:prstGeom>
          <a:gradFill flip="none" rotWithShape="1">
            <a:gsLst>
              <a:gs pos="0">
                <a:srgbClr val="FF6803"/>
              </a:gs>
              <a:gs pos="100000">
                <a:srgbClr val="FF9217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Accent Gradients</a:t>
            </a:r>
          </a:p>
        </p:txBody>
      </p:sp>
      <p:sp>
        <p:nvSpPr>
          <p:cNvPr id="15" name="Round Diagonal Corner Rectangle 12"/>
          <p:cNvSpPr/>
          <p:nvPr/>
        </p:nvSpPr>
        <p:spPr>
          <a:xfrm>
            <a:off x="1918569" y="3798218"/>
            <a:ext cx="1512000" cy="349987"/>
          </a:xfrm>
          <a:prstGeom prst="round2DiagRect">
            <a:avLst/>
          </a:prstGeom>
          <a:solidFill>
            <a:srgbClr val="FF9217"/>
          </a:solidFill>
          <a:ln w="127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endParaRPr lang="cs-CZ" sz="1000" b="1" dirty="0">
              <a:solidFill>
                <a:schemeClr val="tx1"/>
              </a:solidFill>
            </a:endParaRPr>
          </a:p>
          <a:p>
            <a:r>
              <a:rPr lang="cs-CZ" sz="1000" b="1" dirty="0">
                <a:solidFill>
                  <a:schemeClr val="tx1"/>
                </a:solidFill>
              </a:rPr>
              <a:t>Tangerine</a:t>
            </a:r>
            <a:endParaRPr lang="cs-CZ" sz="900" b="1" dirty="0">
              <a:solidFill>
                <a:schemeClr val="tx1"/>
              </a:solidFill>
            </a:endParaRPr>
          </a:p>
          <a:p>
            <a:r>
              <a:rPr lang="cs-CZ" sz="900" dirty="0">
                <a:solidFill>
                  <a:schemeClr val="tx1"/>
                </a:solidFill>
              </a:rPr>
              <a:t>255-146-24</a:t>
            </a:r>
          </a:p>
          <a:p>
            <a:r>
              <a:rPr lang="en-US" sz="900" dirty="0">
                <a:solidFill>
                  <a:schemeClr val="tx1"/>
                </a:solidFill>
              </a:rPr>
              <a:t>HEX: FF9218</a:t>
            </a:r>
          </a:p>
        </p:txBody>
      </p:sp>
      <p:sp>
        <p:nvSpPr>
          <p:cNvPr id="19" name="Round Diagonal Corner Rectangle 16"/>
          <p:cNvSpPr/>
          <p:nvPr/>
        </p:nvSpPr>
        <p:spPr>
          <a:xfrm>
            <a:off x="6012160" y="1475202"/>
            <a:ext cx="490636" cy="257982"/>
          </a:xfrm>
          <a:prstGeom prst="round2DiagRect">
            <a:avLst/>
          </a:prstGeom>
          <a:solidFill>
            <a:srgbClr val="9A0000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Round Diagonal Corner Rectangle 18"/>
          <p:cNvSpPr/>
          <p:nvPr/>
        </p:nvSpPr>
        <p:spPr>
          <a:xfrm>
            <a:off x="6012160" y="2508071"/>
            <a:ext cx="490636" cy="257982"/>
          </a:xfrm>
          <a:prstGeom prst="round2DiagRect">
            <a:avLst/>
          </a:prstGeom>
          <a:solidFill>
            <a:srgbClr val="0E0059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2" name="Round Diagonal Corner Rectangle 19"/>
          <p:cNvSpPr/>
          <p:nvPr/>
        </p:nvSpPr>
        <p:spPr>
          <a:xfrm>
            <a:off x="6012160" y="1818102"/>
            <a:ext cx="490636" cy="257982"/>
          </a:xfrm>
          <a:prstGeom prst="round2DiagRect">
            <a:avLst/>
          </a:prstGeom>
          <a:solidFill>
            <a:srgbClr val="CC4D00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4" name="Round Diagonal Corner Rectangle 21"/>
          <p:cNvSpPr/>
          <p:nvPr/>
        </p:nvSpPr>
        <p:spPr>
          <a:xfrm>
            <a:off x="6012160" y="2860453"/>
            <a:ext cx="490636" cy="257982"/>
          </a:xfrm>
          <a:prstGeom prst="round2DiagRect">
            <a:avLst/>
          </a:prstGeom>
          <a:solidFill>
            <a:srgbClr val="00488E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5" name="Round Diagonal Corner Rectangle 22"/>
          <p:cNvSpPr/>
          <p:nvPr/>
        </p:nvSpPr>
        <p:spPr>
          <a:xfrm>
            <a:off x="6012160" y="2161002"/>
            <a:ext cx="490636" cy="257982"/>
          </a:xfrm>
          <a:prstGeom prst="round2DiagRect">
            <a:avLst/>
          </a:prstGeom>
          <a:solidFill>
            <a:srgbClr val="FFD160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4"/>
          <p:cNvSpPr/>
          <p:nvPr/>
        </p:nvSpPr>
        <p:spPr>
          <a:xfrm>
            <a:off x="6012160" y="3233374"/>
            <a:ext cx="490636" cy="257982"/>
          </a:xfrm>
          <a:prstGeom prst="round2DiagRect">
            <a:avLst/>
          </a:prstGeom>
          <a:solidFill>
            <a:srgbClr val="00A5A7"/>
          </a:solidFill>
          <a:ln w="127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E66AD3-4D29-4E1A-94E0-0E8413276656}"/>
              </a:ext>
            </a:extLst>
          </p:cNvPr>
          <p:cNvSpPr txBox="1"/>
          <p:nvPr/>
        </p:nvSpPr>
        <p:spPr>
          <a:xfrm>
            <a:off x="6519605" y="1811261"/>
            <a:ext cx="187353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3Orange</a:t>
            </a:r>
            <a:r>
              <a:rPr lang="cs-CZ" sz="900" dirty="0"/>
              <a:t>, 204-77-0, HEX: CC4D00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B5893D52-BD52-4D4C-83BD-EB28E21A8193}"/>
              </a:ext>
            </a:extLst>
          </p:cNvPr>
          <p:cNvSpPr txBox="1"/>
          <p:nvPr/>
        </p:nvSpPr>
        <p:spPr>
          <a:xfrm>
            <a:off x="6496504" y="2162300"/>
            <a:ext cx="180020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3Yellow</a:t>
            </a:r>
            <a:r>
              <a:rPr lang="cs-CZ" sz="900" dirty="0"/>
              <a:t>, 255-209-96, HEX: FFD160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66AB49CD-7716-47AD-85CE-A5E5ECDA6FC3}"/>
              </a:ext>
            </a:extLst>
          </p:cNvPr>
          <p:cNvSpPr txBox="1"/>
          <p:nvPr/>
        </p:nvSpPr>
        <p:spPr>
          <a:xfrm>
            <a:off x="6488927" y="2510972"/>
            <a:ext cx="180020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3Navy</a:t>
            </a:r>
            <a:r>
              <a:rPr lang="cs-CZ" sz="900" dirty="0"/>
              <a:t>, 14-0-89, HEX: 0E0059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525B8F8-D8C3-4F96-A27A-29E02F4C3250}"/>
              </a:ext>
            </a:extLst>
          </p:cNvPr>
          <p:cNvSpPr txBox="1"/>
          <p:nvPr/>
        </p:nvSpPr>
        <p:spPr>
          <a:xfrm>
            <a:off x="6502796" y="2859644"/>
            <a:ext cx="205469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3Royal</a:t>
            </a:r>
            <a:r>
              <a:rPr lang="cs-CZ" sz="900" dirty="0"/>
              <a:t>. 0-72-142, HEX: 00488E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E382096E-9877-4646-972B-789CE2321F9F}"/>
              </a:ext>
            </a:extLst>
          </p:cNvPr>
          <p:cNvSpPr txBox="1"/>
          <p:nvPr/>
        </p:nvSpPr>
        <p:spPr>
          <a:xfrm>
            <a:off x="6502796" y="3233374"/>
            <a:ext cx="187130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3Ocean</a:t>
            </a:r>
            <a:r>
              <a:rPr lang="cs-CZ" sz="900" dirty="0"/>
              <a:t>, 0-165-167, HEX: 00A5A7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00613A5F-E079-4314-9166-F1A506095F24}"/>
              </a:ext>
            </a:extLst>
          </p:cNvPr>
          <p:cNvSpPr txBox="1"/>
          <p:nvPr/>
        </p:nvSpPr>
        <p:spPr>
          <a:xfrm>
            <a:off x="6496504" y="1473206"/>
            <a:ext cx="18966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900" b="1" dirty="0"/>
              <a:t>3Red</a:t>
            </a:r>
            <a:r>
              <a:rPr lang="cs-CZ" sz="900" dirty="0"/>
              <a:t>, 154-0-0, HEX: 9A0000 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70E0D668-5E01-1647-9E9F-5532D7F028B3}"/>
              </a:ext>
            </a:extLst>
          </p:cNvPr>
          <p:cNvSpPr txBox="1"/>
          <p:nvPr/>
        </p:nvSpPr>
        <p:spPr>
          <a:xfrm>
            <a:off x="0" y="1047234"/>
            <a:ext cx="29887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PRIMARY BACKGROUNDS &amp; TEXT PALLETE</a:t>
            </a:r>
            <a:endParaRPr lang="cs-CZ" sz="1050" dirty="0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22459A0C-F1F2-1D4E-AE5D-4B7E5A070FA5}"/>
              </a:ext>
            </a:extLst>
          </p:cNvPr>
          <p:cNvSpPr txBox="1"/>
          <p:nvPr/>
        </p:nvSpPr>
        <p:spPr>
          <a:xfrm>
            <a:off x="0" y="2153775"/>
            <a:ext cx="298875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PRIMARY COLOUR PALLETE</a:t>
            </a:r>
            <a:endParaRPr lang="cs-CZ" sz="1050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DBBED59C-AF10-3349-BB07-1DE5DD6A5764}"/>
              </a:ext>
            </a:extLst>
          </p:cNvPr>
          <p:cNvSpPr txBox="1"/>
          <p:nvPr/>
        </p:nvSpPr>
        <p:spPr>
          <a:xfrm>
            <a:off x="-4139" y="3574248"/>
            <a:ext cx="378270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PRIMARY ACCENT PALETTE &amp; UPPER GRADIENTS</a:t>
            </a:r>
            <a:endParaRPr lang="cs-CZ" sz="1050" dirty="0"/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EB3D4313-BA6F-044F-8276-A015D400A7DC}"/>
              </a:ext>
            </a:extLst>
          </p:cNvPr>
          <p:cNvSpPr txBox="1"/>
          <p:nvPr/>
        </p:nvSpPr>
        <p:spPr>
          <a:xfrm>
            <a:off x="5868144" y="1214499"/>
            <a:ext cx="205173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1050" b="1" dirty="0"/>
              <a:t>SECONDARY ACCENT COLOURS</a:t>
            </a:r>
            <a:endParaRPr lang="cs-CZ" sz="1050" dirty="0"/>
          </a:p>
        </p:txBody>
      </p:sp>
      <p:cxnSp>
        <p:nvCxnSpPr>
          <p:cNvPr id="26" name="Přímá spojovací šipka 25">
            <a:extLst>
              <a:ext uri="{FF2B5EF4-FFF2-40B4-BE49-F238E27FC236}">
                <a16:creationId xmlns:a16="http://schemas.microsoft.com/office/drawing/2014/main" id="{63DF7DC7-A121-E24B-83D8-A4692C8F85E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>
            <a:off x="2313601" y="2644968"/>
            <a:ext cx="1110230" cy="2213204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ovací šipka 43">
            <a:extLst>
              <a:ext uri="{FF2B5EF4-FFF2-40B4-BE49-F238E27FC236}">
                <a16:creationId xmlns:a16="http://schemas.microsoft.com/office/drawing/2014/main" id="{D3A3676B-947F-274C-82BC-5BA33069AD89}"/>
              </a:ext>
            </a:extLst>
          </p:cNvPr>
          <p:cNvCxnSpPr>
            <a:cxnSpLocks/>
            <a:stCxn id="15" idx="0"/>
            <a:endCxn id="14" idx="0"/>
          </p:cNvCxnSpPr>
          <p:nvPr/>
        </p:nvCxnSpPr>
        <p:spPr>
          <a:xfrm flipH="1">
            <a:off x="3428809" y="3973212"/>
            <a:ext cx="1760" cy="884960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ovací šipka 48">
            <a:extLst>
              <a:ext uri="{FF2B5EF4-FFF2-40B4-BE49-F238E27FC236}">
                <a16:creationId xmlns:a16="http://schemas.microsoft.com/office/drawing/2014/main" id="{6F4327CB-64FE-4645-A6CC-123AD6EFA522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H="1">
            <a:off x="3878664" y="2629747"/>
            <a:ext cx="1123350" cy="2228425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šipka 49">
            <a:extLst>
              <a:ext uri="{FF2B5EF4-FFF2-40B4-BE49-F238E27FC236}">
                <a16:creationId xmlns:a16="http://schemas.microsoft.com/office/drawing/2014/main" id="{37992175-6A2B-C84F-96D7-DC241FD6F447}"/>
              </a:ext>
            </a:extLst>
          </p:cNvPr>
          <p:cNvCxnSpPr>
            <a:cxnSpLocks/>
            <a:stCxn id="8" idx="0"/>
            <a:endCxn id="13" idx="0"/>
          </p:cNvCxnSpPr>
          <p:nvPr/>
        </p:nvCxnSpPr>
        <p:spPr>
          <a:xfrm flipH="1">
            <a:off x="5002014" y="3958148"/>
            <a:ext cx="9750" cy="900024"/>
          </a:xfrm>
          <a:prstGeom prst="straightConnector1">
            <a:avLst/>
          </a:prstGeom>
          <a:ln w="12700">
            <a:solidFill>
              <a:srgbClr val="6A5E4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00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CDACF0-1A2F-7D4C-8501-23F0E734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400" dirty="0"/>
              <a:t>„ORIGINAL“ </a:t>
            </a:r>
            <a:r>
              <a:rPr lang="cs-CZ" sz="2400" dirty="0" err="1"/>
              <a:t>ppt</a:t>
            </a:r>
            <a:r>
              <a:rPr lang="cs-CZ" sz="2400" dirty="0"/>
              <a:t> - not </a:t>
            </a:r>
            <a:r>
              <a:rPr lang="cs-CZ" sz="2400" dirty="0" err="1"/>
              <a:t>match</a:t>
            </a:r>
            <a:r>
              <a:rPr lang="cs-CZ" sz="2400" dirty="0"/>
              <a:t> </a:t>
            </a:r>
            <a:r>
              <a:rPr lang="cs-CZ" sz="2400" dirty="0" err="1"/>
              <a:t>with</a:t>
            </a:r>
            <a:r>
              <a:rPr lang="cs-CZ" sz="2400" dirty="0"/>
              <a:t> NAVERTICA Brand </a:t>
            </a:r>
            <a:r>
              <a:rPr lang="cs-CZ" sz="2400" dirty="0" err="1"/>
              <a:t>Usage</a:t>
            </a:r>
            <a:r>
              <a:rPr lang="cs-CZ" sz="2400" dirty="0"/>
              <a:t> </a:t>
            </a:r>
            <a:r>
              <a:rPr lang="cs-CZ" sz="2400" dirty="0" err="1"/>
              <a:t>Guide</a:t>
            </a:r>
            <a:endParaRPr lang="cs-CZ" sz="24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Standard </a:t>
            </a:r>
            <a:r>
              <a:rPr lang="cs-CZ" dirty="0" err="1"/>
              <a:t>colour</a:t>
            </a:r>
            <a:r>
              <a:rPr lang="cs-CZ" dirty="0"/>
              <a:t> </a:t>
            </a:r>
            <a:r>
              <a:rPr lang="cs-CZ" dirty="0" err="1"/>
              <a:t>palette</a:t>
            </a:r>
            <a:endParaRPr lang="cs-CZ" dirty="0"/>
          </a:p>
        </p:txBody>
      </p:sp>
      <p:sp>
        <p:nvSpPr>
          <p:cNvPr id="5" name="TextBox 2"/>
          <p:cNvSpPr txBox="1"/>
          <p:nvPr/>
        </p:nvSpPr>
        <p:spPr>
          <a:xfrm>
            <a:off x="1257300" y="1407693"/>
            <a:ext cx="6561900" cy="274690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825" dirty="0"/>
              <a:t>Backgrounds		</a:t>
            </a:r>
            <a:r>
              <a:rPr lang="cs-CZ" sz="825" dirty="0"/>
              <a:t>                                           </a:t>
            </a:r>
            <a:r>
              <a:rPr lang="en-US" sz="825" dirty="0"/>
              <a:t>Primary Text	       </a:t>
            </a:r>
            <a:r>
              <a:rPr lang="cs-CZ" sz="825" dirty="0"/>
              <a:t>                 </a:t>
            </a:r>
            <a:r>
              <a:rPr lang="en-US" sz="825" dirty="0"/>
              <a:t>Secondary Text		     Expanded Palette</a:t>
            </a:r>
          </a:p>
          <a:p>
            <a:endParaRPr lang="en-US" sz="825" dirty="0"/>
          </a:p>
          <a:p>
            <a:endParaRPr lang="en-US" sz="105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r>
              <a:rPr lang="en-US" sz="825" dirty="0"/>
              <a:t>Accent					Accent Gradients</a:t>
            </a:r>
          </a:p>
          <a:p>
            <a:endParaRPr lang="en-US" sz="975" dirty="0"/>
          </a:p>
          <a:p>
            <a:endParaRPr lang="en-US" sz="975" dirty="0"/>
          </a:p>
          <a:p>
            <a:endParaRPr lang="en-US" sz="975" dirty="0"/>
          </a:p>
          <a:p>
            <a:endParaRPr lang="en-US" sz="975" dirty="0"/>
          </a:p>
          <a:p>
            <a:endParaRPr lang="en-US" sz="675" dirty="0"/>
          </a:p>
          <a:p>
            <a:r>
              <a:rPr lang="en-US" sz="750" i="1" dirty="0"/>
              <a:t>Gradient Upper Levels</a:t>
            </a:r>
          </a:p>
        </p:txBody>
      </p:sp>
      <p:sp>
        <p:nvSpPr>
          <p:cNvPr id="6" name="Round Diagonal Corner Rectangle 3"/>
          <p:cNvSpPr/>
          <p:nvPr/>
        </p:nvSpPr>
        <p:spPr>
          <a:xfrm>
            <a:off x="5112992" y="1650858"/>
            <a:ext cx="1053000" cy="1053000"/>
          </a:xfrm>
          <a:prstGeom prst="round2DiagRect">
            <a:avLst/>
          </a:prstGeom>
          <a:solidFill>
            <a:srgbClr val="5E5447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ound Diagonal Corner Rectangle 4"/>
          <p:cNvSpPr/>
          <p:nvPr/>
        </p:nvSpPr>
        <p:spPr>
          <a:xfrm>
            <a:off x="2439969" y="1650858"/>
            <a:ext cx="915348" cy="915348"/>
          </a:xfrm>
          <a:prstGeom prst="round2DiagRect">
            <a:avLst/>
          </a:prstGeom>
          <a:solidFill>
            <a:srgbClr val="E7E5E5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ound Diagonal Corner Rectangle 5"/>
          <p:cNvSpPr/>
          <p:nvPr/>
        </p:nvSpPr>
        <p:spPr>
          <a:xfrm>
            <a:off x="2027592" y="4170848"/>
            <a:ext cx="262078" cy="257982"/>
          </a:xfrm>
          <a:prstGeom prst="round2DiagRect">
            <a:avLst/>
          </a:prstGeom>
          <a:solidFill>
            <a:srgbClr val="3B9BF7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ound Diagonal Corner Rectangle 6"/>
          <p:cNvSpPr/>
          <p:nvPr/>
        </p:nvSpPr>
        <p:spPr>
          <a:xfrm>
            <a:off x="1371600" y="1650858"/>
            <a:ext cx="915348" cy="915348"/>
          </a:xfrm>
          <a:prstGeom prst="round2DiagRect">
            <a:avLst/>
          </a:prstGeom>
          <a:solidFill>
            <a:schemeClr val="tx2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ound Diagonal Corner Rectangle 7"/>
          <p:cNvSpPr/>
          <p:nvPr/>
        </p:nvSpPr>
        <p:spPr>
          <a:xfrm>
            <a:off x="3771904" y="1650858"/>
            <a:ext cx="1030993" cy="1053000"/>
          </a:xfrm>
          <a:prstGeom prst="round2DiagRect">
            <a:avLst/>
          </a:prstGeom>
          <a:solidFill>
            <a:schemeClr val="tx1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ound Diagonal Corner Rectangle 8"/>
          <p:cNvSpPr/>
          <p:nvPr/>
        </p:nvSpPr>
        <p:spPr>
          <a:xfrm>
            <a:off x="2027590" y="3375831"/>
            <a:ext cx="562007" cy="473672"/>
          </a:xfrm>
          <a:prstGeom prst="round2DiagRect">
            <a:avLst/>
          </a:prstGeom>
          <a:solidFill>
            <a:srgbClr val="2E5A95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Round Diagonal Corner Rectangle 9"/>
          <p:cNvSpPr/>
          <p:nvPr/>
        </p:nvSpPr>
        <p:spPr>
          <a:xfrm>
            <a:off x="1371601" y="3375831"/>
            <a:ext cx="562007" cy="473672"/>
          </a:xfrm>
          <a:prstGeom prst="round2DiagRect">
            <a:avLst/>
          </a:prstGeom>
          <a:solidFill>
            <a:srgbClr val="E66624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ound Diagonal Corner Rectangle 10"/>
          <p:cNvSpPr/>
          <p:nvPr/>
        </p:nvSpPr>
        <p:spPr>
          <a:xfrm>
            <a:off x="4583420" y="3375830"/>
            <a:ext cx="1053000" cy="1053000"/>
          </a:xfrm>
          <a:prstGeom prst="round2DiagRect">
            <a:avLst/>
          </a:prstGeom>
          <a:gradFill flip="none" rotWithShape="1">
            <a:gsLst>
              <a:gs pos="0">
                <a:srgbClr val="2E5A95"/>
              </a:gs>
              <a:gs pos="100000">
                <a:srgbClr val="3B9BF7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Round Diagonal Corner Rectangle 11"/>
          <p:cNvSpPr/>
          <p:nvPr/>
        </p:nvSpPr>
        <p:spPr>
          <a:xfrm>
            <a:off x="3518293" y="3375830"/>
            <a:ext cx="1030993" cy="1053000"/>
          </a:xfrm>
          <a:prstGeom prst="round2DiagRect">
            <a:avLst/>
          </a:prstGeom>
          <a:gradFill flip="none" rotWithShape="1">
            <a:gsLst>
              <a:gs pos="0">
                <a:srgbClr val="E66624"/>
              </a:gs>
              <a:gs pos="100000">
                <a:srgbClr val="EC8D2F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Round Diagonal Corner Rectangle 12"/>
          <p:cNvSpPr/>
          <p:nvPr/>
        </p:nvSpPr>
        <p:spPr>
          <a:xfrm>
            <a:off x="1371603" y="4170848"/>
            <a:ext cx="262078" cy="257982"/>
          </a:xfrm>
          <a:prstGeom prst="round2DiagRect">
            <a:avLst/>
          </a:prstGeom>
          <a:solidFill>
            <a:srgbClr val="EC8D2F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Round Diagonal Corner Rectangle 16"/>
          <p:cNvSpPr/>
          <p:nvPr/>
        </p:nvSpPr>
        <p:spPr>
          <a:xfrm>
            <a:off x="6629403" y="1650858"/>
            <a:ext cx="262078" cy="257982"/>
          </a:xfrm>
          <a:prstGeom prst="round2DiagRect">
            <a:avLst/>
          </a:prstGeom>
          <a:solidFill>
            <a:srgbClr val="80000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Round Diagonal Corner Rectangle 17"/>
          <p:cNvSpPr/>
          <p:nvPr/>
        </p:nvSpPr>
        <p:spPr>
          <a:xfrm>
            <a:off x="6995976" y="1656248"/>
            <a:ext cx="262078" cy="257982"/>
          </a:xfrm>
          <a:prstGeom prst="round2DiagRect">
            <a:avLst/>
          </a:prstGeom>
          <a:solidFill>
            <a:srgbClr val="2E2E2E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1" name="Round Diagonal Corner Rectangle 18"/>
          <p:cNvSpPr/>
          <p:nvPr/>
        </p:nvSpPr>
        <p:spPr>
          <a:xfrm>
            <a:off x="7372353" y="1656248"/>
            <a:ext cx="262078" cy="257982"/>
          </a:xfrm>
          <a:prstGeom prst="round2DiagRect">
            <a:avLst/>
          </a:prstGeom>
          <a:solidFill>
            <a:srgbClr val="00004B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ound Diagonal Corner Rectangle 19"/>
          <p:cNvSpPr/>
          <p:nvPr/>
        </p:nvSpPr>
        <p:spPr>
          <a:xfrm>
            <a:off x="6629403" y="1993758"/>
            <a:ext cx="262078" cy="257982"/>
          </a:xfrm>
          <a:prstGeom prst="round2DiagRect">
            <a:avLst/>
          </a:prstGeom>
          <a:solidFill>
            <a:schemeClr val="accent2">
              <a:lumMod val="75000"/>
            </a:schemeClr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ound Diagonal Corner Rectangle 20"/>
          <p:cNvSpPr/>
          <p:nvPr/>
        </p:nvSpPr>
        <p:spPr>
          <a:xfrm>
            <a:off x="6995976" y="1999148"/>
            <a:ext cx="262078" cy="257982"/>
          </a:xfrm>
          <a:prstGeom prst="round2DiagRect">
            <a:avLst/>
          </a:prstGeom>
          <a:solidFill>
            <a:srgbClr val="4C4C4C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ound Diagonal Corner Rectangle 21"/>
          <p:cNvSpPr/>
          <p:nvPr/>
        </p:nvSpPr>
        <p:spPr>
          <a:xfrm>
            <a:off x="7372353" y="1999148"/>
            <a:ext cx="262078" cy="257982"/>
          </a:xfrm>
          <a:prstGeom prst="round2DiagRect">
            <a:avLst/>
          </a:prstGeom>
          <a:solidFill>
            <a:srgbClr val="00408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Round Diagonal Corner Rectangle 22"/>
          <p:cNvSpPr/>
          <p:nvPr/>
        </p:nvSpPr>
        <p:spPr>
          <a:xfrm>
            <a:off x="6629403" y="2336658"/>
            <a:ext cx="262078" cy="257982"/>
          </a:xfrm>
          <a:prstGeom prst="round2DiagRect">
            <a:avLst/>
          </a:prstGeom>
          <a:solidFill>
            <a:srgbClr val="FFCC66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Round Diagonal Corner Rectangle 23"/>
          <p:cNvSpPr/>
          <p:nvPr/>
        </p:nvSpPr>
        <p:spPr>
          <a:xfrm>
            <a:off x="6995976" y="2342048"/>
            <a:ext cx="262078" cy="257982"/>
          </a:xfrm>
          <a:prstGeom prst="round2DiagRect">
            <a:avLst/>
          </a:prstGeom>
          <a:solidFill>
            <a:srgbClr val="999999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ound Diagonal Corner Rectangle 24"/>
          <p:cNvSpPr/>
          <p:nvPr/>
        </p:nvSpPr>
        <p:spPr>
          <a:xfrm>
            <a:off x="7372353" y="2342048"/>
            <a:ext cx="262078" cy="257982"/>
          </a:xfrm>
          <a:prstGeom prst="round2DiagRect">
            <a:avLst/>
          </a:prstGeom>
          <a:solidFill>
            <a:srgbClr val="3B9A9D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ound Diagonal Corner Rectangle 5"/>
          <p:cNvSpPr/>
          <p:nvPr/>
        </p:nvSpPr>
        <p:spPr>
          <a:xfrm>
            <a:off x="2670534" y="4170847"/>
            <a:ext cx="262078" cy="257982"/>
          </a:xfrm>
          <a:prstGeom prst="round2DiagRect">
            <a:avLst/>
          </a:prstGeom>
          <a:solidFill>
            <a:srgbClr val="8FAE49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ound Diagonal Corner Rectangle 8"/>
          <p:cNvSpPr/>
          <p:nvPr/>
        </p:nvSpPr>
        <p:spPr>
          <a:xfrm>
            <a:off x="2670532" y="3375831"/>
            <a:ext cx="562007" cy="473672"/>
          </a:xfrm>
          <a:prstGeom prst="round2DiagRect">
            <a:avLst/>
          </a:prstGeom>
          <a:solidFill>
            <a:srgbClr val="4A8845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ound Diagonal Corner Rectangle 10"/>
          <p:cNvSpPr/>
          <p:nvPr/>
        </p:nvSpPr>
        <p:spPr>
          <a:xfrm>
            <a:off x="5679994" y="3375829"/>
            <a:ext cx="1053000" cy="1053000"/>
          </a:xfrm>
          <a:prstGeom prst="round2DiagRect">
            <a:avLst/>
          </a:prstGeom>
          <a:gradFill flip="none" rotWithShape="1">
            <a:gsLst>
              <a:gs pos="0">
                <a:srgbClr val="4A8845"/>
              </a:gs>
              <a:gs pos="100000">
                <a:srgbClr val="8FAE49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ound Diagonal Corner Rectangle 5"/>
          <p:cNvSpPr/>
          <p:nvPr/>
        </p:nvSpPr>
        <p:spPr>
          <a:xfrm>
            <a:off x="5112996" y="2778623"/>
            <a:ext cx="262078" cy="257982"/>
          </a:xfrm>
          <a:prstGeom prst="round2DiagRect">
            <a:avLst/>
          </a:prstGeom>
          <a:solidFill>
            <a:srgbClr val="B99C76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ound Diagonal Corner Rectangle 16"/>
          <p:cNvSpPr/>
          <p:nvPr/>
        </p:nvSpPr>
        <p:spPr>
          <a:xfrm>
            <a:off x="6474373" y="1804457"/>
            <a:ext cx="106041" cy="104384"/>
          </a:xfrm>
          <a:prstGeom prst="round2DiagRect">
            <a:avLst/>
          </a:prstGeom>
          <a:solidFill>
            <a:srgbClr val="BC0000"/>
          </a:soli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3" name="Round Diagonal Corner Rectangle 10"/>
          <p:cNvSpPr/>
          <p:nvPr/>
        </p:nvSpPr>
        <p:spPr>
          <a:xfrm>
            <a:off x="6766200" y="3375831"/>
            <a:ext cx="1053000" cy="1053000"/>
          </a:xfrm>
          <a:prstGeom prst="round2DiagRect">
            <a:avLst/>
          </a:prstGeom>
          <a:gradFill flip="none" rotWithShape="1">
            <a:gsLst>
              <a:gs pos="0">
                <a:srgbClr val="800000"/>
              </a:gs>
              <a:gs pos="100000">
                <a:srgbClr val="BC0000"/>
              </a:gs>
            </a:gsLst>
            <a:path path="circle">
              <a:fillToRect t="100000" r="100000"/>
            </a:path>
            <a:tileRect l="-100000" b="-100000"/>
          </a:gradFill>
          <a:ln w="1270" cap="flat" cmpd="sng" algn="ctr">
            <a:solidFill>
              <a:schemeClr val="tx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Nadpis 17">
            <a:extLst>
              <a:ext uri="{FF2B5EF4-FFF2-40B4-BE49-F238E27FC236}">
                <a16:creationId xmlns:a16="http://schemas.microsoft.com/office/drawing/2014/main" id="{4100D832-AADF-1547-B7A9-69BC4FFECE9D}"/>
              </a:ext>
            </a:extLst>
          </p:cNvPr>
          <p:cNvSpPr txBox="1">
            <a:spLocks/>
          </p:cNvSpPr>
          <p:nvPr/>
        </p:nvSpPr>
        <p:spPr>
          <a:xfrm>
            <a:off x="428596" y="628651"/>
            <a:ext cx="8473004" cy="434579"/>
          </a:xfrm>
          <a:prstGeom prst="rect">
            <a:avLst/>
          </a:prstGeom>
          <a:ln>
            <a:noFill/>
          </a:ln>
        </p:spPr>
        <p:txBody>
          <a:bodyPr>
            <a:normAutofit fontScale="90000" lnSpcReduction="10000"/>
          </a:bodyPr>
          <a:lstStyle>
            <a:lvl1pPr algn="l" defTabSz="457067" rtl="0" eaLnBrk="1" latinLnBrk="0" hangingPunct="1">
              <a:spcBef>
                <a:spcPct val="0"/>
              </a:spcBef>
              <a:buNone/>
              <a:defRPr sz="2774" b="0" i="0" kern="1200" cap="none">
                <a:solidFill>
                  <a:srgbClr val="695C4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10824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kupina 16">
            <a:extLst>
              <a:ext uri="{FF2B5EF4-FFF2-40B4-BE49-F238E27FC236}">
                <a16:creationId xmlns:a16="http://schemas.microsoft.com/office/drawing/2014/main" id="{308D07B2-A9ED-4184-BB3E-0FECEC89C5BB}"/>
              </a:ext>
            </a:extLst>
          </p:cNvPr>
          <p:cNvGrpSpPr/>
          <p:nvPr/>
        </p:nvGrpSpPr>
        <p:grpSpPr>
          <a:xfrm>
            <a:off x="1548364" y="830323"/>
            <a:ext cx="1935849" cy="2154904"/>
            <a:chOff x="2062758" y="1382429"/>
            <a:chExt cx="2581729" cy="2873870"/>
          </a:xfrm>
        </p:grpSpPr>
        <p:sp>
          <p:nvSpPr>
            <p:cNvPr id="240" name="Šestiúhelník 6">
              <a:extLst>
                <a:ext uri="{FF2B5EF4-FFF2-40B4-BE49-F238E27FC236}">
                  <a16:creationId xmlns:a16="http://schemas.microsoft.com/office/drawing/2014/main" id="{75E95BDC-B6A9-432D-9BA1-52EFB2355C5E}"/>
                </a:ext>
              </a:extLst>
            </p:cNvPr>
            <p:cNvSpPr/>
            <p:nvPr/>
          </p:nvSpPr>
          <p:spPr>
            <a:xfrm rot="5400000">
              <a:off x="2178879" y="179193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sp>
          <p:nvSpPr>
            <p:cNvPr id="241" name="Šestiúhelník 7">
              <a:extLst>
                <a:ext uri="{FF2B5EF4-FFF2-40B4-BE49-F238E27FC236}">
                  <a16:creationId xmlns:a16="http://schemas.microsoft.com/office/drawing/2014/main" id="{C5FF686B-169C-493C-B8B0-D0F81FA6CC68}"/>
                </a:ext>
              </a:extLst>
            </p:cNvPr>
            <p:cNvSpPr/>
            <p:nvPr/>
          </p:nvSpPr>
          <p:spPr>
            <a:xfrm rot="5400000">
              <a:off x="2180119" y="1266308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pic>
          <p:nvPicPr>
            <p:cNvPr id="250" name="Obrázek 249">
              <a:extLst>
                <a:ext uri="{FF2B5EF4-FFF2-40B4-BE49-F238E27FC236}">
                  <a16:creationId xmlns:a16="http://schemas.microsoft.com/office/drawing/2014/main" id="{06DAAB18-88B7-41C9-8F18-5651D66A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16983" y="2592231"/>
              <a:ext cx="1101718" cy="1091258"/>
            </a:xfrm>
            <a:prstGeom prst="rect">
              <a:avLst/>
            </a:prstGeom>
          </p:spPr>
        </p:pic>
        <p:sp>
          <p:nvSpPr>
            <p:cNvPr id="255" name="TextovéPole 254">
              <a:extLst>
                <a:ext uri="{FF2B5EF4-FFF2-40B4-BE49-F238E27FC236}">
                  <a16:creationId xmlns:a16="http://schemas.microsoft.com/office/drawing/2014/main" id="{09E2CF1D-999F-470E-B22B-059BB77DDEC3}"/>
                </a:ext>
              </a:extLst>
            </p:cNvPr>
            <p:cNvSpPr txBox="1"/>
            <p:nvPr/>
          </p:nvSpPr>
          <p:spPr>
            <a:xfrm>
              <a:off x="2787694" y="1621534"/>
              <a:ext cx="11388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999" dirty="0">
                  <a:solidFill>
                    <a:schemeClr val="bg1"/>
                  </a:solidFill>
                </a:rPr>
                <a:t>ERP</a:t>
              </a:r>
            </a:p>
          </p:txBody>
        </p:sp>
      </p:grp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B6421D88-A2BB-42D5-A0D7-DA1F0525765F}"/>
              </a:ext>
            </a:extLst>
          </p:cNvPr>
          <p:cNvGrpSpPr/>
          <p:nvPr/>
        </p:nvGrpSpPr>
        <p:grpSpPr>
          <a:xfrm>
            <a:off x="5692371" y="832451"/>
            <a:ext cx="1935338" cy="2168910"/>
            <a:chOff x="7589378" y="1385266"/>
            <a:chExt cx="2581048" cy="2892548"/>
          </a:xfrm>
        </p:grpSpPr>
        <p:sp>
          <p:nvSpPr>
            <p:cNvPr id="244" name="Šestiúhelník 10">
              <a:extLst>
                <a:ext uri="{FF2B5EF4-FFF2-40B4-BE49-F238E27FC236}">
                  <a16:creationId xmlns:a16="http://schemas.microsoft.com/office/drawing/2014/main" id="{AA386E62-DFCB-4E2E-B6D4-92DC04CB4C82}"/>
                </a:ext>
              </a:extLst>
            </p:cNvPr>
            <p:cNvSpPr/>
            <p:nvPr/>
          </p:nvSpPr>
          <p:spPr>
            <a:xfrm rot="5400000">
              <a:off x="7706058" y="1813446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solidFill>
              <a:srgbClr val="FF9218"/>
            </a:solidFill>
            <a:ln>
              <a:solidFill>
                <a:srgbClr val="FF92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sp>
          <p:nvSpPr>
            <p:cNvPr id="245" name="Šestiúhelník 11">
              <a:extLst>
                <a:ext uri="{FF2B5EF4-FFF2-40B4-BE49-F238E27FC236}">
                  <a16:creationId xmlns:a16="http://schemas.microsoft.com/office/drawing/2014/main" id="{1D2E0357-9AC9-4D9A-9EC9-EEAE380249DE}"/>
                </a:ext>
              </a:extLst>
            </p:cNvPr>
            <p:cNvSpPr/>
            <p:nvPr/>
          </p:nvSpPr>
          <p:spPr>
            <a:xfrm rot="5400000">
              <a:off x="7700440" y="1274204"/>
              <a:ext cx="2358366" cy="258049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solidFill>
              <a:srgbClr val="FF9218"/>
            </a:solidFill>
            <a:ln>
              <a:solidFill>
                <a:srgbClr val="FF92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 dirty="0"/>
            </a:p>
          </p:txBody>
        </p:sp>
        <p:pic>
          <p:nvPicPr>
            <p:cNvPr id="252" name="Obrázek 251">
              <a:extLst>
                <a:ext uri="{FF2B5EF4-FFF2-40B4-BE49-F238E27FC236}">
                  <a16:creationId xmlns:a16="http://schemas.microsoft.com/office/drawing/2014/main" id="{331695D4-A207-470F-951F-9A9E99D3C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9922" y="2828450"/>
              <a:ext cx="779401" cy="779401"/>
            </a:xfrm>
            <a:prstGeom prst="rect">
              <a:avLst/>
            </a:prstGeom>
          </p:spPr>
        </p:pic>
        <p:sp>
          <p:nvSpPr>
            <p:cNvPr id="257" name="TextovéPole 256">
              <a:extLst>
                <a:ext uri="{FF2B5EF4-FFF2-40B4-BE49-F238E27FC236}">
                  <a16:creationId xmlns:a16="http://schemas.microsoft.com/office/drawing/2014/main" id="{A1CA002F-5EA9-4683-857A-C99FABAA709D}"/>
                </a:ext>
              </a:extLst>
            </p:cNvPr>
            <p:cNvSpPr txBox="1"/>
            <p:nvPr/>
          </p:nvSpPr>
          <p:spPr>
            <a:xfrm>
              <a:off x="8310173" y="1621534"/>
              <a:ext cx="11389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999" dirty="0">
                  <a:solidFill>
                    <a:schemeClr val="bg1"/>
                  </a:solidFill>
                </a:rPr>
                <a:t>HD</a:t>
              </a:r>
            </a:p>
          </p:txBody>
        </p:sp>
      </p:grp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E8C76B0A-B4D5-4F10-A350-2FE022513367}"/>
              </a:ext>
            </a:extLst>
          </p:cNvPr>
          <p:cNvGrpSpPr/>
          <p:nvPr/>
        </p:nvGrpSpPr>
        <p:grpSpPr>
          <a:xfrm>
            <a:off x="2588995" y="2641877"/>
            <a:ext cx="1935849" cy="2154904"/>
            <a:chOff x="3450587" y="3798393"/>
            <a:chExt cx="2581729" cy="2873870"/>
          </a:xfrm>
        </p:grpSpPr>
        <p:sp>
          <p:nvSpPr>
            <p:cNvPr id="246" name="Šestiúhelník 12">
              <a:extLst>
                <a:ext uri="{FF2B5EF4-FFF2-40B4-BE49-F238E27FC236}">
                  <a16:creationId xmlns:a16="http://schemas.microsoft.com/office/drawing/2014/main" id="{8BD45F51-9459-41D1-8824-7CEE89248AED}"/>
                </a:ext>
              </a:extLst>
            </p:cNvPr>
            <p:cNvSpPr/>
            <p:nvPr/>
          </p:nvSpPr>
          <p:spPr>
            <a:xfrm rot="5400000">
              <a:off x="3566708" y="4207895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sp>
          <p:nvSpPr>
            <p:cNvPr id="247" name="Šestiúhelník 13">
              <a:extLst>
                <a:ext uri="{FF2B5EF4-FFF2-40B4-BE49-F238E27FC236}">
                  <a16:creationId xmlns:a16="http://schemas.microsoft.com/office/drawing/2014/main" id="{A81D9FDA-4C63-499C-B5F4-14F71565D722}"/>
                </a:ext>
              </a:extLst>
            </p:cNvPr>
            <p:cNvSpPr/>
            <p:nvPr/>
          </p:nvSpPr>
          <p:spPr>
            <a:xfrm rot="5400000">
              <a:off x="3567948" y="3682272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pic>
          <p:nvPicPr>
            <p:cNvPr id="253" name="Obrázek 252">
              <a:extLst>
                <a:ext uri="{FF2B5EF4-FFF2-40B4-BE49-F238E27FC236}">
                  <a16:creationId xmlns:a16="http://schemas.microsoft.com/office/drawing/2014/main" id="{5476CC28-71A7-4F36-A65A-A14ED02DE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9687" y="4441812"/>
              <a:ext cx="1108525" cy="791337"/>
            </a:xfrm>
            <a:prstGeom prst="rect">
              <a:avLst/>
            </a:prstGeom>
          </p:spPr>
        </p:pic>
        <p:sp>
          <p:nvSpPr>
            <p:cNvPr id="258" name="TextovéPole 257">
              <a:extLst>
                <a:ext uri="{FF2B5EF4-FFF2-40B4-BE49-F238E27FC236}">
                  <a16:creationId xmlns:a16="http://schemas.microsoft.com/office/drawing/2014/main" id="{F2170651-6024-4E93-9FE8-D633AA56EC3B}"/>
                </a:ext>
              </a:extLst>
            </p:cNvPr>
            <p:cNvSpPr txBox="1"/>
            <p:nvPr/>
          </p:nvSpPr>
          <p:spPr>
            <a:xfrm>
              <a:off x="4051919" y="5774637"/>
              <a:ext cx="14040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999" dirty="0">
                  <a:solidFill>
                    <a:schemeClr val="bg1"/>
                  </a:solidFill>
                </a:rPr>
                <a:t>CRM</a:t>
              </a:r>
            </a:p>
          </p:txBody>
        </p:sp>
      </p:grpSp>
      <p:grpSp>
        <p:nvGrpSpPr>
          <p:cNvPr id="208" name="Skupina 207">
            <a:extLst>
              <a:ext uri="{FF2B5EF4-FFF2-40B4-BE49-F238E27FC236}">
                <a16:creationId xmlns:a16="http://schemas.microsoft.com/office/drawing/2014/main" id="{B121326E-D0BC-40D7-9D4F-0F7F55E9D2FA}"/>
              </a:ext>
            </a:extLst>
          </p:cNvPr>
          <p:cNvGrpSpPr/>
          <p:nvPr/>
        </p:nvGrpSpPr>
        <p:grpSpPr>
          <a:xfrm rot="10800000">
            <a:off x="3623716" y="848379"/>
            <a:ext cx="1935849" cy="2154904"/>
            <a:chOff x="6205183" y="3786807"/>
            <a:chExt cx="2581729" cy="2873870"/>
          </a:xfrm>
        </p:grpSpPr>
        <p:sp>
          <p:nvSpPr>
            <p:cNvPr id="209" name="Šestiúhelník 14">
              <a:extLst>
                <a:ext uri="{FF2B5EF4-FFF2-40B4-BE49-F238E27FC236}">
                  <a16:creationId xmlns:a16="http://schemas.microsoft.com/office/drawing/2014/main" id="{A612CA6C-01D7-466F-89E1-7EE6064226E6}"/>
                </a:ext>
              </a:extLst>
            </p:cNvPr>
            <p:cNvSpPr/>
            <p:nvPr/>
          </p:nvSpPr>
          <p:spPr>
            <a:xfrm rot="5400000">
              <a:off x="6321304" y="4196309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sp>
          <p:nvSpPr>
            <p:cNvPr id="210" name="Šestiúhelník 15">
              <a:extLst>
                <a:ext uri="{FF2B5EF4-FFF2-40B4-BE49-F238E27FC236}">
                  <a16:creationId xmlns:a16="http://schemas.microsoft.com/office/drawing/2014/main" id="{5BC597E2-87F8-4B94-831F-2BDC530FFBD1}"/>
                </a:ext>
              </a:extLst>
            </p:cNvPr>
            <p:cNvSpPr/>
            <p:nvPr/>
          </p:nvSpPr>
          <p:spPr>
            <a:xfrm rot="5400000">
              <a:off x="6322544" y="3670686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pic>
          <p:nvPicPr>
            <p:cNvPr id="211" name="Obrázek 210">
              <a:extLst>
                <a:ext uri="{FF2B5EF4-FFF2-40B4-BE49-F238E27FC236}">
                  <a16:creationId xmlns:a16="http://schemas.microsoft.com/office/drawing/2014/main" id="{F7208847-111E-427E-8328-42FDBBA88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7145874" y="4441812"/>
              <a:ext cx="742827" cy="753698"/>
            </a:xfrm>
            <a:prstGeom prst="rect">
              <a:avLst/>
            </a:prstGeom>
          </p:spPr>
        </p:pic>
        <p:sp>
          <p:nvSpPr>
            <p:cNvPr id="212" name="TextovéPole 211">
              <a:extLst>
                <a:ext uri="{FF2B5EF4-FFF2-40B4-BE49-F238E27FC236}">
                  <a16:creationId xmlns:a16="http://schemas.microsoft.com/office/drawing/2014/main" id="{2D505295-30CC-4035-9418-FFA8BDA4822F}"/>
                </a:ext>
              </a:extLst>
            </p:cNvPr>
            <p:cNvSpPr txBox="1"/>
            <p:nvPr/>
          </p:nvSpPr>
          <p:spPr>
            <a:xfrm rot="10800000">
              <a:off x="6925978" y="5743858"/>
              <a:ext cx="11388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999" dirty="0">
                  <a:solidFill>
                    <a:schemeClr val="bg1"/>
                  </a:solidFill>
                </a:rPr>
                <a:t>BI</a:t>
              </a:r>
            </a:p>
          </p:txBody>
        </p:sp>
      </p:grpSp>
      <p:grpSp>
        <p:nvGrpSpPr>
          <p:cNvPr id="213" name="Skupina 212">
            <a:extLst>
              <a:ext uri="{FF2B5EF4-FFF2-40B4-BE49-F238E27FC236}">
                <a16:creationId xmlns:a16="http://schemas.microsoft.com/office/drawing/2014/main" id="{B968D8E3-A873-4199-AE60-5FC627D3CB4B}"/>
              </a:ext>
            </a:extLst>
          </p:cNvPr>
          <p:cNvGrpSpPr/>
          <p:nvPr/>
        </p:nvGrpSpPr>
        <p:grpSpPr>
          <a:xfrm rot="10800000">
            <a:off x="4660450" y="2635461"/>
            <a:ext cx="1934921" cy="2155360"/>
            <a:chOff x="4829585" y="1399880"/>
            <a:chExt cx="2580493" cy="2874478"/>
          </a:xfrm>
        </p:grpSpPr>
        <p:sp>
          <p:nvSpPr>
            <p:cNvPr id="214" name="Šestiúhelník 8">
              <a:extLst>
                <a:ext uri="{FF2B5EF4-FFF2-40B4-BE49-F238E27FC236}">
                  <a16:creationId xmlns:a16="http://schemas.microsoft.com/office/drawing/2014/main" id="{078FD9DD-BE6A-4374-ACC7-6A7BE21CAA77}"/>
                </a:ext>
              </a:extLst>
            </p:cNvPr>
            <p:cNvSpPr/>
            <p:nvPr/>
          </p:nvSpPr>
          <p:spPr>
            <a:xfrm rot="5400000">
              <a:off x="4945709" y="1809990"/>
              <a:ext cx="2348247" cy="258049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3B9BF7"/>
            </a:solidFill>
            <a:ln>
              <a:solidFill>
                <a:srgbClr val="3B9BF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 dirty="0"/>
            </a:p>
          </p:txBody>
        </p:sp>
        <p:sp>
          <p:nvSpPr>
            <p:cNvPr id="215" name="Šestiúhelník 9">
              <a:extLst>
                <a:ext uri="{FF2B5EF4-FFF2-40B4-BE49-F238E27FC236}">
                  <a16:creationId xmlns:a16="http://schemas.microsoft.com/office/drawing/2014/main" id="{BD373689-29CE-4A38-9119-CA8856A77C60}"/>
                </a:ext>
              </a:extLst>
            </p:cNvPr>
            <p:cNvSpPr/>
            <p:nvPr/>
          </p:nvSpPr>
          <p:spPr>
            <a:xfrm rot="5400000">
              <a:off x="4945706" y="1283759"/>
              <a:ext cx="2348247" cy="258049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solidFill>
              <a:srgbClr val="3B9BF7"/>
            </a:solidFill>
            <a:ln>
              <a:solidFill>
                <a:srgbClr val="3B9BF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350"/>
            </a:p>
          </p:txBody>
        </p:sp>
        <p:pic>
          <p:nvPicPr>
            <p:cNvPr id="216" name="Obrázek 215">
              <a:extLst>
                <a:ext uri="{FF2B5EF4-FFF2-40B4-BE49-F238E27FC236}">
                  <a16:creationId xmlns:a16="http://schemas.microsoft.com/office/drawing/2014/main" id="{98E3A8A6-343B-4E41-8E7A-CCF26605F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573372" y="2772075"/>
              <a:ext cx="1005338" cy="911414"/>
            </a:xfrm>
            <a:prstGeom prst="rect">
              <a:avLst/>
            </a:prstGeom>
          </p:spPr>
        </p:pic>
        <p:sp>
          <p:nvSpPr>
            <p:cNvPr id="217" name="TextovéPole 216">
              <a:extLst>
                <a:ext uri="{FF2B5EF4-FFF2-40B4-BE49-F238E27FC236}">
                  <a16:creationId xmlns:a16="http://schemas.microsoft.com/office/drawing/2014/main" id="{15A16652-3DD9-4FB4-9D9E-D16CBEAAE0F5}"/>
                </a:ext>
              </a:extLst>
            </p:cNvPr>
            <p:cNvSpPr txBox="1"/>
            <p:nvPr/>
          </p:nvSpPr>
          <p:spPr>
            <a:xfrm rot="10800000">
              <a:off x="5383404" y="1590755"/>
              <a:ext cx="14918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2999" dirty="0">
                  <a:solidFill>
                    <a:schemeClr val="bg1"/>
                  </a:solidFill>
                </a:rPr>
                <a:t>DMS</a:t>
              </a:r>
            </a:p>
          </p:txBody>
        </p:sp>
      </p:grpSp>
      <p:sp>
        <p:nvSpPr>
          <p:cNvPr id="351" name="Nadpis 350">
            <a:extLst>
              <a:ext uri="{FF2B5EF4-FFF2-40B4-BE49-F238E27FC236}">
                <a16:creationId xmlns:a16="http://schemas.microsoft.com/office/drawing/2014/main" id="{BC3E7EE4-0182-46FA-B1BF-7BCCE827A9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626" y="227113"/>
            <a:ext cx="8496300" cy="434975"/>
          </a:xfrm>
        </p:spPr>
        <p:txBody>
          <a:bodyPr>
            <a:normAutofit fontScale="90000"/>
          </a:bodyPr>
          <a:lstStyle/>
          <a:p>
            <a:r>
              <a:rPr lang="cs-CZ" b="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Products</a:t>
            </a:r>
            <a:endParaRPr lang="cs-CZ" b="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03" name="Obrázek 502">
            <a:extLst>
              <a:ext uri="{FF2B5EF4-FFF2-40B4-BE49-F238E27FC236}">
                <a16:creationId xmlns:a16="http://schemas.microsoft.com/office/drawing/2014/main" id="{DCE21138-C6E4-447B-A963-74C505FCE9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2"/>
          <a:stretch/>
        </p:blipFill>
        <p:spPr>
          <a:xfrm>
            <a:off x="7183714" y="4221439"/>
            <a:ext cx="1636112" cy="375772"/>
          </a:xfrm>
          <a:prstGeom prst="rect">
            <a:avLst/>
          </a:prstGeom>
        </p:spPr>
      </p:pic>
      <p:pic>
        <p:nvPicPr>
          <p:cNvPr id="504" name="Obrázek 503">
            <a:extLst>
              <a:ext uri="{FF2B5EF4-FFF2-40B4-BE49-F238E27FC236}">
                <a16:creationId xmlns:a16="http://schemas.microsoft.com/office/drawing/2014/main" id="{B043C644-BDDC-450E-A6D8-164BEFC6E186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6" y="2167299"/>
            <a:ext cx="809813" cy="255901"/>
          </a:xfrm>
          <a:prstGeom prst="rect">
            <a:avLst/>
          </a:prstGeom>
        </p:spPr>
      </p:pic>
      <p:pic>
        <p:nvPicPr>
          <p:cNvPr id="505" name="Obrázek 504">
            <a:extLst>
              <a:ext uri="{FF2B5EF4-FFF2-40B4-BE49-F238E27FC236}">
                <a16:creationId xmlns:a16="http://schemas.microsoft.com/office/drawing/2014/main" id="{755CB1CA-3A98-4BD3-A28D-19A66DDDE358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2" y="3785237"/>
            <a:ext cx="1303078" cy="267131"/>
          </a:xfrm>
          <a:prstGeom prst="rect">
            <a:avLst/>
          </a:prstGeom>
        </p:spPr>
      </p:pic>
      <p:grpSp>
        <p:nvGrpSpPr>
          <p:cNvPr id="16" name="Skupina 15">
            <a:extLst>
              <a:ext uri="{FF2B5EF4-FFF2-40B4-BE49-F238E27FC236}">
                <a16:creationId xmlns:a16="http://schemas.microsoft.com/office/drawing/2014/main" id="{4B31F39F-0974-480C-BFDA-34B5AA4FC295}"/>
              </a:ext>
            </a:extLst>
          </p:cNvPr>
          <p:cNvGrpSpPr/>
          <p:nvPr/>
        </p:nvGrpSpPr>
        <p:grpSpPr>
          <a:xfrm>
            <a:off x="152195" y="3213241"/>
            <a:ext cx="2397255" cy="1574280"/>
            <a:chOff x="200769" y="4560388"/>
            <a:chExt cx="3197080" cy="2099525"/>
          </a:xfrm>
        </p:grpSpPr>
        <p:pic>
          <p:nvPicPr>
            <p:cNvPr id="231" name="Grafický objekt 230" descr="test&#10;">
              <a:extLst>
                <a:ext uri="{FF2B5EF4-FFF2-40B4-BE49-F238E27FC236}">
                  <a16:creationId xmlns:a16="http://schemas.microsoft.com/office/drawing/2014/main" id="{4C10F23C-5D96-4EC4-B4F8-988F1537403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4623" y="5063670"/>
              <a:ext cx="487837" cy="487837"/>
            </a:xfrm>
            <a:prstGeom prst="rect">
              <a:avLst/>
            </a:prstGeom>
          </p:spPr>
        </p:pic>
        <p:sp>
          <p:nvSpPr>
            <p:cNvPr id="232" name="TextovéPole 231">
              <a:extLst>
                <a:ext uri="{FF2B5EF4-FFF2-40B4-BE49-F238E27FC236}">
                  <a16:creationId xmlns:a16="http://schemas.microsoft.com/office/drawing/2014/main" id="{AC1E0C5F-A016-433F-B513-F41BE358CB59}"/>
                </a:ext>
              </a:extLst>
            </p:cNvPr>
            <p:cNvSpPr txBox="1"/>
            <p:nvPr/>
          </p:nvSpPr>
          <p:spPr>
            <a:xfrm>
              <a:off x="962507" y="5177163"/>
              <a:ext cx="1674186" cy="35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125" b="1" dirty="0">
                  <a:solidFill>
                    <a:schemeClr val="bg1"/>
                  </a:solidFill>
                </a:rPr>
                <a:t>Business Central</a:t>
              </a:r>
            </a:p>
          </p:txBody>
        </p:sp>
        <p:pic>
          <p:nvPicPr>
            <p:cNvPr id="233" name="Grafický objekt 232">
              <a:extLst>
                <a:ext uri="{FF2B5EF4-FFF2-40B4-BE49-F238E27FC236}">
                  <a16:creationId xmlns:a16="http://schemas.microsoft.com/office/drawing/2014/main" id="{518C2006-2291-4D30-AEAB-C2506BC7D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62091" y="5584140"/>
              <a:ext cx="371993" cy="371993"/>
            </a:xfrm>
            <a:prstGeom prst="rect">
              <a:avLst/>
            </a:prstGeom>
          </p:spPr>
        </p:pic>
        <p:sp>
          <p:nvSpPr>
            <p:cNvPr id="234" name="TextovéPole 233">
              <a:extLst>
                <a:ext uri="{FF2B5EF4-FFF2-40B4-BE49-F238E27FC236}">
                  <a16:creationId xmlns:a16="http://schemas.microsoft.com/office/drawing/2014/main" id="{79575D32-3C10-44EC-9108-894EBED12630}"/>
                </a:ext>
              </a:extLst>
            </p:cNvPr>
            <p:cNvSpPr txBox="1"/>
            <p:nvPr/>
          </p:nvSpPr>
          <p:spPr>
            <a:xfrm>
              <a:off x="955469" y="5637536"/>
              <a:ext cx="1674186" cy="35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125" b="1" dirty="0">
                  <a:solidFill>
                    <a:schemeClr val="bg1"/>
                  </a:solidFill>
                </a:rPr>
                <a:t>Sales</a:t>
              </a:r>
            </a:p>
          </p:txBody>
        </p:sp>
        <p:pic>
          <p:nvPicPr>
            <p:cNvPr id="235" name="Grafický objekt 234">
              <a:extLst>
                <a:ext uri="{FF2B5EF4-FFF2-40B4-BE49-F238E27FC236}">
                  <a16:creationId xmlns:a16="http://schemas.microsoft.com/office/drawing/2014/main" id="{0869877D-A8F5-4D13-9305-51637341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1284" y="6037586"/>
              <a:ext cx="342900" cy="342900"/>
            </a:xfrm>
            <a:prstGeom prst="rect">
              <a:avLst/>
            </a:prstGeom>
          </p:spPr>
        </p:pic>
        <p:sp>
          <p:nvSpPr>
            <p:cNvPr id="236" name="TextovéPole 235">
              <a:extLst>
                <a:ext uri="{FF2B5EF4-FFF2-40B4-BE49-F238E27FC236}">
                  <a16:creationId xmlns:a16="http://schemas.microsoft.com/office/drawing/2014/main" id="{8A9DF866-79AC-4EB0-8338-DF6B2EBCA97C}"/>
                </a:ext>
              </a:extLst>
            </p:cNvPr>
            <p:cNvSpPr txBox="1"/>
            <p:nvPr/>
          </p:nvSpPr>
          <p:spPr>
            <a:xfrm>
              <a:off x="946112" y="6075002"/>
              <a:ext cx="2047547" cy="584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125" b="1" dirty="0">
                  <a:solidFill>
                    <a:schemeClr val="bg1"/>
                  </a:solidFill>
                </a:rPr>
                <a:t>Finance and </a:t>
              </a:r>
              <a:r>
                <a:rPr lang="cs-CZ" sz="1125" b="1" dirty="0" err="1">
                  <a:solidFill>
                    <a:schemeClr val="bg1"/>
                  </a:solidFill>
                </a:rPr>
                <a:t>Operations</a:t>
              </a:r>
              <a:endParaRPr lang="cs-CZ" sz="1125" b="1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ovéPole 236">
              <a:extLst>
                <a:ext uri="{FF2B5EF4-FFF2-40B4-BE49-F238E27FC236}">
                  <a16:creationId xmlns:a16="http://schemas.microsoft.com/office/drawing/2014/main" id="{BE0B91A5-9174-4301-AA28-293ADB62A486}"/>
                </a:ext>
              </a:extLst>
            </p:cNvPr>
            <p:cNvSpPr txBox="1"/>
            <p:nvPr/>
          </p:nvSpPr>
          <p:spPr>
            <a:xfrm>
              <a:off x="200769" y="4560388"/>
              <a:ext cx="3197080" cy="43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500" b="1" dirty="0">
                  <a:solidFill>
                    <a:schemeClr val="bg1"/>
                  </a:solidFill>
                </a:rPr>
                <a:t>Microsoft Dynamics 365</a:t>
              </a:r>
            </a:p>
          </p:txBody>
        </p:sp>
      </p:grpSp>
      <p:pic>
        <p:nvPicPr>
          <p:cNvPr id="265" name="Obrázek 264">
            <a:extLst>
              <a:ext uri="{FF2B5EF4-FFF2-40B4-BE49-F238E27FC236}">
                <a16:creationId xmlns:a16="http://schemas.microsoft.com/office/drawing/2014/main" id="{0A4704A7-7AFD-45AC-ABEF-34EAF8F65696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</a:blip>
          <a:stretch>
            <a:fillRect/>
          </a:stretch>
        </p:blipFill>
        <p:spPr>
          <a:xfrm>
            <a:off x="-12393" y="2284525"/>
            <a:ext cx="1907150" cy="953575"/>
          </a:xfrm>
          <a:prstGeom prst="rect">
            <a:avLst/>
          </a:prstGeom>
        </p:spPr>
      </p:pic>
      <p:pic>
        <p:nvPicPr>
          <p:cNvPr id="3" name="Obrázek 2" descr="Obsah obrázku kreslení&#10;&#10;Popis byl vytvořen automaticky">
            <a:extLst>
              <a:ext uri="{FF2B5EF4-FFF2-40B4-BE49-F238E27FC236}">
                <a16:creationId xmlns:a16="http://schemas.microsoft.com/office/drawing/2014/main" id="{93F1B094-0069-42FD-8B37-D50F06B7C6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7242" y="3204554"/>
            <a:ext cx="1406672" cy="480901"/>
          </a:xfrm>
          <a:prstGeom prst="rect">
            <a:avLst/>
          </a:prstGeom>
        </p:spPr>
      </p:pic>
      <p:pic>
        <p:nvPicPr>
          <p:cNvPr id="3074" name="Picture 2" descr="Microsoft PowerApps">
            <a:extLst>
              <a:ext uri="{FF2B5EF4-FFF2-40B4-BE49-F238E27FC236}">
                <a16:creationId xmlns:a16="http://schemas.microsoft.com/office/drawing/2014/main" id="{EE6843D8-B811-4F34-ACF4-B54049DAE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42" y="2828091"/>
            <a:ext cx="1337325" cy="37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234CECFD-7D7B-4FD6-A62E-CBB5CFCA8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981" y="4219729"/>
            <a:ext cx="1210833" cy="8186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NAVERTICA a.s.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Na Okraji 335/42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162 00 Praha 6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i="1" dirty="0">
                <a:solidFill>
                  <a:schemeClr val="bg1"/>
                </a:solidFill>
              </a:rPr>
              <a:t>(2003)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6ED14B4-44CC-4ED2-A665-F585C6EA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15" y="4219729"/>
            <a:ext cx="1388162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NAVERTICA a.s.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Šumavská 15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602 00 Brno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i="1" dirty="0">
                <a:solidFill>
                  <a:schemeClr val="bg1"/>
                </a:solidFill>
              </a:rPr>
              <a:t>(1990)</a:t>
            </a:r>
          </a:p>
          <a:p>
            <a:pPr marL="342774" indent="-342774">
              <a:spcBef>
                <a:spcPct val="0"/>
              </a:spcBef>
            </a:pP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4EE346B-E6CF-4C58-8B28-A4DBFAF2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453" y="4219728"/>
            <a:ext cx="1698172" cy="984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NAVERTICA SK s.r.o.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Bohrova 1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dirty="0">
                <a:solidFill>
                  <a:schemeClr val="bg1"/>
                </a:solidFill>
              </a:rPr>
              <a:t>851 01 Bratislava, Slovensko</a:t>
            </a:r>
          </a:p>
          <a:p>
            <a:pPr marL="342774" indent="-342774">
              <a:lnSpc>
                <a:spcPct val="120000"/>
              </a:lnSpc>
              <a:spcBef>
                <a:spcPct val="0"/>
              </a:spcBef>
            </a:pPr>
            <a:r>
              <a:rPr lang="cs-CZ" sz="1000" i="1" dirty="0">
                <a:solidFill>
                  <a:schemeClr val="bg1"/>
                </a:solidFill>
              </a:rPr>
              <a:t>(2003)</a:t>
            </a:r>
          </a:p>
          <a:p>
            <a:pPr marL="342774" indent="-342774">
              <a:spcBef>
                <a:spcPct val="0"/>
              </a:spcBef>
            </a:pPr>
            <a:endParaRPr lang="cs-CZ" sz="1000" dirty="0">
              <a:solidFill>
                <a:schemeClr val="bg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763C1A4-992F-4908-9F6B-68E9F4109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28" y="4219729"/>
            <a:ext cx="138816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NAVERTICA SA </a:t>
            </a:r>
          </a:p>
          <a:p>
            <a:r>
              <a:rPr lang="en-US" sz="1000" dirty="0">
                <a:solidFill>
                  <a:schemeClr val="bg1"/>
                </a:solidFill>
              </a:rPr>
              <a:t>29 11th Avenue</a:t>
            </a:r>
          </a:p>
          <a:p>
            <a:r>
              <a:rPr lang="en-US" sz="1000" dirty="0">
                <a:solidFill>
                  <a:schemeClr val="bg1"/>
                </a:solidFill>
              </a:rPr>
              <a:t>21</a:t>
            </a:r>
            <a:r>
              <a:rPr lang="cs-CZ" sz="1000" dirty="0">
                <a:solidFill>
                  <a:schemeClr val="bg1"/>
                </a:solidFill>
              </a:rPr>
              <a:t>91</a:t>
            </a:r>
            <a:r>
              <a:rPr lang="en-US" sz="1000" dirty="0">
                <a:solidFill>
                  <a:schemeClr val="bg1"/>
                </a:solidFill>
              </a:rPr>
              <a:t> Rivonia, Sandton</a:t>
            </a:r>
          </a:p>
          <a:p>
            <a:r>
              <a:rPr lang="en-US" sz="1000" dirty="0">
                <a:solidFill>
                  <a:schemeClr val="bg1"/>
                </a:solidFill>
              </a:rPr>
              <a:t>South Africa</a:t>
            </a:r>
          </a:p>
          <a:p>
            <a:r>
              <a:rPr lang="en-US" sz="1000" i="1" dirty="0">
                <a:solidFill>
                  <a:schemeClr val="bg1"/>
                </a:solidFill>
              </a:rPr>
              <a:t>(2008)</a:t>
            </a:r>
          </a:p>
          <a:p>
            <a:pPr marL="342774" indent="-342774">
              <a:spcBef>
                <a:spcPct val="0"/>
              </a:spcBef>
            </a:pPr>
            <a:endParaRPr lang="cs-CZ" sz="1000" dirty="0">
              <a:solidFill>
                <a:schemeClr val="bg1"/>
              </a:solidFill>
            </a:endParaRP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72F7A857-191B-4490-A95B-3C2DD9518FA8}"/>
              </a:ext>
            </a:extLst>
          </p:cNvPr>
          <p:cNvGrpSpPr/>
          <p:nvPr/>
        </p:nvGrpSpPr>
        <p:grpSpPr>
          <a:xfrm>
            <a:off x="-6765" y="0"/>
            <a:ext cx="499825" cy="5143499"/>
            <a:chOff x="-6765" y="0"/>
            <a:chExt cx="499825" cy="5143499"/>
          </a:xfrm>
        </p:grpSpPr>
        <p:sp>
          <p:nvSpPr>
            <p:cNvPr id="9" name="Obdélník 8">
              <a:extLst>
                <a:ext uri="{FF2B5EF4-FFF2-40B4-BE49-F238E27FC236}">
                  <a16:creationId xmlns:a16="http://schemas.microsoft.com/office/drawing/2014/main" id="{41C541CF-8C00-4773-BD76-10416FCECC51}"/>
                </a:ext>
              </a:extLst>
            </p:cNvPr>
            <p:cNvSpPr/>
            <p:nvPr/>
          </p:nvSpPr>
          <p:spPr>
            <a:xfrm>
              <a:off x="-6049" y="0"/>
              <a:ext cx="499109" cy="5143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>
                <a:solidFill>
                  <a:schemeClr val="bg1"/>
                </a:solidFill>
              </a:endParaRPr>
            </a:p>
          </p:txBody>
        </p:sp>
        <p:sp>
          <p:nvSpPr>
            <p:cNvPr id="10" name="Šestiúhelník 6">
              <a:extLst>
                <a:ext uri="{FF2B5EF4-FFF2-40B4-BE49-F238E27FC236}">
                  <a16:creationId xmlns:a16="http://schemas.microsoft.com/office/drawing/2014/main" id="{E0B7D9E4-F0B5-4A38-BBA5-586190A001D0}"/>
                </a:ext>
              </a:extLst>
            </p:cNvPr>
            <p:cNvSpPr/>
            <p:nvPr/>
          </p:nvSpPr>
          <p:spPr>
            <a:xfrm>
              <a:off x="-3644" y="228845"/>
              <a:ext cx="421655" cy="84804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1" name="Šestiúhelník 13">
              <a:extLst>
                <a:ext uri="{FF2B5EF4-FFF2-40B4-BE49-F238E27FC236}">
                  <a16:creationId xmlns:a16="http://schemas.microsoft.com/office/drawing/2014/main" id="{18171E10-672F-4064-A3AC-843B7F1C5918}"/>
                </a:ext>
              </a:extLst>
            </p:cNvPr>
            <p:cNvSpPr/>
            <p:nvPr/>
          </p:nvSpPr>
          <p:spPr>
            <a:xfrm rot="10800000">
              <a:off x="-2556" y="1187170"/>
              <a:ext cx="421200" cy="84845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2" name="Šestiúhelník 15">
              <a:extLst>
                <a:ext uri="{FF2B5EF4-FFF2-40B4-BE49-F238E27FC236}">
                  <a16:creationId xmlns:a16="http://schemas.microsoft.com/office/drawing/2014/main" id="{FA3F0DB9-7A4D-47C3-98E3-A0C1062AF037}"/>
                </a:ext>
              </a:extLst>
            </p:cNvPr>
            <p:cNvSpPr/>
            <p:nvPr/>
          </p:nvSpPr>
          <p:spPr>
            <a:xfrm rot="10800000">
              <a:off x="-4923" y="2152775"/>
              <a:ext cx="421200" cy="847637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Šestiúhelník 8">
              <a:extLst>
                <a:ext uri="{FF2B5EF4-FFF2-40B4-BE49-F238E27FC236}">
                  <a16:creationId xmlns:a16="http://schemas.microsoft.com/office/drawing/2014/main" id="{046D66E6-27F6-4759-9E8F-889A560E6ABB}"/>
                </a:ext>
              </a:extLst>
            </p:cNvPr>
            <p:cNvSpPr/>
            <p:nvPr/>
          </p:nvSpPr>
          <p:spPr>
            <a:xfrm>
              <a:off x="-6765" y="3115893"/>
              <a:ext cx="421200" cy="847637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Šestiúhelník 10">
              <a:extLst>
                <a:ext uri="{FF2B5EF4-FFF2-40B4-BE49-F238E27FC236}">
                  <a16:creationId xmlns:a16="http://schemas.microsoft.com/office/drawing/2014/main" id="{01A7AAE2-0447-49CE-9121-62F42F2B5465}"/>
                </a:ext>
              </a:extLst>
            </p:cNvPr>
            <p:cNvSpPr/>
            <p:nvPr/>
          </p:nvSpPr>
          <p:spPr>
            <a:xfrm>
              <a:off x="-6765" y="4080599"/>
              <a:ext cx="419872" cy="858887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solidFill>
              <a:srgbClr val="FF9218"/>
            </a:solidFill>
            <a:ln>
              <a:solidFill>
                <a:srgbClr val="FF92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1B55828E-8685-4119-B0CE-2AA64E51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30" y="1560951"/>
              <a:ext cx="274778" cy="196154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A352D8F7-8149-450A-9212-15CA2289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2" y="494160"/>
              <a:ext cx="298214" cy="295382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93D98F90-C924-4F78-9062-7B5D71EE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10" y="2514005"/>
              <a:ext cx="224244" cy="227526"/>
            </a:xfrm>
            <a:prstGeom prst="rect">
              <a:avLst/>
            </a:prstGeom>
          </p:spPr>
        </p:pic>
        <p:pic>
          <p:nvPicPr>
            <p:cNvPr id="18" name="Obrázek 17">
              <a:extLst>
                <a:ext uri="{FF2B5EF4-FFF2-40B4-BE49-F238E27FC236}">
                  <a16:creationId xmlns:a16="http://schemas.microsoft.com/office/drawing/2014/main" id="{0D11C7E5-F3A6-495A-86C7-C8AE0CAB4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16" y="3461344"/>
              <a:ext cx="265088" cy="240324"/>
            </a:xfrm>
            <a:prstGeom prst="rect">
              <a:avLst/>
            </a:prstGeom>
          </p:spPr>
        </p:pic>
        <p:pic>
          <p:nvPicPr>
            <p:cNvPr id="19" name="Grafický objekt 18">
              <a:extLst>
                <a:ext uri="{FF2B5EF4-FFF2-40B4-BE49-F238E27FC236}">
                  <a16:creationId xmlns:a16="http://schemas.microsoft.com/office/drawing/2014/main" id="{6AF386E5-2453-43F4-82FC-B7B8A3E0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12" y="4408069"/>
              <a:ext cx="260892" cy="259642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88852533-5803-4FCD-88AB-7D7217AE8AD4}"/>
              </a:ext>
            </a:extLst>
          </p:cNvPr>
          <p:cNvSpPr txBox="1">
            <a:spLocks/>
          </p:cNvSpPr>
          <p:nvPr/>
        </p:nvSpPr>
        <p:spPr>
          <a:xfrm>
            <a:off x="494894" y="139621"/>
            <a:ext cx="8499404" cy="434579"/>
          </a:xfrm>
          <a:prstGeom prst="rect">
            <a:avLst/>
          </a:prstGeom>
        </p:spPr>
        <p:txBody>
          <a:bodyPr/>
          <a:lstStyle>
            <a:lvl1pPr algn="l" defTabSz="457067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b="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Places</a:t>
            </a:r>
            <a:endParaRPr lang="cs-CZ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cs-CZ" sz="24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1" name="Obrázek 20" descr="Obsah obrázku text, mapa, dort&#10;&#10;Popis byl vytvořen automaticky">
            <a:extLst>
              <a:ext uri="{FF2B5EF4-FFF2-40B4-BE49-F238E27FC236}">
                <a16:creationId xmlns:a16="http://schemas.microsoft.com/office/drawing/2014/main" id="{467200B1-F954-4F5B-88E0-2B3F93FBF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904" y="818147"/>
            <a:ext cx="4844019" cy="3031501"/>
          </a:xfrm>
          <a:prstGeom prst="rect">
            <a:avLst/>
          </a:prstGeom>
        </p:spPr>
      </p:pic>
      <p:pic>
        <p:nvPicPr>
          <p:cNvPr id="23" name="Obrázek 22">
            <a:extLst>
              <a:ext uri="{FF2B5EF4-FFF2-40B4-BE49-F238E27FC236}">
                <a16:creationId xmlns:a16="http://schemas.microsoft.com/office/drawing/2014/main" id="{350BAAFA-28BD-4365-8601-3779CF3CF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2656" y="820230"/>
            <a:ext cx="2172974" cy="30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8D4D-1659-4DC7-A0C4-DE2595E5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Sada aplikací, služeb, konektorů a datových platforem pro vývoj aplikací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Funguje na platformě Azure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Cloudová databáze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Common</a:t>
            </a:r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Service</a:t>
            </a:r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(CDS)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Vyvinuto z Microsoft Dynamics 365 platformy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Zahrnuje také Microsoft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(uživatelsky přístupnější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Apps</a:t>
            </a:r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pic>
        <p:nvPicPr>
          <p:cNvPr id="2" name="Picture 2" descr="Microsoft PowerApps">
            <a:extLst>
              <a:ext uri="{FF2B5EF4-FFF2-40B4-BE49-F238E27FC236}">
                <a16:creationId xmlns:a16="http://schemas.microsoft.com/office/drawing/2014/main" id="{16C73AC3-71D0-42B3-80A2-940241B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241791"/>
            <a:ext cx="3046757" cy="8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4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24B7-51E2-49C1-A137-6141CA9E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Informační systém určený pro zpracování lékařské i ošetřovatelské dokumentace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Jak pro ambulanční tak pro lůžkovou péči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Založen na datovém modelu standardu zdravotní péče HL7 FHIR</a:t>
            </a:r>
          </a:p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14B38-77B0-4BD5-BBD7-B3A7119E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00" y="272222"/>
            <a:ext cx="2584800" cy="8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7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32B3-2B88-4C20-AFF3-63898365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00296-61F1-4B24-A541-27705883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0" y="479364"/>
            <a:ext cx="8553600" cy="40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4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24B7-51E2-49C1-A137-6141CA9E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Vytvořit datové struktury potřebné pro stomatologickou ambulanci a napojit je na již existující databázové schéma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Vytvořit interaktivní uživatelské rozhraní zubního kříže pro stomatologický modul do </a:t>
            </a:r>
            <a:r>
              <a:rPr lang="cs-CZ" sz="25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NaClin</a:t>
            </a:r>
            <a:endParaRPr lang="cs-CZ" sz="25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Definovat a automatizovat procesy stomatologické ambulance pro pohodlí používání stomatologického modulu</a:t>
            </a:r>
          </a:p>
          <a:p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A9A39-7F27-4FED-B33B-99EBB85B4972}"/>
              </a:ext>
            </a:extLst>
          </p:cNvPr>
          <p:cNvSpPr txBox="1"/>
          <p:nvPr/>
        </p:nvSpPr>
        <p:spPr>
          <a:xfrm>
            <a:off x="518400" y="530390"/>
            <a:ext cx="35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Zadání práce</a:t>
            </a:r>
          </a:p>
        </p:txBody>
      </p:sp>
    </p:spTree>
    <p:extLst>
      <p:ext uri="{BB962C8B-B14F-4D97-AF65-F5344CB8AC3E}">
        <p14:creationId xmlns:p14="http://schemas.microsoft.com/office/powerpoint/2010/main" val="48838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24B7-51E2-49C1-A137-6141CA9E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Schéma chrupu rozdělující chrup na čtyři kvadranty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Každý zub má několik pohledů a je rozdělený na jednotlivé podoblastí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Podoblasti zubů slouží jako finální lokalizace pro diagnózy a výkony</a:t>
            </a:r>
          </a:p>
          <a:p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A9A39-7F27-4FED-B33B-99EBB85B4972}"/>
              </a:ext>
            </a:extLst>
          </p:cNvPr>
          <p:cNvSpPr txBox="1"/>
          <p:nvPr/>
        </p:nvSpPr>
        <p:spPr>
          <a:xfrm>
            <a:off x="669600" y="530390"/>
            <a:ext cx="35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Zubní kříž</a:t>
            </a:r>
          </a:p>
        </p:txBody>
      </p:sp>
    </p:spTree>
    <p:extLst>
      <p:ext uri="{BB962C8B-B14F-4D97-AF65-F5344CB8AC3E}">
        <p14:creationId xmlns:p14="http://schemas.microsoft.com/office/powerpoint/2010/main" val="23309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24B7-51E2-49C1-A137-6141CA9E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Schéma chrupu rozdělující chrup na čtyři kvadranty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Každý zub má několik pohledů a je rozdělený na jednotlivé podoblasti</a:t>
            </a:r>
          </a:p>
          <a:p>
            <a:r>
              <a:rPr lang="cs-CZ" sz="25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Podoblasti zubů slouží jako finální lokalizace pro diagnózy a výkony</a:t>
            </a:r>
          </a:p>
          <a:p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A9A39-7F27-4FED-B33B-99EBB85B4972}"/>
              </a:ext>
            </a:extLst>
          </p:cNvPr>
          <p:cNvSpPr txBox="1"/>
          <p:nvPr/>
        </p:nvSpPr>
        <p:spPr>
          <a:xfrm>
            <a:off x="669600" y="530390"/>
            <a:ext cx="353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Zubní kříž</a:t>
            </a:r>
          </a:p>
        </p:txBody>
      </p:sp>
    </p:spTree>
    <p:extLst>
      <p:ext uri="{BB962C8B-B14F-4D97-AF65-F5344CB8AC3E}">
        <p14:creationId xmlns:p14="http://schemas.microsoft.com/office/powerpoint/2010/main" val="954649474"/>
      </p:ext>
    </p:extLst>
  </p:cSld>
  <p:clrMapOvr>
    <a:masterClrMapping/>
  </p:clrMapOvr>
</p:sld>
</file>

<file path=ppt/theme/theme1.xml><?xml version="1.0" encoding="utf-8"?>
<a:theme xmlns:a="http://schemas.openxmlformats.org/drawingml/2006/main" name="Navertica-BW">
  <a:themeElements>
    <a:clrScheme name="NAVERTICA_Theme_Colors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991200"/>
      </a:accent1>
      <a:accent2>
        <a:srgbClr val="CB4C00"/>
      </a:accent2>
      <a:accent3>
        <a:srgbClr val="00A5A6"/>
      </a:accent3>
      <a:accent4>
        <a:srgbClr val="FFD05F"/>
      </a:accent4>
      <a:accent5>
        <a:srgbClr val="0D0A59"/>
      </a:accent5>
      <a:accent6>
        <a:srgbClr val="00A2FF"/>
      </a:accent6>
      <a:hlink>
        <a:srgbClr val="2863A2"/>
      </a:hlink>
      <a:folHlink>
        <a:srgbClr val="FE68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2" id="{F71C7959-D881-0246-BA00-336D5A79960D}" vid="{131BABE7-7710-1845-901D-576A479B4CB0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353F034085A34DA0BA8598F0ED61ED" ma:contentTypeVersion="13" ma:contentTypeDescription="Vytvoří nový dokument" ma:contentTypeScope="" ma:versionID="a59b720615a15d77dc29308c907d7e80">
  <xsd:schema xmlns:xsd="http://www.w3.org/2001/XMLSchema" xmlns:xs="http://www.w3.org/2001/XMLSchema" xmlns:p="http://schemas.microsoft.com/office/2006/metadata/properties" xmlns:ns3="a7c34bb8-6b0c-46e2-b8ff-1c6d0dfb6aad" xmlns:ns4="c19ea037-b075-41f7-807a-180a3a0dad43" targetNamespace="http://schemas.microsoft.com/office/2006/metadata/properties" ma:root="true" ma:fieldsID="345f3e8c6394d96fa5aa2ad4929f198f" ns3:_="" ns4:_="">
    <xsd:import namespace="a7c34bb8-6b0c-46e2-b8ff-1c6d0dfb6aad"/>
    <xsd:import namespace="c19ea037-b075-41f7-807a-180a3a0dad4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c34bb8-6b0c-46e2-b8ff-1c6d0dfb6aa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ea037-b075-41f7-807a-180a3a0da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33794E-EFB1-46EA-90BF-883AA96A176C}">
  <ds:schemaRefs>
    <ds:schemaRef ds:uri="http://purl.org/dc/elements/1.1/"/>
    <ds:schemaRef ds:uri="http://schemas.microsoft.com/office/2006/documentManagement/types"/>
    <ds:schemaRef ds:uri="http://www.w3.org/XML/1998/namespace"/>
    <ds:schemaRef ds:uri="c19ea037-b075-41f7-807a-180a3a0dad43"/>
    <ds:schemaRef ds:uri="http://purl.org/dc/terms/"/>
    <ds:schemaRef ds:uri="a7c34bb8-6b0c-46e2-b8ff-1c6d0dfb6aad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E665AAC-356A-4467-A306-06C9EFDFE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5B689-BE6F-4655-81BC-C97616CE9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c34bb8-6b0c-46e2-b8ff-1c6d0dfb6aad"/>
    <ds:schemaRef ds:uri="c19ea037-b075-41f7-807a-180a3a0dad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PREZENTACE_SABLONA_NAVERTICA</Template>
  <TotalTime>1658</TotalTime>
  <Words>1300</Words>
  <Application>Microsoft Office PowerPoint</Application>
  <PresentationFormat>On-screen Show (16:9)</PresentationFormat>
  <Paragraphs>350</Paragraphs>
  <Slides>17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Navertica-BW</vt:lpstr>
      <vt:lpstr>PowerPoint Presentation</vt:lpstr>
      <vt:lpstr>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saver slide – copy objects and use colours</vt:lpstr>
      <vt:lpstr>NAVERTICA &amp; Microsoft Colour – Office 365 Motive</vt:lpstr>
      <vt:lpstr>NAVERTICA Colour Palette – BRAND USAGE GUIDE</vt:lpstr>
      <vt:lpstr>„ORIGINAL“ ppt - not match with NAVERTICA Brand Usage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Lukas Kyncl</dc:creator>
  <cp:lastModifiedBy>Dominik Kalab</cp:lastModifiedBy>
  <cp:revision>58</cp:revision>
  <dcterms:created xsi:type="dcterms:W3CDTF">2020-02-04T12:57:42Z</dcterms:created>
  <dcterms:modified xsi:type="dcterms:W3CDTF">2020-09-15T12:39:48Z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0x01010054353F034085A34DA0BA8598F0ED61ED</vt:lpwstr>
  </property>
  <property fmtid="{D5CDD505-2E9C-101B-9397-08002B2CF9AE}" pid="3" name="_dlc_DocIdItemGuid">
    <vt:lpwstr>74a4d83a-856c-49c3-90ab-bfc85c166631</vt:lpwstr>
  </property>
</Properties>
</file>