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</p:sldMasterIdLst>
  <p:notesMasterIdLst>
    <p:notesMasterId r:id="rId19"/>
  </p:notesMasterIdLst>
  <p:sldIdLst>
    <p:sldId id="256" r:id="rId4"/>
    <p:sldId id="329" r:id="rId5"/>
    <p:sldId id="331" r:id="rId6"/>
    <p:sldId id="350" r:id="rId7"/>
    <p:sldId id="334" r:id="rId8"/>
    <p:sldId id="348" r:id="rId9"/>
    <p:sldId id="338" r:id="rId10"/>
    <p:sldId id="325" r:id="rId11"/>
    <p:sldId id="310" r:id="rId12"/>
    <p:sldId id="304" r:id="rId13"/>
    <p:sldId id="305" r:id="rId14"/>
    <p:sldId id="261" r:id="rId15"/>
    <p:sldId id="306" r:id="rId16"/>
    <p:sldId id="307" r:id="rId17"/>
    <p:sldId id="308" r:id="rId18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2" userDrawn="1">
          <p15:clr>
            <a:srgbClr val="A4A3A4"/>
          </p15:clr>
        </p15:guide>
        <p15:guide id="4" orient="horz" pos="20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2C811"/>
    <a:srgbClr val="FFD160"/>
    <a:srgbClr val="FFBB00"/>
    <a:srgbClr val="FF9218"/>
    <a:srgbClr val="FE6803"/>
    <a:srgbClr val="3892DA"/>
    <a:srgbClr val="00488E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4"/>
  </p:normalViewPr>
  <p:slideViewPr>
    <p:cSldViewPr snapToObjects="1" showGuides="1">
      <p:cViewPr varScale="1">
        <p:scale>
          <a:sx n="150" d="100"/>
          <a:sy n="150" d="100"/>
        </p:scale>
        <p:origin x="519" y="72"/>
      </p:cViewPr>
      <p:guideLst>
        <p:guide orient="horz" pos="1620"/>
        <p:guide pos="2880"/>
        <p:guide orient="horz" pos="1212"/>
        <p:guide orient="horz" pos="20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5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Relationship Id="rId27" Type="http://schemas.openxmlformats.org/officeDocument/2006/relationships/customXml" Target="../customXml/item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48CB9-D02A-AF4F-B733-A59C7B33B668}" type="datetimeFigureOut">
              <a:rPr lang="cs-CZ" smtClean="0"/>
              <a:t>16.07.2019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A1F8B-3005-4F49-A132-4309409030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01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600" dirty="0"/>
              <a:t>Cílové propojení KIPE, KIS a ERP,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16763-6143-3B48-A4BF-5FB9D40107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Výzkum a vývoj nového systému pro efektivní řízení léčby a výdajů při léčbě</a:t>
            </a:r>
            <a:endParaRPr lang="cs-CZ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s-CZ" sz="16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cs-CZ" sz="16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s-CZ" sz="16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Hospital</a:t>
            </a:r>
            <a:r>
              <a:rPr lang="cs-CZ" sz="16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Systém </a:t>
            </a:r>
            <a:r>
              <a:rPr lang="cs-CZ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32 434 004</a:t>
            </a:r>
            <a:endParaRPr lang="cs-CZ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16763-6143-3B48-A4BF-5FB9D40107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1BCE8-929B-4C73-BD97-7574D5BAAC08}" type="slidenum">
              <a:rPr lang="cs-CZ">
                <a:latin typeface="Times New Roman" charset="0"/>
              </a:rPr>
              <a:pPr/>
              <a:t>6</a:t>
            </a:fld>
            <a:endParaRPr lang="cs-CZ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cs-CZ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6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ADCFF-137C-431F-B812-6D0C96D95976}" type="slidenum">
              <a:rPr lang="cs-CZ"/>
              <a:pPr/>
              <a:t>8</a:t>
            </a:fld>
            <a:endParaRPr lang="cs-CZ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sz="1400" dirty="0"/>
          </a:p>
          <a:p>
            <a:endParaRPr lang="cs-CZ" sz="1400" dirty="0"/>
          </a:p>
          <a:p>
            <a:r>
              <a:rPr lang="cs-CZ" sz="1400" dirty="0"/>
              <a:t>Microsoft Dynamics NAV - Modulární systém, Možnost rozšíření o další moduly, Není nutné rekonfigurovat databázi, Není nutné měnit uložená data. </a:t>
            </a:r>
          </a:p>
          <a:p>
            <a:r>
              <a:rPr lang="cs-CZ" sz="1400" dirty="0"/>
              <a:t>Aplikační moduly FUTURE - Nadstavbové moduly vytvořené dodavatelem nad standardní licencí </a:t>
            </a:r>
            <a:r>
              <a:rPr lang="en-US" sz="1400" dirty="0"/>
              <a:t>Microsoft </a:t>
            </a:r>
            <a:r>
              <a:rPr lang="cs-CZ" sz="1400" dirty="0"/>
              <a:t>Dynamics NAV. Dodavatel je vlastníkem autorských práv k těmto modulům a je oprávněn je prodávat různým zákazníkům.</a:t>
            </a:r>
          </a:p>
        </p:txBody>
      </p:sp>
    </p:spTree>
    <p:extLst>
      <p:ext uri="{BB962C8B-B14F-4D97-AF65-F5344CB8AC3E}">
        <p14:creationId xmlns:p14="http://schemas.microsoft.com/office/powerpoint/2010/main" val="195136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16763-6143-3B48-A4BF-5FB9D40107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16763-6143-3B48-A4BF-5FB9D40107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21B81-1506-48CD-B815-D089ACDECAD6}" type="datetime1">
              <a:rPr lang="cs-CZ" smtClean="0"/>
              <a:pPr>
                <a:defRPr/>
              </a:pPr>
              <a:t>16.07.2019</a:t>
            </a:fld>
            <a:endParaRPr lang="cs-CZ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404118" y="228601"/>
            <a:ext cx="6597038" cy="171450"/>
          </a:xfrm>
          <a:ln>
            <a:noFill/>
          </a:ln>
        </p:spPr>
        <p:txBody>
          <a:bodyPr>
            <a:noAutofit/>
          </a:bodyPr>
          <a:lstStyle>
            <a:lvl1pPr algn="r">
              <a:buNone/>
              <a:defRPr sz="75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en-CA" dirty="0"/>
              <a:t>Click to edit Master text styles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0001" y="1200152"/>
            <a:ext cx="8730000" cy="339447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90000"/>
              <a:buFontTx/>
              <a:buBlip>
                <a:blip r:embed="rId2"/>
              </a:buBlip>
              <a:defRPr/>
            </a:lvl2pPr>
            <a:lvl3pPr>
              <a:buSzPct val="80000"/>
              <a:buFontTx/>
              <a:buBlip>
                <a:blip r:embed="rId2"/>
              </a:buBlip>
              <a:defRPr/>
            </a:lvl3pPr>
            <a:lvl4pPr>
              <a:buSzPct val="70000"/>
              <a:buFontTx/>
              <a:buBlip>
                <a:blip r:embed="rId2"/>
              </a:buBlip>
              <a:defRPr/>
            </a:lvl4pPr>
            <a:lvl5pPr>
              <a:buSzPct val="6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8EED8E5-BCCF-47C0-B198-4A23D7C1DA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1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F69E29-FFB6-4A17-A424-8E60DA1A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7C7190-69B4-436B-B383-493231582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E6DC80-0551-4425-9575-F88EAB67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BB7-D378-47EC-9831-87B7616D381B}" type="datetimeFigureOut">
              <a:rPr lang="cs-CZ" smtClean="0"/>
              <a:t>16.07.2019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0D3248F-2432-417D-B28A-2C2576AA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48004A-AA7C-458E-B5C3-19EE2C7B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23E9-9C07-4FA0-9538-67071D9CDC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8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79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FDEE613-882B-424E-9AB2-4EC00BD91B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629" y="953589"/>
            <a:ext cx="8556171" cy="7164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200" b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Název prezentace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483AB9-03EF-B242-AAAF-2BDFDFE776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9658" y="1912385"/>
            <a:ext cx="5737141" cy="915388"/>
          </a:xfrm>
          <a:prstGeom prst="rect">
            <a:avLst/>
          </a:prstGeom>
        </p:spPr>
      </p:pic>
      <p:sp>
        <p:nvSpPr>
          <p:cNvPr id="7" name="Zástupný text 13">
            <a:extLst>
              <a:ext uri="{FF2B5EF4-FFF2-40B4-BE49-F238E27FC236}">
                <a16:creationId xmlns:a16="http://schemas.microsoft.com/office/drawing/2014/main" id="{883D39E6-9199-A14F-860E-3B51DAC81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1" y="3076304"/>
            <a:ext cx="5394960" cy="1372271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cs-CZ" dirty="0"/>
              <a:t>Jméno a Příjmení</a:t>
            </a:r>
          </a:p>
          <a:p>
            <a:pPr lvl="0"/>
            <a:r>
              <a:rPr lang="cs-CZ" dirty="0"/>
              <a:t>Místo a datum</a:t>
            </a:r>
          </a:p>
        </p:txBody>
      </p:sp>
    </p:spTree>
    <p:extLst>
      <p:ext uri="{BB962C8B-B14F-4D97-AF65-F5344CB8AC3E}">
        <p14:creationId xmlns:p14="http://schemas.microsoft.com/office/powerpoint/2010/main" val="3504514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99404" cy="43457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74" b="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72577B65-D598-4548-B9C9-75DC79DEE982}" type="datetime1">
              <a:rPr lang="cs-CZ" smtClean="0"/>
              <a:t>16.07.2019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3B0BBEA9-92D2-4262-B587-B606C37867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77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8597" y="1200152"/>
            <a:ext cx="8481404" cy="3394472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>
              <a:buSzPct val="9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buSzPct val="8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>
              <a:buSzPct val="7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>
              <a:buSzPct val="6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13D59A2-BDA6-4B5E-91FB-04DB0315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622" y="195550"/>
            <a:ext cx="1336180" cy="213193"/>
          </a:xfrm>
          <a:prstGeom prst="rect">
            <a:avLst/>
          </a:prstGeom>
        </p:spPr>
      </p:pic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3D2F5433-B871-0948-AFED-FAEB6E9AB05E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9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73004" cy="434579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75CCE250-0555-409E-A2A3-793ADDE97F4A}" type="datetime1">
              <a:rPr lang="cs-CZ" smtClean="0"/>
              <a:t>16.07.2019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C58DCFC1-7894-2949-A315-3F581560F133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Obrázek 8">
            <a:extLst>
              <a:ext uri="{FF2B5EF4-FFF2-40B4-BE49-F238E27FC236}">
                <a16:creationId xmlns:a16="http://schemas.microsoft.com/office/drawing/2014/main" id="{7032DFF6-3669-7C46-A748-BF865F43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22" y="195550"/>
            <a:ext cx="1336180" cy="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2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6ADF772E-4AAE-4AAA-B538-12385DA9328E}" type="datetime1">
              <a:rPr lang="cs-CZ" smtClean="0"/>
              <a:t>16.07.2019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8BDEC5AA-83DF-2040-B846-A8AA237FF741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EF5698F4-0BC6-5241-8486-57E140F89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22" y="195550"/>
            <a:ext cx="1336180" cy="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73004" cy="434579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0" y="1200152"/>
            <a:ext cx="4297800" cy="3394472"/>
          </a:xfrm>
          <a:prstGeom prst="rect">
            <a:avLst/>
          </a:prstGeo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279800" cy="3394472"/>
          </a:xfrm>
          <a:prstGeom prst="rect">
            <a:avLst/>
          </a:prstGeo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B0898F85-EC51-4979-9175-75073F45C754}" type="datetime1">
              <a:rPr lang="cs-CZ" smtClean="0"/>
              <a:t>16.07.2019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6AC73CE1-AC50-AE4F-AC26-2D01101ADD33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Obrázek 8">
            <a:extLst>
              <a:ext uri="{FF2B5EF4-FFF2-40B4-BE49-F238E27FC236}">
                <a16:creationId xmlns:a16="http://schemas.microsoft.com/office/drawing/2014/main" id="{C0EF900F-2AA9-C84E-93A9-7B12815B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22" y="195550"/>
            <a:ext cx="1336180" cy="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3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685801"/>
            <a:ext cx="3285513" cy="390525"/>
          </a:xfrm>
          <a:prstGeom prst="rect">
            <a:avLst/>
          </a:prstGeo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cs-CZ" dirty="0"/>
              <a:t>Klepnutím lze upravit styl předlohy nadpisů.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685803"/>
            <a:ext cx="5326550" cy="3908822"/>
          </a:xfrm>
          <a:prstGeom prst="rect">
            <a:avLst/>
          </a:prstGeo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00" y="1076328"/>
            <a:ext cx="32855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5"/>
            </a:lvl1pPr>
            <a:lvl2pPr marL="457067" indent="0">
              <a:buNone/>
              <a:defRPr sz="1200"/>
            </a:lvl2pPr>
            <a:lvl3pPr marL="914134" indent="0">
              <a:buNone/>
              <a:defRPr sz="975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0" indent="0">
              <a:buNone/>
              <a:defRPr sz="900"/>
            </a:lvl7pPr>
            <a:lvl8pPr marL="3199466" indent="0">
              <a:buNone/>
              <a:defRPr sz="900"/>
            </a:lvl8pPr>
            <a:lvl9pPr marL="3656533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BFB40918-FD1F-4041-8DF0-009A882AC3A5}" type="datetime1">
              <a:rPr lang="cs-CZ" smtClean="0"/>
              <a:t>16.07.2019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EEC31FC-8518-6546-A3C1-3BF4F00550E9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Obrázek 8">
            <a:extLst>
              <a:ext uri="{FF2B5EF4-FFF2-40B4-BE49-F238E27FC236}">
                <a16:creationId xmlns:a16="http://schemas.microsoft.com/office/drawing/2014/main" id="{2BE31DA0-FF82-A641-AAAA-A01428781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22" y="195550"/>
            <a:ext cx="1336180" cy="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0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1" y="546496"/>
            <a:ext cx="3096600" cy="8251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 i="1"/>
            </a:lvl1pPr>
          </a:lstStyle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15200" y="546496"/>
            <a:ext cx="5486400" cy="4082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24"/>
            </a:lvl1pPr>
            <a:lvl2pPr marL="457067" indent="0">
              <a:buNone/>
              <a:defRPr sz="2774"/>
            </a:lvl2pPr>
            <a:lvl3pPr marL="914134" indent="0">
              <a:buNone/>
              <a:defRPr sz="2399"/>
            </a:lvl3pPr>
            <a:lvl4pPr marL="1371200" indent="0">
              <a:buNone/>
              <a:defRPr sz="2024"/>
            </a:lvl4pPr>
            <a:lvl5pPr marL="1828267" indent="0">
              <a:buNone/>
              <a:defRPr sz="2024"/>
            </a:lvl5pPr>
            <a:lvl6pPr marL="2285333" indent="0">
              <a:buNone/>
              <a:defRPr sz="2024"/>
            </a:lvl6pPr>
            <a:lvl7pPr marL="2742400" indent="0">
              <a:buNone/>
              <a:defRPr sz="2024"/>
            </a:lvl7pPr>
            <a:lvl8pPr marL="3199466" indent="0">
              <a:buNone/>
              <a:defRPr sz="2024"/>
            </a:lvl8pPr>
            <a:lvl9pPr marL="3656533" indent="0">
              <a:buNone/>
              <a:defRPr sz="2024"/>
            </a:lvl9pPr>
          </a:lstStyle>
          <a:p>
            <a:r>
              <a:rPr lang="cs-CZ"/>
              <a:t>Klepnutím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01" y="1371601"/>
            <a:ext cx="3096600" cy="325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5"/>
            </a:lvl1pPr>
            <a:lvl2pPr marL="457067" indent="0">
              <a:buNone/>
              <a:defRPr sz="1200"/>
            </a:lvl2pPr>
            <a:lvl3pPr marL="914134" indent="0">
              <a:buNone/>
              <a:defRPr sz="975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0" indent="0">
              <a:buNone/>
              <a:defRPr sz="900"/>
            </a:lvl7pPr>
            <a:lvl8pPr marL="3199466" indent="0">
              <a:buNone/>
              <a:defRPr sz="900"/>
            </a:lvl8pPr>
            <a:lvl9pPr marL="3656533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473E054D-F56A-417C-9D53-E59ED35BE756}" type="datetime1">
              <a:rPr lang="cs-CZ" smtClean="0"/>
              <a:t>16.07.2019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B8F30B83-518F-8D4C-B369-5F125E292EF0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Obrázek 8">
            <a:extLst>
              <a:ext uri="{FF2B5EF4-FFF2-40B4-BE49-F238E27FC236}">
                <a16:creationId xmlns:a16="http://schemas.microsoft.com/office/drawing/2014/main" id="{CA1F355B-F206-F04F-B28E-6145636B4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22" y="195550"/>
            <a:ext cx="1336180" cy="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9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1EDB469-4C7C-9F45-B324-2960F7C3E0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629" y="953589"/>
            <a:ext cx="8556171" cy="7164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200" b="0">
                <a:solidFill>
                  <a:srgbClr val="695C4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Název prezentace</a:t>
            </a:r>
            <a:endParaRPr 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268EDAC-38C2-3F48-969D-D8363913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9657" y="1912385"/>
            <a:ext cx="5737143" cy="915388"/>
          </a:xfrm>
          <a:prstGeom prst="rect">
            <a:avLst/>
          </a:prstGeom>
        </p:spPr>
      </p:pic>
      <p:sp>
        <p:nvSpPr>
          <p:cNvPr id="14" name="Zástupný text 13">
            <a:extLst>
              <a:ext uri="{FF2B5EF4-FFF2-40B4-BE49-F238E27FC236}">
                <a16:creationId xmlns:a16="http://schemas.microsoft.com/office/drawing/2014/main" id="{4E392573-9687-A34B-8F74-592971F6D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1" y="3076304"/>
            <a:ext cx="5394960" cy="1372271"/>
          </a:xfr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cs-CZ" dirty="0"/>
              <a:t>Jméno a Příjmení</a:t>
            </a:r>
          </a:p>
          <a:p>
            <a:pPr lvl="0"/>
            <a:r>
              <a:rPr lang="cs-CZ" dirty="0"/>
              <a:t>Místo a datum</a:t>
            </a:r>
          </a:p>
        </p:txBody>
      </p:sp>
    </p:spTree>
    <p:extLst>
      <p:ext uri="{BB962C8B-B14F-4D97-AF65-F5344CB8AC3E}">
        <p14:creationId xmlns:p14="http://schemas.microsoft.com/office/powerpoint/2010/main" val="89950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686049"/>
            <a:ext cx="7772400" cy="66745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3224" b="0" cap="none" baseline="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Klepnutím lze upravit styl předlohy nadpisů.</a:t>
            </a:r>
            <a:endParaRPr lang="en-US" dirty="0"/>
          </a:p>
        </p:txBody>
      </p:sp>
      <p:pic>
        <p:nvPicPr>
          <p:cNvPr id="9" name="Picture 8" descr="Navertica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89" y="1885953"/>
            <a:ext cx="690254" cy="6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2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194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505B9D9-ED87-EE43-926D-F595565BB2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629" y="953589"/>
            <a:ext cx="8556171" cy="7164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200" b="0">
                <a:solidFill>
                  <a:srgbClr val="695C4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Název prezentace</a:t>
            </a:r>
            <a:endParaRPr 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7CF7505-12A9-1A47-A8CD-3ED6BEA9FD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9657" y="1912385"/>
            <a:ext cx="5737143" cy="915388"/>
          </a:xfrm>
          <a:prstGeom prst="rect">
            <a:avLst/>
          </a:prstGeom>
        </p:spPr>
      </p:pic>
      <p:sp>
        <p:nvSpPr>
          <p:cNvPr id="9" name="Zástupný text 13">
            <a:extLst>
              <a:ext uri="{FF2B5EF4-FFF2-40B4-BE49-F238E27FC236}">
                <a16:creationId xmlns:a16="http://schemas.microsoft.com/office/drawing/2014/main" id="{62F42963-D803-8549-8EAB-85D855DDBC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1" y="3076304"/>
            <a:ext cx="5394960" cy="1372271"/>
          </a:xfr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cs-CZ" dirty="0"/>
              <a:t>Jméno a Příjmení</a:t>
            </a:r>
          </a:p>
          <a:p>
            <a:pPr lvl="0"/>
            <a:r>
              <a:rPr lang="cs-CZ" dirty="0"/>
              <a:t>Místo a datum</a:t>
            </a:r>
          </a:p>
        </p:txBody>
      </p:sp>
    </p:spTree>
    <p:extLst>
      <p:ext uri="{BB962C8B-B14F-4D97-AF65-F5344CB8AC3E}">
        <p14:creationId xmlns:p14="http://schemas.microsoft.com/office/powerpoint/2010/main" val="304696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99404" cy="43457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74" b="0">
                <a:solidFill>
                  <a:srgbClr val="695C4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72577B65-D598-4548-B9C9-75DC79DEE982}" type="datetime1">
              <a:rPr lang="cs-CZ" smtClean="0"/>
              <a:t>16.07.2019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3B0BBEA9-92D2-4262-B587-B606C37867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77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8597" y="1200152"/>
            <a:ext cx="8481404" cy="3394472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90000"/>
              <a:buFontTx/>
              <a:buBlip>
                <a:blip r:embed="rId2"/>
              </a:buBlip>
              <a:defRPr/>
            </a:lvl2pPr>
            <a:lvl3pPr>
              <a:buSzPct val="80000"/>
              <a:buFontTx/>
              <a:buBlip>
                <a:blip r:embed="rId2"/>
              </a:buBlip>
              <a:defRPr/>
            </a:lvl3pPr>
            <a:lvl4pPr>
              <a:buSzPct val="70000"/>
              <a:buFontTx/>
              <a:buBlip>
                <a:blip r:embed="rId2"/>
              </a:buBlip>
              <a:defRPr/>
            </a:lvl4pPr>
            <a:lvl5pPr>
              <a:buSzPct val="6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13D59A2-BDA6-4B5E-91FB-04DB0315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6BC3040-4ECF-774A-8FF2-1EFF633FCBF7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84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73004" cy="434579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75CCE250-0555-409E-A2A3-793ADDE97F4A}" type="datetime1">
              <a:rPr lang="cs-CZ" smtClean="0"/>
              <a:t>16.07.2019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48C1251E-4DD0-C744-A02E-5DED4B0556C4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2BCB8632-1F69-C64D-8163-7406D340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8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6ADF772E-4AAE-4AAA-B538-12385DA9328E}" type="datetime1">
              <a:rPr lang="cs-CZ" smtClean="0"/>
              <a:t>16.07.2019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D01CF4F9-7190-0A4D-A645-1C585DEF7BD8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Obrázek 8">
            <a:extLst>
              <a:ext uri="{FF2B5EF4-FFF2-40B4-BE49-F238E27FC236}">
                <a16:creationId xmlns:a16="http://schemas.microsoft.com/office/drawing/2014/main" id="{29B0616E-87B1-F646-8540-01220C544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73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73004" cy="434579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0" y="1200152"/>
            <a:ext cx="4297800" cy="3394472"/>
          </a:xfrm>
          <a:prstGeom prst="rect">
            <a:avLst/>
          </a:prstGeo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279800" cy="3394472"/>
          </a:xfrm>
          <a:prstGeom prst="rect">
            <a:avLst/>
          </a:prstGeo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B0898F85-EC51-4979-9175-75073F45C754}" type="datetime1">
              <a:rPr lang="cs-CZ" smtClean="0"/>
              <a:t>16.07.2019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DE6CA2B-0F9C-7B46-A5F1-3EA920B441A5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Obrázek 8">
            <a:extLst>
              <a:ext uri="{FF2B5EF4-FFF2-40B4-BE49-F238E27FC236}">
                <a16:creationId xmlns:a16="http://schemas.microsoft.com/office/drawing/2014/main" id="{38E1AA68-CE0B-2645-91F2-C18CDA59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0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685801"/>
            <a:ext cx="3285513" cy="390525"/>
          </a:xfrm>
          <a:prstGeom prst="rect">
            <a:avLst/>
          </a:prstGeo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685803"/>
            <a:ext cx="5326550" cy="3908822"/>
          </a:xfrm>
          <a:prstGeom prst="rect">
            <a:avLst/>
          </a:prstGeo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00" y="1076328"/>
            <a:ext cx="32855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5"/>
            </a:lvl1pPr>
            <a:lvl2pPr marL="457067" indent="0">
              <a:buNone/>
              <a:defRPr sz="1200"/>
            </a:lvl2pPr>
            <a:lvl3pPr marL="914134" indent="0">
              <a:buNone/>
              <a:defRPr sz="975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0" indent="0">
              <a:buNone/>
              <a:defRPr sz="900"/>
            </a:lvl7pPr>
            <a:lvl8pPr marL="3199466" indent="0">
              <a:buNone/>
              <a:defRPr sz="900"/>
            </a:lvl8pPr>
            <a:lvl9pPr marL="3656533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BFB40918-FD1F-4041-8DF0-009A882AC3A5}" type="datetime1">
              <a:rPr lang="cs-CZ" smtClean="0"/>
              <a:t>16.07.2019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BE11548E-88A3-CD4E-BDA9-4ED12B166CBF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Obrázek 8">
            <a:extLst>
              <a:ext uri="{FF2B5EF4-FFF2-40B4-BE49-F238E27FC236}">
                <a16:creationId xmlns:a16="http://schemas.microsoft.com/office/drawing/2014/main" id="{4573FBED-B8F6-404E-97EB-A9A4B14F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00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1" y="546496"/>
            <a:ext cx="3096600" cy="8251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 i="1"/>
            </a:lvl1pPr>
          </a:lstStyle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15200" y="546496"/>
            <a:ext cx="5486400" cy="4082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24"/>
            </a:lvl1pPr>
            <a:lvl2pPr marL="457067" indent="0">
              <a:buNone/>
              <a:defRPr sz="2774"/>
            </a:lvl2pPr>
            <a:lvl3pPr marL="914134" indent="0">
              <a:buNone/>
              <a:defRPr sz="2399"/>
            </a:lvl3pPr>
            <a:lvl4pPr marL="1371200" indent="0">
              <a:buNone/>
              <a:defRPr sz="2024"/>
            </a:lvl4pPr>
            <a:lvl5pPr marL="1828267" indent="0">
              <a:buNone/>
              <a:defRPr sz="2024"/>
            </a:lvl5pPr>
            <a:lvl6pPr marL="2285333" indent="0">
              <a:buNone/>
              <a:defRPr sz="2024"/>
            </a:lvl6pPr>
            <a:lvl7pPr marL="2742400" indent="0">
              <a:buNone/>
              <a:defRPr sz="2024"/>
            </a:lvl7pPr>
            <a:lvl8pPr marL="3199466" indent="0">
              <a:buNone/>
              <a:defRPr sz="2024"/>
            </a:lvl8pPr>
            <a:lvl9pPr marL="3656533" indent="0">
              <a:buNone/>
              <a:defRPr sz="2024"/>
            </a:lvl9pPr>
          </a:lstStyle>
          <a:p>
            <a:r>
              <a:rPr lang="cs-CZ"/>
              <a:t>Klepnutím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01" y="1371601"/>
            <a:ext cx="3096600" cy="325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5"/>
            </a:lvl1pPr>
            <a:lvl2pPr marL="457067" indent="0">
              <a:buNone/>
              <a:defRPr sz="1200"/>
            </a:lvl2pPr>
            <a:lvl3pPr marL="914134" indent="0">
              <a:buNone/>
              <a:defRPr sz="975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0" indent="0">
              <a:buNone/>
              <a:defRPr sz="900"/>
            </a:lvl7pPr>
            <a:lvl8pPr marL="3199466" indent="0">
              <a:buNone/>
              <a:defRPr sz="900"/>
            </a:lvl8pPr>
            <a:lvl9pPr marL="3656533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473E054D-F56A-417C-9D53-E59ED35BE756}" type="datetime1">
              <a:rPr lang="cs-CZ" smtClean="0"/>
              <a:t>16.07.2019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CFAE7707-34DA-234B-976F-F1D35BB67F2E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Obrázek 8">
            <a:extLst>
              <a:ext uri="{FF2B5EF4-FFF2-40B4-BE49-F238E27FC236}">
                <a16:creationId xmlns:a16="http://schemas.microsoft.com/office/drawing/2014/main" id="{E8651DEB-121B-7D4C-9449-B5563A35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75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686050"/>
            <a:ext cx="7772400" cy="6674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3224" b="0" cap="none" baseline="0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Klepnutím lze upravit styl předlohy nadpisů.</a:t>
            </a:r>
            <a:endParaRPr lang="en-US" dirty="0"/>
          </a:p>
        </p:txBody>
      </p:sp>
      <p:pic>
        <p:nvPicPr>
          <p:cNvPr id="9" name="Picture 8" descr="Navertica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89" y="1885953"/>
            <a:ext cx="690254" cy="6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9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99404" cy="43457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74" b="0">
                <a:solidFill>
                  <a:srgbClr val="695C4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72577B65-D598-4548-B9C9-75DC79DEE982}" type="datetime1">
              <a:rPr lang="cs-CZ" smtClean="0"/>
              <a:t>16.07.2019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3B0BBEA9-92D2-4262-B587-B606C37867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3522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8597" y="1200152"/>
            <a:ext cx="8481404" cy="3394472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90000"/>
              <a:buFontTx/>
              <a:buBlip>
                <a:blip r:embed="rId2"/>
              </a:buBlip>
              <a:defRPr/>
            </a:lvl2pPr>
            <a:lvl3pPr>
              <a:buSzPct val="80000"/>
              <a:buFontTx/>
              <a:buBlip>
                <a:blip r:embed="rId2"/>
              </a:buBlip>
              <a:defRPr/>
            </a:lvl3pPr>
            <a:lvl4pPr>
              <a:buSzPct val="70000"/>
              <a:buFontTx/>
              <a:buBlip>
                <a:blip r:embed="rId2"/>
              </a:buBlip>
              <a:defRPr/>
            </a:lvl4pPr>
            <a:lvl5pPr>
              <a:buSzPct val="6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13D59A2-BDA6-4B5E-91FB-04DB0315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70FA374F-8833-C946-BB88-BE627E82FACE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F24DABC-EB46-4E6E-8CE5-5411969D43D4}" type="datetime1">
              <a:rPr lang="cs-CZ" smtClean="0"/>
              <a:t>16.07.2019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30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73004" cy="434579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75CCE250-0555-409E-A2A3-793ADDE97F4A}" type="datetime1">
              <a:rPr lang="cs-CZ" smtClean="0"/>
              <a:t>16.07.2019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D45BC9E4-4CE9-1446-B00A-3C385F77AEAE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AF38C842-398E-A54D-8981-392C9F65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6ADF772E-4AAE-4AAA-B538-12385DA9328E}" type="datetime1">
              <a:rPr lang="cs-CZ" smtClean="0"/>
              <a:t>16.07.2019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AEBC34C-C18A-B04C-8027-F5C3319B2D67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73004" cy="434579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0" y="1200152"/>
            <a:ext cx="4297800" cy="3394472"/>
          </a:xfrm>
          <a:prstGeom prst="rect">
            <a:avLst/>
          </a:prstGeo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279800" cy="3394472"/>
          </a:xfrm>
          <a:prstGeom prst="rect">
            <a:avLst/>
          </a:prstGeo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B0898F85-EC51-4979-9175-75073F45C754}" type="datetime1">
              <a:rPr lang="cs-CZ" smtClean="0"/>
              <a:t>16.07.2019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57722ECF-4859-AF43-A789-D892966E3208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Obrázek 8">
            <a:extLst>
              <a:ext uri="{FF2B5EF4-FFF2-40B4-BE49-F238E27FC236}">
                <a16:creationId xmlns:a16="http://schemas.microsoft.com/office/drawing/2014/main" id="{167D46C3-A3FE-F94A-B397-9E829D1BE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685801"/>
            <a:ext cx="3285513" cy="390525"/>
          </a:xfrm>
          <a:prstGeom prst="rect">
            <a:avLst/>
          </a:prstGeo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685803"/>
            <a:ext cx="5326550" cy="3908822"/>
          </a:xfrm>
          <a:prstGeom prst="rect">
            <a:avLst/>
          </a:prstGeo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00" y="1076328"/>
            <a:ext cx="32855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5"/>
            </a:lvl1pPr>
            <a:lvl2pPr marL="457067" indent="0">
              <a:buNone/>
              <a:defRPr sz="1200"/>
            </a:lvl2pPr>
            <a:lvl3pPr marL="914134" indent="0">
              <a:buNone/>
              <a:defRPr sz="975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0" indent="0">
              <a:buNone/>
              <a:defRPr sz="900"/>
            </a:lvl7pPr>
            <a:lvl8pPr marL="3199466" indent="0">
              <a:buNone/>
              <a:defRPr sz="900"/>
            </a:lvl8pPr>
            <a:lvl9pPr marL="3656533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BFB40918-FD1F-4041-8DF0-009A882AC3A5}" type="datetime1">
              <a:rPr lang="cs-CZ" smtClean="0"/>
              <a:t>16.07.2019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D190CF5A-AE6C-BF40-93DB-C0AB820F2C26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Obrázek 8">
            <a:extLst>
              <a:ext uri="{FF2B5EF4-FFF2-40B4-BE49-F238E27FC236}">
                <a16:creationId xmlns:a16="http://schemas.microsoft.com/office/drawing/2014/main" id="{F1F74967-24BD-0D47-B0B4-19F57AF94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1" y="546496"/>
            <a:ext cx="3096600" cy="8251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 i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15200" y="546496"/>
            <a:ext cx="5486400" cy="4082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24"/>
            </a:lvl1pPr>
            <a:lvl2pPr marL="457067" indent="0">
              <a:buNone/>
              <a:defRPr sz="2774"/>
            </a:lvl2pPr>
            <a:lvl3pPr marL="914134" indent="0">
              <a:buNone/>
              <a:defRPr sz="2399"/>
            </a:lvl3pPr>
            <a:lvl4pPr marL="1371200" indent="0">
              <a:buNone/>
              <a:defRPr sz="2024"/>
            </a:lvl4pPr>
            <a:lvl5pPr marL="1828267" indent="0">
              <a:buNone/>
              <a:defRPr sz="2024"/>
            </a:lvl5pPr>
            <a:lvl6pPr marL="2285333" indent="0">
              <a:buNone/>
              <a:defRPr sz="2024"/>
            </a:lvl6pPr>
            <a:lvl7pPr marL="2742400" indent="0">
              <a:buNone/>
              <a:defRPr sz="2024"/>
            </a:lvl7pPr>
            <a:lvl8pPr marL="3199466" indent="0">
              <a:buNone/>
              <a:defRPr sz="2024"/>
            </a:lvl8pPr>
            <a:lvl9pPr marL="3656533" indent="0">
              <a:buNone/>
              <a:defRPr sz="2024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01" y="1371601"/>
            <a:ext cx="3096600" cy="325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5"/>
            </a:lvl1pPr>
            <a:lvl2pPr marL="457067" indent="0">
              <a:buNone/>
              <a:defRPr sz="1200"/>
            </a:lvl2pPr>
            <a:lvl3pPr marL="914134" indent="0">
              <a:buNone/>
              <a:defRPr sz="975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0" indent="0">
              <a:buNone/>
              <a:defRPr sz="900"/>
            </a:lvl7pPr>
            <a:lvl8pPr marL="3199466" indent="0">
              <a:buNone/>
              <a:defRPr sz="900"/>
            </a:lvl8pPr>
            <a:lvl9pPr marL="3656533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473E054D-F56A-417C-9D53-E59ED35BE756}" type="datetime1">
              <a:rPr lang="cs-CZ" smtClean="0"/>
              <a:t>16.07.2019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D76904C-873D-1146-BC7F-1AA1B1DB1404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Obrázek 8">
            <a:extLst>
              <a:ext uri="{FF2B5EF4-FFF2-40B4-BE49-F238E27FC236}">
                <a16:creationId xmlns:a16="http://schemas.microsoft.com/office/drawing/2014/main" id="{0F3B2890-2EA2-B14F-B32E-539E77F6A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686049"/>
            <a:ext cx="7772400" cy="66745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3224" b="0" cap="none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pic>
        <p:nvPicPr>
          <p:cNvPr id="9" name="Picture 8" descr="Navertica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89" y="1885953"/>
            <a:ext cx="690254" cy="66745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E1BD648-2313-DC4B-B229-5962982F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4365"/>
            <a:ext cx="8730000" cy="634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1D6CBD-3BB5-F342-9514-C6902EB9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324304"/>
            <a:ext cx="8730000" cy="344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736C576-9656-C641-A2F0-026F2CAA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000" y="4871812"/>
            <a:ext cx="21336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695C4F"/>
                </a:solidFill>
                <a:latin typeface="+mj-lt"/>
              </a:defRPr>
            </a:lvl1pPr>
          </a:lstStyle>
          <a:p>
            <a:fld id="{66C09BC0-FA33-8241-B3DF-1E8CDBA4728A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042489-F26D-5A4D-9475-B24CB850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4871812"/>
            <a:ext cx="38100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695C4F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75E6196-8A93-9A42-8E14-4A622DF8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8000" y="4871812"/>
            <a:ext cx="21336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95C4F"/>
                </a:solidFill>
                <a:latin typeface="+mj-lt"/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0" r:id="rId3"/>
    <p:sldLayoutId id="2147483654" r:id="rId4"/>
    <p:sldLayoutId id="2147483655" r:id="rId5"/>
    <p:sldLayoutId id="2147483652" r:id="rId6"/>
    <p:sldLayoutId id="2147483656" r:id="rId7"/>
    <p:sldLayoutId id="2147483657" r:id="rId8"/>
    <p:sldLayoutId id="2147483651" r:id="rId9"/>
    <p:sldLayoutId id="2147483685" r:id="rId10"/>
    <p:sldLayoutId id="2147483686" r:id="rId11"/>
  </p:sldLayoutIdLst>
  <p:hf hdr="0" ftr="0" dt="0"/>
  <p:txStyles>
    <p:titleStyle>
      <a:lvl1pPr algn="l" defTabSz="457067" rtl="0" eaLnBrk="1" latinLnBrk="0" hangingPunct="1">
        <a:spcBef>
          <a:spcPct val="0"/>
        </a:spcBef>
        <a:buNone/>
        <a:defRPr sz="2774" b="0" i="0" kern="1200" cap="none">
          <a:solidFill>
            <a:srgbClr val="695C4F"/>
          </a:solidFill>
          <a:latin typeface="+mj-lt"/>
          <a:ea typeface="+mj-ea"/>
          <a:cs typeface="+mj-cs"/>
        </a:defRPr>
      </a:lvl1pPr>
    </p:titleStyle>
    <p:bodyStyle>
      <a:lvl1pPr marL="342800" indent="-342800" algn="l" defTabSz="457067" rtl="0" eaLnBrk="1" latinLnBrk="0" hangingPunct="1">
        <a:spcBef>
          <a:spcPct val="20000"/>
        </a:spcBef>
        <a:buFontTx/>
        <a:buBlip>
          <a:blip r:embed="rId14"/>
        </a:buBlip>
        <a:defRPr sz="2624" kern="1200">
          <a:solidFill>
            <a:schemeClr val="tx1"/>
          </a:solidFill>
          <a:latin typeface="+mj-lt"/>
          <a:ea typeface="+mn-ea"/>
          <a:cs typeface="+mn-cs"/>
        </a:defRPr>
      </a:lvl1pPr>
      <a:lvl2pPr marL="742733" indent="-285666" algn="l" defTabSz="457067" rtl="0" eaLnBrk="1" latinLnBrk="0" hangingPunct="1">
        <a:spcBef>
          <a:spcPct val="20000"/>
        </a:spcBef>
        <a:buFont typeface="Arial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667" indent="-228533" algn="l" defTabSz="457067" rtl="0" eaLnBrk="1" latinLnBrk="0" hangingPunct="1">
        <a:spcBef>
          <a:spcPct val="20000"/>
        </a:spcBef>
        <a:buFont typeface="Arial"/>
        <a:buChar char="•"/>
        <a:defRPr sz="2174" kern="1200">
          <a:solidFill>
            <a:schemeClr val="tx1"/>
          </a:solidFill>
          <a:latin typeface="+mj-lt"/>
          <a:ea typeface="+mn-ea"/>
          <a:cs typeface="+mn-cs"/>
        </a:defRPr>
      </a:lvl3pPr>
      <a:lvl4pPr marL="1599734" indent="-228533" algn="l" defTabSz="457067" rtl="0" eaLnBrk="1" latinLnBrk="0" hangingPunct="1">
        <a:spcBef>
          <a:spcPct val="20000"/>
        </a:spcBef>
        <a:buFont typeface="Arial"/>
        <a:buChar char="–"/>
        <a:defRPr sz="2024" kern="1200">
          <a:solidFill>
            <a:schemeClr val="tx1"/>
          </a:solidFill>
          <a:latin typeface="+mj-lt"/>
          <a:ea typeface="+mn-ea"/>
          <a:cs typeface="+mn-cs"/>
        </a:defRPr>
      </a:lvl4pPr>
      <a:lvl5pPr marL="2056800" indent="-228533" algn="l" defTabSz="457067" rtl="0" eaLnBrk="1" latinLnBrk="0" hangingPunct="1">
        <a:spcBef>
          <a:spcPct val="20000"/>
        </a:spcBef>
        <a:buFont typeface="Arial"/>
        <a:buChar char="»"/>
        <a:defRPr sz="2024" kern="1200">
          <a:solidFill>
            <a:schemeClr val="tx1"/>
          </a:solidFill>
          <a:latin typeface="+mj-lt"/>
          <a:ea typeface="+mn-ea"/>
          <a:cs typeface="+mn-cs"/>
        </a:defRPr>
      </a:lvl5pPr>
      <a:lvl6pPr marL="2513866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3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6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4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7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3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0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6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BEDDE5E-3E6E-234D-8310-E6A38FC7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4365"/>
            <a:ext cx="8730000" cy="634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BE3502D-D3CA-3744-941D-F1B9394B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324304"/>
            <a:ext cx="8730000" cy="344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E332192-F61B-D84B-85DA-E2852AF4F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000" y="4871812"/>
            <a:ext cx="21336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695C4F"/>
                </a:solidFill>
                <a:latin typeface="+mj-lt"/>
              </a:defRPr>
            </a:lvl1pPr>
          </a:lstStyle>
          <a:p>
            <a:fld id="{66C09BC0-FA33-8241-B3DF-1E8CDBA4728A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EDD16CD-A07A-E04E-B868-10D2DB305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4871812"/>
            <a:ext cx="38100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695C4F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C15B584-505B-104E-B154-BCC931E1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8000" y="4871812"/>
            <a:ext cx="21336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95C4F"/>
                </a:solidFill>
                <a:latin typeface="+mj-lt"/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8" r:id="rId4"/>
    <p:sldLayoutId id="2147483679" r:id="rId5"/>
    <p:sldLayoutId id="2147483676" r:id="rId6"/>
    <p:sldLayoutId id="2147483680" r:id="rId7"/>
    <p:sldLayoutId id="2147483681" r:id="rId8"/>
    <p:sldLayoutId id="2147483675" r:id="rId9"/>
  </p:sldLayoutIdLst>
  <p:hf hdr="0" ftr="0" dt="0"/>
  <p:txStyles>
    <p:titleStyle>
      <a:lvl1pPr algn="l" defTabSz="457067" rtl="0" eaLnBrk="1" latinLnBrk="0" hangingPunct="1">
        <a:spcBef>
          <a:spcPct val="0"/>
        </a:spcBef>
        <a:buNone/>
        <a:defRPr sz="2774" b="0" i="0" kern="1200" cap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00" indent="-342800" algn="l" defTabSz="457067" rtl="0" eaLnBrk="1" latinLnBrk="0" hangingPunct="1">
        <a:spcBef>
          <a:spcPct val="20000"/>
        </a:spcBef>
        <a:buFontTx/>
        <a:buBlip>
          <a:blip r:embed="rId12"/>
        </a:buBlip>
        <a:defRPr sz="2624" kern="1200">
          <a:solidFill>
            <a:schemeClr val="bg1"/>
          </a:solidFill>
          <a:latin typeface="+mj-lt"/>
          <a:ea typeface="+mn-ea"/>
          <a:cs typeface="+mn-cs"/>
        </a:defRPr>
      </a:lvl1pPr>
      <a:lvl2pPr marL="742733" indent="-285666" algn="l" defTabSz="457067" rtl="0" eaLnBrk="1" latinLnBrk="0" hangingPunct="1">
        <a:spcBef>
          <a:spcPct val="20000"/>
        </a:spcBef>
        <a:buFont typeface="Arial"/>
        <a:buChar char="–"/>
        <a:defRPr sz="2399" kern="1200">
          <a:solidFill>
            <a:schemeClr val="bg1"/>
          </a:solidFill>
          <a:latin typeface="+mj-lt"/>
          <a:ea typeface="+mn-ea"/>
          <a:cs typeface="+mn-cs"/>
        </a:defRPr>
      </a:lvl2pPr>
      <a:lvl3pPr marL="1142667" indent="-228533" algn="l" defTabSz="457067" rtl="0" eaLnBrk="1" latinLnBrk="0" hangingPunct="1">
        <a:spcBef>
          <a:spcPct val="20000"/>
        </a:spcBef>
        <a:buFont typeface="Arial"/>
        <a:buChar char="•"/>
        <a:defRPr sz="2174" kern="1200">
          <a:solidFill>
            <a:schemeClr val="bg1"/>
          </a:solidFill>
          <a:latin typeface="+mj-lt"/>
          <a:ea typeface="+mn-ea"/>
          <a:cs typeface="+mn-cs"/>
        </a:defRPr>
      </a:lvl3pPr>
      <a:lvl4pPr marL="1599734" indent="-228533" algn="l" defTabSz="457067" rtl="0" eaLnBrk="1" latinLnBrk="0" hangingPunct="1">
        <a:spcBef>
          <a:spcPct val="20000"/>
        </a:spcBef>
        <a:buFont typeface="Arial"/>
        <a:buChar char="–"/>
        <a:defRPr sz="2024" kern="1200">
          <a:solidFill>
            <a:schemeClr val="bg1"/>
          </a:solidFill>
          <a:latin typeface="+mj-lt"/>
          <a:ea typeface="+mn-ea"/>
          <a:cs typeface="+mn-cs"/>
        </a:defRPr>
      </a:lvl4pPr>
      <a:lvl5pPr marL="2056800" indent="-228533" algn="l" defTabSz="457067" rtl="0" eaLnBrk="1" latinLnBrk="0" hangingPunct="1">
        <a:spcBef>
          <a:spcPct val="20000"/>
        </a:spcBef>
        <a:buFont typeface="Arial"/>
        <a:buChar char="»"/>
        <a:defRPr sz="2024" kern="1200">
          <a:solidFill>
            <a:schemeClr val="bg1"/>
          </a:solidFill>
          <a:latin typeface="+mj-lt"/>
          <a:ea typeface="+mn-ea"/>
          <a:cs typeface="+mn-cs"/>
        </a:defRPr>
      </a:lvl5pPr>
      <a:lvl6pPr marL="2513866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3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6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4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7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3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0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6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89D5526-05E2-E544-8E74-E28EB553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4365"/>
            <a:ext cx="8730000" cy="634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5DDED4-E482-094D-AF82-355FC1B2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324304"/>
            <a:ext cx="8730000" cy="344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0D2B33C-0A6E-B045-A8B3-53527A548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000" y="4871812"/>
            <a:ext cx="21336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695C4F"/>
                </a:solidFill>
                <a:latin typeface="+mj-lt"/>
              </a:defRPr>
            </a:lvl1pPr>
          </a:lstStyle>
          <a:p>
            <a:fld id="{66C09BC0-FA33-8241-B3DF-1E8CDBA4728A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CC0B99-3D1D-BE4F-88C1-48A9FD3DE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4871812"/>
            <a:ext cx="38100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695C4F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66892E-765F-DA4A-9BC7-C89ADFD35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8000" y="4871812"/>
            <a:ext cx="21336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95C4F"/>
                </a:solidFill>
                <a:latin typeface="+mj-lt"/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3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1" r:id="rId2"/>
    <p:sldLayoutId id="2147483662" r:id="rId3"/>
    <p:sldLayoutId id="2147483666" r:id="rId4"/>
    <p:sldLayoutId id="2147483667" r:id="rId5"/>
    <p:sldLayoutId id="2147483664" r:id="rId6"/>
    <p:sldLayoutId id="2147483668" r:id="rId7"/>
    <p:sldLayoutId id="2147483669" r:id="rId8"/>
    <p:sldLayoutId id="2147483663" r:id="rId9"/>
    <p:sldLayoutId id="2147483687" r:id="rId10"/>
  </p:sldLayoutIdLst>
  <p:hf hdr="0" ftr="0" dt="0"/>
  <p:txStyles>
    <p:titleStyle>
      <a:lvl1pPr algn="l" defTabSz="457067" rtl="0" eaLnBrk="1" latinLnBrk="0" hangingPunct="1">
        <a:spcBef>
          <a:spcPct val="0"/>
        </a:spcBef>
        <a:buNone/>
        <a:defRPr sz="2774" b="0" i="0" kern="1200" cap="none">
          <a:solidFill>
            <a:srgbClr val="695C4F"/>
          </a:solidFill>
          <a:latin typeface="+mj-lt"/>
          <a:ea typeface="+mj-ea"/>
          <a:cs typeface="+mj-cs"/>
        </a:defRPr>
      </a:lvl1pPr>
    </p:titleStyle>
    <p:bodyStyle>
      <a:lvl1pPr marL="342800" indent="-342800" algn="l" defTabSz="457067" rtl="0" eaLnBrk="1" latinLnBrk="0" hangingPunct="1">
        <a:spcBef>
          <a:spcPct val="20000"/>
        </a:spcBef>
        <a:buFontTx/>
        <a:buBlip>
          <a:blip r:embed="rId12"/>
        </a:buBlip>
        <a:defRPr sz="2624" kern="1200">
          <a:solidFill>
            <a:schemeClr val="tx1"/>
          </a:solidFill>
          <a:latin typeface="+mj-lt"/>
          <a:ea typeface="+mn-ea"/>
          <a:cs typeface="+mn-cs"/>
        </a:defRPr>
      </a:lvl1pPr>
      <a:lvl2pPr marL="742733" indent="-285666" algn="l" defTabSz="457067" rtl="0" eaLnBrk="1" latinLnBrk="0" hangingPunct="1">
        <a:spcBef>
          <a:spcPct val="20000"/>
        </a:spcBef>
        <a:buFont typeface="Arial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667" indent="-228533" algn="l" defTabSz="457067" rtl="0" eaLnBrk="1" latinLnBrk="0" hangingPunct="1">
        <a:spcBef>
          <a:spcPct val="20000"/>
        </a:spcBef>
        <a:buFont typeface="Arial"/>
        <a:buChar char="•"/>
        <a:defRPr sz="2174" kern="1200">
          <a:solidFill>
            <a:schemeClr val="tx1"/>
          </a:solidFill>
          <a:latin typeface="+mj-lt"/>
          <a:ea typeface="+mn-ea"/>
          <a:cs typeface="+mn-cs"/>
        </a:defRPr>
      </a:lvl3pPr>
      <a:lvl4pPr marL="1371201" indent="0" algn="l" defTabSz="457067" rtl="0" eaLnBrk="1" latinLnBrk="0" hangingPunct="1">
        <a:spcBef>
          <a:spcPct val="20000"/>
        </a:spcBef>
        <a:buFont typeface="Arial"/>
        <a:buNone/>
        <a:defRPr lang="cs-CZ" sz="1200" kern="1200" smtClean="0">
          <a:solidFill>
            <a:schemeClr val="tx1"/>
          </a:solidFill>
          <a:effectLst/>
          <a:latin typeface="+mj-lt"/>
          <a:ea typeface="+mn-ea"/>
          <a:cs typeface="+mn-cs"/>
        </a:defRPr>
      </a:lvl4pPr>
      <a:lvl5pPr marL="2056800" indent="-228533" algn="l" defTabSz="457067" rtl="0" eaLnBrk="1" latinLnBrk="0" hangingPunct="1">
        <a:spcBef>
          <a:spcPct val="20000"/>
        </a:spcBef>
        <a:buFont typeface="Arial"/>
        <a:buChar char="»"/>
        <a:defRPr sz="2024" kern="1200">
          <a:solidFill>
            <a:schemeClr val="tx1"/>
          </a:solidFill>
          <a:latin typeface="+mj-lt"/>
          <a:ea typeface="+mn-ea"/>
          <a:cs typeface="+mn-cs"/>
        </a:defRPr>
      </a:lvl5pPr>
      <a:lvl6pPr marL="2513866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3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6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4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7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3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0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6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>
            <a:extLst>
              <a:ext uri="{FF2B5EF4-FFF2-40B4-BE49-F238E27FC236}">
                <a16:creationId xmlns:a16="http://schemas.microsoft.com/office/drawing/2014/main" id="{A62DCB3A-B339-7D4F-A9CF-B9A9FC938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BD516B6B-70F5-9543-B154-6EFD76539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944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ástupný text 16">
            <a:extLst>
              <a:ext uri="{FF2B5EF4-FFF2-40B4-BE49-F238E27FC236}">
                <a16:creationId xmlns:a16="http://schemas.microsoft.com/office/drawing/2014/main" id="{196C2E9E-83BD-B64F-AE15-2C0FFB31F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>
              <a:solidFill>
                <a:schemeClr val="tx1"/>
              </a:solidFill>
            </a:endParaRPr>
          </a:p>
        </p:txBody>
      </p:sp>
      <p:sp>
        <p:nvSpPr>
          <p:cNvPr id="18" name="Nadpis 17">
            <a:extLst>
              <a:ext uri="{FF2B5EF4-FFF2-40B4-BE49-F238E27FC236}">
                <a16:creationId xmlns:a16="http://schemas.microsoft.com/office/drawing/2014/main" id="{86CA9FB3-00B4-504B-B190-028AE78D80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513" y="628650"/>
            <a:ext cx="8472487" cy="434975"/>
          </a:xfrm>
          <a:prstGeom prst="rect">
            <a:avLst/>
          </a:prstGeom>
          <a:ln>
            <a:noFill/>
          </a:ln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chemeClr val="tx1"/>
                </a:solidFill>
              </a:rPr>
              <a:t>NAVERTICA </a:t>
            </a:r>
            <a:r>
              <a:rPr lang="cs-CZ" b="1" dirty="0" err="1">
                <a:solidFill>
                  <a:schemeClr val="tx1"/>
                </a:solidFill>
              </a:rPr>
              <a:t>Colour</a:t>
            </a:r>
            <a:r>
              <a:rPr lang="cs-CZ" b="1" dirty="0">
                <a:solidFill>
                  <a:schemeClr val="tx1"/>
                </a:solidFill>
              </a:rPr>
              <a:t> </a:t>
            </a:r>
            <a:r>
              <a:rPr lang="cs-CZ" b="1" dirty="0" err="1">
                <a:solidFill>
                  <a:schemeClr val="tx1"/>
                </a:solidFill>
              </a:rPr>
              <a:t>Palette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6" name="Round Diagonal Corner Rectangle 3"/>
          <p:cNvSpPr/>
          <p:nvPr/>
        </p:nvSpPr>
        <p:spPr>
          <a:xfrm>
            <a:off x="278796" y="2371395"/>
            <a:ext cx="1512000" cy="515743"/>
          </a:xfrm>
          <a:prstGeom prst="round2DiagRect">
            <a:avLst/>
          </a:prstGeom>
          <a:solidFill>
            <a:schemeClr val="tx2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Stone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106-94-79</a:t>
            </a:r>
          </a:p>
          <a:p>
            <a:r>
              <a:rPr lang="cs-CZ" sz="900" dirty="0">
                <a:solidFill>
                  <a:schemeClr val="tx1"/>
                </a:solidFill>
              </a:rPr>
              <a:t>HEX: 6A5E4F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warm-gray-11-c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4"/>
          <p:cNvSpPr/>
          <p:nvPr/>
        </p:nvSpPr>
        <p:spPr>
          <a:xfrm>
            <a:off x="1887214" y="1302359"/>
            <a:ext cx="1512000" cy="515743"/>
          </a:xfrm>
          <a:prstGeom prst="round2DiagRect">
            <a:avLst/>
          </a:prstGeom>
          <a:solidFill>
            <a:schemeClr val="bg2"/>
          </a:solidFill>
          <a:ln w="127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 err="1">
                <a:solidFill>
                  <a:schemeClr val="tx1"/>
                </a:solidFill>
              </a:rPr>
              <a:t>Gray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234-231-231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5"/>
          <p:cNvSpPr/>
          <p:nvPr/>
        </p:nvSpPr>
        <p:spPr>
          <a:xfrm>
            <a:off x="3499764" y="3783154"/>
            <a:ext cx="1512000" cy="349987"/>
          </a:xfrm>
          <a:prstGeom prst="round2DiagRect">
            <a:avLst/>
          </a:prstGeom>
          <a:solidFill>
            <a:schemeClr val="accent5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 err="1">
                <a:solidFill>
                  <a:schemeClr val="tx1"/>
                </a:solidFill>
              </a:rPr>
              <a:t>Sky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0-162-255</a:t>
            </a:r>
          </a:p>
          <a:p>
            <a:r>
              <a:rPr lang="cs-CZ" sz="900" dirty="0">
                <a:solidFill>
                  <a:schemeClr val="tx1"/>
                </a:solidFill>
              </a:rPr>
              <a:t>HEX: 00A2FF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6"/>
          <p:cNvSpPr/>
          <p:nvPr/>
        </p:nvSpPr>
        <p:spPr>
          <a:xfrm>
            <a:off x="278086" y="1307450"/>
            <a:ext cx="1512000" cy="515743"/>
          </a:xfrm>
          <a:prstGeom prst="round2DiagRect">
            <a:avLst/>
          </a:prstGeom>
          <a:solidFill>
            <a:schemeClr val="bg1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 err="1">
                <a:solidFill>
                  <a:schemeClr val="tx1"/>
                </a:solidFill>
              </a:rPr>
              <a:t>White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255-255-255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ound Diagonal Corner Rectangle 7"/>
          <p:cNvSpPr/>
          <p:nvPr/>
        </p:nvSpPr>
        <p:spPr>
          <a:xfrm>
            <a:off x="3490014" y="1301150"/>
            <a:ext cx="1512000" cy="515743"/>
          </a:xfrm>
          <a:prstGeom prst="round2DiagRect">
            <a:avLst/>
          </a:prstGeom>
          <a:solidFill>
            <a:schemeClr val="tx1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Black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0-0-0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Black 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8"/>
          <p:cNvSpPr/>
          <p:nvPr/>
        </p:nvSpPr>
        <p:spPr>
          <a:xfrm>
            <a:off x="3490014" y="2371875"/>
            <a:ext cx="1512000" cy="515743"/>
          </a:xfrm>
          <a:prstGeom prst="round2DiagRect">
            <a:avLst/>
          </a:prstGeom>
          <a:solidFill>
            <a:schemeClr val="accent4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900" dirty="0">
              <a:solidFill>
                <a:schemeClr val="tx1"/>
              </a:solidFill>
            </a:endParaRPr>
          </a:p>
          <a:p>
            <a:endParaRPr lang="cs-CZ" sz="900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Blue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40-100-162</a:t>
            </a:r>
          </a:p>
          <a:p>
            <a:r>
              <a:rPr lang="cs-CZ" sz="900" dirty="0">
                <a:solidFill>
                  <a:schemeClr val="tx1"/>
                </a:solidFill>
              </a:rPr>
              <a:t>HEX: 2864A2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7684-c</a:t>
            </a:r>
          </a:p>
          <a:p>
            <a:endParaRPr lang="cs-CZ" sz="900" dirty="0">
              <a:solidFill>
                <a:schemeClr val="tx1"/>
              </a:solidFill>
            </a:endParaRPr>
          </a:p>
          <a:p>
            <a:endParaRPr lang="cs-CZ" sz="900" dirty="0">
              <a:solidFill>
                <a:schemeClr val="tx1"/>
              </a:solidFill>
            </a:endParaRPr>
          </a:p>
        </p:txBody>
      </p:sp>
      <p:sp>
        <p:nvSpPr>
          <p:cNvPr id="12" name="Round Diagonal Corner Rectangle 9"/>
          <p:cNvSpPr/>
          <p:nvPr/>
        </p:nvSpPr>
        <p:spPr>
          <a:xfrm>
            <a:off x="1911831" y="2387096"/>
            <a:ext cx="1512000" cy="515743"/>
          </a:xfrm>
          <a:prstGeom prst="round2DiagRect">
            <a:avLst/>
          </a:prstGeom>
          <a:solidFill>
            <a:schemeClr val="accent1"/>
          </a:solidFill>
          <a:ln w="127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Orange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254-104-4</a:t>
            </a:r>
          </a:p>
          <a:p>
            <a:r>
              <a:rPr lang="cs-CZ" sz="900" dirty="0">
                <a:solidFill>
                  <a:schemeClr val="tx1"/>
                </a:solidFill>
              </a:rPr>
              <a:t>HEX: FE6804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1585-c</a:t>
            </a:r>
          </a:p>
        </p:txBody>
      </p:sp>
      <p:sp>
        <p:nvSpPr>
          <p:cNvPr id="13" name="Round Diagonal Corner Rectangle 10"/>
          <p:cNvSpPr/>
          <p:nvPr/>
        </p:nvSpPr>
        <p:spPr>
          <a:xfrm>
            <a:off x="3878664" y="4671200"/>
            <a:ext cx="1123350" cy="373944"/>
          </a:xfrm>
          <a:prstGeom prst="round2Diag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Accent Gradients</a:t>
            </a:r>
          </a:p>
        </p:txBody>
      </p:sp>
      <p:sp>
        <p:nvSpPr>
          <p:cNvPr id="14" name="Round Diagonal Corner Rectangle 11"/>
          <p:cNvSpPr/>
          <p:nvPr/>
        </p:nvSpPr>
        <p:spPr>
          <a:xfrm>
            <a:off x="2313601" y="4671200"/>
            <a:ext cx="1115208" cy="373944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Accent Gradients</a:t>
            </a:r>
          </a:p>
        </p:txBody>
      </p:sp>
      <p:sp>
        <p:nvSpPr>
          <p:cNvPr id="15" name="Round Diagonal Corner Rectangle 12"/>
          <p:cNvSpPr/>
          <p:nvPr/>
        </p:nvSpPr>
        <p:spPr>
          <a:xfrm>
            <a:off x="1918569" y="3798218"/>
            <a:ext cx="1512000" cy="349987"/>
          </a:xfrm>
          <a:prstGeom prst="round2DiagRect">
            <a:avLst/>
          </a:prstGeom>
          <a:solidFill>
            <a:schemeClr val="accent2"/>
          </a:solidFill>
          <a:ln w="127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Tangerine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255-146-24</a:t>
            </a:r>
          </a:p>
          <a:p>
            <a:r>
              <a:rPr lang="en-US" sz="900" dirty="0">
                <a:solidFill>
                  <a:schemeClr val="tx1"/>
                </a:solidFill>
              </a:rPr>
              <a:t>HEX: FF9218</a:t>
            </a:r>
          </a:p>
        </p:txBody>
      </p:sp>
      <p:sp>
        <p:nvSpPr>
          <p:cNvPr id="19" name="Round Diagonal Corner Rectangle 16"/>
          <p:cNvSpPr/>
          <p:nvPr/>
        </p:nvSpPr>
        <p:spPr>
          <a:xfrm>
            <a:off x="6012160" y="1475202"/>
            <a:ext cx="490636" cy="257982"/>
          </a:xfrm>
          <a:prstGeom prst="round2DiagRect">
            <a:avLst/>
          </a:prstGeom>
          <a:solidFill>
            <a:srgbClr val="9A0000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18"/>
          <p:cNvSpPr/>
          <p:nvPr/>
        </p:nvSpPr>
        <p:spPr>
          <a:xfrm>
            <a:off x="6012160" y="2508071"/>
            <a:ext cx="490636" cy="257982"/>
          </a:xfrm>
          <a:prstGeom prst="round2DiagRect">
            <a:avLst/>
          </a:prstGeom>
          <a:solidFill>
            <a:srgbClr val="0E0059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2" name="Round Diagonal Corner Rectangle 19"/>
          <p:cNvSpPr/>
          <p:nvPr/>
        </p:nvSpPr>
        <p:spPr>
          <a:xfrm>
            <a:off x="6012160" y="1818102"/>
            <a:ext cx="490636" cy="257982"/>
          </a:xfrm>
          <a:prstGeom prst="round2DiagRect">
            <a:avLst/>
          </a:prstGeom>
          <a:solidFill>
            <a:srgbClr val="CC4D00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ound Diagonal Corner Rectangle 21"/>
          <p:cNvSpPr/>
          <p:nvPr/>
        </p:nvSpPr>
        <p:spPr>
          <a:xfrm>
            <a:off x="6012160" y="2860453"/>
            <a:ext cx="490636" cy="257982"/>
          </a:xfrm>
          <a:prstGeom prst="round2DiagRect">
            <a:avLst/>
          </a:prstGeom>
          <a:solidFill>
            <a:srgbClr val="00488E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ound Diagonal Corner Rectangle 22"/>
          <p:cNvSpPr/>
          <p:nvPr/>
        </p:nvSpPr>
        <p:spPr>
          <a:xfrm>
            <a:off x="6012160" y="2161002"/>
            <a:ext cx="490636" cy="257982"/>
          </a:xfrm>
          <a:prstGeom prst="round2DiagRect">
            <a:avLst/>
          </a:prstGeom>
          <a:solidFill>
            <a:srgbClr val="FFD160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Round Diagonal Corner Rectangle 24"/>
          <p:cNvSpPr/>
          <p:nvPr/>
        </p:nvSpPr>
        <p:spPr>
          <a:xfrm>
            <a:off x="6012160" y="3233374"/>
            <a:ext cx="490636" cy="257982"/>
          </a:xfrm>
          <a:prstGeom prst="round2DiagRect">
            <a:avLst/>
          </a:prstGeom>
          <a:solidFill>
            <a:srgbClr val="00A5A7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E66AD3-4D29-4E1A-94E0-0E8413276656}"/>
              </a:ext>
            </a:extLst>
          </p:cNvPr>
          <p:cNvSpPr txBox="1"/>
          <p:nvPr/>
        </p:nvSpPr>
        <p:spPr>
          <a:xfrm>
            <a:off x="6501685" y="1820694"/>
            <a:ext cx="187353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3Orange</a:t>
            </a:r>
            <a:r>
              <a:rPr lang="cs-CZ" sz="900" dirty="0"/>
              <a:t>, 204-77-0, HEX: CC4D00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5893D52-BD52-4D4C-83BD-EB28E21A8193}"/>
              </a:ext>
            </a:extLst>
          </p:cNvPr>
          <p:cNvSpPr txBox="1"/>
          <p:nvPr/>
        </p:nvSpPr>
        <p:spPr>
          <a:xfrm>
            <a:off x="6496504" y="2162300"/>
            <a:ext cx="180020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3Yellow</a:t>
            </a:r>
            <a:r>
              <a:rPr lang="cs-CZ" sz="900" dirty="0"/>
              <a:t>, 255-209-96, HEX: FFD160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66AB49CD-7716-47AD-85CE-A5E5ECDA6FC3}"/>
              </a:ext>
            </a:extLst>
          </p:cNvPr>
          <p:cNvSpPr txBox="1"/>
          <p:nvPr/>
        </p:nvSpPr>
        <p:spPr>
          <a:xfrm>
            <a:off x="6488927" y="2510972"/>
            <a:ext cx="180020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3Navy</a:t>
            </a:r>
            <a:r>
              <a:rPr lang="cs-CZ" sz="900" dirty="0"/>
              <a:t>, 14-0-89, HEX: 0E0059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525B8F8-D8C3-4F96-A27A-29E02F4C3250}"/>
              </a:ext>
            </a:extLst>
          </p:cNvPr>
          <p:cNvSpPr txBox="1"/>
          <p:nvPr/>
        </p:nvSpPr>
        <p:spPr>
          <a:xfrm>
            <a:off x="6502796" y="2859644"/>
            <a:ext cx="205469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3Royal</a:t>
            </a:r>
            <a:r>
              <a:rPr lang="cs-CZ" sz="900" dirty="0"/>
              <a:t>. 0-72-142, HEX: 00488E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382096E-9877-4646-972B-789CE2321F9F}"/>
              </a:ext>
            </a:extLst>
          </p:cNvPr>
          <p:cNvSpPr txBox="1"/>
          <p:nvPr/>
        </p:nvSpPr>
        <p:spPr>
          <a:xfrm>
            <a:off x="6502796" y="3233374"/>
            <a:ext cx="187130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3Ocean</a:t>
            </a:r>
            <a:r>
              <a:rPr lang="cs-CZ" sz="900" dirty="0"/>
              <a:t>, 0-165-167, HEX: 00A5A7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00613A5F-E079-4314-9166-F1A506095F24}"/>
              </a:ext>
            </a:extLst>
          </p:cNvPr>
          <p:cNvSpPr txBox="1"/>
          <p:nvPr/>
        </p:nvSpPr>
        <p:spPr>
          <a:xfrm>
            <a:off x="6496504" y="1473206"/>
            <a:ext cx="189663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3Red</a:t>
            </a:r>
            <a:r>
              <a:rPr lang="cs-CZ" sz="900" dirty="0"/>
              <a:t>, 154-0-0, HEX: 9A0000 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70E0D668-5E01-1647-9E9F-5532D7F028B3}"/>
              </a:ext>
            </a:extLst>
          </p:cNvPr>
          <p:cNvSpPr txBox="1"/>
          <p:nvPr/>
        </p:nvSpPr>
        <p:spPr>
          <a:xfrm>
            <a:off x="0" y="1047234"/>
            <a:ext cx="29887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1050" b="1" dirty="0"/>
              <a:t>PRIMARY BACKGROUNDS &amp; TEXT PALLETE</a:t>
            </a:r>
            <a:endParaRPr lang="cs-CZ" sz="1050" dirty="0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2459A0C-F1F2-1D4E-AE5D-4B7E5A070FA5}"/>
              </a:ext>
            </a:extLst>
          </p:cNvPr>
          <p:cNvSpPr txBox="1"/>
          <p:nvPr/>
        </p:nvSpPr>
        <p:spPr>
          <a:xfrm>
            <a:off x="0" y="2153775"/>
            <a:ext cx="29887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1050" b="1" dirty="0"/>
              <a:t>PRIMARY COLOUR PALLETE</a:t>
            </a:r>
            <a:endParaRPr lang="cs-CZ" sz="1050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BBED59C-AF10-3349-BB07-1DE5DD6A5764}"/>
              </a:ext>
            </a:extLst>
          </p:cNvPr>
          <p:cNvSpPr txBox="1"/>
          <p:nvPr/>
        </p:nvSpPr>
        <p:spPr>
          <a:xfrm>
            <a:off x="-4139" y="3574248"/>
            <a:ext cx="378270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1050" b="1" dirty="0"/>
              <a:t>PRIMARY ACCENT PALETTE &amp; UPPER GRADIENTS</a:t>
            </a:r>
            <a:endParaRPr lang="cs-CZ" sz="1050" dirty="0"/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EB3D4313-BA6F-044F-8276-A015D400A7DC}"/>
              </a:ext>
            </a:extLst>
          </p:cNvPr>
          <p:cNvSpPr txBox="1"/>
          <p:nvPr/>
        </p:nvSpPr>
        <p:spPr>
          <a:xfrm>
            <a:off x="5868144" y="1214499"/>
            <a:ext cx="205173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1050" b="1" dirty="0"/>
              <a:t>SECONDARY ACCENT COLOURS</a:t>
            </a:r>
            <a:endParaRPr lang="cs-CZ" sz="1050" dirty="0"/>
          </a:p>
        </p:txBody>
      </p:sp>
      <p:cxnSp>
        <p:nvCxnSpPr>
          <p:cNvPr id="26" name="Přímá spojovací šipka 25">
            <a:extLst>
              <a:ext uri="{FF2B5EF4-FFF2-40B4-BE49-F238E27FC236}">
                <a16:creationId xmlns:a16="http://schemas.microsoft.com/office/drawing/2014/main" id="{63DF7DC7-A121-E24B-83D8-A4692C8F85EF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>
            <a:off x="2313601" y="2644968"/>
            <a:ext cx="1110230" cy="2213204"/>
          </a:xfrm>
          <a:prstGeom prst="straightConnector1">
            <a:avLst/>
          </a:prstGeom>
          <a:ln w="12700">
            <a:solidFill>
              <a:srgbClr val="6A5E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šipka 43">
            <a:extLst>
              <a:ext uri="{FF2B5EF4-FFF2-40B4-BE49-F238E27FC236}">
                <a16:creationId xmlns:a16="http://schemas.microsoft.com/office/drawing/2014/main" id="{D3A3676B-947F-274C-82BC-5BA33069AD89}"/>
              </a:ext>
            </a:extLst>
          </p:cNvPr>
          <p:cNvCxnSpPr>
            <a:cxnSpLocks/>
            <a:stCxn id="15" idx="0"/>
            <a:endCxn id="14" idx="0"/>
          </p:cNvCxnSpPr>
          <p:nvPr/>
        </p:nvCxnSpPr>
        <p:spPr>
          <a:xfrm flipH="1">
            <a:off x="3428809" y="3973212"/>
            <a:ext cx="1760" cy="884960"/>
          </a:xfrm>
          <a:prstGeom prst="straightConnector1">
            <a:avLst/>
          </a:prstGeom>
          <a:ln w="12700">
            <a:solidFill>
              <a:srgbClr val="6A5E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ovací šipka 48">
            <a:extLst>
              <a:ext uri="{FF2B5EF4-FFF2-40B4-BE49-F238E27FC236}">
                <a16:creationId xmlns:a16="http://schemas.microsoft.com/office/drawing/2014/main" id="{6F4327CB-64FE-4645-A6CC-123AD6EFA522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>
            <a:off x="3878664" y="2629747"/>
            <a:ext cx="1123350" cy="2228425"/>
          </a:xfrm>
          <a:prstGeom prst="straightConnector1">
            <a:avLst/>
          </a:prstGeom>
          <a:ln w="12700">
            <a:solidFill>
              <a:srgbClr val="6A5E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ovací šipka 49">
            <a:extLst>
              <a:ext uri="{FF2B5EF4-FFF2-40B4-BE49-F238E27FC236}">
                <a16:creationId xmlns:a16="http://schemas.microsoft.com/office/drawing/2014/main" id="{37992175-6A2B-C84F-96D7-DC241FD6F447}"/>
              </a:ext>
            </a:extLst>
          </p:cNvPr>
          <p:cNvCxnSpPr>
            <a:cxnSpLocks/>
            <a:stCxn id="8" idx="0"/>
            <a:endCxn id="13" idx="0"/>
          </p:cNvCxnSpPr>
          <p:nvPr/>
        </p:nvCxnSpPr>
        <p:spPr>
          <a:xfrm flipH="1">
            <a:off x="5002014" y="3958148"/>
            <a:ext cx="9750" cy="900024"/>
          </a:xfrm>
          <a:prstGeom prst="straightConnector1">
            <a:avLst/>
          </a:prstGeom>
          <a:ln w="12700">
            <a:solidFill>
              <a:srgbClr val="6A5E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00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5BFDD6D-9C7E-9A49-BEC3-F554F869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26D5-4FB2-D744-B1D3-63C50801F1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7496528A-4BDF-0E40-861E-41077D4F1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50179BD7-57AE-C947-AB44-CD7DA38163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513" y="628650"/>
            <a:ext cx="8472487" cy="4349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cs-CZ" dirty="0"/>
              <a:t>Microsoft </a:t>
            </a:r>
            <a:r>
              <a:rPr lang="cs-CZ" dirty="0" err="1"/>
              <a:t>colour</a:t>
            </a:r>
            <a:r>
              <a:rPr lang="cs-CZ" dirty="0"/>
              <a:t> </a:t>
            </a:r>
            <a:r>
              <a:rPr lang="cs-CZ" dirty="0" err="1"/>
              <a:t>palette</a:t>
            </a:r>
            <a:endParaRPr lang="cs-CZ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658DF8A-E85E-034B-B659-F7FFF81A9B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5" y="1128081"/>
            <a:ext cx="9041001" cy="1371661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FE4348A-A63F-3541-832D-B3979175E34B}"/>
              </a:ext>
            </a:extLst>
          </p:cNvPr>
          <p:cNvSpPr/>
          <p:nvPr/>
        </p:nvSpPr>
        <p:spPr>
          <a:xfrm>
            <a:off x="179512" y="3130844"/>
            <a:ext cx="1296144" cy="540000"/>
          </a:xfrm>
          <a:prstGeom prst="rect">
            <a:avLst/>
          </a:prstGeom>
          <a:solidFill>
            <a:srgbClr val="001C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000" dirty="0">
                <a:solidFill>
                  <a:schemeClr val="bg1"/>
                </a:solidFill>
              </a:rPr>
              <a:t>RGB: 0  28  68</a:t>
            </a:r>
          </a:p>
          <a:p>
            <a:r>
              <a:rPr lang="cs-CZ" sz="1000" dirty="0">
                <a:solidFill>
                  <a:schemeClr val="bg1"/>
                </a:solidFill>
              </a:rPr>
              <a:t>HEX: 001C44</a:t>
            </a:r>
          </a:p>
        </p:txBody>
      </p:sp>
      <p:sp>
        <p:nvSpPr>
          <p:cNvPr id="7" name="Nadpis 4">
            <a:extLst>
              <a:ext uri="{FF2B5EF4-FFF2-40B4-BE49-F238E27FC236}">
                <a16:creationId xmlns:a16="http://schemas.microsoft.com/office/drawing/2014/main" id="{AD2BC0C6-18D8-6346-803C-651CBCD11DCD}"/>
              </a:ext>
            </a:extLst>
          </p:cNvPr>
          <p:cNvSpPr txBox="1">
            <a:spLocks/>
          </p:cNvSpPr>
          <p:nvPr/>
        </p:nvSpPr>
        <p:spPr>
          <a:xfrm>
            <a:off x="20791" y="2571750"/>
            <a:ext cx="8473004" cy="434579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 fontScale="90000" lnSpcReduction="20000"/>
          </a:bodyPr>
          <a:lstStyle>
            <a:lvl1pPr algn="l" defTabSz="457067" rtl="0" eaLnBrk="1" latinLnBrk="0" hangingPunct="1">
              <a:spcBef>
                <a:spcPct val="0"/>
              </a:spcBef>
              <a:buNone/>
              <a:defRPr sz="2774" b="0" i="0" kern="1200" cap="none">
                <a:solidFill>
                  <a:srgbClr val="695C4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Microsoft „</a:t>
            </a:r>
            <a:r>
              <a:rPr lang="cs-CZ" dirty="0" err="1"/>
              <a:t>ppt</a:t>
            </a:r>
            <a:r>
              <a:rPr lang="cs-CZ" dirty="0"/>
              <a:t>. </a:t>
            </a:r>
            <a:r>
              <a:rPr lang="cs-CZ" dirty="0" err="1"/>
              <a:t>MOTIVE“colour</a:t>
            </a:r>
            <a:r>
              <a:rPr lang="cs-CZ" dirty="0"/>
              <a:t> </a:t>
            </a:r>
            <a:r>
              <a:rPr lang="cs-CZ" dirty="0" err="1"/>
              <a:t>palette</a:t>
            </a:r>
            <a:endParaRPr lang="cs-CZ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B5C733F-A4BC-6041-9159-B9C82C368A97}"/>
              </a:ext>
            </a:extLst>
          </p:cNvPr>
          <p:cNvSpPr/>
          <p:nvPr/>
        </p:nvSpPr>
        <p:spPr>
          <a:xfrm>
            <a:off x="179512" y="3745419"/>
            <a:ext cx="1296144" cy="540000"/>
          </a:xfrm>
          <a:prstGeom prst="rect">
            <a:avLst/>
          </a:prstGeom>
          <a:solidFill>
            <a:srgbClr val="3892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000" dirty="0">
                <a:solidFill>
                  <a:schemeClr val="tx2"/>
                </a:solidFill>
              </a:rPr>
              <a:t>RGB: 56  146  218</a:t>
            </a:r>
          </a:p>
          <a:p>
            <a:r>
              <a:rPr lang="cs-CZ" sz="1000" dirty="0">
                <a:solidFill>
                  <a:schemeClr val="tx2"/>
                </a:solidFill>
              </a:rPr>
              <a:t>HEX: 3892DA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B82302E-C330-7B41-AF84-A88C5BF108B6}"/>
              </a:ext>
            </a:extLst>
          </p:cNvPr>
          <p:cNvSpPr txBox="1"/>
          <p:nvPr/>
        </p:nvSpPr>
        <p:spPr>
          <a:xfrm>
            <a:off x="1612192" y="3192235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dirty="0"/>
              <a:t>Demo </a:t>
            </a:r>
            <a:r>
              <a:rPr lang="cs-CZ" sz="1100" b="1" dirty="0" err="1"/>
              <a:t>title</a:t>
            </a:r>
            <a:r>
              <a:rPr lang="cs-CZ" sz="1100" b="1" dirty="0"/>
              <a:t>, Platforma Dynamics 365, </a:t>
            </a:r>
            <a:r>
              <a:rPr lang="cs-CZ" sz="1100" b="1" dirty="0" err="1"/>
              <a:t>for</a:t>
            </a:r>
            <a:r>
              <a:rPr lang="cs-CZ" sz="1100" b="1" dirty="0"/>
              <a:t> Sales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F4F2B59-1687-0147-8355-601E8088A8BB}"/>
              </a:ext>
            </a:extLst>
          </p:cNvPr>
          <p:cNvSpPr txBox="1"/>
          <p:nvPr/>
        </p:nvSpPr>
        <p:spPr>
          <a:xfrm>
            <a:off x="1612192" y="3799975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dirty="0"/>
              <a:t>Video </a:t>
            </a:r>
            <a:r>
              <a:rPr lang="cs-CZ" sz="1100" b="1" dirty="0" err="1"/>
              <a:t>title</a:t>
            </a:r>
            <a:r>
              <a:rPr lang="cs-CZ" sz="1100" b="1" dirty="0"/>
              <a:t>, D365, </a:t>
            </a:r>
            <a:r>
              <a:rPr lang="cs-CZ" sz="1100" b="1" dirty="0" err="1"/>
              <a:t>SharPoint</a:t>
            </a:r>
            <a:r>
              <a:rPr lang="cs-CZ" sz="1100" b="1" dirty="0"/>
              <a:t> ….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C22379BD-07B2-0E40-ADC4-FB5F3D1DB698}"/>
              </a:ext>
            </a:extLst>
          </p:cNvPr>
          <p:cNvSpPr/>
          <p:nvPr/>
        </p:nvSpPr>
        <p:spPr>
          <a:xfrm>
            <a:off x="179512" y="4362212"/>
            <a:ext cx="1296144" cy="540000"/>
          </a:xfrm>
          <a:prstGeom prst="rect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000" dirty="0">
                <a:solidFill>
                  <a:schemeClr val="tx2"/>
                </a:solidFill>
              </a:rPr>
              <a:t>RGB: 0  182  194</a:t>
            </a:r>
          </a:p>
          <a:p>
            <a:r>
              <a:rPr lang="cs-CZ" sz="1000" dirty="0">
                <a:solidFill>
                  <a:schemeClr val="tx2"/>
                </a:solidFill>
              </a:rPr>
              <a:t>HEX: 00B6C2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D5E54B6F-5BC5-4E4C-8281-BEC9C78A012A}"/>
              </a:ext>
            </a:extLst>
          </p:cNvPr>
          <p:cNvSpPr txBox="1"/>
          <p:nvPr/>
        </p:nvSpPr>
        <p:spPr>
          <a:xfrm>
            <a:off x="1612192" y="4392707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dirty="0" err="1"/>
              <a:t>Section</a:t>
            </a:r>
            <a:r>
              <a:rPr lang="cs-CZ" sz="1100" b="1" dirty="0"/>
              <a:t> </a:t>
            </a:r>
            <a:r>
              <a:rPr lang="cs-CZ" sz="1100" b="1" dirty="0" err="1"/>
              <a:t>title</a:t>
            </a:r>
            <a:r>
              <a:rPr lang="cs-CZ" sz="1100" b="1" dirty="0"/>
              <a:t>, B365 Business Central ….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6762988-A3D5-254B-B3B1-6B2DB710888B}"/>
              </a:ext>
            </a:extLst>
          </p:cNvPr>
          <p:cNvSpPr/>
          <p:nvPr/>
        </p:nvSpPr>
        <p:spPr>
          <a:xfrm>
            <a:off x="3419475" y="3135575"/>
            <a:ext cx="1296144" cy="540000"/>
          </a:xfrm>
          <a:prstGeom prst="rect">
            <a:avLst/>
          </a:prstGeom>
          <a:solidFill>
            <a:srgbClr val="F2C8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000" dirty="0">
                <a:solidFill>
                  <a:schemeClr val="tx2"/>
                </a:solidFill>
              </a:rPr>
              <a:t>RGB: 242  200  17</a:t>
            </a:r>
          </a:p>
          <a:p>
            <a:r>
              <a:rPr lang="cs-CZ" sz="1000" dirty="0">
                <a:solidFill>
                  <a:schemeClr val="tx2"/>
                </a:solidFill>
              </a:rPr>
              <a:t>HEX: F2C811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59913F8-7C0B-7546-9D66-43DFB85EDA92}"/>
              </a:ext>
            </a:extLst>
          </p:cNvPr>
          <p:cNvSpPr/>
          <p:nvPr/>
        </p:nvSpPr>
        <p:spPr>
          <a:xfrm>
            <a:off x="3419475" y="3739758"/>
            <a:ext cx="1296144" cy="540000"/>
          </a:xfrm>
          <a:prstGeom prst="rect">
            <a:avLst/>
          </a:prstGeom>
          <a:solidFill>
            <a:srgbClr val="5F16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000" dirty="0">
                <a:solidFill>
                  <a:schemeClr val="bg1"/>
                </a:solidFill>
              </a:rPr>
              <a:t>RGB: 95  22  97</a:t>
            </a:r>
          </a:p>
          <a:p>
            <a:r>
              <a:rPr lang="cs-CZ" sz="1000" dirty="0">
                <a:solidFill>
                  <a:schemeClr val="bg1"/>
                </a:solidFill>
              </a:rPr>
              <a:t>HEX: 5F1661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146F9C-D8D8-4C44-909B-E61EB3FD1CE9}"/>
              </a:ext>
            </a:extLst>
          </p:cNvPr>
          <p:cNvSpPr txBox="1"/>
          <p:nvPr/>
        </p:nvSpPr>
        <p:spPr>
          <a:xfrm>
            <a:off x="4794710" y="3132467"/>
            <a:ext cx="1022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dirty="0" err="1"/>
              <a:t>Power</a:t>
            </a:r>
            <a:r>
              <a:rPr lang="cs-CZ" sz="1100" b="1" dirty="0"/>
              <a:t> BI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E6E571FD-F158-4D44-962E-EFCAE97A5712}"/>
              </a:ext>
            </a:extLst>
          </p:cNvPr>
          <p:cNvSpPr/>
          <p:nvPr/>
        </p:nvSpPr>
        <p:spPr>
          <a:xfrm>
            <a:off x="3419475" y="4356551"/>
            <a:ext cx="1296144" cy="540000"/>
          </a:xfrm>
          <a:prstGeom prst="rect">
            <a:avLst/>
          </a:prstGeom>
          <a:solidFill>
            <a:srgbClr val="0A5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000" dirty="0">
                <a:solidFill>
                  <a:schemeClr val="bg1"/>
                </a:solidFill>
              </a:rPr>
              <a:t>RGB: 146  83  20</a:t>
            </a:r>
          </a:p>
          <a:p>
            <a:r>
              <a:rPr lang="cs-CZ" sz="1000" dirty="0">
                <a:solidFill>
                  <a:schemeClr val="bg1"/>
                </a:solidFill>
              </a:rPr>
              <a:t>HEX: 0A5CFF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98EC06C6-24E2-E74C-A126-77F56139047C}"/>
              </a:ext>
            </a:extLst>
          </p:cNvPr>
          <p:cNvSpPr/>
          <p:nvPr/>
        </p:nvSpPr>
        <p:spPr>
          <a:xfrm>
            <a:off x="6829078" y="2797761"/>
            <a:ext cx="566845" cy="403594"/>
          </a:xfrm>
          <a:prstGeom prst="rect">
            <a:avLst/>
          </a:prstGeom>
          <a:solidFill>
            <a:srgbClr val="7CB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>
            <a:noAutofit/>
          </a:bodyPr>
          <a:lstStyle/>
          <a:p>
            <a:r>
              <a:rPr lang="cs-CZ" sz="600" dirty="0">
                <a:solidFill>
                  <a:schemeClr val="tx1"/>
                </a:solidFill>
              </a:rPr>
              <a:t>RGB: 124 187 0</a:t>
            </a:r>
          </a:p>
          <a:p>
            <a:r>
              <a:rPr lang="cs-CZ" sz="600" dirty="0">
                <a:solidFill>
                  <a:schemeClr val="tx1"/>
                </a:solidFill>
              </a:rPr>
              <a:t>HEX: 7CBB00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06CB8C0-8543-384E-9FE1-B8B79895BD98}"/>
              </a:ext>
            </a:extLst>
          </p:cNvPr>
          <p:cNvSpPr txBox="1"/>
          <p:nvPr/>
        </p:nvSpPr>
        <p:spPr>
          <a:xfrm>
            <a:off x="7525000" y="309332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dirty="0"/>
              <a:t>LOGO Microsoft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BDD5999C-06B3-0B4D-ACEE-94A6B85FD753}"/>
              </a:ext>
            </a:extLst>
          </p:cNvPr>
          <p:cNvSpPr/>
          <p:nvPr/>
        </p:nvSpPr>
        <p:spPr>
          <a:xfrm>
            <a:off x="6165395" y="3295924"/>
            <a:ext cx="566845" cy="403594"/>
          </a:xfrm>
          <a:prstGeom prst="rect">
            <a:avLst/>
          </a:prstGeom>
          <a:solidFill>
            <a:srgbClr val="00A1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>
            <a:noAutofit/>
          </a:bodyPr>
          <a:lstStyle/>
          <a:p>
            <a:r>
              <a:rPr lang="cs-CZ" sz="600" dirty="0">
                <a:solidFill>
                  <a:schemeClr val="tx1"/>
                </a:solidFill>
              </a:rPr>
              <a:t>RGB: 0 161 241</a:t>
            </a:r>
          </a:p>
          <a:p>
            <a:r>
              <a:rPr lang="cs-CZ" sz="600" dirty="0">
                <a:solidFill>
                  <a:schemeClr val="tx1"/>
                </a:solidFill>
              </a:rPr>
              <a:t>HEX: 00A1F1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86940CBD-DF33-8444-9CE2-B176FC5A9E24}"/>
              </a:ext>
            </a:extLst>
          </p:cNvPr>
          <p:cNvSpPr/>
          <p:nvPr/>
        </p:nvSpPr>
        <p:spPr>
          <a:xfrm>
            <a:off x="6165395" y="2797761"/>
            <a:ext cx="566845" cy="403594"/>
          </a:xfrm>
          <a:prstGeom prst="rect">
            <a:avLst/>
          </a:prstGeom>
          <a:solidFill>
            <a:srgbClr val="F653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>
            <a:noAutofit/>
          </a:bodyPr>
          <a:lstStyle/>
          <a:p>
            <a:r>
              <a:rPr lang="cs-CZ" sz="600" dirty="0">
                <a:solidFill>
                  <a:schemeClr val="tx1"/>
                </a:solidFill>
              </a:rPr>
              <a:t>RGB: 146 83 20</a:t>
            </a:r>
          </a:p>
          <a:p>
            <a:r>
              <a:rPr lang="cs-CZ" sz="600" dirty="0">
                <a:solidFill>
                  <a:schemeClr val="tx1"/>
                </a:solidFill>
              </a:rPr>
              <a:t>HEX: F65314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E03CCD47-A011-D342-9B5D-A6E6C683D9E4}"/>
              </a:ext>
            </a:extLst>
          </p:cNvPr>
          <p:cNvSpPr txBox="1"/>
          <p:nvPr/>
        </p:nvSpPr>
        <p:spPr>
          <a:xfrm>
            <a:off x="4744259" y="373853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dirty="0" err="1"/>
              <a:t>Power</a:t>
            </a:r>
            <a:r>
              <a:rPr lang="cs-CZ" sz="1100" b="1" dirty="0"/>
              <a:t> </a:t>
            </a:r>
            <a:r>
              <a:rPr lang="cs-CZ" sz="1100" b="1" dirty="0" err="1"/>
              <a:t>Apps</a:t>
            </a:r>
            <a:endParaRPr lang="cs-CZ" sz="1100" b="1" dirty="0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79F73D1-1134-A24F-9B95-875F82E1C6CC}"/>
              </a:ext>
            </a:extLst>
          </p:cNvPr>
          <p:cNvSpPr txBox="1"/>
          <p:nvPr/>
        </p:nvSpPr>
        <p:spPr>
          <a:xfrm>
            <a:off x="4794710" y="431125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dirty="0" err="1"/>
              <a:t>Power</a:t>
            </a:r>
            <a:r>
              <a:rPr lang="cs-CZ" sz="1100" b="1" dirty="0"/>
              <a:t> </a:t>
            </a:r>
            <a:r>
              <a:rPr lang="cs-CZ" sz="1100" b="1" dirty="0" err="1"/>
              <a:t>Flow</a:t>
            </a:r>
            <a:endParaRPr lang="cs-CZ" sz="1100" b="1" dirty="0"/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4C1A2DE0-2DD9-1F4C-8CB5-0BBE0DEA4F36}"/>
              </a:ext>
            </a:extLst>
          </p:cNvPr>
          <p:cNvSpPr/>
          <p:nvPr/>
        </p:nvSpPr>
        <p:spPr>
          <a:xfrm>
            <a:off x="6840310" y="3295924"/>
            <a:ext cx="566845" cy="403594"/>
          </a:xfrm>
          <a:prstGeom prst="rect">
            <a:avLst/>
          </a:prstGeom>
          <a:solidFill>
            <a:srgbClr val="FFB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>
            <a:noAutofit/>
          </a:bodyPr>
          <a:lstStyle/>
          <a:p>
            <a:r>
              <a:rPr lang="cs-CZ" sz="600" dirty="0">
                <a:solidFill>
                  <a:schemeClr val="tx1"/>
                </a:solidFill>
              </a:rPr>
              <a:t>RGB: 255 187 0</a:t>
            </a:r>
          </a:p>
          <a:p>
            <a:r>
              <a:rPr lang="cs-CZ" sz="600" dirty="0">
                <a:solidFill>
                  <a:schemeClr val="tx1"/>
                </a:solidFill>
              </a:rPr>
              <a:t>HEX: FFBB00</a:t>
            </a:r>
          </a:p>
        </p:txBody>
      </p:sp>
    </p:spTree>
    <p:extLst>
      <p:ext uri="{BB962C8B-B14F-4D97-AF65-F5344CB8AC3E}">
        <p14:creationId xmlns:p14="http://schemas.microsoft.com/office/powerpoint/2010/main" val="335940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cs-CZ" dirty="0" err="1"/>
              <a:t>colour</a:t>
            </a:r>
            <a:r>
              <a:rPr lang="cs-CZ" dirty="0"/>
              <a:t> </a:t>
            </a:r>
            <a:r>
              <a:rPr lang="cs-CZ" dirty="0" err="1"/>
              <a:t>palette</a:t>
            </a:r>
            <a:endParaRPr lang="cs-CZ" dirty="0"/>
          </a:p>
        </p:txBody>
      </p:sp>
      <p:sp>
        <p:nvSpPr>
          <p:cNvPr id="5" name="TextBox 2"/>
          <p:cNvSpPr txBox="1"/>
          <p:nvPr/>
        </p:nvSpPr>
        <p:spPr>
          <a:xfrm>
            <a:off x="1257300" y="1093663"/>
            <a:ext cx="6561900" cy="274690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825" dirty="0"/>
              <a:t>Backgrounds		</a:t>
            </a:r>
            <a:r>
              <a:rPr lang="cs-CZ" sz="825" dirty="0"/>
              <a:t>                                           </a:t>
            </a:r>
            <a:r>
              <a:rPr lang="en-US" sz="825" dirty="0"/>
              <a:t>Primary Text	       </a:t>
            </a:r>
            <a:r>
              <a:rPr lang="cs-CZ" sz="825" dirty="0"/>
              <a:t>                 </a:t>
            </a:r>
            <a:r>
              <a:rPr lang="en-US" sz="825" dirty="0"/>
              <a:t>Secondary Text		     Expanded Palette</a:t>
            </a:r>
          </a:p>
          <a:p>
            <a:endParaRPr lang="en-US" sz="825" dirty="0"/>
          </a:p>
          <a:p>
            <a:endParaRPr lang="en-US" sz="105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r>
              <a:rPr lang="en-US" sz="825" dirty="0"/>
              <a:t>Accent					Accent Gradients</a:t>
            </a:r>
          </a:p>
          <a:p>
            <a:endParaRPr lang="en-US" sz="975" dirty="0"/>
          </a:p>
          <a:p>
            <a:endParaRPr lang="en-US" sz="975" dirty="0"/>
          </a:p>
          <a:p>
            <a:endParaRPr lang="en-US" sz="975" dirty="0"/>
          </a:p>
          <a:p>
            <a:endParaRPr lang="en-US" sz="975" dirty="0"/>
          </a:p>
          <a:p>
            <a:endParaRPr lang="en-US" sz="675" dirty="0"/>
          </a:p>
          <a:p>
            <a:r>
              <a:rPr lang="en-US" sz="750" i="1" dirty="0"/>
              <a:t>Gradient Upper Levels</a:t>
            </a:r>
          </a:p>
        </p:txBody>
      </p:sp>
      <p:sp>
        <p:nvSpPr>
          <p:cNvPr id="6" name="Round Diagonal Corner Rectangle 3"/>
          <p:cNvSpPr/>
          <p:nvPr/>
        </p:nvSpPr>
        <p:spPr>
          <a:xfrm>
            <a:off x="5112992" y="1336828"/>
            <a:ext cx="1053000" cy="1053000"/>
          </a:xfrm>
          <a:prstGeom prst="round2DiagRect">
            <a:avLst/>
          </a:prstGeom>
          <a:solidFill>
            <a:srgbClr val="5E5447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ound Diagonal Corner Rectangle 4"/>
          <p:cNvSpPr/>
          <p:nvPr/>
        </p:nvSpPr>
        <p:spPr>
          <a:xfrm>
            <a:off x="2439969" y="1336828"/>
            <a:ext cx="915348" cy="915348"/>
          </a:xfrm>
          <a:prstGeom prst="round2DiagRect">
            <a:avLst/>
          </a:prstGeom>
          <a:solidFill>
            <a:srgbClr val="E7E5E5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ound Diagonal Corner Rectangle 5"/>
          <p:cNvSpPr/>
          <p:nvPr/>
        </p:nvSpPr>
        <p:spPr>
          <a:xfrm>
            <a:off x="2027592" y="3856818"/>
            <a:ext cx="262078" cy="257982"/>
          </a:xfrm>
          <a:prstGeom prst="round2DiagRect">
            <a:avLst/>
          </a:prstGeom>
          <a:solidFill>
            <a:srgbClr val="3B9BF7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ound Diagonal Corner Rectangle 6"/>
          <p:cNvSpPr/>
          <p:nvPr/>
        </p:nvSpPr>
        <p:spPr>
          <a:xfrm>
            <a:off x="1371600" y="1336828"/>
            <a:ext cx="915348" cy="915348"/>
          </a:xfrm>
          <a:prstGeom prst="round2DiagRect">
            <a:avLst/>
          </a:prstGeom>
          <a:solidFill>
            <a:schemeClr val="tx2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ound Diagonal Corner Rectangle 7"/>
          <p:cNvSpPr/>
          <p:nvPr/>
        </p:nvSpPr>
        <p:spPr>
          <a:xfrm>
            <a:off x="3771904" y="1336828"/>
            <a:ext cx="1030993" cy="1053000"/>
          </a:xfrm>
          <a:prstGeom prst="round2DiagRect">
            <a:avLst/>
          </a:prstGeom>
          <a:solidFill>
            <a:schemeClr val="tx1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ound Diagonal Corner Rectangle 8"/>
          <p:cNvSpPr/>
          <p:nvPr/>
        </p:nvSpPr>
        <p:spPr>
          <a:xfrm>
            <a:off x="2027590" y="3061801"/>
            <a:ext cx="562007" cy="473672"/>
          </a:xfrm>
          <a:prstGeom prst="round2DiagRect">
            <a:avLst/>
          </a:prstGeom>
          <a:solidFill>
            <a:srgbClr val="2E5A95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ound Diagonal Corner Rectangle 9"/>
          <p:cNvSpPr/>
          <p:nvPr/>
        </p:nvSpPr>
        <p:spPr>
          <a:xfrm>
            <a:off x="1371601" y="3061801"/>
            <a:ext cx="562007" cy="473672"/>
          </a:xfrm>
          <a:prstGeom prst="round2DiagRect">
            <a:avLst/>
          </a:prstGeom>
          <a:solidFill>
            <a:srgbClr val="E66624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ound Diagonal Corner Rectangle 10"/>
          <p:cNvSpPr/>
          <p:nvPr/>
        </p:nvSpPr>
        <p:spPr>
          <a:xfrm>
            <a:off x="4583420" y="3061800"/>
            <a:ext cx="1053000" cy="1053000"/>
          </a:xfrm>
          <a:prstGeom prst="round2DiagRect">
            <a:avLst/>
          </a:prstGeom>
          <a:gradFill flip="none" rotWithShape="1">
            <a:gsLst>
              <a:gs pos="0">
                <a:srgbClr val="2E5A95"/>
              </a:gs>
              <a:gs pos="100000">
                <a:srgbClr val="3B9BF7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ound Diagonal Corner Rectangle 11"/>
          <p:cNvSpPr/>
          <p:nvPr/>
        </p:nvSpPr>
        <p:spPr>
          <a:xfrm>
            <a:off x="3518293" y="3061800"/>
            <a:ext cx="1030993" cy="1053000"/>
          </a:xfrm>
          <a:prstGeom prst="round2DiagRect">
            <a:avLst/>
          </a:prstGeom>
          <a:gradFill flip="none" rotWithShape="1">
            <a:gsLst>
              <a:gs pos="0">
                <a:srgbClr val="E66624"/>
              </a:gs>
              <a:gs pos="100000">
                <a:srgbClr val="EC8D2F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Round Diagonal Corner Rectangle 12"/>
          <p:cNvSpPr/>
          <p:nvPr/>
        </p:nvSpPr>
        <p:spPr>
          <a:xfrm>
            <a:off x="1371603" y="3856818"/>
            <a:ext cx="262078" cy="257982"/>
          </a:xfrm>
          <a:prstGeom prst="round2DiagRect">
            <a:avLst/>
          </a:prstGeom>
          <a:solidFill>
            <a:srgbClr val="EC8D2F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Round Diagonal Corner Rectangle 16"/>
          <p:cNvSpPr/>
          <p:nvPr/>
        </p:nvSpPr>
        <p:spPr>
          <a:xfrm>
            <a:off x="6629403" y="1336828"/>
            <a:ext cx="262078" cy="257982"/>
          </a:xfrm>
          <a:prstGeom prst="round2DiagRect">
            <a:avLst/>
          </a:prstGeom>
          <a:solidFill>
            <a:srgbClr val="800000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ound Diagonal Corner Rectangle 17"/>
          <p:cNvSpPr/>
          <p:nvPr/>
        </p:nvSpPr>
        <p:spPr>
          <a:xfrm>
            <a:off x="6995976" y="1342218"/>
            <a:ext cx="262078" cy="257982"/>
          </a:xfrm>
          <a:prstGeom prst="round2DiagRect">
            <a:avLst/>
          </a:prstGeom>
          <a:solidFill>
            <a:srgbClr val="2E2E2E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Round Diagonal Corner Rectangle 18"/>
          <p:cNvSpPr/>
          <p:nvPr/>
        </p:nvSpPr>
        <p:spPr>
          <a:xfrm>
            <a:off x="7372353" y="1342218"/>
            <a:ext cx="262078" cy="257982"/>
          </a:xfrm>
          <a:prstGeom prst="round2DiagRect">
            <a:avLst/>
          </a:prstGeom>
          <a:solidFill>
            <a:srgbClr val="00004B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Round Diagonal Corner Rectangle 19"/>
          <p:cNvSpPr/>
          <p:nvPr/>
        </p:nvSpPr>
        <p:spPr>
          <a:xfrm>
            <a:off x="6629403" y="1679728"/>
            <a:ext cx="262078" cy="257982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ound Diagonal Corner Rectangle 20"/>
          <p:cNvSpPr/>
          <p:nvPr/>
        </p:nvSpPr>
        <p:spPr>
          <a:xfrm>
            <a:off x="6995976" y="1685118"/>
            <a:ext cx="262078" cy="257982"/>
          </a:xfrm>
          <a:prstGeom prst="round2DiagRect">
            <a:avLst/>
          </a:prstGeom>
          <a:solidFill>
            <a:srgbClr val="4C4C4C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ound Diagonal Corner Rectangle 21"/>
          <p:cNvSpPr/>
          <p:nvPr/>
        </p:nvSpPr>
        <p:spPr>
          <a:xfrm>
            <a:off x="7372353" y="1685118"/>
            <a:ext cx="262078" cy="257982"/>
          </a:xfrm>
          <a:prstGeom prst="round2DiagRect">
            <a:avLst/>
          </a:prstGeom>
          <a:solidFill>
            <a:srgbClr val="004080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ound Diagonal Corner Rectangle 22"/>
          <p:cNvSpPr/>
          <p:nvPr/>
        </p:nvSpPr>
        <p:spPr>
          <a:xfrm>
            <a:off x="6629403" y="2022628"/>
            <a:ext cx="262078" cy="257982"/>
          </a:xfrm>
          <a:prstGeom prst="round2DiagRect">
            <a:avLst/>
          </a:prstGeom>
          <a:solidFill>
            <a:srgbClr val="FFCC66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ound Diagonal Corner Rectangle 23"/>
          <p:cNvSpPr/>
          <p:nvPr/>
        </p:nvSpPr>
        <p:spPr>
          <a:xfrm>
            <a:off x="6995976" y="2028018"/>
            <a:ext cx="262078" cy="257982"/>
          </a:xfrm>
          <a:prstGeom prst="round2DiagRect">
            <a:avLst/>
          </a:prstGeom>
          <a:solidFill>
            <a:srgbClr val="999999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ound Diagonal Corner Rectangle 24"/>
          <p:cNvSpPr/>
          <p:nvPr/>
        </p:nvSpPr>
        <p:spPr>
          <a:xfrm>
            <a:off x="7372353" y="2028018"/>
            <a:ext cx="262078" cy="257982"/>
          </a:xfrm>
          <a:prstGeom prst="round2DiagRect">
            <a:avLst/>
          </a:prstGeom>
          <a:solidFill>
            <a:srgbClr val="3B9A9D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ound Diagonal Corner Rectangle 5"/>
          <p:cNvSpPr/>
          <p:nvPr/>
        </p:nvSpPr>
        <p:spPr>
          <a:xfrm>
            <a:off x="2670534" y="3856817"/>
            <a:ext cx="262078" cy="257982"/>
          </a:xfrm>
          <a:prstGeom prst="round2DiagRect">
            <a:avLst/>
          </a:prstGeom>
          <a:solidFill>
            <a:srgbClr val="8FAE49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ound Diagonal Corner Rectangle 8"/>
          <p:cNvSpPr/>
          <p:nvPr/>
        </p:nvSpPr>
        <p:spPr>
          <a:xfrm>
            <a:off x="2670532" y="3061801"/>
            <a:ext cx="562007" cy="473672"/>
          </a:xfrm>
          <a:prstGeom prst="round2DiagRect">
            <a:avLst/>
          </a:prstGeom>
          <a:solidFill>
            <a:srgbClr val="4A8845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ound Diagonal Corner Rectangle 10"/>
          <p:cNvSpPr/>
          <p:nvPr/>
        </p:nvSpPr>
        <p:spPr>
          <a:xfrm>
            <a:off x="5679994" y="3061799"/>
            <a:ext cx="1053000" cy="1053000"/>
          </a:xfrm>
          <a:prstGeom prst="round2DiagRect">
            <a:avLst/>
          </a:prstGeom>
          <a:gradFill flip="none" rotWithShape="1">
            <a:gsLst>
              <a:gs pos="0">
                <a:srgbClr val="4A8845"/>
              </a:gs>
              <a:gs pos="100000">
                <a:srgbClr val="8FAE49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ound Diagonal Corner Rectangle 5"/>
          <p:cNvSpPr/>
          <p:nvPr/>
        </p:nvSpPr>
        <p:spPr>
          <a:xfrm>
            <a:off x="5112996" y="2464593"/>
            <a:ext cx="262078" cy="257982"/>
          </a:xfrm>
          <a:prstGeom prst="round2DiagRect">
            <a:avLst/>
          </a:prstGeom>
          <a:solidFill>
            <a:srgbClr val="B99C76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ound Diagonal Corner Rectangle 16"/>
          <p:cNvSpPr/>
          <p:nvPr/>
        </p:nvSpPr>
        <p:spPr>
          <a:xfrm>
            <a:off x="6474373" y="1490427"/>
            <a:ext cx="106041" cy="104384"/>
          </a:xfrm>
          <a:prstGeom prst="round2DiagRect">
            <a:avLst/>
          </a:prstGeom>
          <a:solidFill>
            <a:srgbClr val="BC0000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Round Diagonal Corner Rectangle 10"/>
          <p:cNvSpPr/>
          <p:nvPr/>
        </p:nvSpPr>
        <p:spPr>
          <a:xfrm>
            <a:off x="6766200" y="3061801"/>
            <a:ext cx="1053000" cy="1053000"/>
          </a:xfrm>
          <a:prstGeom prst="round2DiagRect">
            <a:avLst/>
          </a:prstGeom>
          <a:gradFill flip="none" rotWithShape="1">
            <a:gsLst>
              <a:gs pos="0">
                <a:srgbClr val="800000"/>
              </a:gs>
              <a:gs pos="100000">
                <a:srgbClr val="BC0000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Nadpis 17">
            <a:extLst>
              <a:ext uri="{FF2B5EF4-FFF2-40B4-BE49-F238E27FC236}">
                <a16:creationId xmlns:a16="http://schemas.microsoft.com/office/drawing/2014/main" id="{4100D832-AADF-1547-B7A9-69BC4FFECE9D}"/>
              </a:ext>
            </a:extLst>
          </p:cNvPr>
          <p:cNvSpPr txBox="1">
            <a:spLocks/>
          </p:cNvSpPr>
          <p:nvPr/>
        </p:nvSpPr>
        <p:spPr>
          <a:xfrm>
            <a:off x="428596" y="628651"/>
            <a:ext cx="8473004" cy="434579"/>
          </a:xfrm>
          <a:prstGeom prst="rect">
            <a:avLst/>
          </a:prstGeom>
          <a:ln>
            <a:noFill/>
          </a:ln>
        </p:spPr>
        <p:txBody>
          <a:bodyPr>
            <a:normAutofit fontScale="90000" lnSpcReduction="10000"/>
          </a:bodyPr>
          <a:lstStyle>
            <a:lvl1pPr algn="l" defTabSz="457067" rtl="0" eaLnBrk="1" latinLnBrk="0" hangingPunct="1">
              <a:spcBef>
                <a:spcPct val="0"/>
              </a:spcBef>
              <a:buNone/>
              <a:defRPr sz="2774" b="0" i="0" kern="1200" cap="none">
                <a:solidFill>
                  <a:srgbClr val="695C4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„ORIGINAL“ </a:t>
            </a:r>
            <a:r>
              <a:rPr lang="cs-CZ" dirty="0" err="1"/>
              <a:t>ppt</a:t>
            </a:r>
            <a:r>
              <a:rPr lang="cs-CZ" dirty="0"/>
              <a:t> - not </a:t>
            </a:r>
            <a:r>
              <a:rPr lang="cs-CZ" dirty="0" err="1"/>
              <a:t>match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Brand </a:t>
            </a:r>
            <a:r>
              <a:rPr lang="cs-CZ" dirty="0" err="1"/>
              <a:t>Usage</a:t>
            </a:r>
            <a:r>
              <a:rPr lang="cs-CZ" dirty="0"/>
              <a:t> </a:t>
            </a:r>
            <a:r>
              <a:rPr lang="cs-CZ" dirty="0" err="1"/>
              <a:t>Guide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10824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DE866FB1-8465-C34B-B196-727C552D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8018A85-F8CB-ED4E-8A1D-9CC18251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26D5-4FB2-D744-B1D3-63C50801F19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D04D5477-64CF-3D49-9421-957256BA7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BA4021E-EE28-564E-829D-4CE9EDC2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41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78DE62-84BA-0E4F-BE68-2DFC3B12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D961C00-333A-0744-B4A8-7D30FC81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26D5-4FB2-D744-B1D3-63C50801F19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7D35A3A-D873-6843-8904-723C1BA82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CA0877F-7CDE-4F44-8FB0-7EC700E1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655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BE30FAB-0136-0045-AE87-15272A22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890423D-EE58-E84C-BA43-8E20D657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26D5-4FB2-D744-B1D3-63C50801F1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4598070-AB19-784D-ACC6-59067B8F4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BED7AF-C22C-6E47-9FA1-22BDEED3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5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395536" y="51470"/>
            <a:ext cx="8499475" cy="434975"/>
          </a:xfrm>
          <a:effectLst/>
        </p:spPr>
        <p:txBody>
          <a:bodyPr>
            <a:normAutofit fontScale="90000"/>
          </a:bodyPr>
          <a:lstStyle/>
          <a:p>
            <a:r>
              <a:rPr lang="cs-CZ" dirty="0"/>
              <a:t>Hlavní informační subsystémy v nemocnici – dosavadní stav</a:t>
            </a:r>
          </a:p>
        </p:txBody>
      </p:sp>
      <p:sp>
        <p:nvSpPr>
          <p:cNvPr id="44" name="Zástupný symbol pro číslo snímku 43"/>
          <p:cNvSpPr>
            <a:spLocks noGrp="1"/>
          </p:cNvSpPr>
          <p:nvPr>
            <p:ph type="sldNum" sz="quarter" idx="4294967295"/>
          </p:nvPr>
        </p:nvSpPr>
        <p:spPr>
          <a:xfrm>
            <a:off x="6866384" y="4715324"/>
            <a:ext cx="2133600" cy="273050"/>
          </a:xfrm>
          <a:effectLst/>
        </p:spPr>
        <p:txBody>
          <a:bodyPr/>
          <a:lstStyle/>
          <a:p>
            <a:fld id="{A8EED8E5-BCCF-47C0-B198-4A23D7C1DA4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Šestiúhelník 2"/>
          <p:cNvSpPr/>
          <p:nvPr/>
        </p:nvSpPr>
        <p:spPr>
          <a:xfrm>
            <a:off x="4820330" y="3231568"/>
            <a:ext cx="1295675" cy="1133716"/>
          </a:xfrm>
          <a:prstGeom prst="hexagon">
            <a:avLst/>
          </a:prstGeom>
          <a:solidFill>
            <a:srgbClr val="001C4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Účetnictví a finance</a:t>
            </a:r>
          </a:p>
        </p:txBody>
      </p:sp>
      <p:sp>
        <p:nvSpPr>
          <p:cNvPr id="28" name="Šestiúhelník 27"/>
          <p:cNvSpPr/>
          <p:nvPr/>
        </p:nvSpPr>
        <p:spPr>
          <a:xfrm>
            <a:off x="5874318" y="2656229"/>
            <a:ext cx="1295675" cy="1133716"/>
          </a:xfrm>
          <a:prstGeom prst="hexagon">
            <a:avLst/>
          </a:prstGeom>
          <a:solidFill>
            <a:srgbClr val="FE6803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Majetek</a:t>
            </a:r>
          </a:p>
        </p:txBody>
      </p:sp>
      <p:sp>
        <p:nvSpPr>
          <p:cNvPr id="30" name="Šestiúhelník 29"/>
          <p:cNvSpPr/>
          <p:nvPr/>
        </p:nvSpPr>
        <p:spPr>
          <a:xfrm>
            <a:off x="3204422" y="1475522"/>
            <a:ext cx="1295675" cy="1133716"/>
          </a:xfrm>
          <a:prstGeom prst="hexagon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Prodej (fakturace)</a:t>
            </a:r>
          </a:p>
        </p:txBody>
      </p:sp>
      <p:sp>
        <p:nvSpPr>
          <p:cNvPr id="31" name="Šestiúhelník 30"/>
          <p:cNvSpPr/>
          <p:nvPr/>
        </p:nvSpPr>
        <p:spPr>
          <a:xfrm>
            <a:off x="2143776" y="2055996"/>
            <a:ext cx="1295675" cy="1133716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Účtování zdravotní péče</a:t>
            </a:r>
          </a:p>
        </p:txBody>
      </p:sp>
      <p:sp>
        <p:nvSpPr>
          <p:cNvPr id="33" name="Šestiúhelník 32"/>
          <p:cNvSpPr/>
          <p:nvPr/>
        </p:nvSpPr>
        <p:spPr>
          <a:xfrm>
            <a:off x="3197297" y="2642582"/>
            <a:ext cx="1295675" cy="1133716"/>
          </a:xfrm>
          <a:prstGeom prst="hexagon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Sklady a logistika</a:t>
            </a:r>
          </a:p>
        </p:txBody>
      </p:sp>
      <p:sp>
        <p:nvSpPr>
          <p:cNvPr id="34" name="Šestiúhelník 33"/>
          <p:cNvSpPr/>
          <p:nvPr/>
        </p:nvSpPr>
        <p:spPr>
          <a:xfrm>
            <a:off x="1096297" y="2636470"/>
            <a:ext cx="1295675" cy="1133716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Klinický informační systém</a:t>
            </a:r>
          </a:p>
        </p:txBody>
      </p:sp>
      <p:sp>
        <p:nvSpPr>
          <p:cNvPr id="36" name="Šestiúhelník 35"/>
          <p:cNvSpPr/>
          <p:nvPr/>
        </p:nvSpPr>
        <p:spPr>
          <a:xfrm>
            <a:off x="5874318" y="3832194"/>
            <a:ext cx="1295675" cy="1133716"/>
          </a:xfrm>
          <a:prstGeom prst="hexagon">
            <a:avLst/>
          </a:prstGeom>
          <a:solidFill>
            <a:srgbClr val="107C1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Lidské zdroje</a:t>
            </a:r>
          </a:p>
        </p:txBody>
      </p:sp>
      <p:sp>
        <p:nvSpPr>
          <p:cNvPr id="38" name="Šestiúhelník 37"/>
          <p:cNvSpPr/>
          <p:nvPr/>
        </p:nvSpPr>
        <p:spPr>
          <a:xfrm>
            <a:off x="3197297" y="3809643"/>
            <a:ext cx="1295675" cy="1133716"/>
          </a:xfrm>
          <a:prstGeom prst="hexagon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Nákup a zásobování</a:t>
            </a:r>
          </a:p>
        </p:txBody>
      </p:sp>
      <p:sp>
        <p:nvSpPr>
          <p:cNvPr id="40" name="Šestiúhelník 39"/>
          <p:cNvSpPr/>
          <p:nvPr/>
        </p:nvSpPr>
        <p:spPr>
          <a:xfrm>
            <a:off x="2143776" y="3231568"/>
            <a:ext cx="1295675" cy="1133716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SVLS (Procesní automat.)</a:t>
            </a:r>
          </a:p>
        </p:txBody>
      </p:sp>
      <p:sp>
        <p:nvSpPr>
          <p:cNvPr id="41" name="Šestiúhelník 40"/>
          <p:cNvSpPr/>
          <p:nvPr/>
        </p:nvSpPr>
        <p:spPr>
          <a:xfrm>
            <a:off x="7146311" y="949135"/>
            <a:ext cx="1295675" cy="1133716"/>
          </a:xfrm>
          <a:prstGeom prst="hexagon">
            <a:avLst/>
          </a:prstGeom>
          <a:solidFill>
            <a:srgbClr val="E60000"/>
          </a:solidFill>
          <a:ln w="28575">
            <a:noFill/>
            <a:prstDash val="lg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Řízení </a:t>
            </a:r>
            <a:r>
              <a:rPr lang="cs-CZ" sz="1150" dirty="0">
                <a:solidFill>
                  <a:schemeClr val="bg1"/>
                </a:solidFill>
              </a:rPr>
              <a:t>dokumentů</a:t>
            </a:r>
            <a:r>
              <a:rPr lang="cs-CZ" sz="1200" dirty="0">
                <a:solidFill>
                  <a:schemeClr val="bg1"/>
                </a:solidFill>
              </a:rPr>
              <a:t> QMS</a:t>
            </a:r>
          </a:p>
        </p:txBody>
      </p:sp>
      <p:sp>
        <p:nvSpPr>
          <p:cNvPr id="67" name="Šestiúhelník 66"/>
          <p:cNvSpPr/>
          <p:nvPr/>
        </p:nvSpPr>
        <p:spPr>
          <a:xfrm>
            <a:off x="4265070" y="908664"/>
            <a:ext cx="1295675" cy="1133716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</a:rPr>
              <a:t>Operativní řízení</a:t>
            </a:r>
          </a:p>
        </p:txBody>
      </p:sp>
      <p:sp>
        <p:nvSpPr>
          <p:cNvPr id="24" name="Šipka doprava 6">
            <a:extLst>
              <a:ext uri="{FF2B5EF4-FFF2-40B4-BE49-F238E27FC236}">
                <a16:creationId xmlns:a16="http://schemas.microsoft.com/office/drawing/2014/main" id="{282F185C-5B78-46F2-8B66-475DB6DBB5E4}"/>
              </a:ext>
            </a:extLst>
          </p:cNvPr>
          <p:cNvSpPr/>
          <p:nvPr/>
        </p:nvSpPr>
        <p:spPr>
          <a:xfrm rot="2741935">
            <a:off x="4063170" y="2690398"/>
            <a:ext cx="1589493" cy="185292"/>
          </a:xfrm>
          <a:prstGeom prst="rightArrow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25" name="Šipka doprava 23">
            <a:extLst>
              <a:ext uri="{FF2B5EF4-FFF2-40B4-BE49-F238E27FC236}">
                <a16:creationId xmlns:a16="http://schemas.microsoft.com/office/drawing/2014/main" id="{9C0BAABB-D548-46E1-A616-B0498CA88837}"/>
              </a:ext>
            </a:extLst>
          </p:cNvPr>
          <p:cNvSpPr/>
          <p:nvPr/>
        </p:nvSpPr>
        <p:spPr>
          <a:xfrm rot="1960886">
            <a:off x="4209944" y="3400588"/>
            <a:ext cx="950059" cy="177730"/>
          </a:xfrm>
          <a:prstGeom prst="rightArrow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27" name="Šipka doprava 24">
            <a:extLst>
              <a:ext uri="{FF2B5EF4-FFF2-40B4-BE49-F238E27FC236}">
                <a16:creationId xmlns:a16="http://schemas.microsoft.com/office/drawing/2014/main" id="{4AC765AD-B12B-4B9D-8801-76DF2FD4DD1B}"/>
              </a:ext>
            </a:extLst>
          </p:cNvPr>
          <p:cNvSpPr/>
          <p:nvPr/>
        </p:nvSpPr>
        <p:spPr>
          <a:xfrm rot="20227838">
            <a:off x="4269291" y="4029529"/>
            <a:ext cx="906536" cy="185292"/>
          </a:xfrm>
          <a:prstGeom prst="rightArrow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</p:spTree>
    <p:extLst>
      <p:ext uri="{BB962C8B-B14F-4D97-AF65-F5344CB8AC3E}">
        <p14:creationId xmlns:p14="http://schemas.microsoft.com/office/powerpoint/2010/main" val="115374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8" grpId="0" animBg="1"/>
      <p:bldP spid="40" grpId="0" animBg="1"/>
      <p:bldP spid="41" grpId="0" animBg="1"/>
      <p:bldP spid="67" grpId="0" animBg="1"/>
      <p:bldP spid="24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644525" y="-26988"/>
            <a:ext cx="8499475" cy="434976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cs-CZ" dirty="0">
                <a:solidFill>
                  <a:schemeClr val="tx2"/>
                </a:solidFill>
              </a:rPr>
              <a:t>Cílový stav – ERP a KIS</a:t>
            </a:r>
          </a:p>
        </p:txBody>
      </p:sp>
      <p:sp>
        <p:nvSpPr>
          <p:cNvPr id="44" name="Zástupný symbol pro číslo snímku 4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70450"/>
            <a:ext cx="2133600" cy="273050"/>
          </a:xfrm>
          <a:ln>
            <a:noFill/>
          </a:ln>
          <a:effectLst/>
        </p:spPr>
        <p:txBody>
          <a:bodyPr/>
          <a:lstStyle/>
          <a:p>
            <a:fld id="{A8EED8E5-BCCF-47C0-B198-4A23D7C1DA45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Šestiúhelník 24">
            <a:extLst>
              <a:ext uri="{FF2B5EF4-FFF2-40B4-BE49-F238E27FC236}">
                <a16:creationId xmlns:a16="http://schemas.microsoft.com/office/drawing/2014/main" id="{6715C08E-7F55-439A-9C82-783242814031}"/>
              </a:ext>
            </a:extLst>
          </p:cNvPr>
          <p:cNvSpPr/>
          <p:nvPr/>
        </p:nvSpPr>
        <p:spPr>
          <a:xfrm>
            <a:off x="4650381" y="2110837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Účetnictví a finance</a:t>
            </a:r>
          </a:p>
        </p:txBody>
      </p:sp>
      <p:sp>
        <p:nvSpPr>
          <p:cNvPr id="27" name="Šestiúhelník 26">
            <a:extLst>
              <a:ext uri="{FF2B5EF4-FFF2-40B4-BE49-F238E27FC236}">
                <a16:creationId xmlns:a16="http://schemas.microsoft.com/office/drawing/2014/main" id="{6A3CEFD0-DACF-484B-B5F6-772AB426C394}"/>
              </a:ext>
            </a:extLst>
          </p:cNvPr>
          <p:cNvSpPr/>
          <p:nvPr/>
        </p:nvSpPr>
        <p:spPr>
          <a:xfrm>
            <a:off x="2925108" y="2110057"/>
            <a:ext cx="1052445" cy="920890"/>
          </a:xfrm>
          <a:prstGeom prst="hexagon">
            <a:avLst/>
          </a:prstGeom>
          <a:solidFill>
            <a:srgbClr val="00B6C2"/>
          </a:solidFill>
          <a:ln w="25400">
            <a:solidFill>
              <a:srgbClr val="5F166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Účtování zdravotní péče</a:t>
            </a:r>
          </a:p>
        </p:txBody>
      </p:sp>
      <p:sp>
        <p:nvSpPr>
          <p:cNvPr id="37" name="Šestiúhelník 36">
            <a:extLst>
              <a:ext uri="{FF2B5EF4-FFF2-40B4-BE49-F238E27FC236}">
                <a16:creationId xmlns:a16="http://schemas.microsoft.com/office/drawing/2014/main" id="{6A062DC6-7092-4633-94EB-E97DE0DD4872}"/>
              </a:ext>
            </a:extLst>
          </p:cNvPr>
          <p:cNvSpPr/>
          <p:nvPr/>
        </p:nvSpPr>
        <p:spPr>
          <a:xfrm>
            <a:off x="6375654" y="2110057"/>
            <a:ext cx="1052445" cy="920890"/>
          </a:xfrm>
          <a:prstGeom prst="hexagon">
            <a:avLst/>
          </a:prstGeom>
          <a:solidFill>
            <a:srgbClr val="3892DA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Řízení dokumentů QMS</a:t>
            </a:r>
          </a:p>
        </p:txBody>
      </p:sp>
      <p:sp>
        <p:nvSpPr>
          <p:cNvPr id="40" name="Šestiúhelník 39">
            <a:extLst>
              <a:ext uri="{FF2B5EF4-FFF2-40B4-BE49-F238E27FC236}">
                <a16:creationId xmlns:a16="http://schemas.microsoft.com/office/drawing/2014/main" id="{A1C587F8-9267-4755-94C6-3EE8BDA75483}"/>
              </a:ext>
            </a:extLst>
          </p:cNvPr>
          <p:cNvSpPr/>
          <p:nvPr/>
        </p:nvSpPr>
        <p:spPr>
          <a:xfrm>
            <a:off x="1199835" y="2110837"/>
            <a:ext cx="1052445" cy="920890"/>
          </a:xfrm>
          <a:prstGeom prst="hexagon">
            <a:avLst/>
          </a:prstGeom>
          <a:solidFill>
            <a:srgbClr val="5F166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Ordinace / Medikace</a:t>
            </a:r>
          </a:p>
        </p:txBody>
      </p:sp>
      <p:sp>
        <p:nvSpPr>
          <p:cNvPr id="45" name="Šestiúhelník 44">
            <a:extLst>
              <a:ext uri="{FF2B5EF4-FFF2-40B4-BE49-F238E27FC236}">
                <a16:creationId xmlns:a16="http://schemas.microsoft.com/office/drawing/2014/main" id="{82360D28-7F4B-40B8-A52F-BFF08C51F27F}"/>
              </a:ext>
            </a:extLst>
          </p:cNvPr>
          <p:cNvSpPr/>
          <p:nvPr/>
        </p:nvSpPr>
        <p:spPr>
          <a:xfrm>
            <a:off x="2060988" y="1628345"/>
            <a:ext cx="1052445" cy="920890"/>
          </a:xfrm>
          <a:prstGeom prst="hexagon">
            <a:avLst/>
          </a:prstGeom>
          <a:solidFill>
            <a:srgbClr val="5F166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Ambulantní karty &amp; záznamy</a:t>
            </a:r>
          </a:p>
        </p:txBody>
      </p:sp>
      <p:sp>
        <p:nvSpPr>
          <p:cNvPr id="48" name="Šestiúhelník 47">
            <a:extLst>
              <a:ext uri="{FF2B5EF4-FFF2-40B4-BE49-F238E27FC236}">
                <a16:creationId xmlns:a16="http://schemas.microsoft.com/office/drawing/2014/main" id="{B6163745-045A-4850-93A5-56BADDBF6D0F}"/>
              </a:ext>
            </a:extLst>
          </p:cNvPr>
          <p:cNvSpPr/>
          <p:nvPr/>
        </p:nvSpPr>
        <p:spPr>
          <a:xfrm>
            <a:off x="2062472" y="2591849"/>
            <a:ext cx="1052445" cy="920890"/>
          </a:xfrm>
          <a:prstGeom prst="hexagon">
            <a:avLst/>
          </a:prstGeom>
          <a:solidFill>
            <a:srgbClr val="5F166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Chorobopis &amp; </a:t>
            </a:r>
            <a:r>
              <a:rPr lang="cs-CZ" sz="800" dirty="0" err="1">
                <a:solidFill>
                  <a:schemeClr val="bg1"/>
                </a:solidFill>
              </a:rPr>
              <a:t>dekurs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0" name="Šestiúhelník 49">
            <a:extLst>
              <a:ext uri="{FF2B5EF4-FFF2-40B4-BE49-F238E27FC236}">
                <a16:creationId xmlns:a16="http://schemas.microsoft.com/office/drawing/2014/main" id="{793EC978-AC9E-4A95-B434-6E16A181807D}"/>
              </a:ext>
            </a:extLst>
          </p:cNvPr>
          <p:cNvSpPr/>
          <p:nvPr/>
        </p:nvSpPr>
        <p:spPr>
          <a:xfrm>
            <a:off x="3787745" y="1628345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Prodej (fakturace)</a:t>
            </a:r>
          </a:p>
        </p:txBody>
      </p:sp>
      <p:sp>
        <p:nvSpPr>
          <p:cNvPr id="51" name="Šestiúhelník 50">
            <a:extLst>
              <a:ext uri="{FF2B5EF4-FFF2-40B4-BE49-F238E27FC236}">
                <a16:creationId xmlns:a16="http://schemas.microsoft.com/office/drawing/2014/main" id="{76A31104-032E-4A1B-8FA7-E985D0161E43}"/>
              </a:ext>
            </a:extLst>
          </p:cNvPr>
          <p:cNvSpPr/>
          <p:nvPr/>
        </p:nvSpPr>
        <p:spPr>
          <a:xfrm>
            <a:off x="3787745" y="2591849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Sklady a logistika</a:t>
            </a:r>
          </a:p>
        </p:txBody>
      </p:sp>
      <p:sp>
        <p:nvSpPr>
          <p:cNvPr id="52" name="Šestiúhelník 51">
            <a:extLst>
              <a:ext uri="{FF2B5EF4-FFF2-40B4-BE49-F238E27FC236}">
                <a16:creationId xmlns:a16="http://schemas.microsoft.com/office/drawing/2014/main" id="{E26850F8-1BD1-4229-932A-5E25379350CF}"/>
              </a:ext>
            </a:extLst>
          </p:cNvPr>
          <p:cNvSpPr/>
          <p:nvPr/>
        </p:nvSpPr>
        <p:spPr>
          <a:xfrm>
            <a:off x="5513018" y="1628345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Operativní řízení</a:t>
            </a:r>
          </a:p>
        </p:txBody>
      </p:sp>
      <p:sp>
        <p:nvSpPr>
          <p:cNvPr id="53" name="Šestiúhelník 52">
            <a:extLst>
              <a:ext uri="{FF2B5EF4-FFF2-40B4-BE49-F238E27FC236}">
                <a16:creationId xmlns:a16="http://schemas.microsoft.com/office/drawing/2014/main" id="{BFF20AEC-D81E-4C30-BB2F-4F38E535A6A2}"/>
              </a:ext>
            </a:extLst>
          </p:cNvPr>
          <p:cNvSpPr/>
          <p:nvPr/>
        </p:nvSpPr>
        <p:spPr>
          <a:xfrm>
            <a:off x="5513018" y="2591849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Majetek, údržba</a:t>
            </a:r>
          </a:p>
        </p:txBody>
      </p:sp>
      <p:sp>
        <p:nvSpPr>
          <p:cNvPr id="54" name="Šestiúhelník 53">
            <a:extLst>
              <a:ext uri="{FF2B5EF4-FFF2-40B4-BE49-F238E27FC236}">
                <a16:creationId xmlns:a16="http://schemas.microsoft.com/office/drawing/2014/main" id="{30621E40-AF7B-42E5-AE53-5091E838B8FC}"/>
              </a:ext>
            </a:extLst>
          </p:cNvPr>
          <p:cNvSpPr/>
          <p:nvPr/>
        </p:nvSpPr>
        <p:spPr>
          <a:xfrm>
            <a:off x="2925108" y="1145854"/>
            <a:ext cx="1052445" cy="920890"/>
          </a:xfrm>
          <a:prstGeom prst="hexagon">
            <a:avLst/>
          </a:prstGeom>
          <a:solidFill>
            <a:srgbClr val="5F1661"/>
          </a:solidFill>
          <a:ln w="25400">
            <a:solidFill>
              <a:srgbClr val="00B6C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Identifikace pacientů</a:t>
            </a:r>
          </a:p>
        </p:txBody>
      </p:sp>
      <p:sp>
        <p:nvSpPr>
          <p:cNvPr id="55" name="Šestiúhelník 54">
            <a:extLst>
              <a:ext uri="{FF2B5EF4-FFF2-40B4-BE49-F238E27FC236}">
                <a16:creationId xmlns:a16="http://schemas.microsoft.com/office/drawing/2014/main" id="{4E2195AF-CBF6-4080-BE0F-F8002F80CB91}"/>
              </a:ext>
            </a:extLst>
          </p:cNvPr>
          <p:cNvSpPr/>
          <p:nvPr/>
        </p:nvSpPr>
        <p:spPr>
          <a:xfrm>
            <a:off x="4650381" y="1145854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Hotelové služby</a:t>
            </a:r>
          </a:p>
        </p:txBody>
      </p:sp>
      <p:sp>
        <p:nvSpPr>
          <p:cNvPr id="56" name="Šestiúhelník 55">
            <a:extLst>
              <a:ext uri="{FF2B5EF4-FFF2-40B4-BE49-F238E27FC236}">
                <a16:creationId xmlns:a16="http://schemas.microsoft.com/office/drawing/2014/main" id="{C46A34DF-1566-47B0-BA87-9B497D9D31E9}"/>
              </a:ext>
            </a:extLst>
          </p:cNvPr>
          <p:cNvSpPr/>
          <p:nvPr/>
        </p:nvSpPr>
        <p:spPr>
          <a:xfrm>
            <a:off x="6375654" y="1145854"/>
            <a:ext cx="1052445" cy="920890"/>
          </a:xfrm>
          <a:prstGeom prst="hexagon">
            <a:avLst/>
          </a:prstGeom>
          <a:solidFill>
            <a:srgbClr val="F2C81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Strategické řízení</a:t>
            </a:r>
          </a:p>
        </p:txBody>
      </p:sp>
      <p:sp>
        <p:nvSpPr>
          <p:cNvPr id="57" name="Šestiúhelník 56">
            <a:extLst>
              <a:ext uri="{FF2B5EF4-FFF2-40B4-BE49-F238E27FC236}">
                <a16:creationId xmlns:a16="http://schemas.microsoft.com/office/drawing/2014/main" id="{153AEC01-48C8-43AF-85FC-5E124111DEB6}"/>
              </a:ext>
            </a:extLst>
          </p:cNvPr>
          <p:cNvSpPr/>
          <p:nvPr/>
        </p:nvSpPr>
        <p:spPr>
          <a:xfrm>
            <a:off x="2062472" y="663362"/>
            <a:ext cx="1052445" cy="920890"/>
          </a:xfrm>
          <a:prstGeom prst="hexagon">
            <a:avLst/>
          </a:prstGeom>
          <a:solidFill>
            <a:srgbClr val="001C4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Vztahy ke klientům</a:t>
            </a:r>
          </a:p>
        </p:txBody>
      </p:sp>
      <p:sp>
        <p:nvSpPr>
          <p:cNvPr id="58" name="Šestiúhelník 57">
            <a:extLst>
              <a:ext uri="{FF2B5EF4-FFF2-40B4-BE49-F238E27FC236}">
                <a16:creationId xmlns:a16="http://schemas.microsoft.com/office/drawing/2014/main" id="{77602C73-E6F7-48BA-9FAE-0FED73FF5130}"/>
              </a:ext>
            </a:extLst>
          </p:cNvPr>
          <p:cNvSpPr/>
          <p:nvPr/>
        </p:nvSpPr>
        <p:spPr>
          <a:xfrm>
            <a:off x="3787745" y="663362"/>
            <a:ext cx="1052445" cy="920890"/>
          </a:xfrm>
          <a:prstGeom prst="hexagon">
            <a:avLst/>
          </a:prstGeom>
          <a:solidFill>
            <a:srgbClr val="5F1661"/>
          </a:solidFill>
          <a:ln w="25400">
            <a:solidFill>
              <a:srgbClr val="00B6C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Objednávky &amp; Rezervace</a:t>
            </a:r>
          </a:p>
        </p:txBody>
      </p:sp>
      <p:sp>
        <p:nvSpPr>
          <p:cNvPr id="59" name="Šestiúhelník 58">
            <a:extLst>
              <a:ext uri="{FF2B5EF4-FFF2-40B4-BE49-F238E27FC236}">
                <a16:creationId xmlns:a16="http://schemas.microsoft.com/office/drawing/2014/main" id="{90102FD7-E212-428D-AA71-836CD6D6DFF1}"/>
              </a:ext>
            </a:extLst>
          </p:cNvPr>
          <p:cNvSpPr/>
          <p:nvPr/>
        </p:nvSpPr>
        <p:spPr>
          <a:xfrm>
            <a:off x="1200782" y="3075820"/>
            <a:ext cx="1052445" cy="920890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Operační &amp; Zákrokové sály</a:t>
            </a:r>
          </a:p>
        </p:txBody>
      </p:sp>
      <p:sp>
        <p:nvSpPr>
          <p:cNvPr id="60" name="Šestiúhelník 59">
            <a:extLst>
              <a:ext uri="{FF2B5EF4-FFF2-40B4-BE49-F238E27FC236}">
                <a16:creationId xmlns:a16="http://schemas.microsoft.com/office/drawing/2014/main" id="{DEA6DBE5-DF81-4825-B114-6C1A0733C756}"/>
              </a:ext>
            </a:extLst>
          </p:cNvPr>
          <p:cNvSpPr/>
          <p:nvPr/>
        </p:nvSpPr>
        <p:spPr>
          <a:xfrm>
            <a:off x="2925108" y="3075820"/>
            <a:ext cx="1052445" cy="920890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Laboratoře</a:t>
            </a:r>
          </a:p>
        </p:txBody>
      </p:sp>
      <p:sp>
        <p:nvSpPr>
          <p:cNvPr id="61" name="Šestiúhelník 60">
            <a:extLst>
              <a:ext uri="{FF2B5EF4-FFF2-40B4-BE49-F238E27FC236}">
                <a16:creationId xmlns:a16="http://schemas.microsoft.com/office/drawing/2014/main" id="{63833D55-770D-4A8F-906B-BB1FC7057655}"/>
              </a:ext>
            </a:extLst>
          </p:cNvPr>
          <p:cNvSpPr/>
          <p:nvPr/>
        </p:nvSpPr>
        <p:spPr>
          <a:xfrm>
            <a:off x="4650381" y="3075820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Nákup a zásobování</a:t>
            </a:r>
          </a:p>
        </p:txBody>
      </p:sp>
      <p:sp>
        <p:nvSpPr>
          <p:cNvPr id="62" name="Šestiúhelník 61">
            <a:extLst>
              <a:ext uri="{FF2B5EF4-FFF2-40B4-BE49-F238E27FC236}">
                <a16:creationId xmlns:a16="http://schemas.microsoft.com/office/drawing/2014/main" id="{D5525659-F62E-4222-B575-1A548B6FC5FC}"/>
              </a:ext>
            </a:extLst>
          </p:cNvPr>
          <p:cNvSpPr/>
          <p:nvPr/>
        </p:nvSpPr>
        <p:spPr>
          <a:xfrm>
            <a:off x="6375654" y="3075820"/>
            <a:ext cx="1052445" cy="920890"/>
          </a:xfrm>
          <a:prstGeom prst="hexagon">
            <a:avLst/>
          </a:prstGeom>
          <a:solidFill>
            <a:srgbClr val="107C1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Lidské zdroje</a:t>
            </a:r>
          </a:p>
        </p:txBody>
      </p:sp>
      <p:sp>
        <p:nvSpPr>
          <p:cNvPr id="63" name="Šestiúhelník 62">
            <a:extLst>
              <a:ext uri="{FF2B5EF4-FFF2-40B4-BE49-F238E27FC236}">
                <a16:creationId xmlns:a16="http://schemas.microsoft.com/office/drawing/2014/main" id="{9C8493F8-E628-4774-969E-25C5BC383217}"/>
              </a:ext>
            </a:extLst>
          </p:cNvPr>
          <p:cNvSpPr/>
          <p:nvPr/>
        </p:nvSpPr>
        <p:spPr>
          <a:xfrm>
            <a:off x="2060988" y="3558311"/>
            <a:ext cx="1052445" cy="920890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PACS</a:t>
            </a:r>
          </a:p>
        </p:txBody>
      </p:sp>
      <p:sp>
        <p:nvSpPr>
          <p:cNvPr id="64" name="Šestiúhelník 63">
            <a:extLst>
              <a:ext uri="{FF2B5EF4-FFF2-40B4-BE49-F238E27FC236}">
                <a16:creationId xmlns:a16="http://schemas.microsoft.com/office/drawing/2014/main" id="{98292FF2-7382-45CF-A224-65CE925E2D33}"/>
              </a:ext>
            </a:extLst>
          </p:cNvPr>
          <p:cNvSpPr/>
          <p:nvPr/>
        </p:nvSpPr>
        <p:spPr>
          <a:xfrm>
            <a:off x="5513018" y="3558311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Přístroje, servis</a:t>
            </a:r>
          </a:p>
        </p:txBody>
      </p:sp>
    </p:spTree>
    <p:extLst>
      <p:ext uri="{BB962C8B-B14F-4D97-AF65-F5344CB8AC3E}">
        <p14:creationId xmlns:p14="http://schemas.microsoft.com/office/powerpoint/2010/main" val="255132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Šestiúhelník 3">
            <a:extLst>
              <a:ext uri="{FF2B5EF4-FFF2-40B4-BE49-F238E27FC236}">
                <a16:creationId xmlns:a16="http://schemas.microsoft.com/office/drawing/2014/main" id="{0285BA3B-C27D-4F0C-9FA5-10044E95C0E9}"/>
              </a:ext>
            </a:extLst>
          </p:cNvPr>
          <p:cNvSpPr/>
          <p:nvPr/>
        </p:nvSpPr>
        <p:spPr>
          <a:xfrm>
            <a:off x="4650381" y="2110837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Účetnictví a finance</a:t>
            </a:r>
          </a:p>
        </p:txBody>
      </p:sp>
      <p:sp>
        <p:nvSpPr>
          <p:cNvPr id="5" name="Šestiúhelník 4">
            <a:extLst>
              <a:ext uri="{FF2B5EF4-FFF2-40B4-BE49-F238E27FC236}">
                <a16:creationId xmlns:a16="http://schemas.microsoft.com/office/drawing/2014/main" id="{F0B4B94A-7B12-4964-85FD-48EE20233D59}"/>
              </a:ext>
            </a:extLst>
          </p:cNvPr>
          <p:cNvSpPr/>
          <p:nvPr/>
        </p:nvSpPr>
        <p:spPr>
          <a:xfrm>
            <a:off x="2925108" y="2110057"/>
            <a:ext cx="1052445" cy="920890"/>
          </a:xfrm>
          <a:prstGeom prst="hexagon">
            <a:avLst/>
          </a:prstGeom>
          <a:solidFill>
            <a:srgbClr val="00B6C2"/>
          </a:solidFill>
          <a:ln w="25400">
            <a:solidFill>
              <a:srgbClr val="5F166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Účtování zdravotní péče</a:t>
            </a:r>
          </a:p>
        </p:txBody>
      </p:sp>
      <p:sp>
        <p:nvSpPr>
          <p:cNvPr id="6" name="Šestiúhelník 5">
            <a:extLst>
              <a:ext uri="{FF2B5EF4-FFF2-40B4-BE49-F238E27FC236}">
                <a16:creationId xmlns:a16="http://schemas.microsoft.com/office/drawing/2014/main" id="{E3DF74C5-D3C6-436A-9CED-14858D5360EF}"/>
              </a:ext>
            </a:extLst>
          </p:cNvPr>
          <p:cNvSpPr/>
          <p:nvPr/>
        </p:nvSpPr>
        <p:spPr>
          <a:xfrm>
            <a:off x="6375654" y="2110057"/>
            <a:ext cx="1052445" cy="920890"/>
          </a:xfrm>
          <a:prstGeom prst="hexagon">
            <a:avLst/>
          </a:prstGeom>
          <a:solidFill>
            <a:srgbClr val="3892DA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Řízení dokumentů QMS</a:t>
            </a:r>
          </a:p>
        </p:txBody>
      </p:sp>
      <p:sp>
        <p:nvSpPr>
          <p:cNvPr id="7" name="Šestiúhelník 6">
            <a:extLst>
              <a:ext uri="{FF2B5EF4-FFF2-40B4-BE49-F238E27FC236}">
                <a16:creationId xmlns:a16="http://schemas.microsoft.com/office/drawing/2014/main" id="{D02998D8-7D2F-409C-A29F-7F98C4444AA2}"/>
              </a:ext>
            </a:extLst>
          </p:cNvPr>
          <p:cNvSpPr/>
          <p:nvPr/>
        </p:nvSpPr>
        <p:spPr>
          <a:xfrm>
            <a:off x="1199835" y="2110837"/>
            <a:ext cx="1052445" cy="920890"/>
          </a:xfrm>
          <a:prstGeom prst="hexagon">
            <a:avLst/>
          </a:prstGeom>
          <a:solidFill>
            <a:srgbClr val="5F166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Ordinace / Medikace</a:t>
            </a:r>
          </a:p>
        </p:txBody>
      </p:sp>
      <p:sp>
        <p:nvSpPr>
          <p:cNvPr id="8" name="Šestiúhelník 7">
            <a:extLst>
              <a:ext uri="{FF2B5EF4-FFF2-40B4-BE49-F238E27FC236}">
                <a16:creationId xmlns:a16="http://schemas.microsoft.com/office/drawing/2014/main" id="{ED3C3593-6EFC-47CE-9F45-776525DFF823}"/>
              </a:ext>
            </a:extLst>
          </p:cNvPr>
          <p:cNvSpPr/>
          <p:nvPr/>
        </p:nvSpPr>
        <p:spPr>
          <a:xfrm>
            <a:off x="2060988" y="1628345"/>
            <a:ext cx="1052445" cy="920890"/>
          </a:xfrm>
          <a:prstGeom prst="hexagon">
            <a:avLst/>
          </a:prstGeom>
          <a:solidFill>
            <a:srgbClr val="5F166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Ambulantní karty &amp; záznamy</a:t>
            </a:r>
          </a:p>
        </p:txBody>
      </p:sp>
      <p:sp>
        <p:nvSpPr>
          <p:cNvPr id="9" name="Šestiúhelník 8">
            <a:extLst>
              <a:ext uri="{FF2B5EF4-FFF2-40B4-BE49-F238E27FC236}">
                <a16:creationId xmlns:a16="http://schemas.microsoft.com/office/drawing/2014/main" id="{77BE38D9-A987-4F34-9D69-A2A974B60EBC}"/>
              </a:ext>
            </a:extLst>
          </p:cNvPr>
          <p:cNvSpPr/>
          <p:nvPr/>
        </p:nvSpPr>
        <p:spPr>
          <a:xfrm>
            <a:off x="2062472" y="2591849"/>
            <a:ext cx="1052445" cy="920890"/>
          </a:xfrm>
          <a:prstGeom prst="hexagon">
            <a:avLst/>
          </a:prstGeom>
          <a:solidFill>
            <a:srgbClr val="5F166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Chorobopis &amp; </a:t>
            </a:r>
            <a:r>
              <a:rPr lang="cs-CZ" sz="800" dirty="0" err="1">
                <a:solidFill>
                  <a:schemeClr val="bg1"/>
                </a:solidFill>
              </a:rPr>
              <a:t>dekurs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Šestiúhelník 9">
            <a:extLst>
              <a:ext uri="{FF2B5EF4-FFF2-40B4-BE49-F238E27FC236}">
                <a16:creationId xmlns:a16="http://schemas.microsoft.com/office/drawing/2014/main" id="{49E2223C-C433-47DA-AFEF-2B324B6FB23B}"/>
              </a:ext>
            </a:extLst>
          </p:cNvPr>
          <p:cNvSpPr/>
          <p:nvPr/>
        </p:nvSpPr>
        <p:spPr>
          <a:xfrm>
            <a:off x="3787745" y="1628345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Prodej (fakturace)</a:t>
            </a:r>
          </a:p>
        </p:txBody>
      </p:sp>
      <p:sp>
        <p:nvSpPr>
          <p:cNvPr id="11" name="Šestiúhelník 10">
            <a:extLst>
              <a:ext uri="{FF2B5EF4-FFF2-40B4-BE49-F238E27FC236}">
                <a16:creationId xmlns:a16="http://schemas.microsoft.com/office/drawing/2014/main" id="{A08E6EC3-E0D7-4BAF-A9AF-F6B0E4698921}"/>
              </a:ext>
            </a:extLst>
          </p:cNvPr>
          <p:cNvSpPr/>
          <p:nvPr/>
        </p:nvSpPr>
        <p:spPr>
          <a:xfrm>
            <a:off x="3787745" y="2591849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Sklady a logistika</a:t>
            </a:r>
          </a:p>
        </p:txBody>
      </p:sp>
      <p:sp>
        <p:nvSpPr>
          <p:cNvPr id="12" name="Šestiúhelník 11">
            <a:extLst>
              <a:ext uri="{FF2B5EF4-FFF2-40B4-BE49-F238E27FC236}">
                <a16:creationId xmlns:a16="http://schemas.microsoft.com/office/drawing/2014/main" id="{E06CDE12-60AD-4281-AE8C-F2B1B23C07D2}"/>
              </a:ext>
            </a:extLst>
          </p:cNvPr>
          <p:cNvSpPr/>
          <p:nvPr/>
        </p:nvSpPr>
        <p:spPr>
          <a:xfrm>
            <a:off x="5513018" y="1628345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Operativní řízení</a:t>
            </a:r>
          </a:p>
        </p:txBody>
      </p:sp>
      <p:sp>
        <p:nvSpPr>
          <p:cNvPr id="13" name="Šestiúhelník 12">
            <a:extLst>
              <a:ext uri="{FF2B5EF4-FFF2-40B4-BE49-F238E27FC236}">
                <a16:creationId xmlns:a16="http://schemas.microsoft.com/office/drawing/2014/main" id="{600E1EF8-C3B0-4167-8368-7FFD698B2F0B}"/>
              </a:ext>
            </a:extLst>
          </p:cNvPr>
          <p:cNvSpPr/>
          <p:nvPr/>
        </p:nvSpPr>
        <p:spPr>
          <a:xfrm>
            <a:off x="5513018" y="2591849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Majetek, údržba</a:t>
            </a:r>
          </a:p>
        </p:txBody>
      </p:sp>
      <p:sp>
        <p:nvSpPr>
          <p:cNvPr id="14" name="Šestiúhelník 13">
            <a:extLst>
              <a:ext uri="{FF2B5EF4-FFF2-40B4-BE49-F238E27FC236}">
                <a16:creationId xmlns:a16="http://schemas.microsoft.com/office/drawing/2014/main" id="{AFFFB84E-D8A3-4474-9F5C-4996F3A1EC1F}"/>
              </a:ext>
            </a:extLst>
          </p:cNvPr>
          <p:cNvSpPr/>
          <p:nvPr/>
        </p:nvSpPr>
        <p:spPr>
          <a:xfrm>
            <a:off x="2925108" y="1145854"/>
            <a:ext cx="1052445" cy="920890"/>
          </a:xfrm>
          <a:prstGeom prst="hexagon">
            <a:avLst/>
          </a:prstGeom>
          <a:solidFill>
            <a:srgbClr val="5F1661"/>
          </a:solidFill>
          <a:ln w="25400">
            <a:solidFill>
              <a:srgbClr val="00B6C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Identifikace pacientů</a:t>
            </a:r>
          </a:p>
        </p:txBody>
      </p:sp>
      <p:sp>
        <p:nvSpPr>
          <p:cNvPr id="15" name="Šestiúhelník 14">
            <a:extLst>
              <a:ext uri="{FF2B5EF4-FFF2-40B4-BE49-F238E27FC236}">
                <a16:creationId xmlns:a16="http://schemas.microsoft.com/office/drawing/2014/main" id="{78B34012-DBBB-420B-90BD-48AEF87344E5}"/>
              </a:ext>
            </a:extLst>
          </p:cNvPr>
          <p:cNvSpPr/>
          <p:nvPr/>
        </p:nvSpPr>
        <p:spPr>
          <a:xfrm>
            <a:off x="4650381" y="1145854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Hotelové služby</a:t>
            </a:r>
          </a:p>
        </p:txBody>
      </p:sp>
      <p:sp>
        <p:nvSpPr>
          <p:cNvPr id="16" name="Šestiúhelník 15">
            <a:extLst>
              <a:ext uri="{FF2B5EF4-FFF2-40B4-BE49-F238E27FC236}">
                <a16:creationId xmlns:a16="http://schemas.microsoft.com/office/drawing/2014/main" id="{050CCB16-20F0-4A51-BCC9-B4D8DCAF95DF}"/>
              </a:ext>
            </a:extLst>
          </p:cNvPr>
          <p:cNvSpPr/>
          <p:nvPr/>
        </p:nvSpPr>
        <p:spPr>
          <a:xfrm>
            <a:off x="6375654" y="1145854"/>
            <a:ext cx="1052445" cy="920890"/>
          </a:xfrm>
          <a:prstGeom prst="hexagon">
            <a:avLst/>
          </a:prstGeom>
          <a:solidFill>
            <a:srgbClr val="F2C81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Strategické řízení</a:t>
            </a:r>
          </a:p>
        </p:txBody>
      </p:sp>
      <p:sp>
        <p:nvSpPr>
          <p:cNvPr id="17" name="Šestiúhelník 16">
            <a:extLst>
              <a:ext uri="{FF2B5EF4-FFF2-40B4-BE49-F238E27FC236}">
                <a16:creationId xmlns:a16="http://schemas.microsoft.com/office/drawing/2014/main" id="{C9262D58-9E30-4C1F-ADEE-D18A083468CE}"/>
              </a:ext>
            </a:extLst>
          </p:cNvPr>
          <p:cNvSpPr/>
          <p:nvPr/>
        </p:nvSpPr>
        <p:spPr>
          <a:xfrm>
            <a:off x="2062472" y="663362"/>
            <a:ext cx="1052445" cy="920890"/>
          </a:xfrm>
          <a:prstGeom prst="hexagon">
            <a:avLst/>
          </a:prstGeom>
          <a:solidFill>
            <a:srgbClr val="001C4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Vztahy ke klientům</a:t>
            </a:r>
          </a:p>
        </p:txBody>
      </p:sp>
      <p:sp>
        <p:nvSpPr>
          <p:cNvPr id="18" name="Šestiúhelník 17">
            <a:extLst>
              <a:ext uri="{FF2B5EF4-FFF2-40B4-BE49-F238E27FC236}">
                <a16:creationId xmlns:a16="http://schemas.microsoft.com/office/drawing/2014/main" id="{B37E55EB-097A-4F45-9DFA-28EA54DBA933}"/>
              </a:ext>
            </a:extLst>
          </p:cNvPr>
          <p:cNvSpPr/>
          <p:nvPr/>
        </p:nvSpPr>
        <p:spPr>
          <a:xfrm>
            <a:off x="3787745" y="663362"/>
            <a:ext cx="1052445" cy="920890"/>
          </a:xfrm>
          <a:prstGeom prst="hexagon">
            <a:avLst/>
          </a:prstGeom>
          <a:solidFill>
            <a:srgbClr val="5F1661"/>
          </a:solidFill>
          <a:ln w="25400">
            <a:solidFill>
              <a:srgbClr val="00B6C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Objednávky &amp; Rezervace</a:t>
            </a:r>
          </a:p>
        </p:txBody>
      </p:sp>
      <p:sp>
        <p:nvSpPr>
          <p:cNvPr id="19" name="Šestiúhelník 18">
            <a:extLst>
              <a:ext uri="{FF2B5EF4-FFF2-40B4-BE49-F238E27FC236}">
                <a16:creationId xmlns:a16="http://schemas.microsoft.com/office/drawing/2014/main" id="{5299DEFD-3CA3-463C-824D-F3B279DD45A8}"/>
              </a:ext>
            </a:extLst>
          </p:cNvPr>
          <p:cNvSpPr/>
          <p:nvPr/>
        </p:nvSpPr>
        <p:spPr>
          <a:xfrm>
            <a:off x="1200782" y="3075820"/>
            <a:ext cx="1052445" cy="920890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Operační &amp; Zákrokové sály</a:t>
            </a:r>
          </a:p>
        </p:txBody>
      </p:sp>
      <p:sp>
        <p:nvSpPr>
          <p:cNvPr id="20" name="Šestiúhelník 19">
            <a:extLst>
              <a:ext uri="{FF2B5EF4-FFF2-40B4-BE49-F238E27FC236}">
                <a16:creationId xmlns:a16="http://schemas.microsoft.com/office/drawing/2014/main" id="{1E22AA00-90F2-44DA-B681-0C362566E9DE}"/>
              </a:ext>
            </a:extLst>
          </p:cNvPr>
          <p:cNvSpPr/>
          <p:nvPr/>
        </p:nvSpPr>
        <p:spPr>
          <a:xfrm>
            <a:off x="2925108" y="3075820"/>
            <a:ext cx="1052445" cy="920890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Laboratoře</a:t>
            </a:r>
          </a:p>
        </p:txBody>
      </p:sp>
      <p:sp>
        <p:nvSpPr>
          <p:cNvPr id="21" name="Šestiúhelník 20">
            <a:extLst>
              <a:ext uri="{FF2B5EF4-FFF2-40B4-BE49-F238E27FC236}">
                <a16:creationId xmlns:a16="http://schemas.microsoft.com/office/drawing/2014/main" id="{4BB07E34-456E-4ED1-BFC2-6A714EE49F40}"/>
              </a:ext>
            </a:extLst>
          </p:cNvPr>
          <p:cNvSpPr/>
          <p:nvPr/>
        </p:nvSpPr>
        <p:spPr>
          <a:xfrm>
            <a:off x="4650381" y="3075820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Nákup a zásobování</a:t>
            </a:r>
          </a:p>
        </p:txBody>
      </p:sp>
      <p:sp>
        <p:nvSpPr>
          <p:cNvPr id="22" name="Šestiúhelník 21">
            <a:extLst>
              <a:ext uri="{FF2B5EF4-FFF2-40B4-BE49-F238E27FC236}">
                <a16:creationId xmlns:a16="http://schemas.microsoft.com/office/drawing/2014/main" id="{57AF8CB2-1114-4C6B-8A19-E5011A3B06EF}"/>
              </a:ext>
            </a:extLst>
          </p:cNvPr>
          <p:cNvSpPr/>
          <p:nvPr/>
        </p:nvSpPr>
        <p:spPr>
          <a:xfrm>
            <a:off x="6375654" y="3075820"/>
            <a:ext cx="1052445" cy="920890"/>
          </a:xfrm>
          <a:prstGeom prst="hexagon">
            <a:avLst/>
          </a:prstGeom>
          <a:solidFill>
            <a:srgbClr val="107C1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Lidské zdroje</a:t>
            </a:r>
          </a:p>
        </p:txBody>
      </p:sp>
      <p:sp>
        <p:nvSpPr>
          <p:cNvPr id="23" name="Šestiúhelník 22">
            <a:extLst>
              <a:ext uri="{FF2B5EF4-FFF2-40B4-BE49-F238E27FC236}">
                <a16:creationId xmlns:a16="http://schemas.microsoft.com/office/drawing/2014/main" id="{CB564DE2-7B5A-49BD-A169-F1F1C682522E}"/>
              </a:ext>
            </a:extLst>
          </p:cNvPr>
          <p:cNvSpPr/>
          <p:nvPr/>
        </p:nvSpPr>
        <p:spPr>
          <a:xfrm>
            <a:off x="2060988" y="3558311"/>
            <a:ext cx="1052445" cy="920890"/>
          </a:xfrm>
          <a:prstGeom prst="hexag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PACS</a:t>
            </a:r>
          </a:p>
        </p:txBody>
      </p:sp>
      <p:sp>
        <p:nvSpPr>
          <p:cNvPr id="24" name="Šestiúhelník 23">
            <a:extLst>
              <a:ext uri="{FF2B5EF4-FFF2-40B4-BE49-F238E27FC236}">
                <a16:creationId xmlns:a16="http://schemas.microsoft.com/office/drawing/2014/main" id="{08D182AB-469E-45BE-B259-A72B5A2F2241}"/>
              </a:ext>
            </a:extLst>
          </p:cNvPr>
          <p:cNvSpPr/>
          <p:nvPr/>
        </p:nvSpPr>
        <p:spPr>
          <a:xfrm>
            <a:off x="5513018" y="3558311"/>
            <a:ext cx="1052445" cy="920890"/>
          </a:xfrm>
          <a:prstGeom prst="hexagon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800" dirty="0">
                <a:solidFill>
                  <a:schemeClr val="bg1"/>
                </a:solidFill>
              </a:rPr>
              <a:t>Přístroje, servis</a:t>
            </a:r>
          </a:p>
        </p:txBody>
      </p:sp>
      <p:sp>
        <p:nvSpPr>
          <p:cNvPr id="25" name="Text Box 182">
            <a:extLst>
              <a:ext uri="{FF2B5EF4-FFF2-40B4-BE49-F238E27FC236}">
                <a16:creationId xmlns:a16="http://schemas.microsoft.com/office/drawing/2014/main" id="{EBBB17A8-9BED-4A39-8C1D-9077B35D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267494"/>
            <a:ext cx="16561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012" indent="-257012"/>
            <a:r>
              <a:rPr lang="cs-CZ" dirty="0"/>
              <a:t>MS SQL Server</a:t>
            </a:r>
          </a:p>
        </p:txBody>
      </p:sp>
      <p:sp>
        <p:nvSpPr>
          <p:cNvPr id="26" name="Šestiúhelník 25">
            <a:extLst>
              <a:ext uri="{FF2B5EF4-FFF2-40B4-BE49-F238E27FC236}">
                <a16:creationId xmlns:a16="http://schemas.microsoft.com/office/drawing/2014/main" id="{9E7F72EB-EAFE-418D-AA1E-51E5C5481CAB}"/>
              </a:ext>
            </a:extLst>
          </p:cNvPr>
          <p:cNvSpPr/>
          <p:nvPr/>
        </p:nvSpPr>
        <p:spPr>
          <a:xfrm>
            <a:off x="467544" y="267494"/>
            <a:ext cx="7704856" cy="4320480"/>
          </a:xfrm>
          <a:prstGeom prst="hexago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4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294198" y="96355"/>
            <a:ext cx="8731250" cy="635000"/>
          </a:xfrm>
        </p:spPr>
        <p:txBody>
          <a:bodyPr>
            <a:normAutofit/>
          </a:bodyPr>
          <a:lstStyle/>
          <a:p>
            <a:r>
              <a:rPr lang="cs-CZ" dirty="0"/>
              <a:t>Informační subsystémy v organizaci (i zdravotnické)</a:t>
            </a:r>
          </a:p>
        </p:txBody>
      </p:sp>
      <p:sp>
        <p:nvSpPr>
          <p:cNvPr id="44" name="Zástupný symbol pro číslo snímku 43"/>
          <p:cNvSpPr>
            <a:spLocks noGrp="1"/>
          </p:cNvSpPr>
          <p:nvPr>
            <p:ph type="sldNum" sz="quarter" idx="4294967295"/>
          </p:nvPr>
        </p:nvSpPr>
        <p:spPr>
          <a:xfrm>
            <a:off x="7011988" y="4660900"/>
            <a:ext cx="2132012" cy="274638"/>
          </a:xfrm>
        </p:spPr>
        <p:txBody>
          <a:bodyPr/>
          <a:lstStyle/>
          <a:p>
            <a:fld id="{A8EED8E5-BCCF-47C0-B198-4A23D7C1DA4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5" name="Skupina 184"/>
          <p:cNvGrpSpPr/>
          <p:nvPr/>
        </p:nvGrpSpPr>
        <p:grpSpPr>
          <a:xfrm rot="1183809">
            <a:off x="5497651" y="766860"/>
            <a:ext cx="1599788" cy="1496074"/>
            <a:chOff x="1544320" y="1300480"/>
            <a:chExt cx="1625600" cy="1625600"/>
          </a:xfrm>
          <a:solidFill>
            <a:srgbClr val="3892DA"/>
          </a:solidFill>
          <a:effectLst/>
        </p:grpSpPr>
        <p:sp>
          <p:nvSpPr>
            <p:cNvPr id="46" name=" 3"/>
            <p:cNvSpPr/>
            <p:nvPr/>
          </p:nvSpPr>
          <p:spPr>
            <a:xfrm>
              <a:off x="1544320" y="1300480"/>
              <a:ext cx="1625600" cy="1625600"/>
            </a:xfrm>
            <a:prstGeom prst="gear6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7" name=" 4"/>
            <p:cNvSpPr/>
            <p:nvPr/>
          </p:nvSpPr>
          <p:spPr>
            <a:xfrm>
              <a:off x="1953569" y="1712204"/>
              <a:ext cx="807102" cy="80215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3803" tIns="23803" rIns="23803" bIns="23803" numCol="1" spcCol="1270" anchor="ctr" anchorCtr="0">
              <a:noAutofit/>
            </a:bodyPr>
            <a:lstStyle/>
            <a:p>
              <a:pPr algn="ctr" defTabSz="833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875" dirty="0">
                  <a:solidFill>
                    <a:schemeClr val="bg1"/>
                  </a:solidFill>
                </a:rPr>
                <a:t>DMS</a:t>
              </a:r>
            </a:p>
          </p:txBody>
        </p:sp>
      </p:grpSp>
      <p:grpSp>
        <p:nvGrpSpPr>
          <p:cNvPr id="48" name="Skupina 180"/>
          <p:cNvGrpSpPr/>
          <p:nvPr/>
        </p:nvGrpSpPr>
        <p:grpSpPr>
          <a:xfrm>
            <a:off x="6135793" y="2153935"/>
            <a:ext cx="1573163" cy="1451323"/>
            <a:chOff x="2454821" y="178981"/>
            <a:chExt cx="1592756" cy="1592756"/>
          </a:xfrm>
          <a:solidFill>
            <a:srgbClr val="F2C811"/>
          </a:solidFill>
          <a:effectLst/>
        </p:grpSpPr>
        <p:sp>
          <p:nvSpPr>
            <p:cNvPr id="49" name=" 3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 dirty="0">
                <a:solidFill>
                  <a:schemeClr val="bg1"/>
                </a:solidFill>
              </a:endParaRPr>
            </a:p>
          </p:txBody>
        </p:sp>
        <p:sp>
          <p:nvSpPr>
            <p:cNvPr id="50" name=" 4"/>
            <p:cNvSpPr/>
            <p:nvPr/>
          </p:nvSpPr>
          <p:spPr>
            <a:xfrm rot="20740278">
              <a:off x="2864872" y="559659"/>
              <a:ext cx="772079" cy="82323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26660" tIns="26660" rIns="26660" bIns="26660" numCol="1" spcCol="1270" anchor="ctr" anchorCtr="0">
              <a:noAutofit/>
            </a:bodyPr>
            <a:lstStyle/>
            <a:p>
              <a:pPr algn="ctr" defTabSz="93304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2099" dirty="0">
                  <a:solidFill>
                    <a:schemeClr val="bg1"/>
                  </a:solidFill>
                </a:rPr>
                <a:t>BI</a:t>
              </a:r>
            </a:p>
          </p:txBody>
        </p:sp>
      </p:grpSp>
      <p:grpSp>
        <p:nvGrpSpPr>
          <p:cNvPr id="51" name="Skupina 172"/>
          <p:cNvGrpSpPr/>
          <p:nvPr/>
        </p:nvGrpSpPr>
        <p:grpSpPr>
          <a:xfrm rot="21414832">
            <a:off x="3194695" y="1121184"/>
            <a:ext cx="1599788" cy="1496074"/>
            <a:chOff x="1544320" y="1300480"/>
            <a:chExt cx="1625600" cy="1625600"/>
          </a:xfrm>
          <a:solidFill>
            <a:srgbClr val="001C44"/>
          </a:solidFill>
          <a:effectLst/>
        </p:grpSpPr>
        <p:sp>
          <p:nvSpPr>
            <p:cNvPr id="52" name=" 3"/>
            <p:cNvSpPr/>
            <p:nvPr/>
          </p:nvSpPr>
          <p:spPr>
            <a:xfrm>
              <a:off x="1544320" y="1300480"/>
              <a:ext cx="1625600" cy="1625600"/>
            </a:xfrm>
            <a:prstGeom prst="gear6">
              <a:avLst/>
            </a:prstGeom>
            <a:grp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 dirty="0"/>
            </a:p>
          </p:txBody>
        </p:sp>
        <p:sp>
          <p:nvSpPr>
            <p:cNvPr id="53" name=" 4"/>
            <p:cNvSpPr/>
            <p:nvPr/>
          </p:nvSpPr>
          <p:spPr>
            <a:xfrm>
              <a:off x="1953569" y="1712204"/>
              <a:ext cx="807102" cy="80215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3803" tIns="23803" rIns="23803" bIns="23803" numCol="1" spcCol="1270" anchor="ctr" anchorCtr="0">
              <a:noAutofit/>
            </a:bodyPr>
            <a:lstStyle/>
            <a:p>
              <a:pPr algn="ctr" defTabSz="833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875" dirty="0">
                  <a:solidFill>
                    <a:schemeClr val="bg1"/>
                  </a:solidFill>
                </a:rPr>
                <a:t>CRM</a:t>
              </a:r>
            </a:p>
          </p:txBody>
        </p:sp>
      </p:grpSp>
      <p:grpSp>
        <p:nvGrpSpPr>
          <p:cNvPr id="54" name="Skupina 167"/>
          <p:cNvGrpSpPr/>
          <p:nvPr/>
        </p:nvGrpSpPr>
        <p:grpSpPr>
          <a:xfrm>
            <a:off x="4471730" y="1788949"/>
            <a:ext cx="1675794" cy="1675794"/>
            <a:chOff x="2844800" y="1828800"/>
            <a:chExt cx="2235200" cy="2235200"/>
          </a:xfrm>
          <a:solidFill>
            <a:srgbClr val="00B6C2"/>
          </a:solidFill>
          <a:effectLst/>
        </p:grpSpPr>
        <p:sp>
          <p:nvSpPr>
            <p:cNvPr id="55" name=" 3"/>
            <p:cNvSpPr/>
            <p:nvPr/>
          </p:nvSpPr>
          <p:spPr>
            <a:xfrm>
              <a:off x="2844800" y="1828800"/>
              <a:ext cx="2235200" cy="2235200"/>
            </a:xfrm>
            <a:prstGeom prst="gear9">
              <a:avLst/>
            </a:prstGeom>
            <a:grpFill/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56" name=" 4"/>
            <p:cNvSpPr/>
            <p:nvPr/>
          </p:nvSpPr>
          <p:spPr>
            <a:xfrm>
              <a:off x="3294173" y="2352387"/>
              <a:ext cx="1336454" cy="114893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9990" tIns="39990" rIns="39990" bIns="39990" numCol="1" spcCol="1270" anchor="ctr" anchorCtr="0">
              <a:noAutofit/>
            </a:bodyPr>
            <a:lstStyle/>
            <a:p>
              <a:pPr algn="ctr" defTabSz="13995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3149" dirty="0">
                  <a:solidFill>
                    <a:schemeClr val="bg1"/>
                  </a:solidFill>
                </a:rPr>
                <a:t>ERP</a:t>
              </a:r>
            </a:p>
          </p:txBody>
        </p:sp>
      </p:grpSp>
      <p:grpSp>
        <p:nvGrpSpPr>
          <p:cNvPr id="61" name="Skupina 180"/>
          <p:cNvGrpSpPr/>
          <p:nvPr/>
        </p:nvGrpSpPr>
        <p:grpSpPr>
          <a:xfrm rot="618802">
            <a:off x="3459269" y="2907242"/>
            <a:ext cx="1573163" cy="1451323"/>
            <a:chOff x="2454821" y="178981"/>
            <a:chExt cx="1592756" cy="1592756"/>
          </a:xfrm>
          <a:solidFill>
            <a:srgbClr val="5F1661"/>
          </a:solidFill>
          <a:effectLst/>
        </p:grpSpPr>
        <p:sp>
          <p:nvSpPr>
            <p:cNvPr id="62" name=" 3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3" name=" 4"/>
            <p:cNvSpPr/>
            <p:nvPr/>
          </p:nvSpPr>
          <p:spPr>
            <a:xfrm rot="20740278">
              <a:off x="2864872" y="559659"/>
              <a:ext cx="772079" cy="82323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3803" tIns="23803" rIns="23803" bIns="23803" numCol="1" spcCol="1270" anchor="ctr" anchorCtr="0">
              <a:noAutofit/>
            </a:bodyPr>
            <a:lstStyle/>
            <a:p>
              <a:pPr algn="ctr" defTabSz="833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875" dirty="0">
                  <a:solidFill>
                    <a:schemeClr val="bg1"/>
                  </a:solidFill>
                </a:rPr>
                <a:t>KIS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47" y="1146012"/>
            <a:ext cx="1837382" cy="265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Skupina 180"/>
          <p:cNvGrpSpPr/>
          <p:nvPr/>
        </p:nvGrpSpPr>
        <p:grpSpPr>
          <a:xfrm rot="618802">
            <a:off x="5156963" y="3271096"/>
            <a:ext cx="1573163" cy="1451323"/>
            <a:chOff x="2454821" y="178981"/>
            <a:chExt cx="1592756" cy="1592756"/>
          </a:xfrm>
          <a:solidFill>
            <a:schemeClr val="tx2"/>
          </a:solidFill>
          <a:effectLst/>
        </p:grpSpPr>
        <p:sp>
          <p:nvSpPr>
            <p:cNvPr id="28" name=" 3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29" name=" 4"/>
            <p:cNvSpPr/>
            <p:nvPr/>
          </p:nvSpPr>
          <p:spPr>
            <a:xfrm rot="20740278">
              <a:off x="2864872" y="559659"/>
              <a:ext cx="772079" cy="823239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6660" tIns="26660" rIns="26660" bIns="26660" numCol="1" spcCol="1270" anchor="ctr" anchorCtr="0">
              <a:noAutofit/>
            </a:bodyPr>
            <a:lstStyle/>
            <a:p>
              <a:pPr algn="ctr" defTabSz="93304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2099" dirty="0">
                  <a:solidFill>
                    <a:schemeClr val="bg1"/>
                  </a:solidFill>
                </a:rPr>
                <a:t>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8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Změna struktury IS ve zdravotnickém zařízení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382C4C1-47B7-4B2B-B1B8-017260776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2" name="Šipka nahoru 3">
            <a:extLst>
              <a:ext uri="{FF2B5EF4-FFF2-40B4-BE49-F238E27FC236}">
                <a16:creationId xmlns:a16="http://schemas.microsoft.com/office/drawing/2014/main" id="{5527B332-C663-4B66-8194-E8A77383C2C9}"/>
              </a:ext>
            </a:extLst>
          </p:cNvPr>
          <p:cNvSpPr/>
          <p:nvPr/>
        </p:nvSpPr>
        <p:spPr>
          <a:xfrm>
            <a:off x="1693233" y="2148425"/>
            <a:ext cx="160640" cy="349066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Šipka nahoru 4">
            <a:extLst>
              <a:ext uri="{FF2B5EF4-FFF2-40B4-BE49-F238E27FC236}">
                <a16:creationId xmlns:a16="http://schemas.microsoft.com/office/drawing/2014/main" id="{E1903367-4DE8-4C3C-ADA8-0F41794BC420}"/>
              </a:ext>
            </a:extLst>
          </p:cNvPr>
          <p:cNvSpPr/>
          <p:nvPr/>
        </p:nvSpPr>
        <p:spPr>
          <a:xfrm>
            <a:off x="2657073" y="2148425"/>
            <a:ext cx="160640" cy="349066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Šipka nahoru 5">
            <a:extLst>
              <a:ext uri="{FF2B5EF4-FFF2-40B4-BE49-F238E27FC236}">
                <a16:creationId xmlns:a16="http://schemas.microsoft.com/office/drawing/2014/main" id="{80ECBA8D-CBA8-43AF-96C9-FF54BF653AEC}"/>
              </a:ext>
            </a:extLst>
          </p:cNvPr>
          <p:cNvSpPr/>
          <p:nvPr/>
        </p:nvSpPr>
        <p:spPr>
          <a:xfrm rot="16200000">
            <a:off x="2184261" y="1932374"/>
            <a:ext cx="160640" cy="154620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bousměrná svislá šipka 6">
            <a:extLst>
              <a:ext uri="{FF2B5EF4-FFF2-40B4-BE49-F238E27FC236}">
                <a16:creationId xmlns:a16="http://schemas.microsoft.com/office/drawing/2014/main" id="{C3022357-7C56-4039-87DB-B5C715277771}"/>
              </a:ext>
            </a:extLst>
          </p:cNvPr>
          <p:cNvSpPr/>
          <p:nvPr/>
        </p:nvSpPr>
        <p:spPr>
          <a:xfrm>
            <a:off x="720491" y="4108784"/>
            <a:ext cx="160640" cy="328278"/>
          </a:xfrm>
          <a:prstGeom prst="up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Obousměrná svislá šipka 7">
            <a:extLst>
              <a:ext uri="{FF2B5EF4-FFF2-40B4-BE49-F238E27FC236}">
                <a16:creationId xmlns:a16="http://schemas.microsoft.com/office/drawing/2014/main" id="{3777C1E0-0F70-4147-A78E-E377E311C545}"/>
              </a:ext>
            </a:extLst>
          </p:cNvPr>
          <p:cNvSpPr/>
          <p:nvPr/>
        </p:nvSpPr>
        <p:spPr>
          <a:xfrm>
            <a:off x="1693233" y="4108782"/>
            <a:ext cx="160640" cy="328279"/>
          </a:xfrm>
          <a:prstGeom prst="up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7" name="Obousměrná svislá šipka 8">
            <a:extLst>
              <a:ext uri="{FF2B5EF4-FFF2-40B4-BE49-F238E27FC236}">
                <a16:creationId xmlns:a16="http://schemas.microsoft.com/office/drawing/2014/main" id="{1F015A90-22CA-4CBF-89D3-9E3420FCBAA7}"/>
              </a:ext>
            </a:extLst>
          </p:cNvPr>
          <p:cNvSpPr/>
          <p:nvPr/>
        </p:nvSpPr>
        <p:spPr>
          <a:xfrm>
            <a:off x="2657073" y="4108782"/>
            <a:ext cx="160640" cy="328280"/>
          </a:xfrm>
          <a:prstGeom prst="up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8" name="Round Diagonal Corner Rectangle 21">
            <a:extLst>
              <a:ext uri="{FF2B5EF4-FFF2-40B4-BE49-F238E27FC236}">
                <a16:creationId xmlns:a16="http://schemas.microsoft.com/office/drawing/2014/main" id="{9077859F-40C3-49AC-A4C4-6EB0993ED9F4}"/>
              </a:ext>
            </a:extLst>
          </p:cNvPr>
          <p:cNvSpPr/>
          <p:nvPr/>
        </p:nvSpPr>
        <p:spPr>
          <a:xfrm>
            <a:off x="249371" y="2523252"/>
            <a:ext cx="2996716" cy="1559770"/>
          </a:xfrm>
          <a:prstGeom prst="round2DiagRect">
            <a:avLst/>
          </a:prstGeom>
          <a:gradFill flip="none" rotWithShape="1">
            <a:gsLst>
              <a:gs pos="0">
                <a:srgbClr val="B99C76"/>
              </a:gs>
              <a:gs pos="100000">
                <a:srgbClr val="B99C76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59" name="Round Diagonal Corner Rectangle 19">
            <a:extLst>
              <a:ext uri="{FF2B5EF4-FFF2-40B4-BE49-F238E27FC236}">
                <a16:creationId xmlns:a16="http://schemas.microsoft.com/office/drawing/2014/main" id="{3F776195-4B29-48AC-ACB0-8855E39FFA9E}"/>
              </a:ext>
            </a:extLst>
          </p:cNvPr>
          <p:cNvSpPr/>
          <p:nvPr/>
        </p:nvSpPr>
        <p:spPr>
          <a:xfrm>
            <a:off x="1410653" y="4451938"/>
            <a:ext cx="755599" cy="257829"/>
          </a:xfrm>
          <a:prstGeom prst="round2DiagRect">
            <a:avLst/>
          </a:prstGeom>
          <a:solidFill>
            <a:schemeClr val="accent1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>
                <a:solidFill>
                  <a:schemeClr val="bg1"/>
                </a:solidFill>
              </a:rPr>
              <a:t>HTS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0" name="Round Diagonal Corner Rectangle 23">
            <a:extLst>
              <a:ext uri="{FF2B5EF4-FFF2-40B4-BE49-F238E27FC236}">
                <a16:creationId xmlns:a16="http://schemas.microsoft.com/office/drawing/2014/main" id="{19EEFFB9-723D-4B58-866F-E3A84C64C430}"/>
              </a:ext>
            </a:extLst>
          </p:cNvPr>
          <p:cNvSpPr/>
          <p:nvPr/>
        </p:nvSpPr>
        <p:spPr>
          <a:xfrm>
            <a:off x="1407970" y="1881695"/>
            <a:ext cx="755599" cy="257829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>
                <a:solidFill>
                  <a:schemeClr val="bg1"/>
                </a:solidFill>
              </a:rPr>
              <a:t>Manažer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1" name="Round Diagonal Corner Rectangle 21">
            <a:extLst>
              <a:ext uri="{FF2B5EF4-FFF2-40B4-BE49-F238E27FC236}">
                <a16:creationId xmlns:a16="http://schemas.microsoft.com/office/drawing/2014/main" id="{1C775503-34BE-4A48-A0A2-9985A7647AC7}"/>
              </a:ext>
            </a:extLst>
          </p:cNvPr>
          <p:cNvSpPr/>
          <p:nvPr/>
        </p:nvSpPr>
        <p:spPr>
          <a:xfrm>
            <a:off x="418026" y="2612955"/>
            <a:ext cx="757383" cy="257829"/>
          </a:xfrm>
          <a:prstGeom prst="round2DiagRect">
            <a:avLst/>
          </a:prstGeom>
          <a:solidFill>
            <a:srgbClr val="3892DA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>
                <a:solidFill>
                  <a:schemeClr val="bg1"/>
                </a:solidFill>
              </a:rPr>
              <a:t>Evidence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2" name="Round Diagonal Corner Rectangle 21">
            <a:extLst>
              <a:ext uri="{FF2B5EF4-FFF2-40B4-BE49-F238E27FC236}">
                <a16:creationId xmlns:a16="http://schemas.microsoft.com/office/drawing/2014/main" id="{B2BDD35A-858A-46A0-BD84-3B68FAFC7372}"/>
              </a:ext>
            </a:extLst>
          </p:cNvPr>
          <p:cNvSpPr/>
          <p:nvPr/>
        </p:nvSpPr>
        <p:spPr>
          <a:xfrm>
            <a:off x="1385518" y="2612955"/>
            <a:ext cx="757383" cy="257829"/>
          </a:xfrm>
          <a:prstGeom prst="round2DiagRect">
            <a:avLst/>
          </a:prstGeom>
          <a:gradFill flip="none" rotWithShape="1">
            <a:gsLst>
              <a:gs pos="0">
                <a:srgbClr val="2E5A95"/>
              </a:gs>
              <a:gs pos="100000">
                <a:srgbClr val="3B9BF7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3" name="Round Diagonal Corner Rectangle 21">
            <a:extLst>
              <a:ext uri="{FF2B5EF4-FFF2-40B4-BE49-F238E27FC236}">
                <a16:creationId xmlns:a16="http://schemas.microsoft.com/office/drawing/2014/main" id="{E6732533-E2CE-4E20-A3DF-93BC526A0147}"/>
              </a:ext>
            </a:extLst>
          </p:cNvPr>
          <p:cNvSpPr/>
          <p:nvPr/>
        </p:nvSpPr>
        <p:spPr>
          <a:xfrm>
            <a:off x="420625" y="3156557"/>
            <a:ext cx="757383" cy="257829"/>
          </a:xfrm>
          <a:prstGeom prst="round2DiagRect">
            <a:avLst/>
          </a:prstGeom>
          <a:solidFill>
            <a:srgbClr val="3892DA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>
                <a:solidFill>
                  <a:schemeClr val="bg1"/>
                </a:solidFill>
              </a:rPr>
              <a:t>Ambulance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4" name="Round Diagonal Corner Rectangle 21">
            <a:extLst>
              <a:ext uri="{FF2B5EF4-FFF2-40B4-BE49-F238E27FC236}">
                <a16:creationId xmlns:a16="http://schemas.microsoft.com/office/drawing/2014/main" id="{C781D87C-8A22-4A04-B372-F08A0CC5547F}"/>
              </a:ext>
            </a:extLst>
          </p:cNvPr>
          <p:cNvSpPr/>
          <p:nvPr/>
        </p:nvSpPr>
        <p:spPr>
          <a:xfrm>
            <a:off x="418026" y="3696779"/>
            <a:ext cx="757383" cy="257829"/>
          </a:xfrm>
          <a:prstGeom prst="round2DiagRect">
            <a:avLst/>
          </a:prstGeom>
          <a:solidFill>
            <a:srgbClr val="3892DA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65" name="Round Diagonal Corner Rectangle 21">
            <a:extLst>
              <a:ext uri="{FF2B5EF4-FFF2-40B4-BE49-F238E27FC236}">
                <a16:creationId xmlns:a16="http://schemas.microsoft.com/office/drawing/2014/main" id="{62A38A7B-F633-4055-BEBC-E70044BA79C2}"/>
              </a:ext>
            </a:extLst>
          </p:cNvPr>
          <p:cNvSpPr/>
          <p:nvPr/>
        </p:nvSpPr>
        <p:spPr>
          <a:xfrm>
            <a:off x="1393979" y="3700601"/>
            <a:ext cx="757383" cy="257829"/>
          </a:xfrm>
          <a:prstGeom prst="round2DiagRect">
            <a:avLst/>
          </a:prstGeom>
          <a:solidFill>
            <a:srgbClr val="3892DA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>
                <a:solidFill>
                  <a:schemeClr val="bg1"/>
                </a:solidFill>
              </a:rPr>
              <a:t>Zprávy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7" name="Round Diagonal Corner Rectangle 21">
            <a:extLst>
              <a:ext uri="{FF2B5EF4-FFF2-40B4-BE49-F238E27FC236}">
                <a16:creationId xmlns:a16="http://schemas.microsoft.com/office/drawing/2014/main" id="{F4087E26-0FB0-44EB-AEDA-B9BDE9730116}"/>
              </a:ext>
            </a:extLst>
          </p:cNvPr>
          <p:cNvSpPr/>
          <p:nvPr/>
        </p:nvSpPr>
        <p:spPr>
          <a:xfrm>
            <a:off x="2380686" y="3175718"/>
            <a:ext cx="757383" cy="257829"/>
          </a:xfrm>
          <a:prstGeom prst="round2DiagRect">
            <a:avLst/>
          </a:prstGeom>
          <a:solidFill>
            <a:srgbClr val="3892DA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>
                <a:solidFill>
                  <a:schemeClr val="bg1"/>
                </a:solidFill>
              </a:rPr>
              <a:t>…………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3" name="Round Diagonal Corner Rectangle 22">
            <a:extLst>
              <a:ext uri="{FF2B5EF4-FFF2-40B4-BE49-F238E27FC236}">
                <a16:creationId xmlns:a16="http://schemas.microsoft.com/office/drawing/2014/main" id="{1BB7A61C-1874-42E7-8A84-F37AC227E88F}"/>
              </a:ext>
            </a:extLst>
          </p:cNvPr>
          <p:cNvSpPr/>
          <p:nvPr/>
        </p:nvSpPr>
        <p:spPr>
          <a:xfrm>
            <a:off x="428096" y="4460839"/>
            <a:ext cx="755599" cy="257829"/>
          </a:xfrm>
          <a:prstGeom prst="round2DiagRect">
            <a:avLst/>
          </a:prstGeom>
          <a:solidFill>
            <a:srgbClr val="F2C811"/>
          </a:solidFill>
          <a:ln w="9525" algn="ctr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57012" indent="-257012" algn="ctr">
              <a:spcBef>
                <a:spcPct val="0"/>
              </a:spcBef>
            </a:pPr>
            <a:r>
              <a:rPr lang="cs-CZ" sz="900" dirty="0"/>
              <a:t>Laboratoř</a:t>
            </a:r>
          </a:p>
        </p:txBody>
      </p:sp>
      <p:sp>
        <p:nvSpPr>
          <p:cNvPr id="80" name="Round Diagonal Corner Rectangle 16">
            <a:extLst>
              <a:ext uri="{FF2B5EF4-FFF2-40B4-BE49-F238E27FC236}">
                <a16:creationId xmlns:a16="http://schemas.microsoft.com/office/drawing/2014/main" id="{B3E2EFC6-CEDE-4411-800E-2EB7044BD90F}"/>
              </a:ext>
            </a:extLst>
          </p:cNvPr>
          <p:cNvSpPr/>
          <p:nvPr/>
        </p:nvSpPr>
        <p:spPr>
          <a:xfrm>
            <a:off x="2365593" y="1881695"/>
            <a:ext cx="755599" cy="257829"/>
          </a:xfrm>
          <a:prstGeom prst="round2DiagRect">
            <a:avLst/>
          </a:prstGeom>
          <a:solidFill>
            <a:srgbClr val="C00000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25" dirty="0">
                <a:solidFill>
                  <a:schemeClr val="bg1"/>
                </a:solidFill>
              </a:rPr>
              <a:t>Ekonomika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81" name="Round Diagonal Corner Rectangle 24">
            <a:extLst>
              <a:ext uri="{FF2B5EF4-FFF2-40B4-BE49-F238E27FC236}">
                <a16:creationId xmlns:a16="http://schemas.microsoft.com/office/drawing/2014/main" id="{44812AE4-7135-4C42-824A-73CBF7F67EA6}"/>
              </a:ext>
            </a:extLst>
          </p:cNvPr>
          <p:cNvSpPr/>
          <p:nvPr/>
        </p:nvSpPr>
        <p:spPr>
          <a:xfrm>
            <a:off x="402167" y="1612958"/>
            <a:ext cx="755599" cy="257829"/>
          </a:xfrm>
          <a:prstGeom prst="round2DiagRect">
            <a:avLst/>
          </a:prstGeom>
          <a:solidFill>
            <a:srgbClr val="107C10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QMS</a:t>
            </a:r>
            <a:endParaRPr lang="en-US" sz="900" dirty="0"/>
          </a:p>
        </p:txBody>
      </p:sp>
      <p:cxnSp>
        <p:nvCxnSpPr>
          <p:cNvPr id="82" name="AutoShape 115">
            <a:extLst>
              <a:ext uri="{FF2B5EF4-FFF2-40B4-BE49-F238E27FC236}">
                <a16:creationId xmlns:a16="http://schemas.microsoft.com/office/drawing/2014/main" id="{F2642433-9EF7-4899-84B4-1BC6587DBA5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249795" y="3073857"/>
            <a:ext cx="265352" cy="1511197"/>
          </a:xfrm>
          <a:prstGeom prst="bentConnector5">
            <a:avLst>
              <a:gd name="adj1" fmla="val -64574"/>
              <a:gd name="adj2" fmla="val 37560"/>
              <a:gd name="adj3" fmla="val 164574"/>
            </a:avLst>
          </a:prstGeom>
          <a:noFill/>
          <a:ln w="9525">
            <a:noFill/>
            <a:miter lim="800000"/>
            <a:headEnd/>
            <a:tailEnd type="triangle" w="med" len="med"/>
          </a:ln>
          <a:effectLst/>
        </p:spPr>
      </p:cxnSp>
      <p:sp>
        <p:nvSpPr>
          <p:cNvPr id="97" name="AutoShape 138">
            <a:extLst>
              <a:ext uri="{FF2B5EF4-FFF2-40B4-BE49-F238E27FC236}">
                <a16:creationId xmlns:a16="http://schemas.microsoft.com/office/drawing/2014/main" id="{CBBA2E74-A758-497F-83AB-5B87BDBB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563" y="3270528"/>
            <a:ext cx="760689" cy="27011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57012" indent="-257012" algn="ctr">
              <a:spcBef>
                <a:spcPct val="0"/>
              </a:spcBef>
            </a:pPr>
            <a:r>
              <a:rPr lang="cs-CZ" sz="1350" dirty="0"/>
              <a:t>KIS</a:t>
            </a:r>
          </a:p>
        </p:txBody>
      </p:sp>
      <p:sp>
        <p:nvSpPr>
          <p:cNvPr id="107" name="AutoShape 142">
            <a:extLst>
              <a:ext uri="{FF2B5EF4-FFF2-40B4-BE49-F238E27FC236}">
                <a16:creationId xmlns:a16="http://schemas.microsoft.com/office/drawing/2014/main" id="{CF204C63-2BAD-4AA4-91E2-10E6B75E0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70" y="2607872"/>
            <a:ext cx="755598" cy="270111"/>
          </a:xfrm>
          <a:prstGeom prst="roundRect">
            <a:avLst>
              <a:gd name="adj" fmla="val 16667"/>
            </a:avLst>
          </a:prstGeom>
          <a:solidFill>
            <a:srgbClr val="3892DA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57012" indent="-257012" algn="ctr">
              <a:spcBef>
                <a:spcPct val="0"/>
              </a:spcBef>
            </a:pPr>
            <a:r>
              <a:rPr lang="cs-CZ" sz="900" dirty="0">
                <a:solidFill>
                  <a:schemeClr val="bg1"/>
                </a:solidFill>
              </a:rPr>
              <a:t>Pojišťovna</a:t>
            </a:r>
          </a:p>
        </p:txBody>
      </p:sp>
      <p:sp>
        <p:nvSpPr>
          <p:cNvPr id="111" name="AutoShape 148">
            <a:extLst>
              <a:ext uri="{FF2B5EF4-FFF2-40B4-BE49-F238E27FC236}">
                <a16:creationId xmlns:a16="http://schemas.microsoft.com/office/drawing/2014/main" id="{109652C8-A017-48CC-B743-0161B6DB1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96" y="3688318"/>
            <a:ext cx="755598" cy="270111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57012" indent="-257012" algn="ctr">
              <a:spcBef>
                <a:spcPct val="0"/>
              </a:spcBef>
            </a:pPr>
            <a:r>
              <a:rPr lang="cs-CZ" sz="900" dirty="0">
                <a:solidFill>
                  <a:schemeClr val="bg1"/>
                </a:solidFill>
              </a:rPr>
              <a:t>Lůžka</a:t>
            </a:r>
          </a:p>
        </p:txBody>
      </p:sp>
      <p:sp>
        <p:nvSpPr>
          <p:cNvPr id="112" name="Round Diagonal Corner Rectangle 21">
            <a:extLst>
              <a:ext uri="{FF2B5EF4-FFF2-40B4-BE49-F238E27FC236}">
                <a16:creationId xmlns:a16="http://schemas.microsoft.com/office/drawing/2014/main" id="{38B2DB80-F580-40FB-AB11-6374333FB1D5}"/>
              </a:ext>
            </a:extLst>
          </p:cNvPr>
          <p:cNvSpPr/>
          <p:nvPr/>
        </p:nvSpPr>
        <p:spPr>
          <a:xfrm>
            <a:off x="2380686" y="4460839"/>
            <a:ext cx="757383" cy="257829"/>
          </a:xfrm>
          <a:prstGeom prst="round2DiagRect">
            <a:avLst/>
          </a:prstGeom>
          <a:solidFill>
            <a:srgbClr val="3892DA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>
                <a:solidFill>
                  <a:schemeClr val="bg1"/>
                </a:solidFill>
              </a:rPr>
              <a:t>Lékárna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13" name="Přímá spojovací čára 37">
            <a:extLst>
              <a:ext uri="{FF2B5EF4-FFF2-40B4-BE49-F238E27FC236}">
                <a16:creationId xmlns:a16="http://schemas.microsoft.com/office/drawing/2014/main" id="{DBE810DE-8C29-4557-B51E-1B228D19DA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247" y="1627003"/>
            <a:ext cx="3183976" cy="3155889"/>
          </a:xfrm>
          <a:prstGeom prst="line">
            <a:avLst/>
          </a:prstGeom>
          <a:ln w="63500">
            <a:solidFill>
              <a:srgbClr val="B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Přímá spojovací čára 38">
            <a:extLst>
              <a:ext uri="{FF2B5EF4-FFF2-40B4-BE49-F238E27FC236}">
                <a16:creationId xmlns:a16="http://schemas.microsoft.com/office/drawing/2014/main" id="{F3460D66-8019-43E6-86B7-335ECA41B801}"/>
              </a:ext>
            </a:extLst>
          </p:cNvPr>
          <p:cNvCxnSpPr>
            <a:cxnSpLocks/>
          </p:cNvCxnSpPr>
          <p:nvPr/>
        </p:nvCxnSpPr>
        <p:spPr>
          <a:xfrm rot="5400000">
            <a:off x="183246" y="1627003"/>
            <a:ext cx="3183977" cy="3155889"/>
          </a:xfrm>
          <a:prstGeom prst="line">
            <a:avLst/>
          </a:prstGeom>
          <a:ln w="63500">
            <a:solidFill>
              <a:srgbClr val="BC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Šipka: doprava 114">
            <a:extLst>
              <a:ext uri="{FF2B5EF4-FFF2-40B4-BE49-F238E27FC236}">
                <a16:creationId xmlns:a16="http://schemas.microsoft.com/office/drawing/2014/main" id="{E0E6838C-7E72-41F5-B1D0-9D856CBC04F9}"/>
              </a:ext>
            </a:extLst>
          </p:cNvPr>
          <p:cNvSpPr/>
          <p:nvPr/>
        </p:nvSpPr>
        <p:spPr>
          <a:xfrm>
            <a:off x="3310860" y="2607872"/>
            <a:ext cx="831292" cy="125973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2DD4E377-E335-453B-9E07-51D392036035}"/>
              </a:ext>
            </a:extLst>
          </p:cNvPr>
          <p:cNvGrpSpPr/>
          <p:nvPr/>
        </p:nvGrpSpPr>
        <p:grpSpPr>
          <a:xfrm>
            <a:off x="4203601" y="1873895"/>
            <a:ext cx="4857856" cy="2724031"/>
            <a:chOff x="467544" y="267494"/>
            <a:chExt cx="7704856" cy="4320480"/>
          </a:xfrm>
        </p:grpSpPr>
        <p:sp>
          <p:nvSpPr>
            <p:cNvPr id="90" name="Šestiúhelník 89">
              <a:extLst>
                <a:ext uri="{FF2B5EF4-FFF2-40B4-BE49-F238E27FC236}">
                  <a16:creationId xmlns:a16="http://schemas.microsoft.com/office/drawing/2014/main" id="{226405AB-8750-48EE-A265-33C6D74DBBE9}"/>
                </a:ext>
              </a:extLst>
            </p:cNvPr>
            <p:cNvSpPr/>
            <p:nvPr/>
          </p:nvSpPr>
          <p:spPr>
            <a:xfrm>
              <a:off x="4650381" y="2110837"/>
              <a:ext cx="1052445" cy="920890"/>
            </a:xfrm>
            <a:prstGeom prst="hexagon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Účetnictví a finance</a:t>
              </a:r>
            </a:p>
          </p:txBody>
        </p:sp>
        <p:sp>
          <p:nvSpPr>
            <p:cNvPr id="91" name="Šestiúhelník 90">
              <a:extLst>
                <a:ext uri="{FF2B5EF4-FFF2-40B4-BE49-F238E27FC236}">
                  <a16:creationId xmlns:a16="http://schemas.microsoft.com/office/drawing/2014/main" id="{81E1A313-BD66-4E77-9D89-3ADDE03DAC14}"/>
                </a:ext>
              </a:extLst>
            </p:cNvPr>
            <p:cNvSpPr/>
            <p:nvPr/>
          </p:nvSpPr>
          <p:spPr>
            <a:xfrm>
              <a:off x="2925108" y="2110057"/>
              <a:ext cx="1052445" cy="920890"/>
            </a:xfrm>
            <a:prstGeom prst="hexagon">
              <a:avLst/>
            </a:prstGeom>
            <a:solidFill>
              <a:srgbClr val="00B6C2"/>
            </a:solidFill>
            <a:ln w="25400">
              <a:solidFill>
                <a:srgbClr val="5F166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Účtování zdravotní péče</a:t>
              </a:r>
            </a:p>
          </p:txBody>
        </p:sp>
        <p:sp>
          <p:nvSpPr>
            <p:cNvPr id="92" name="Šestiúhelník 91">
              <a:extLst>
                <a:ext uri="{FF2B5EF4-FFF2-40B4-BE49-F238E27FC236}">
                  <a16:creationId xmlns:a16="http://schemas.microsoft.com/office/drawing/2014/main" id="{C5D37F68-9D9D-4CA4-B0E5-756C2BDDBC59}"/>
                </a:ext>
              </a:extLst>
            </p:cNvPr>
            <p:cNvSpPr/>
            <p:nvPr/>
          </p:nvSpPr>
          <p:spPr>
            <a:xfrm>
              <a:off x="6375654" y="2110057"/>
              <a:ext cx="1052445" cy="920890"/>
            </a:xfrm>
            <a:prstGeom prst="hexagon">
              <a:avLst/>
            </a:prstGeom>
            <a:solidFill>
              <a:srgbClr val="3892DA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Řízení dokumentů QMS</a:t>
              </a:r>
            </a:p>
          </p:txBody>
        </p:sp>
        <p:sp>
          <p:nvSpPr>
            <p:cNvPr id="93" name="Šestiúhelník 92">
              <a:extLst>
                <a:ext uri="{FF2B5EF4-FFF2-40B4-BE49-F238E27FC236}">
                  <a16:creationId xmlns:a16="http://schemas.microsoft.com/office/drawing/2014/main" id="{47654230-2063-400D-AB4A-EFBDCCDF370D}"/>
                </a:ext>
              </a:extLst>
            </p:cNvPr>
            <p:cNvSpPr/>
            <p:nvPr/>
          </p:nvSpPr>
          <p:spPr>
            <a:xfrm>
              <a:off x="1199835" y="2110837"/>
              <a:ext cx="1052445" cy="920890"/>
            </a:xfrm>
            <a:prstGeom prst="hexagon">
              <a:avLst/>
            </a:prstGeom>
            <a:solidFill>
              <a:srgbClr val="5F166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Ordinace / Medikace</a:t>
              </a:r>
            </a:p>
          </p:txBody>
        </p:sp>
        <p:sp>
          <p:nvSpPr>
            <p:cNvPr id="94" name="Šestiúhelník 93">
              <a:extLst>
                <a:ext uri="{FF2B5EF4-FFF2-40B4-BE49-F238E27FC236}">
                  <a16:creationId xmlns:a16="http://schemas.microsoft.com/office/drawing/2014/main" id="{54B85422-A1BF-40DC-8C13-2DBCF8C801DD}"/>
                </a:ext>
              </a:extLst>
            </p:cNvPr>
            <p:cNvSpPr/>
            <p:nvPr/>
          </p:nvSpPr>
          <p:spPr>
            <a:xfrm>
              <a:off x="2060988" y="1628345"/>
              <a:ext cx="1052445" cy="920890"/>
            </a:xfrm>
            <a:prstGeom prst="hexagon">
              <a:avLst/>
            </a:prstGeom>
            <a:solidFill>
              <a:srgbClr val="5F166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Ambulantní karty &amp; záznamy</a:t>
              </a:r>
            </a:p>
          </p:txBody>
        </p:sp>
        <p:sp>
          <p:nvSpPr>
            <p:cNvPr id="95" name="Šestiúhelník 94">
              <a:extLst>
                <a:ext uri="{FF2B5EF4-FFF2-40B4-BE49-F238E27FC236}">
                  <a16:creationId xmlns:a16="http://schemas.microsoft.com/office/drawing/2014/main" id="{30B8C318-7D88-46AA-91D3-E4495FD534BD}"/>
                </a:ext>
              </a:extLst>
            </p:cNvPr>
            <p:cNvSpPr/>
            <p:nvPr/>
          </p:nvSpPr>
          <p:spPr>
            <a:xfrm>
              <a:off x="2062472" y="2591849"/>
              <a:ext cx="1052445" cy="920890"/>
            </a:xfrm>
            <a:prstGeom prst="hexagon">
              <a:avLst/>
            </a:prstGeom>
            <a:solidFill>
              <a:srgbClr val="5F166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Chorobopis &amp; </a:t>
              </a:r>
              <a:r>
                <a:rPr lang="cs-CZ" sz="480" dirty="0" err="1">
                  <a:solidFill>
                    <a:schemeClr val="bg1"/>
                  </a:solidFill>
                </a:rPr>
                <a:t>dekurs</a:t>
              </a:r>
              <a:endParaRPr lang="en-US" sz="480" dirty="0">
                <a:solidFill>
                  <a:schemeClr val="bg1"/>
                </a:solidFill>
              </a:endParaRPr>
            </a:p>
          </p:txBody>
        </p:sp>
        <p:sp>
          <p:nvSpPr>
            <p:cNvPr id="96" name="Šestiúhelník 95">
              <a:extLst>
                <a:ext uri="{FF2B5EF4-FFF2-40B4-BE49-F238E27FC236}">
                  <a16:creationId xmlns:a16="http://schemas.microsoft.com/office/drawing/2014/main" id="{C4F788E8-202E-4359-AC6B-DBDDC44E2463}"/>
                </a:ext>
              </a:extLst>
            </p:cNvPr>
            <p:cNvSpPr/>
            <p:nvPr/>
          </p:nvSpPr>
          <p:spPr>
            <a:xfrm>
              <a:off x="3787745" y="1628345"/>
              <a:ext cx="1052445" cy="920890"/>
            </a:xfrm>
            <a:prstGeom prst="hexagon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Prodej (fakturace)</a:t>
              </a:r>
            </a:p>
          </p:txBody>
        </p:sp>
        <p:sp>
          <p:nvSpPr>
            <p:cNvPr id="98" name="Šestiúhelník 97">
              <a:extLst>
                <a:ext uri="{FF2B5EF4-FFF2-40B4-BE49-F238E27FC236}">
                  <a16:creationId xmlns:a16="http://schemas.microsoft.com/office/drawing/2014/main" id="{2512B824-B1B0-4022-BF44-E241C9064DA4}"/>
                </a:ext>
              </a:extLst>
            </p:cNvPr>
            <p:cNvSpPr/>
            <p:nvPr/>
          </p:nvSpPr>
          <p:spPr>
            <a:xfrm>
              <a:off x="3787745" y="2591849"/>
              <a:ext cx="1052445" cy="920890"/>
            </a:xfrm>
            <a:prstGeom prst="hexagon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Sklady a logistika</a:t>
              </a:r>
            </a:p>
          </p:txBody>
        </p:sp>
        <p:sp>
          <p:nvSpPr>
            <p:cNvPr id="99" name="Šestiúhelník 98">
              <a:extLst>
                <a:ext uri="{FF2B5EF4-FFF2-40B4-BE49-F238E27FC236}">
                  <a16:creationId xmlns:a16="http://schemas.microsoft.com/office/drawing/2014/main" id="{0F373E84-B4CC-4BE1-8E20-4B754A8843BC}"/>
                </a:ext>
              </a:extLst>
            </p:cNvPr>
            <p:cNvSpPr/>
            <p:nvPr/>
          </p:nvSpPr>
          <p:spPr>
            <a:xfrm>
              <a:off x="5513018" y="1628345"/>
              <a:ext cx="1052445" cy="920890"/>
            </a:xfrm>
            <a:prstGeom prst="hexagon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Operativní řízení</a:t>
              </a:r>
            </a:p>
          </p:txBody>
        </p:sp>
        <p:sp>
          <p:nvSpPr>
            <p:cNvPr id="100" name="Šestiúhelník 99">
              <a:extLst>
                <a:ext uri="{FF2B5EF4-FFF2-40B4-BE49-F238E27FC236}">
                  <a16:creationId xmlns:a16="http://schemas.microsoft.com/office/drawing/2014/main" id="{829F8142-D244-4FA2-9D01-C592F2770A07}"/>
                </a:ext>
              </a:extLst>
            </p:cNvPr>
            <p:cNvSpPr/>
            <p:nvPr/>
          </p:nvSpPr>
          <p:spPr>
            <a:xfrm>
              <a:off x="5513018" y="2591849"/>
              <a:ext cx="1052445" cy="920890"/>
            </a:xfrm>
            <a:prstGeom prst="hexagon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Majetek, údržba</a:t>
              </a:r>
            </a:p>
          </p:txBody>
        </p:sp>
        <p:sp>
          <p:nvSpPr>
            <p:cNvPr id="101" name="Šestiúhelník 100">
              <a:extLst>
                <a:ext uri="{FF2B5EF4-FFF2-40B4-BE49-F238E27FC236}">
                  <a16:creationId xmlns:a16="http://schemas.microsoft.com/office/drawing/2014/main" id="{76270795-1D12-4744-96B9-7B2935B72158}"/>
                </a:ext>
              </a:extLst>
            </p:cNvPr>
            <p:cNvSpPr/>
            <p:nvPr/>
          </p:nvSpPr>
          <p:spPr>
            <a:xfrm>
              <a:off x="2925108" y="1145854"/>
              <a:ext cx="1052445" cy="920890"/>
            </a:xfrm>
            <a:prstGeom prst="hexagon">
              <a:avLst/>
            </a:prstGeom>
            <a:solidFill>
              <a:srgbClr val="5F1661"/>
            </a:solidFill>
            <a:ln w="25400">
              <a:solidFill>
                <a:srgbClr val="00B6C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Identifikace pacientů</a:t>
              </a:r>
            </a:p>
          </p:txBody>
        </p:sp>
        <p:sp>
          <p:nvSpPr>
            <p:cNvPr id="102" name="Šestiúhelník 101">
              <a:extLst>
                <a:ext uri="{FF2B5EF4-FFF2-40B4-BE49-F238E27FC236}">
                  <a16:creationId xmlns:a16="http://schemas.microsoft.com/office/drawing/2014/main" id="{353DEB28-F1EF-420E-B989-953D44BBDC92}"/>
                </a:ext>
              </a:extLst>
            </p:cNvPr>
            <p:cNvSpPr/>
            <p:nvPr/>
          </p:nvSpPr>
          <p:spPr>
            <a:xfrm>
              <a:off x="4650381" y="1145854"/>
              <a:ext cx="1052445" cy="920890"/>
            </a:xfrm>
            <a:prstGeom prst="hexagon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Hotelové služby</a:t>
              </a:r>
            </a:p>
          </p:txBody>
        </p:sp>
        <p:sp>
          <p:nvSpPr>
            <p:cNvPr id="103" name="Šestiúhelník 102">
              <a:extLst>
                <a:ext uri="{FF2B5EF4-FFF2-40B4-BE49-F238E27FC236}">
                  <a16:creationId xmlns:a16="http://schemas.microsoft.com/office/drawing/2014/main" id="{67F0A5C5-0EE8-428F-9EDD-723F6ED11AC1}"/>
                </a:ext>
              </a:extLst>
            </p:cNvPr>
            <p:cNvSpPr/>
            <p:nvPr/>
          </p:nvSpPr>
          <p:spPr>
            <a:xfrm>
              <a:off x="6375654" y="1145854"/>
              <a:ext cx="1052445" cy="920890"/>
            </a:xfrm>
            <a:prstGeom prst="hexagon">
              <a:avLst/>
            </a:prstGeom>
            <a:solidFill>
              <a:srgbClr val="F2C81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Strategické řízení</a:t>
              </a:r>
            </a:p>
          </p:txBody>
        </p:sp>
        <p:sp>
          <p:nvSpPr>
            <p:cNvPr id="104" name="Šestiúhelník 103">
              <a:extLst>
                <a:ext uri="{FF2B5EF4-FFF2-40B4-BE49-F238E27FC236}">
                  <a16:creationId xmlns:a16="http://schemas.microsoft.com/office/drawing/2014/main" id="{E168FF2C-7696-4C07-BAFF-3E7986E6C28C}"/>
                </a:ext>
              </a:extLst>
            </p:cNvPr>
            <p:cNvSpPr/>
            <p:nvPr/>
          </p:nvSpPr>
          <p:spPr>
            <a:xfrm>
              <a:off x="2062472" y="663362"/>
              <a:ext cx="1052445" cy="920890"/>
            </a:xfrm>
            <a:prstGeom prst="hexagon">
              <a:avLst/>
            </a:prstGeom>
            <a:solidFill>
              <a:srgbClr val="001C44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Vztahy ke klientům</a:t>
              </a:r>
            </a:p>
          </p:txBody>
        </p:sp>
        <p:sp>
          <p:nvSpPr>
            <p:cNvPr id="105" name="Šestiúhelník 104">
              <a:extLst>
                <a:ext uri="{FF2B5EF4-FFF2-40B4-BE49-F238E27FC236}">
                  <a16:creationId xmlns:a16="http://schemas.microsoft.com/office/drawing/2014/main" id="{79E6E635-89C5-43B3-B74D-4904ED2E8265}"/>
                </a:ext>
              </a:extLst>
            </p:cNvPr>
            <p:cNvSpPr/>
            <p:nvPr/>
          </p:nvSpPr>
          <p:spPr>
            <a:xfrm>
              <a:off x="3787745" y="663362"/>
              <a:ext cx="1052445" cy="920890"/>
            </a:xfrm>
            <a:prstGeom prst="hexagon">
              <a:avLst/>
            </a:prstGeom>
            <a:solidFill>
              <a:srgbClr val="5F1661"/>
            </a:solidFill>
            <a:ln w="25400">
              <a:solidFill>
                <a:srgbClr val="00B6C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Objednávky &amp; Rezervace</a:t>
              </a:r>
            </a:p>
          </p:txBody>
        </p:sp>
        <p:sp>
          <p:nvSpPr>
            <p:cNvPr id="108" name="Šestiúhelník 107">
              <a:extLst>
                <a:ext uri="{FF2B5EF4-FFF2-40B4-BE49-F238E27FC236}">
                  <a16:creationId xmlns:a16="http://schemas.microsoft.com/office/drawing/2014/main" id="{6870541D-2D69-4151-943E-DB34C25E5550}"/>
                </a:ext>
              </a:extLst>
            </p:cNvPr>
            <p:cNvSpPr/>
            <p:nvPr/>
          </p:nvSpPr>
          <p:spPr>
            <a:xfrm>
              <a:off x="1200782" y="3075820"/>
              <a:ext cx="1052445" cy="920890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Operační &amp; Zákrokové sály</a:t>
              </a:r>
            </a:p>
          </p:txBody>
        </p:sp>
        <p:sp>
          <p:nvSpPr>
            <p:cNvPr id="109" name="Šestiúhelník 108">
              <a:extLst>
                <a:ext uri="{FF2B5EF4-FFF2-40B4-BE49-F238E27FC236}">
                  <a16:creationId xmlns:a16="http://schemas.microsoft.com/office/drawing/2014/main" id="{7413867D-5A5D-4C44-825B-7720E6D24470}"/>
                </a:ext>
              </a:extLst>
            </p:cNvPr>
            <p:cNvSpPr/>
            <p:nvPr/>
          </p:nvSpPr>
          <p:spPr>
            <a:xfrm>
              <a:off x="2925108" y="3075820"/>
              <a:ext cx="1052445" cy="920890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Laboratoře</a:t>
              </a:r>
            </a:p>
          </p:txBody>
        </p:sp>
        <p:sp>
          <p:nvSpPr>
            <p:cNvPr id="110" name="Šestiúhelník 109">
              <a:extLst>
                <a:ext uri="{FF2B5EF4-FFF2-40B4-BE49-F238E27FC236}">
                  <a16:creationId xmlns:a16="http://schemas.microsoft.com/office/drawing/2014/main" id="{5B21335C-F987-404F-BCF2-E59A9BE2B09E}"/>
                </a:ext>
              </a:extLst>
            </p:cNvPr>
            <p:cNvSpPr/>
            <p:nvPr/>
          </p:nvSpPr>
          <p:spPr>
            <a:xfrm>
              <a:off x="4650381" y="3075820"/>
              <a:ext cx="1052445" cy="920890"/>
            </a:xfrm>
            <a:prstGeom prst="hexagon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Nákup a zásobování</a:t>
              </a:r>
            </a:p>
          </p:txBody>
        </p:sp>
        <p:sp>
          <p:nvSpPr>
            <p:cNvPr id="116" name="Šestiúhelník 115">
              <a:extLst>
                <a:ext uri="{FF2B5EF4-FFF2-40B4-BE49-F238E27FC236}">
                  <a16:creationId xmlns:a16="http://schemas.microsoft.com/office/drawing/2014/main" id="{1EB0A938-F082-40BB-A68F-6E10495E04B1}"/>
                </a:ext>
              </a:extLst>
            </p:cNvPr>
            <p:cNvSpPr/>
            <p:nvPr/>
          </p:nvSpPr>
          <p:spPr>
            <a:xfrm>
              <a:off x="6375654" y="3075820"/>
              <a:ext cx="1052445" cy="920890"/>
            </a:xfrm>
            <a:prstGeom prst="hexagon">
              <a:avLst/>
            </a:prstGeom>
            <a:solidFill>
              <a:srgbClr val="107C1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Lidské zdroje</a:t>
              </a:r>
            </a:p>
          </p:txBody>
        </p:sp>
        <p:sp>
          <p:nvSpPr>
            <p:cNvPr id="117" name="Šestiúhelník 116">
              <a:extLst>
                <a:ext uri="{FF2B5EF4-FFF2-40B4-BE49-F238E27FC236}">
                  <a16:creationId xmlns:a16="http://schemas.microsoft.com/office/drawing/2014/main" id="{EBA64F7F-C915-42BF-887F-21AFB2D9353F}"/>
                </a:ext>
              </a:extLst>
            </p:cNvPr>
            <p:cNvSpPr/>
            <p:nvPr/>
          </p:nvSpPr>
          <p:spPr>
            <a:xfrm>
              <a:off x="2060988" y="3558311"/>
              <a:ext cx="1052445" cy="920890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PACS</a:t>
              </a:r>
            </a:p>
          </p:txBody>
        </p:sp>
        <p:sp>
          <p:nvSpPr>
            <p:cNvPr id="118" name="Šestiúhelník 117">
              <a:extLst>
                <a:ext uri="{FF2B5EF4-FFF2-40B4-BE49-F238E27FC236}">
                  <a16:creationId xmlns:a16="http://schemas.microsoft.com/office/drawing/2014/main" id="{1F611E9F-3A95-416A-97BD-4C58CA4A6073}"/>
                </a:ext>
              </a:extLst>
            </p:cNvPr>
            <p:cNvSpPr/>
            <p:nvPr/>
          </p:nvSpPr>
          <p:spPr>
            <a:xfrm>
              <a:off x="5513018" y="3558311"/>
              <a:ext cx="1052445" cy="920890"/>
            </a:xfrm>
            <a:prstGeom prst="hexagon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480" dirty="0">
                  <a:solidFill>
                    <a:schemeClr val="bg1"/>
                  </a:solidFill>
                </a:rPr>
                <a:t>Přístroje, servis</a:t>
              </a:r>
            </a:p>
          </p:txBody>
        </p:sp>
        <p:sp>
          <p:nvSpPr>
            <p:cNvPr id="119" name="Text Box 182">
              <a:extLst>
                <a:ext uri="{FF2B5EF4-FFF2-40B4-BE49-F238E27FC236}">
                  <a16:creationId xmlns:a16="http://schemas.microsoft.com/office/drawing/2014/main" id="{4143FD9D-4720-43B9-B7B8-38DA429A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267494"/>
              <a:ext cx="1827904" cy="4393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257012" indent="-257012"/>
              <a:r>
                <a:rPr lang="cs-CZ" sz="1200" dirty="0"/>
                <a:t>MS SQL Server</a:t>
              </a:r>
            </a:p>
          </p:txBody>
        </p:sp>
        <p:sp>
          <p:nvSpPr>
            <p:cNvPr id="120" name="Šestiúhelník 119">
              <a:extLst>
                <a:ext uri="{FF2B5EF4-FFF2-40B4-BE49-F238E27FC236}">
                  <a16:creationId xmlns:a16="http://schemas.microsoft.com/office/drawing/2014/main" id="{905B24D1-B9B1-406C-8B91-282628A2176C}"/>
                </a:ext>
              </a:extLst>
            </p:cNvPr>
            <p:cNvSpPr/>
            <p:nvPr/>
          </p:nvSpPr>
          <p:spPr>
            <a:xfrm>
              <a:off x="467544" y="267494"/>
              <a:ext cx="7704856" cy="4320480"/>
            </a:xfrm>
            <a:prstGeom prst="hexagon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0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pojnice: pravoúhlá 69">
            <a:extLst>
              <a:ext uri="{FF2B5EF4-FFF2-40B4-BE49-F238E27FC236}">
                <a16:creationId xmlns:a16="http://schemas.microsoft.com/office/drawing/2014/main" id="{3915FE07-F630-48C8-A5DC-8981400AB73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20072" y="3366742"/>
            <a:ext cx="1129700" cy="579943"/>
          </a:xfrm>
          <a:prstGeom prst="bentConnector3">
            <a:avLst>
              <a:gd name="adj1" fmla="val 3002"/>
            </a:avLst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5D960DA1-EE54-4FF4-BD75-C9AF875B26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87313"/>
            <a:ext cx="3808413" cy="508000"/>
          </a:xfrm>
        </p:spPr>
        <p:txBody>
          <a:bodyPr>
            <a:normAutofit fontScale="90000"/>
          </a:bodyPr>
          <a:lstStyle/>
          <a:p>
            <a:pPr algn="l"/>
            <a:r>
              <a:rPr lang="cs-CZ" sz="2700" dirty="0"/>
              <a:t>Zdravotní pojišťovny v ERP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6D79594B-9172-4AE3-AF75-B0B007081267}"/>
              </a:ext>
            </a:extLst>
          </p:cNvPr>
          <p:cNvSpPr/>
          <p:nvPr/>
        </p:nvSpPr>
        <p:spPr>
          <a:xfrm>
            <a:off x="3997913" y="2159332"/>
            <a:ext cx="1800000" cy="1224000"/>
          </a:xfrm>
          <a:prstGeom prst="rect">
            <a:avLst/>
          </a:prstGeom>
          <a:solidFill>
            <a:srgbClr val="00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Kontrola identifikace pacientů, kontrola výkonů, alokace výnosů k identifikovaným pacientům)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6B51DDA-6AF6-4091-A9BF-2E9978806650}"/>
              </a:ext>
            </a:extLst>
          </p:cNvPr>
          <p:cNvSpPr/>
          <p:nvPr/>
        </p:nvSpPr>
        <p:spPr>
          <a:xfrm>
            <a:off x="3994535" y="1436799"/>
            <a:ext cx="1800000" cy="612000"/>
          </a:xfrm>
          <a:prstGeom prst="rect">
            <a:avLst/>
          </a:prstGeom>
          <a:solidFill>
            <a:srgbClr val="00B6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Číselníky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C2ED053D-54AC-443A-B78E-9DC96D16136B}"/>
              </a:ext>
            </a:extLst>
          </p:cNvPr>
          <p:cNvSpPr/>
          <p:nvPr/>
        </p:nvSpPr>
        <p:spPr>
          <a:xfrm>
            <a:off x="93723" y="2158463"/>
            <a:ext cx="2095478" cy="612000"/>
          </a:xfrm>
          <a:prstGeom prst="rect">
            <a:avLst/>
          </a:prstGeom>
          <a:solidFill>
            <a:srgbClr val="00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Výkony u jednotlivých pacientů (manuální vstup)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4772620-AA24-4ADF-A8D6-8994FDB589F9}"/>
              </a:ext>
            </a:extLst>
          </p:cNvPr>
          <p:cNvSpPr/>
          <p:nvPr/>
        </p:nvSpPr>
        <p:spPr>
          <a:xfrm>
            <a:off x="6350899" y="2466742"/>
            <a:ext cx="900000" cy="900000"/>
          </a:xfrm>
          <a:prstGeom prst="rect">
            <a:avLst/>
          </a:prstGeom>
          <a:solidFill>
            <a:srgbClr val="00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K-dávka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8913721-94BB-4D46-86DB-46859BE477CB}"/>
              </a:ext>
            </a:extLst>
          </p:cNvPr>
          <p:cNvSpPr/>
          <p:nvPr/>
        </p:nvSpPr>
        <p:spPr>
          <a:xfrm>
            <a:off x="7820564" y="2466742"/>
            <a:ext cx="1228724" cy="9000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Pojišťovna</a:t>
            </a: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CC221237-CF6B-4591-8BEE-D1E25F35A848}"/>
              </a:ext>
            </a:extLst>
          </p:cNvPr>
          <p:cNvSpPr/>
          <p:nvPr/>
        </p:nvSpPr>
        <p:spPr>
          <a:xfrm>
            <a:off x="2285543" y="2158463"/>
            <a:ext cx="1157133" cy="612000"/>
          </a:xfrm>
          <a:prstGeom prst="rect">
            <a:avLst/>
          </a:prstGeom>
          <a:solidFill>
            <a:srgbClr val="00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Kontrola vstupních dat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C8C84596-1999-4F94-8220-5EF8F619C8BF}"/>
              </a:ext>
            </a:extLst>
          </p:cNvPr>
          <p:cNvSpPr/>
          <p:nvPr/>
        </p:nvSpPr>
        <p:spPr>
          <a:xfrm>
            <a:off x="6349772" y="3496685"/>
            <a:ext cx="900000" cy="900000"/>
          </a:xfrm>
          <a:prstGeom prst="rect">
            <a:avLst/>
          </a:prstGeom>
          <a:solidFill>
            <a:srgbClr val="00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Opravná   K-dávka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6D3E64CE-02AE-4173-A8B9-EED36D7C365D}"/>
              </a:ext>
            </a:extLst>
          </p:cNvPr>
          <p:cNvSpPr/>
          <p:nvPr/>
        </p:nvSpPr>
        <p:spPr>
          <a:xfrm>
            <a:off x="93723" y="1436799"/>
            <a:ext cx="3348953" cy="612000"/>
          </a:xfrm>
          <a:prstGeom prst="rect">
            <a:avLst/>
          </a:prstGeom>
          <a:solidFill>
            <a:srgbClr val="5F1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Výkony u jednotlivých pacientů (Klinický informační systém </a:t>
            </a:r>
            <a:r>
              <a:rPr lang="cs-CZ" sz="1200" dirty="0" err="1"/>
              <a:t>NaCIS</a:t>
            </a:r>
            <a:r>
              <a:rPr lang="cs-CZ" sz="1200" dirty="0"/>
              <a:t>)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D04AFC0-C7F6-494D-87B7-2EA0C094A202}"/>
              </a:ext>
            </a:extLst>
          </p:cNvPr>
          <p:cNvSpPr/>
          <p:nvPr/>
        </p:nvSpPr>
        <p:spPr>
          <a:xfrm>
            <a:off x="112674" y="2893216"/>
            <a:ext cx="2095478" cy="61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K-dávka z jiného systému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725A8728-A297-473F-A85D-7FC0D8C71F01}"/>
              </a:ext>
            </a:extLst>
          </p:cNvPr>
          <p:cNvSpPr/>
          <p:nvPr/>
        </p:nvSpPr>
        <p:spPr>
          <a:xfrm>
            <a:off x="2285543" y="2893215"/>
            <a:ext cx="1157133" cy="1224000"/>
          </a:xfrm>
          <a:prstGeom prst="rect">
            <a:avLst/>
          </a:prstGeom>
          <a:solidFill>
            <a:srgbClr val="00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Dekompozice na výkony u jednotlivých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BD706D19-E669-477D-8598-AC311C778C1B}"/>
              </a:ext>
            </a:extLst>
          </p:cNvPr>
          <p:cNvSpPr/>
          <p:nvPr/>
        </p:nvSpPr>
        <p:spPr>
          <a:xfrm>
            <a:off x="6350899" y="1436799"/>
            <a:ext cx="900000" cy="900000"/>
          </a:xfrm>
          <a:prstGeom prst="rect">
            <a:avLst/>
          </a:prstGeom>
          <a:solidFill>
            <a:srgbClr val="00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Podklady pro fakturaci samoplátci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753735AD-50F5-4F43-9FFB-6A350F96AAC0}"/>
              </a:ext>
            </a:extLst>
          </p:cNvPr>
          <p:cNvSpPr/>
          <p:nvPr/>
        </p:nvSpPr>
        <p:spPr>
          <a:xfrm>
            <a:off x="7822680" y="1436799"/>
            <a:ext cx="1228724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Samoplátce</a:t>
            </a: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C72C8D1E-8D65-4AA7-9A44-51A82D4192ED}"/>
              </a:ext>
            </a:extLst>
          </p:cNvPr>
          <p:cNvSpPr/>
          <p:nvPr/>
        </p:nvSpPr>
        <p:spPr>
          <a:xfrm>
            <a:off x="112674" y="4223426"/>
            <a:ext cx="3348953" cy="61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Výkony u jednotlivých pacientů (jiný Klinický informační systém)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44B7F78-09BC-4307-9A8F-908345AF880A}"/>
              </a:ext>
            </a:extLst>
          </p:cNvPr>
          <p:cNvSpPr txBox="1"/>
          <p:nvPr/>
        </p:nvSpPr>
        <p:spPr>
          <a:xfrm>
            <a:off x="1439006" y="802189"/>
            <a:ext cx="658385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cs-CZ" sz="1350" dirty="0"/>
              <a:t>Vstupy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07DEE7D9-167D-4D30-8601-CE75AE0B2208}"/>
              </a:ext>
            </a:extLst>
          </p:cNvPr>
          <p:cNvSpPr txBox="1"/>
          <p:nvPr/>
        </p:nvSpPr>
        <p:spPr>
          <a:xfrm>
            <a:off x="4404971" y="801296"/>
            <a:ext cx="95224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cs-CZ" sz="1350" dirty="0"/>
              <a:t>Zpracování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FAC92676-9A32-4B79-B8F3-5596E55B0C45}"/>
              </a:ext>
            </a:extLst>
          </p:cNvPr>
          <p:cNvSpPr txBox="1"/>
          <p:nvPr/>
        </p:nvSpPr>
        <p:spPr>
          <a:xfrm>
            <a:off x="7236977" y="802189"/>
            <a:ext cx="740011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sz="1350" dirty="0"/>
              <a:t>Výstupy</a:t>
            </a:r>
          </a:p>
        </p:txBody>
      </p:sp>
      <p:cxnSp>
        <p:nvCxnSpPr>
          <p:cNvPr id="15" name="Spojnice: pravoúhlá 14">
            <a:extLst>
              <a:ext uri="{FF2B5EF4-FFF2-40B4-BE49-F238E27FC236}">
                <a16:creationId xmlns:a16="http://schemas.microsoft.com/office/drawing/2014/main" id="{AEBA8285-0056-4CF6-A89A-F03EFC479D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31369" y="-126370"/>
            <a:ext cx="12700" cy="3126335"/>
          </a:xfrm>
          <a:prstGeom prst="bentConnector3">
            <a:avLst>
              <a:gd name="adj1" fmla="val 2438693"/>
            </a:avLst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DAFED3D2-2500-44C5-83A9-6EE9F405FF82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42676" y="2464463"/>
            <a:ext cx="555237" cy="2279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7CD4CD64-BF32-460E-822A-E755467211A9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4894535" y="2048799"/>
            <a:ext cx="3378" cy="110533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42C6EC72-4F8F-466E-8D4A-6B1410D0BA8A}"/>
              </a:ext>
            </a:extLst>
          </p:cNvPr>
          <p:cNvCxnSpPr>
            <a:stCxn id="4" idx="3"/>
          </p:cNvCxnSpPr>
          <p:nvPr/>
        </p:nvCxnSpPr>
        <p:spPr>
          <a:xfrm flipV="1">
            <a:off x="5797913" y="2770463"/>
            <a:ext cx="552986" cy="869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se šipkou 53">
            <a:extLst>
              <a:ext uri="{FF2B5EF4-FFF2-40B4-BE49-F238E27FC236}">
                <a16:creationId xmlns:a16="http://schemas.microsoft.com/office/drawing/2014/main" id="{B9620F72-F5E8-429B-BBA8-7A080EBEC74F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7250899" y="1886799"/>
            <a:ext cx="571781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65EA42F8-931A-43E8-A7A1-FE20EAA7D01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250899" y="2916742"/>
            <a:ext cx="569665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pojnice: pravoúhlá 64">
            <a:extLst>
              <a:ext uri="{FF2B5EF4-FFF2-40B4-BE49-F238E27FC236}">
                <a16:creationId xmlns:a16="http://schemas.microsoft.com/office/drawing/2014/main" id="{32B97868-88A5-453B-B9A3-F4B3E5FCBCF3}"/>
              </a:ext>
            </a:extLst>
          </p:cNvPr>
          <p:cNvCxnSpPr>
            <a:stCxn id="23" idx="2"/>
            <a:endCxn id="4" idx="2"/>
          </p:cNvCxnSpPr>
          <p:nvPr/>
        </p:nvCxnSpPr>
        <p:spPr>
          <a:xfrm rot="5400000">
            <a:off x="6658125" y="1606531"/>
            <a:ext cx="16590" cy="3537013"/>
          </a:xfrm>
          <a:prstGeom prst="bentConnector3">
            <a:avLst>
              <a:gd name="adj1" fmla="val 8589855"/>
            </a:avLst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nice 72">
            <a:extLst>
              <a:ext uri="{FF2B5EF4-FFF2-40B4-BE49-F238E27FC236}">
                <a16:creationId xmlns:a16="http://schemas.microsoft.com/office/drawing/2014/main" id="{E9B53726-D18C-4553-A04B-4608764F4108}"/>
              </a:ext>
            </a:extLst>
          </p:cNvPr>
          <p:cNvCxnSpPr/>
          <p:nvPr/>
        </p:nvCxnSpPr>
        <p:spPr>
          <a:xfrm>
            <a:off x="3731340" y="722671"/>
            <a:ext cx="0" cy="42549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>
            <a:extLst>
              <a:ext uri="{FF2B5EF4-FFF2-40B4-BE49-F238E27FC236}">
                <a16:creationId xmlns:a16="http://schemas.microsoft.com/office/drawing/2014/main" id="{7AED6FFF-5848-4787-A149-2F5FA64809E5}"/>
              </a:ext>
            </a:extLst>
          </p:cNvPr>
          <p:cNvCxnSpPr/>
          <p:nvPr/>
        </p:nvCxnSpPr>
        <p:spPr>
          <a:xfrm>
            <a:off x="6073877" y="765760"/>
            <a:ext cx="0" cy="42549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6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16462"/>
            <a:ext cx="8469940" cy="434579"/>
          </a:xfrm>
        </p:spPr>
        <p:txBody>
          <a:bodyPr>
            <a:normAutofit fontScale="90000"/>
          </a:bodyPr>
          <a:lstStyle/>
          <a:p>
            <a:r>
              <a:rPr lang="cs-CZ" dirty="0"/>
              <a:t>Výnosy a náklady na pacienta na </a:t>
            </a:r>
            <a:r>
              <a:rPr lang="cs-CZ" dirty="0" err="1"/>
              <a:t>lůžk</a:t>
            </a:r>
            <a:r>
              <a:rPr lang="cs-CZ" dirty="0"/>
              <a:t>. / </a:t>
            </a:r>
            <a:r>
              <a:rPr lang="cs-CZ" dirty="0" err="1"/>
              <a:t>amb</a:t>
            </a:r>
            <a:r>
              <a:rPr lang="cs-CZ" dirty="0"/>
              <a:t>. pracovišti</a:t>
            </a:r>
            <a:endParaRPr lang="en-US" dirty="0"/>
          </a:p>
        </p:txBody>
      </p:sp>
      <p:sp>
        <p:nvSpPr>
          <p:cNvPr id="23" name="Dvojitá šipka 22"/>
          <p:cNvSpPr/>
          <p:nvPr/>
        </p:nvSpPr>
        <p:spPr>
          <a:xfrm>
            <a:off x="1319559" y="2460807"/>
            <a:ext cx="6383748" cy="326946"/>
          </a:xfrm>
          <a:prstGeom prst="chevron">
            <a:avLst/>
          </a:prstGeom>
          <a:solidFill>
            <a:srgbClr val="9A0000"/>
          </a:solidFill>
          <a:ln w="38100" cmpd="sng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50" dirty="0" err="1">
                <a:solidFill>
                  <a:schemeClr val="bg1"/>
                </a:solidFill>
              </a:rPr>
              <a:t>Diagnosticko</a:t>
            </a:r>
            <a:r>
              <a:rPr lang="cs-CZ" sz="1350" dirty="0">
                <a:solidFill>
                  <a:schemeClr val="bg1"/>
                </a:solidFill>
              </a:rPr>
              <a:t> – terapeutický proces pacienta na lůžkovém / ambulantním pracovišti</a:t>
            </a:r>
          </a:p>
        </p:txBody>
      </p:sp>
      <p:sp>
        <p:nvSpPr>
          <p:cNvPr id="2" name="Obdélník 1"/>
          <p:cNvSpPr/>
          <p:nvPr/>
        </p:nvSpPr>
        <p:spPr>
          <a:xfrm>
            <a:off x="1444683" y="2895711"/>
            <a:ext cx="6063936" cy="278036"/>
          </a:xfrm>
          <a:prstGeom prst="rect">
            <a:avLst/>
          </a:prstGeom>
          <a:solidFill>
            <a:srgbClr val="00488E"/>
          </a:solidFill>
          <a:ln w="12700" cmpd="sng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50" dirty="0">
                <a:solidFill>
                  <a:schemeClr val="bg1"/>
                </a:solidFill>
              </a:rPr>
              <a:t>Léky a zdravotnický materiál</a:t>
            </a:r>
          </a:p>
        </p:txBody>
      </p:sp>
      <p:sp>
        <p:nvSpPr>
          <p:cNvPr id="32" name="Obdélník 31"/>
          <p:cNvSpPr/>
          <p:nvPr/>
        </p:nvSpPr>
        <p:spPr>
          <a:xfrm>
            <a:off x="1444682" y="3265597"/>
            <a:ext cx="5159782" cy="278036"/>
          </a:xfrm>
          <a:prstGeom prst="rect">
            <a:avLst/>
          </a:prstGeom>
          <a:solidFill>
            <a:srgbClr val="3892DA"/>
          </a:solidFill>
          <a:ln w="12700" cmpd="sng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50" dirty="0">
                <a:solidFill>
                  <a:schemeClr val="bg1"/>
                </a:solidFill>
              </a:rPr>
              <a:t>Všeobecný materiál a služby</a:t>
            </a:r>
          </a:p>
        </p:txBody>
      </p:sp>
      <p:sp>
        <p:nvSpPr>
          <p:cNvPr id="33" name="Obdélník 32"/>
          <p:cNvSpPr/>
          <p:nvPr/>
        </p:nvSpPr>
        <p:spPr>
          <a:xfrm>
            <a:off x="1444683" y="3643552"/>
            <a:ext cx="4068013" cy="278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50" dirty="0">
                <a:solidFill>
                  <a:schemeClr val="tx1"/>
                </a:solidFill>
              </a:rPr>
              <a:t>Pořízení a údržba technických zdrojů</a:t>
            </a:r>
          </a:p>
        </p:txBody>
      </p:sp>
      <p:sp>
        <p:nvSpPr>
          <p:cNvPr id="34" name="Obdélník 33"/>
          <p:cNvSpPr/>
          <p:nvPr/>
        </p:nvSpPr>
        <p:spPr>
          <a:xfrm>
            <a:off x="1440377" y="4013650"/>
            <a:ext cx="3095906" cy="278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50" dirty="0">
                <a:solidFill>
                  <a:schemeClr val="tx1"/>
                </a:solidFill>
              </a:rPr>
              <a:t>Odvedená práce </a:t>
            </a:r>
            <a:r>
              <a:rPr lang="cs-CZ" sz="1350" dirty="0" err="1">
                <a:solidFill>
                  <a:schemeClr val="tx1"/>
                </a:solidFill>
              </a:rPr>
              <a:t>kvalif</a:t>
            </a:r>
            <a:r>
              <a:rPr lang="cs-CZ" sz="1350" dirty="0">
                <a:solidFill>
                  <a:schemeClr val="tx1"/>
                </a:solidFill>
              </a:rPr>
              <a:t>. lidských zdrojů </a:t>
            </a:r>
          </a:p>
        </p:txBody>
      </p:sp>
      <p:sp>
        <p:nvSpPr>
          <p:cNvPr id="35" name="Obdélník 34"/>
          <p:cNvSpPr/>
          <p:nvPr/>
        </p:nvSpPr>
        <p:spPr>
          <a:xfrm>
            <a:off x="1440377" y="4407529"/>
            <a:ext cx="2135446" cy="276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50" dirty="0">
                <a:solidFill>
                  <a:schemeClr val="tx1"/>
                </a:solidFill>
              </a:rPr>
              <a:t>Režie pracoviště </a:t>
            </a:r>
          </a:p>
        </p:txBody>
      </p:sp>
      <p:sp>
        <p:nvSpPr>
          <p:cNvPr id="36" name="Obdélník 35"/>
          <p:cNvSpPr/>
          <p:nvPr/>
        </p:nvSpPr>
        <p:spPr>
          <a:xfrm>
            <a:off x="1444683" y="4785484"/>
            <a:ext cx="1313706" cy="27694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00" dirty="0">
                <a:solidFill>
                  <a:schemeClr val="tx1"/>
                </a:solidFill>
              </a:rPr>
              <a:t>Režie zdrav. zař. </a:t>
            </a:r>
          </a:p>
        </p:txBody>
      </p:sp>
      <p:sp>
        <p:nvSpPr>
          <p:cNvPr id="37" name="Dvojitá šipka 36"/>
          <p:cNvSpPr/>
          <p:nvPr/>
        </p:nvSpPr>
        <p:spPr>
          <a:xfrm>
            <a:off x="4551840" y="2035587"/>
            <a:ext cx="3097789" cy="320189"/>
          </a:xfrm>
          <a:prstGeom prst="chevron">
            <a:avLst/>
          </a:prstGeom>
          <a:solidFill>
            <a:schemeClr val="accent1"/>
          </a:solidFill>
          <a:ln w="38100" cmpd="sng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350" dirty="0">
                <a:solidFill>
                  <a:schemeClr val="bg1"/>
                </a:solidFill>
              </a:rPr>
              <a:t>SVLS procesy</a:t>
            </a:r>
          </a:p>
        </p:txBody>
      </p:sp>
      <p:sp>
        <p:nvSpPr>
          <p:cNvPr id="38" name="Obdélník 37"/>
          <p:cNvSpPr/>
          <p:nvPr/>
        </p:nvSpPr>
        <p:spPr>
          <a:xfrm>
            <a:off x="4551840" y="1653861"/>
            <a:ext cx="2930073" cy="276942"/>
          </a:xfrm>
          <a:prstGeom prst="rect">
            <a:avLst/>
          </a:prstGeom>
          <a:solidFill>
            <a:srgbClr val="FFBB00"/>
          </a:solidFill>
          <a:ln w="12700" cmpd="sng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350" dirty="0">
                <a:solidFill>
                  <a:schemeClr val="tx1"/>
                </a:solidFill>
              </a:rPr>
              <a:t>Výkony SVLS </a:t>
            </a:r>
          </a:p>
        </p:txBody>
      </p:sp>
      <p:sp>
        <p:nvSpPr>
          <p:cNvPr id="39" name="Obdélník 38"/>
          <p:cNvSpPr/>
          <p:nvPr/>
        </p:nvSpPr>
        <p:spPr>
          <a:xfrm>
            <a:off x="1440377" y="1268931"/>
            <a:ext cx="3001264" cy="276942"/>
          </a:xfrm>
          <a:prstGeom prst="rect">
            <a:avLst/>
          </a:prstGeom>
          <a:solidFill>
            <a:srgbClr val="FFFF99"/>
          </a:solidFill>
          <a:ln w="12700" cmpd="sng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350" dirty="0">
                <a:solidFill>
                  <a:schemeClr val="tx1"/>
                </a:solidFill>
              </a:rPr>
              <a:t>Výkony SVLS přeúčtované na pracoviště 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1440377" y="1655502"/>
            <a:ext cx="3001264" cy="276942"/>
          </a:xfrm>
          <a:prstGeom prst="rect">
            <a:avLst/>
          </a:prstGeom>
          <a:solidFill>
            <a:srgbClr val="FFBB00"/>
          </a:solidFill>
          <a:ln w="12700" cmpd="sng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350" dirty="0">
                <a:solidFill>
                  <a:schemeClr val="tx1"/>
                </a:solidFill>
              </a:rPr>
              <a:t>Výkony pracoviště 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C33EA18C-8919-43A6-BF6E-5D8A9EF38401}"/>
              </a:ext>
            </a:extLst>
          </p:cNvPr>
          <p:cNvGrpSpPr/>
          <p:nvPr/>
        </p:nvGrpSpPr>
        <p:grpSpPr>
          <a:xfrm>
            <a:off x="8809949" y="72074"/>
            <a:ext cx="1222515" cy="4999350"/>
            <a:chOff x="8413475" y="-298425"/>
            <a:chExt cx="1222515" cy="4999350"/>
          </a:xfrm>
        </p:grpSpPr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89567918-9BE9-4E26-821D-4D9943394F3D}"/>
                </a:ext>
              </a:extLst>
            </p:cNvPr>
            <p:cNvSpPr txBox="1"/>
            <p:nvPr/>
          </p:nvSpPr>
          <p:spPr>
            <a:xfrm rot="16200000">
              <a:off x="7907423" y="207628"/>
              <a:ext cx="122754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800" dirty="0"/>
                <a:t>NVR základní barvy</a:t>
              </a:r>
            </a:p>
          </p:txBody>
        </p:sp>
        <p:sp>
          <p:nvSpPr>
            <p:cNvPr id="16" name="Obdélník: se zakulacenými rohy 15">
              <a:extLst>
                <a:ext uri="{FF2B5EF4-FFF2-40B4-BE49-F238E27FC236}">
                  <a16:creationId xmlns:a16="http://schemas.microsoft.com/office/drawing/2014/main" id="{8BC706FD-13A7-4D37-B39E-E8D52EDBFFD5}"/>
                </a:ext>
              </a:extLst>
            </p:cNvPr>
            <p:cNvSpPr/>
            <p:nvPr/>
          </p:nvSpPr>
          <p:spPr>
            <a:xfrm>
              <a:off x="8652009" y="-106103"/>
              <a:ext cx="983981" cy="175000"/>
            </a:xfrm>
            <a:prstGeom prst="roundRect">
              <a:avLst/>
            </a:prstGeom>
            <a:solidFill>
              <a:srgbClr val="EAE7E7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r>
                <a:rPr lang="cs-CZ" sz="500" dirty="0">
                  <a:solidFill>
                    <a:schemeClr val="tx1"/>
                  </a:solidFill>
                </a:rPr>
                <a:t>NVR </a:t>
              </a:r>
              <a:r>
                <a:rPr lang="cs-CZ" sz="500" dirty="0" err="1">
                  <a:solidFill>
                    <a:schemeClr val="tx1"/>
                  </a:solidFill>
                </a:rPr>
                <a:t>Gray</a:t>
              </a:r>
              <a:r>
                <a:rPr lang="cs-CZ" sz="500" dirty="0">
                  <a:solidFill>
                    <a:schemeClr val="tx1"/>
                  </a:solidFill>
                </a:rPr>
                <a:t> - PANTONE 11-4800</a:t>
              </a:r>
            </a:p>
            <a:p>
              <a:r>
                <a:rPr lang="cs-CZ" sz="500" dirty="0">
                  <a:solidFill>
                    <a:schemeClr val="tx1"/>
                  </a:solidFill>
                </a:rPr>
                <a:t>RGB: 234-231-231, HEX: EAE7E7</a:t>
              </a:r>
            </a:p>
          </p:txBody>
        </p:sp>
        <p:sp>
          <p:nvSpPr>
            <p:cNvPr id="17" name="Obdélník: se zakulacenými rohy 16">
              <a:extLst>
                <a:ext uri="{FF2B5EF4-FFF2-40B4-BE49-F238E27FC236}">
                  <a16:creationId xmlns:a16="http://schemas.microsoft.com/office/drawing/2014/main" id="{66F1C1EE-990E-4056-BBC7-EE91A8D05A14}"/>
                </a:ext>
              </a:extLst>
            </p:cNvPr>
            <p:cNvSpPr/>
            <p:nvPr/>
          </p:nvSpPr>
          <p:spPr>
            <a:xfrm>
              <a:off x="8652009" y="84277"/>
              <a:ext cx="983981" cy="175001"/>
            </a:xfrm>
            <a:prstGeom prst="roundRect">
              <a:avLst/>
            </a:prstGeom>
            <a:solidFill>
              <a:schemeClr val="tx1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Black - PANTONE Black c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0-0-0, HEX: 000000</a:t>
              </a:r>
            </a:p>
          </p:txBody>
        </p:sp>
        <p:sp>
          <p:nvSpPr>
            <p:cNvPr id="18" name="Obdélník: se zakulacenými rohy 17">
              <a:extLst>
                <a:ext uri="{FF2B5EF4-FFF2-40B4-BE49-F238E27FC236}">
                  <a16:creationId xmlns:a16="http://schemas.microsoft.com/office/drawing/2014/main" id="{CB39A2AE-9F91-42FA-A24B-26482CC849F1}"/>
                </a:ext>
              </a:extLst>
            </p:cNvPr>
            <p:cNvSpPr/>
            <p:nvPr/>
          </p:nvSpPr>
          <p:spPr>
            <a:xfrm>
              <a:off x="8652009" y="277549"/>
              <a:ext cx="983981" cy="175001"/>
            </a:xfrm>
            <a:prstGeom prst="roundRect">
              <a:avLst/>
            </a:prstGeom>
            <a:solidFill>
              <a:schemeClr val="tx2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Stone -  </a:t>
              </a:r>
              <a:r>
                <a:rPr lang="cs-CZ" sz="500" dirty="0" err="1">
                  <a:solidFill>
                    <a:schemeClr val="bg1"/>
                  </a:solidFill>
                </a:rPr>
                <a:t>Warm</a:t>
              </a:r>
              <a:r>
                <a:rPr lang="cs-CZ" sz="500" dirty="0">
                  <a:solidFill>
                    <a:schemeClr val="bg1"/>
                  </a:solidFill>
                </a:rPr>
                <a:t> </a:t>
              </a:r>
              <a:r>
                <a:rPr lang="cs-CZ" sz="500" dirty="0" err="1">
                  <a:solidFill>
                    <a:schemeClr val="bg1"/>
                  </a:solidFill>
                </a:rPr>
                <a:t>gray</a:t>
              </a:r>
              <a:r>
                <a:rPr lang="cs-CZ" sz="500" dirty="0">
                  <a:solidFill>
                    <a:schemeClr val="bg1"/>
                  </a:solidFill>
                </a:rPr>
                <a:t> 11 c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106-94-79, HEX 6A5E4F</a:t>
              </a:r>
            </a:p>
          </p:txBody>
        </p:sp>
        <p:sp>
          <p:nvSpPr>
            <p:cNvPr id="19" name="Obdélník: se zakulacenými rohy 18">
              <a:extLst>
                <a:ext uri="{FF2B5EF4-FFF2-40B4-BE49-F238E27FC236}">
                  <a16:creationId xmlns:a16="http://schemas.microsoft.com/office/drawing/2014/main" id="{876995D8-F702-4DE2-9B57-B62A991544D0}"/>
                </a:ext>
              </a:extLst>
            </p:cNvPr>
            <p:cNvSpPr/>
            <p:nvPr/>
          </p:nvSpPr>
          <p:spPr>
            <a:xfrm>
              <a:off x="8652008" y="1320669"/>
              <a:ext cx="983981" cy="172690"/>
            </a:xfrm>
            <a:prstGeom prst="roundRect">
              <a:avLst/>
            </a:prstGeom>
            <a:solidFill>
              <a:srgbClr val="9A0000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3Red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154-0-0, HEX: 9A0000 </a:t>
              </a:r>
            </a:p>
          </p:txBody>
        </p:sp>
        <p:sp>
          <p:nvSpPr>
            <p:cNvPr id="20" name="Obdélník: se zakulacenými rohy 19">
              <a:extLst>
                <a:ext uri="{FF2B5EF4-FFF2-40B4-BE49-F238E27FC236}">
                  <a16:creationId xmlns:a16="http://schemas.microsoft.com/office/drawing/2014/main" id="{A6DE3487-2D7B-45D6-B494-5FD6AC505D07}"/>
                </a:ext>
              </a:extLst>
            </p:cNvPr>
            <p:cNvSpPr/>
            <p:nvPr/>
          </p:nvSpPr>
          <p:spPr>
            <a:xfrm>
              <a:off x="8652008" y="1507909"/>
              <a:ext cx="983981" cy="175001"/>
            </a:xfrm>
            <a:prstGeom prst="roundRect">
              <a:avLst/>
            </a:prstGeom>
            <a:solidFill>
              <a:srgbClr val="CC4D00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3Orange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204-77-0, HEX: CC4D00</a:t>
              </a:r>
            </a:p>
          </p:txBody>
        </p:sp>
        <p:sp>
          <p:nvSpPr>
            <p:cNvPr id="21" name="Obdélník: se zakulacenými rohy 20">
              <a:extLst>
                <a:ext uri="{FF2B5EF4-FFF2-40B4-BE49-F238E27FC236}">
                  <a16:creationId xmlns:a16="http://schemas.microsoft.com/office/drawing/2014/main" id="{1B9A72F0-B84A-4FE4-BE68-D8A856B28C1A}"/>
                </a:ext>
              </a:extLst>
            </p:cNvPr>
            <p:cNvSpPr/>
            <p:nvPr/>
          </p:nvSpPr>
          <p:spPr>
            <a:xfrm>
              <a:off x="8652008" y="1889870"/>
              <a:ext cx="983981" cy="175000"/>
            </a:xfrm>
            <a:prstGeom prst="roundRect">
              <a:avLst/>
            </a:prstGeom>
            <a:solidFill>
              <a:srgbClr val="0E0059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3Navy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14-0-89, HEX: 0E0059</a:t>
              </a:r>
            </a:p>
          </p:txBody>
        </p:sp>
        <p:sp>
          <p:nvSpPr>
            <p:cNvPr id="22" name="Obdélník: se zakulacenými rohy 21">
              <a:extLst>
                <a:ext uri="{FF2B5EF4-FFF2-40B4-BE49-F238E27FC236}">
                  <a16:creationId xmlns:a16="http://schemas.microsoft.com/office/drawing/2014/main" id="{E32687B8-7A69-4934-A626-D2A814347762}"/>
                </a:ext>
              </a:extLst>
            </p:cNvPr>
            <p:cNvSpPr/>
            <p:nvPr/>
          </p:nvSpPr>
          <p:spPr>
            <a:xfrm>
              <a:off x="8652008" y="1701504"/>
              <a:ext cx="983981" cy="175000"/>
            </a:xfrm>
            <a:prstGeom prst="roundRect">
              <a:avLst/>
            </a:prstGeom>
            <a:solidFill>
              <a:srgbClr val="FFD160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3Yellow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255-209-96, HEX: FFD160</a:t>
              </a:r>
            </a:p>
          </p:txBody>
        </p:sp>
        <p:sp>
          <p:nvSpPr>
            <p:cNvPr id="24" name="Obdélník: se zakulacenými rohy 23">
              <a:extLst>
                <a:ext uri="{FF2B5EF4-FFF2-40B4-BE49-F238E27FC236}">
                  <a16:creationId xmlns:a16="http://schemas.microsoft.com/office/drawing/2014/main" id="{581F016B-AD32-4A9B-AF8D-47BCF2240F37}"/>
                </a:ext>
              </a:extLst>
            </p:cNvPr>
            <p:cNvSpPr/>
            <p:nvPr/>
          </p:nvSpPr>
          <p:spPr>
            <a:xfrm>
              <a:off x="8652007" y="2270289"/>
              <a:ext cx="983981" cy="175000"/>
            </a:xfrm>
            <a:prstGeom prst="roundRect">
              <a:avLst/>
            </a:prstGeom>
            <a:solidFill>
              <a:srgbClr val="00A5A6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3Ocean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0-165-167, HEX: 00A5A7</a:t>
              </a:r>
            </a:p>
          </p:txBody>
        </p:sp>
        <p:sp>
          <p:nvSpPr>
            <p:cNvPr id="25" name="Obdélník: se zakulacenými rohy 24">
              <a:extLst>
                <a:ext uri="{FF2B5EF4-FFF2-40B4-BE49-F238E27FC236}">
                  <a16:creationId xmlns:a16="http://schemas.microsoft.com/office/drawing/2014/main" id="{9A02A033-6947-4BF8-A2EE-3914511ABA1C}"/>
                </a:ext>
              </a:extLst>
            </p:cNvPr>
            <p:cNvSpPr/>
            <p:nvPr/>
          </p:nvSpPr>
          <p:spPr>
            <a:xfrm>
              <a:off x="8652008" y="1131148"/>
              <a:ext cx="983981" cy="175000"/>
            </a:xfrm>
            <a:prstGeom prst="roundRect">
              <a:avLst/>
            </a:prstGeom>
            <a:solidFill>
              <a:srgbClr val="00A2FF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NVR </a:t>
              </a:r>
              <a:r>
                <a:rPr lang="cs-CZ" sz="500" dirty="0" err="1">
                  <a:solidFill>
                    <a:schemeClr val="bg1"/>
                  </a:solidFill>
                </a:rPr>
                <a:t>Sky</a:t>
              </a:r>
              <a:endParaRPr lang="cs-CZ" sz="500" dirty="0">
                <a:solidFill>
                  <a:schemeClr val="bg1"/>
                </a:solidFill>
              </a:endParaRPr>
            </a:p>
            <a:p>
              <a:r>
                <a:rPr lang="cs-CZ" sz="500" dirty="0">
                  <a:solidFill>
                    <a:schemeClr val="bg1"/>
                  </a:solidFill>
                </a:rPr>
                <a:t>RGB: 0-162-255, HEX: 00A2FF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6" name="Obdélník: se zakulacenými rohy 25">
              <a:extLst>
                <a:ext uri="{FF2B5EF4-FFF2-40B4-BE49-F238E27FC236}">
                  <a16:creationId xmlns:a16="http://schemas.microsoft.com/office/drawing/2014/main" id="{EA80981E-3357-45E0-8F93-3E4B907A94FE}"/>
                </a:ext>
              </a:extLst>
            </p:cNvPr>
            <p:cNvSpPr/>
            <p:nvPr/>
          </p:nvSpPr>
          <p:spPr>
            <a:xfrm>
              <a:off x="8652009" y="-297058"/>
              <a:ext cx="983981" cy="175000"/>
            </a:xfrm>
            <a:prstGeom prst="roundRect">
              <a:avLst/>
            </a:prstGeom>
            <a:solidFill>
              <a:schemeClr val="bg1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r>
                <a:rPr lang="cs-CZ" sz="500" dirty="0">
                  <a:solidFill>
                    <a:schemeClr val="tx1"/>
                  </a:solidFill>
                </a:rPr>
                <a:t>NVR </a:t>
              </a:r>
              <a:r>
                <a:rPr lang="cs-CZ" sz="500" dirty="0" err="1">
                  <a:solidFill>
                    <a:schemeClr val="tx1"/>
                  </a:solidFill>
                </a:rPr>
                <a:t>White</a:t>
              </a:r>
              <a:r>
                <a:rPr lang="cs-CZ" sz="500" dirty="0">
                  <a:solidFill>
                    <a:schemeClr val="tx1"/>
                  </a:solidFill>
                </a:rPr>
                <a:t> – PANTONE (no </a:t>
              </a:r>
              <a:r>
                <a:rPr lang="cs-CZ" sz="500" dirty="0" err="1">
                  <a:solidFill>
                    <a:schemeClr val="tx1"/>
                  </a:solidFill>
                </a:rPr>
                <a:t>color</a:t>
              </a:r>
              <a:r>
                <a:rPr lang="cs-CZ" sz="5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cs-CZ" sz="500" dirty="0">
                  <a:solidFill>
                    <a:schemeClr val="tx1"/>
                  </a:solidFill>
                </a:rPr>
                <a:t>RGB: 255-255-255, HEX: FFFFFF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D501ECDB-323A-4935-85E5-F58A3D30CBDF}"/>
                </a:ext>
              </a:extLst>
            </p:cNvPr>
            <p:cNvSpPr txBox="1"/>
            <p:nvPr/>
          </p:nvSpPr>
          <p:spPr>
            <a:xfrm rot="16200000">
              <a:off x="7769531" y="1590100"/>
              <a:ext cx="15033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800" dirty="0"/>
                <a:t>NVR rozšířené barvy</a:t>
              </a:r>
            </a:p>
          </p:txBody>
        </p:sp>
        <p:sp>
          <p:nvSpPr>
            <p:cNvPr id="28" name="Obdélník: se zakulacenými rohy 27">
              <a:extLst>
                <a:ext uri="{FF2B5EF4-FFF2-40B4-BE49-F238E27FC236}">
                  <a16:creationId xmlns:a16="http://schemas.microsoft.com/office/drawing/2014/main" id="{174085B8-C4E4-4498-A112-EEA3F247E254}"/>
                </a:ext>
              </a:extLst>
            </p:cNvPr>
            <p:cNvSpPr/>
            <p:nvPr/>
          </p:nvSpPr>
          <p:spPr>
            <a:xfrm>
              <a:off x="8652009" y="944812"/>
              <a:ext cx="983981" cy="175000"/>
            </a:xfrm>
            <a:prstGeom prst="roundRect">
              <a:avLst/>
            </a:prstGeom>
            <a:solidFill>
              <a:srgbClr val="FF92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NVR Tangerine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255-146-24, HEX: FF9218</a:t>
              </a:r>
            </a:p>
          </p:txBody>
        </p:sp>
        <p:sp>
          <p:nvSpPr>
            <p:cNvPr id="29" name="Obdélník: se zakulacenými rohy 28">
              <a:extLst>
                <a:ext uri="{FF2B5EF4-FFF2-40B4-BE49-F238E27FC236}">
                  <a16:creationId xmlns:a16="http://schemas.microsoft.com/office/drawing/2014/main" id="{7460EC84-6E19-4D86-B77B-927002791D6B}"/>
                </a:ext>
              </a:extLst>
            </p:cNvPr>
            <p:cNvSpPr/>
            <p:nvPr/>
          </p:nvSpPr>
          <p:spPr>
            <a:xfrm>
              <a:off x="8652008" y="2082181"/>
              <a:ext cx="983981" cy="175001"/>
            </a:xfrm>
            <a:prstGeom prst="roundRect">
              <a:avLst/>
            </a:prstGeom>
            <a:solidFill>
              <a:srgbClr val="00488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3Royal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0-72-142, HEX: 00488E</a:t>
              </a:r>
            </a:p>
          </p:txBody>
        </p:sp>
        <p:sp>
          <p:nvSpPr>
            <p:cNvPr id="30" name="Obdélník: se zakulacenými rohy 29">
              <a:extLst>
                <a:ext uri="{FF2B5EF4-FFF2-40B4-BE49-F238E27FC236}">
                  <a16:creationId xmlns:a16="http://schemas.microsoft.com/office/drawing/2014/main" id="{A57C26A7-7CE1-4D41-BD2D-6F4D0D3C0D8F}"/>
                </a:ext>
              </a:extLst>
            </p:cNvPr>
            <p:cNvSpPr/>
            <p:nvPr/>
          </p:nvSpPr>
          <p:spPr>
            <a:xfrm>
              <a:off x="8652008" y="655515"/>
              <a:ext cx="983981" cy="175001"/>
            </a:xfrm>
            <a:prstGeom prst="roundRect">
              <a:avLst/>
            </a:prstGeom>
            <a:solidFill>
              <a:srgbClr val="2864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NVR Blue -  PANTONE 7684-c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40-100, 162, HEX: 2864A2</a:t>
              </a:r>
            </a:p>
          </p:txBody>
        </p:sp>
        <p:sp>
          <p:nvSpPr>
            <p:cNvPr id="31" name="Obdélník: se zakulacenými rohy 30">
              <a:extLst>
                <a:ext uri="{FF2B5EF4-FFF2-40B4-BE49-F238E27FC236}">
                  <a16:creationId xmlns:a16="http://schemas.microsoft.com/office/drawing/2014/main" id="{B9F406F7-A715-46ED-AD4E-3E7CE2D902BC}"/>
                </a:ext>
              </a:extLst>
            </p:cNvPr>
            <p:cNvSpPr/>
            <p:nvPr/>
          </p:nvSpPr>
          <p:spPr>
            <a:xfrm>
              <a:off x="8652009" y="464904"/>
              <a:ext cx="983981" cy="175000"/>
            </a:xfrm>
            <a:prstGeom prst="roundRect">
              <a:avLst/>
            </a:prstGeom>
            <a:solidFill>
              <a:srgbClr val="FE680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NVR Orange - PANTONE 1585-c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254-104-4, HEX: FE6804</a:t>
              </a:r>
            </a:p>
          </p:txBody>
        </p:sp>
        <p:sp>
          <p:nvSpPr>
            <p:cNvPr id="41" name="Obdélník: se zakulacenými rohy 40">
              <a:extLst>
                <a:ext uri="{FF2B5EF4-FFF2-40B4-BE49-F238E27FC236}">
                  <a16:creationId xmlns:a16="http://schemas.microsoft.com/office/drawing/2014/main" id="{CAAE3624-26D7-4D39-B48F-5F008506E999}"/>
                </a:ext>
              </a:extLst>
            </p:cNvPr>
            <p:cNvSpPr/>
            <p:nvPr/>
          </p:nvSpPr>
          <p:spPr>
            <a:xfrm>
              <a:off x="8652006" y="2761568"/>
              <a:ext cx="983981" cy="175000"/>
            </a:xfrm>
            <a:prstGeom prst="roundRect">
              <a:avLst/>
            </a:prstGeom>
            <a:solidFill>
              <a:srgbClr val="3892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D365, </a:t>
              </a:r>
              <a:r>
                <a:rPr lang="cs-CZ" sz="500" dirty="0" err="1">
                  <a:solidFill>
                    <a:schemeClr val="bg1"/>
                  </a:solidFill>
                </a:rPr>
                <a:t>SharPoint</a:t>
              </a:r>
              <a:r>
                <a:rPr lang="cs-CZ" sz="500" dirty="0">
                  <a:solidFill>
                    <a:schemeClr val="bg1"/>
                  </a:solidFill>
                </a:rPr>
                <a:t> ….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56-146-218, HEX: 3892DA</a:t>
              </a:r>
            </a:p>
          </p:txBody>
        </p:sp>
        <p:sp>
          <p:nvSpPr>
            <p:cNvPr id="42" name="Obdélník: se zakulacenými rohy 41">
              <a:extLst>
                <a:ext uri="{FF2B5EF4-FFF2-40B4-BE49-F238E27FC236}">
                  <a16:creationId xmlns:a16="http://schemas.microsoft.com/office/drawing/2014/main" id="{C22D7284-A26B-46D8-890A-4C1F029822FB}"/>
                </a:ext>
              </a:extLst>
            </p:cNvPr>
            <p:cNvSpPr/>
            <p:nvPr/>
          </p:nvSpPr>
          <p:spPr>
            <a:xfrm>
              <a:off x="8652006" y="2956803"/>
              <a:ext cx="983981" cy="175001"/>
            </a:xfrm>
            <a:prstGeom prst="roundRect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D365 Business Central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0-182-194, HEX: 00B6C2</a:t>
              </a:r>
            </a:p>
          </p:txBody>
        </p:sp>
        <p:sp>
          <p:nvSpPr>
            <p:cNvPr id="43" name="Obdélník: se zakulacenými rohy 42">
              <a:extLst>
                <a:ext uri="{FF2B5EF4-FFF2-40B4-BE49-F238E27FC236}">
                  <a16:creationId xmlns:a16="http://schemas.microsoft.com/office/drawing/2014/main" id="{F87A693D-68D7-460E-8059-48561ED56698}"/>
                </a:ext>
              </a:extLst>
            </p:cNvPr>
            <p:cNvSpPr/>
            <p:nvPr/>
          </p:nvSpPr>
          <p:spPr>
            <a:xfrm>
              <a:off x="8652006" y="3152039"/>
              <a:ext cx="983981" cy="175001"/>
            </a:xfrm>
            <a:prstGeom prst="roundRect">
              <a:avLst/>
            </a:prstGeom>
            <a:solidFill>
              <a:srgbClr val="F2C81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</a:t>
              </a:r>
              <a:r>
                <a:rPr lang="cs-CZ" sz="500" dirty="0" err="1">
                  <a:solidFill>
                    <a:schemeClr val="bg1"/>
                  </a:solidFill>
                </a:rPr>
                <a:t>Power</a:t>
              </a:r>
              <a:r>
                <a:rPr lang="cs-CZ" sz="500" dirty="0">
                  <a:solidFill>
                    <a:schemeClr val="bg1"/>
                  </a:solidFill>
                </a:rPr>
                <a:t> BI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242-200-17, HEX: F2C811</a:t>
              </a:r>
            </a:p>
          </p:txBody>
        </p:sp>
        <p:sp>
          <p:nvSpPr>
            <p:cNvPr id="44" name="Obdélník: se zakulacenými rohy 43">
              <a:extLst>
                <a:ext uri="{FF2B5EF4-FFF2-40B4-BE49-F238E27FC236}">
                  <a16:creationId xmlns:a16="http://schemas.microsoft.com/office/drawing/2014/main" id="{DE0129E0-9006-48A0-9148-4C72D83B774D}"/>
                </a:ext>
              </a:extLst>
            </p:cNvPr>
            <p:cNvSpPr/>
            <p:nvPr/>
          </p:nvSpPr>
          <p:spPr>
            <a:xfrm>
              <a:off x="8652005" y="3346564"/>
              <a:ext cx="983981" cy="172690"/>
            </a:xfrm>
            <a:prstGeom prst="roundRect">
              <a:avLst/>
            </a:prstGeom>
            <a:solidFill>
              <a:srgbClr val="5F16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</a:t>
              </a:r>
              <a:r>
                <a:rPr lang="cs-CZ" sz="500" dirty="0" err="1">
                  <a:solidFill>
                    <a:schemeClr val="bg1"/>
                  </a:solidFill>
                </a:rPr>
                <a:t>Power</a:t>
              </a:r>
              <a:r>
                <a:rPr lang="cs-CZ" sz="500" dirty="0">
                  <a:solidFill>
                    <a:schemeClr val="bg1"/>
                  </a:solidFill>
                </a:rPr>
                <a:t> </a:t>
              </a:r>
              <a:r>
                <a:rPr lang="cs-CZ" sz="500" dirty="0" err="1">
                  <a:solidFill>
                    <a:schemeClr val="bg1"/>
                  </a:solidFill>
                </a:rPr>
                <a:t>Apps</a:t>
              </a:r>
              <a:endParaRPr lang="cs-CZ" sz="500" dirty="0">
                <a:solidFill>
                  <a:schemeClr val="bg1"/>
                </a:solidFill>
              </a:endParaRPr>
            </a:p>
            <a:p>
              <a:r>
                <a:rPr lang="cs-CZ" sz="500" dirty="0">
                  <a:solidFill>
                    <a:schemeClr val="bg1"/>
                  </a:solidFill>
                </a:rPr>
                <a:t>RGB: 95-22-97, HEX: 5F1661</a:t>
              </a:r>
            </a:p>
          </p:txBody>
        </p:sp>
        <p:sp>
          <p:nvSpPr>
            <p:cNvPr id="45" name="Obdélník: se zakulacenými rohy 44">
              <a:extLst>
                <a:ext uri="{FF2B5EF4-FFF2-40B4-BE49-F238E27FC236}">
                  <a16:creationId xmlns:a16="http://schemas.microsoft.com/office/drawing/2014/main" id="{BFCC98C2-6030-43C5-8FC8-957A8ABB49E4}"/>
                </a:ext>
              </a:extLst>
            </p:cNvPr>
            <p:cNvSpPr/>
            <p:nvPr/>
          </p:nvSpPr>
          <p:spPr>
            <a:xfrm>
              <a:off x="8652004" y="3539460"/>
              <a:ext cx="983981" cy="175001"/>
            </a:xfrm>
            <a:prstGeom prst="roundRect">
              <a:avLst/>
            </a:prstGeom>
            <a:solidFill>
              <a:srgbClr val="0A5C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</a:t>
              </a:r>
              <a:r>
                <a:rPr lang="cs-CZ" sz="500" dirty="0" err="1">
                  <a:solidFill>
                    <a:schemeClr val="bg1"/>
                  </a:solidFill>
                </a:rPr>
                <a:t>Power</a:t>
              </a:r>
              <a:r>
                <a:rPr lang="cs-CZ" sz="500" dirty="0">
                  <a:solidFill>
                    <a:schemeClr val="bg1"/>
                  </a:solidFill>
                </a:rPr>
                <a:t> </a:t>
              </a:r>
              <a:r>
                <a:rPr lang="cs-CZ" sz="500" dirty="0" err="1">
                  <a:solidFill>
                    <a:schemeClr val="bg1"/>
                  </a:solidFill>
                </a:rPr>
                <a:t>Flow</a:t>
              </a:r>
              <a:endParaRPr lang="cs-CZ" sz="500" dirty="0">
                <a:solidFill>
                  <a:schemeClr val="bg1"/>
                </a:solidFill>
              </a:endParaRPr>
            </a:p>
            <a:p>
              <a:r>
                <a:rPr lang="cs-CZ" sz="500" dirty="0">
                  <a:solidFill>
                    <a:schemeClr val="bg1"/>
                  </a:solidFill>
                </a:rPr>
                <a:t>RGB: 10-92-255, HEX: 0A5CFF</a:t>
              </a:r>
            </a:p>
          </p:txBody>
        </p:sp>
        <p:sp>
          <p:nvSpPr>
            <p:cNvPr id="46" name="Obdélník: se zakulacenými rohy 45">
              <a:extLst>
                <a:ext uri="{FF2B5EF4-FFF2-40B4-BE49-F238E27FC236}">
                  <a16:creationId xmlns:a16="http://schemas.microsoft.com/office/drawing/2014/main" id="{C8BB9379-FF6A-4C04-BA28-097B1DC7D282}"/>
                </a:ext>
              </a:extLst>
            </p:cNvPr>
            <p:cNvSpPr/>
            <p:nvPr/>
          </p:nvSpPr>
          <p:spPr>
            <a:xfrm>
              <a:off x="8652004" y="3737036"/>
              <a:ext cx="983981" cy="175000"/>
            </a:xfrm>
            <a:prstGeom prst="roundRect">
              <a:avLst/>
            </a:prstGeom>
            <a:solidFill>
              <a:srgbClr val="107C1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Green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16-124-16, HEX: 107C10</a:t>
              </a:r>
            </a:p>
          </p:txBody>
        </p:sp>
        <p:sp>
          <p:nvSpPr>
            <p:cNvPr id="47" name="Obdélník: se zakulacenými rohy 46">
              <a:extLst>
                <a:ext uri="{FF2B5EF4-FFF2-40B4-BE49-F238E27FC236}">
                  <a16:creationId xmlns:a16="http://schemas.microsoft.com/office/drawing/2014/main" id="{DEFCD821-273E-45BB-A5EF-5C92073D0B0D}"/>
                </a:ext>
              </a:extLst>
            </p:cNvPr>
            <p:cNvSpPr/>
            <p:nvPr/>
          </p:nvSpPr>
          <p:spPr>
            <a:xfrm>
              <a:off x="8652004" y="3938382"/>
              <a:ext cx="983981" cy="175000"/>
            </a:xfrm>
            <a:prstGeom prst="roundRect">
              <a:avLst/>
            </a:prstGeom>
            <a:solidFill>
              <a:srgbClr val="F653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Microsoft LOGO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246-83-20, HEX: F65314</a:t>
              </a:r>
            </a:p>
          </p:txBody>
        </p:sp>
        <p:sp>
          <p:nvSpPr>
            <p:cNvPr id="48" name="Obdélník: se zakulacenými rohy 47">
              <a:extLst>
                <a:ext uri="{FF2B5EF4-FFF2-40B4-BE49-F238E27FC236}">
                  <a16:creationId xmlns:a16="http://schemas.microsoft.com/office/drawing/2014/main" id="{0D05A8EE-93DC-41AF-BE56-D7DF4EE0B1F3}"/>
                </a:ext>
              </a:extLst>
            </p:cNvPr>
            <p:cNvSpPr/>
            <p:nvPr/>
          </p:nvSpPr>
          <p:spPr>
            <a:xfrm>
              <a:off x="8652004" y="4133686"/>
              <a:ext cx="983981" cy="175000"/>
            </a:xfrm>
            <a:prstGeom prst="roundRect">
              <a:avLst/>
            </a:prstGeom>
            <a:solidFill>
              <a:srgbClr val="00A1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Microsoft LOGO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0-161-241, HEX: 00A1F1</a:t>
              </a:r>
            </a:p>
          </p:txBody>
        </p:sp>
        <p:sp>
          <p:nvSpPr>
            <p:cNvPr id="49" name="Obdélník: se zakulacenými rohy 48">
              <a:extLst>
                <a:ext uri="{FF2B5EF4-FFF2-40B4-BE49-F238E27FC236}">
                  <a16:creationId xmlns:a16="http://schemas.microsoft.com/office/drawing/2014/main" id="{7C2EA0C5-E63A-4AAD-B714-9CD3864CCCC6}"/>
                </a:ext>
              </a:extLst>
            </p:cNvPr>
            <p:cNvSpPr/>
            <p:nvPr/>
          </p:nvSpPr>
          <p:spPr>
            <a:xfrm>
              <a:off x="8652003" y="4330181"/>
              <a:ext cx="983981" cy="175000"/>
            </a:xfrm>
            <a:prstGeom prst="roundRect">
              <a:avLst/>
            </a:prstGeom>
            <a:solidFill>
              <a:srgbClr val="7CBB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Microsoft LOGO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124-187-0, HEX: 7CBB00</a:t>
              </a:r>
            </a:p>
          </p:txBody>
        </p:sp>
        <p:sp>
          <p:nvSpPr>
            <p:cNvPr id="50" name="Obdélník: se zakulacenými rohy 49">
              <a:extLst>
                <a:ext uri="{FF2B5EF4-FFF2-40B4-BE49-F238E27FC236}">
                  <a16:creationId xmlns:a16="http://schemas.microsoft.com/office/drawing/2014/main" id="{5B9B2FD8-8DA5-44C0-AEAE-5B5B22A02415}"/>
                </a:ext>
              </a:extLst>
            </p:cNvPr>
            <p:cNvSpPr/>
            <p:nvPr/>
          </p:nvSpPr>
          <p:spPr>
            <a:xfrm>
              <a:off x="8652006" y="2568672"/>
              <a:ext cx="983981" cy="175000"/>
            </a:xfrm>
            <a:prstGeom prst="roundRect">
              <a:avLst/>
            </a:prstGeom>
            <a:solidFill>
              <a:srgbClr val="001C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Dynamics 365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0-28-68, HEX: 001C44</a:t>
              </a:r>
            </a:p>
          </p:txBody>
        </p:sp>
        <p:sp>
          <p:nvSpPr>
            <p:cNvPr id="51" name="Obdélník: se zakulacenými rohy 50">
              <a:extLst>
                <a:ext uri="{FF2B5EF4-FFF2-40B4-BE49-F238E27FC236}">
                  <a16:creationId xmlns:a16="http://schemas.microsoft.com/office/drawing/2014/main" id="{A60D4B8B-9953-4574-98E4-0490D42315E0}"/>
                </a:ext>
              </a:extLst>
            </p:cNvPr>
            <p:cNvSpPr/>
            <p:nvPr/>
          </p:nvSpPr>
          <p:spPr>
            <a:xfrm>
              <a:off x="8652002" y="4525925"/>
              <a:ext cx="983981" cy="175000"/>
            </a:xfrm>
            <a:prstGeom prst="roundRect">
              <a:avLst/>
            </a:prstGeom>
            <a:solidFill>
              <a:srgbClr val="FFBB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Microsoft LOGO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255-187-0, HEX: FFBB00</a:t>
              </a:r>
            </a:p>
          </p:txBody>
        </p:sp>
        <p:sp>
          <p:nvSpPr>
            <p:cNvPr id="52" name="TextovéPole 51">
              <a:extLst>
                <a:ext uri="{FF2B5EF4-FFF2-40B4-BE49-F238E27FC236}">
                  <a16:creationId xmlns:a16="http://schemas.microsoft.com/office/drawing/2014/main" id="{55D91DE6-3343-4D8E-AA38-0C79BAE7D906}"/>
                </a:ext>
              </a:extLst>
            </p:cNvPr>
            <p:cNvSpPr txBox="1"/>
            <p:nvPr/>
          </p:nvSpPr>
          <p:spPr>
            <a:xfrm rot="16200000">
              <a:off x="7521568" y="3460577"/>
              <a:ext cx="1999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800" dirty="0"/>
                <a:t>Microsoft barvy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055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1693DA5-3ADB-B240-84B4-09725DAC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5914799-8C19-7547-A436-9496C6E2C1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870450"/>
            <a:ext cx="2133600" cy="273050"/>
          </a:xfrm>
        </p:spPr>
        <p:txBody>
          <a:bodyPr/>
          <a:lstStyle/>
          <a:p>
            <a:fld id="{3B0BBEA9-92D2-4262-B587-B606C37867B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26030"/>
      </p:ext>
    </p:extLst>
  </p:cSld>
  <p:clrMapOvr>
    <a:masterClrMapping/>
  </p:clrMapOvr>
</p:sld>
</file>

<file path=ppt/theme/theme1.xml><?xml version="1.0" encoding="utf-8"?>
<a:theme xmlns:a="http://schemas.openxmlformats.org/drawingml/2006/main" name="Navertica_Grey">
  <a:themeElements>
    <a:clrScheme name="MOTIV_BARVY_Navertica">
      <a:dk1>
        <a:srgbClr val="000000"/>
      </a:dk1>
      <a:lt1>
        <a:srgbClr val="FFFFFF"/>
      </a:lt1>
      <a:dk2>
        <a:srgbClr val="6A5E4F"/>
      </a:dk2>
      <a:lt2>
        <a:srgbClr val="EAE6E6"/>
      </a:lt2>
      <a:accent1>
        <a:srgbClr val="FE6803"/>
      </a:accent1>
      <a:accent2>
        <a:srgbClr val="FF9117"/>
      </a:accent2>
      <a:accent3>
        <a:srgbClr val="FFD05F"/>
      </a:accent3>
      <a:accent4>
        <a:srgbClr val="2863A2"/>
      </a:accent4>
      <a:accent5>
        <a:srgbClr val="00A2FF"/>
      </a:accent5>
      <a:accent6>
        <a:srgbClr val="00A5A6"/>
      </a:accent6>
      <a:hlink>
        <a:srgbClr val="2863A2"/>
      </a:hlink>
      <a:folHlink>
        <a:srgbClr val="6A5E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6804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ZENTACE_SABLONA_Navertica_UPDATE" id="{439A1E8D-08F4-5346-93C5-BDEC7ADBE7EF}" vid="{64C7B2FC-EC15-2140-AD02-EAF004CF5E88}"/>
    </a:ext>
  </a:extLst>
</a:theme>
</file>

<file path=ppt/theme/theme2.xml><?xml version="1.0" encoding="utf-8"?>
<a:theme xmlns:a="http://schemas.openxmlformats.org/drawingml/2006/main" name="Navertica_black">
  <a:themeElements>
    <a:clrScheme name="MOTIV_BARVY_Navertica">
      <a:dk1>
        <a:srgbClr val="000000"/>
      </a:dk1>
      <a:lt1>
        <a:srgbClr val="FFFFFF"/>
      </a:lt1>
      <a:dk2>
        <a:srgbClr val="6A5E4F"/>
      </a:dk2>
      <a:lt2>
        <a:srgbClr val="EAE6E6"/>
      </a:lt2>
      <a:accent1>
        <a:srgbClr val="FE6803"/>
      </a:accent1>
      <a:accent2>
        <a:srgbClr val="FF9117"/>
      </a:accent2>
      <a:accent3>
        <a:srgbClr val="FFD05F"/>
      </a:accent3>
      <a:accent4>
        <a:srgbClr val="2863A2"/>
      </a:accent4>
      <a:accent5>
        <a:srgbClr val="00A2FF"/>
      </a:accent5>
      <a:accent6>
        <a:srgbClr val="00A5A6"/>
      </a:accent6>
      <a:hlink>
        <a:srgbClr val="2863A2"/>
      </a:hlink>
      <a:folHlink>
        <a:srgbClr val="6A5E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ZENTACE_SABLONA_Navertica_UPDATE" id="{439A1E8D-08F4-5346-93C5-BDEC7ADBE7EF}" vid="{B14F0159-BA9C-574D-93C6-86570D8BEDD6}"/>
    </a:ext>
  </a:extLst>
</a:theme>
</file>

<file path=ppt/theme/theme3.xml><?xml version="1.0" encoding="utf-8"?>
<a:theme xmlns:a="http://schemas.openxmlformats.org/drawingml/2006/main" name="Navertica_White">
  <a:themeElements>
    <a:clrScheme name="MOTIV_BARVY_Navertica">
      <a:dk1>
        <a:srgbClr val="000000"/>
      </a:dk1>
      <a:lt1>
        <a:srgbClr val="FFFFFF"/>
      </a:lt1>
      <a:dk2>
        <a:srgbClr val="6A5E4F"/>
      </a:dk2>
      <a:lt2>
        <a:srgbClr val="EAE6E6"/>
      </a:lt2>
      <a:accent1>
        <a:srgbClr val="FE6803"/>
      </a:accent1>
      <a:accent2>
        <a:srgbClr val="FF9117"/>
      </a:accent2>
      <a:accent3>
        <a:srgbClr val="FFD05F"/>
      </a:accent3>
      <a:accent4>
        <a:srgbClr val="2863A2"/>
      </a:accent4>
      <a:accent5>
        <a:srgbClr val="00A2FF"/>
      </a:accent5>
      <a:accent6>
        <a:srgbClr val="00A5A6"/>
      </a:accent6>
      <a:hlink>
        <a:srgbClr val="2863A2"/>
      </a:hlink>
      <a:folHlink>
        <a:srgbClr val="6A5E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ZENTACE_SABLONA_Navertica_UPDATE" id="{439A1E8D-08F4-5346-93C5-BDEC7ADBE7EF}" vid="{293A77B3-335E-6145-8F9F-4C2CBA023A73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azyk xmlns="3d857c15-e068-41c6-a1a9-16b3cf66308e">Čeština</Jazyk>
    <Datum_x0020_dokumentu xmlns="1cee3ea1-b7c6-4c7b-99eb-9706fa368c1e">2019-07-15T22:00:00+00:00</Datum_x0020_dokumentu>
    <mktg_OblastiVertikaly xmlns="1cee3ea1-b7c6-4c7b-99eb-9706fa368c1e"/>
    <IconOverlay xmlns="http://schemas.microsoft.com/sharepoint/v4" xsi:nil="true"/>
    <mktg_StavDokumentu xmlns="1cee3ea1-b7c6-4c7b-99eb-9706fa368c1e">11</mktg_StavDokumentu>
    <mktg_ProduktyPlatformy xmlns="1cee3ea1-b7c6-4c7b-99eb-9706fa368c1e"/>
    <Poznámka xmlns="1cee3ea1-b7c6-4c7b-99eb-9706fa368c1e" xsi:nil="true"/>
    <NVR_Responsible xmlns="3d857c15-e068-41c6-a1a9-16b3cf66308e">
      <UserInfo>
        <DisplayName/>
        <AccountId xsi:nil="true"/>
        <AccountType/>
      </UserInfo>
    </NVR_Responsible>
    <NVR_Supplier xmlns="3d857c15-e068-41c6-a1a9-16b3cf66308e" xsi:nil="true"/>
    <mktg_Proces xmlns="1cee3ea1-b7c6-4c7b-99eb-9706fa368c1e">19</mktg_Proces>
    <mktg_ZarazeniDokumentu xmlns="1cee3ea1-b7c6-4c7b-99eb-9706fa368c1e">17</mktg_ZarazeniDokumentu>
    <NVR_EnvelopeLookup_Serial xmlns="1cee3ea1-b7c6-4c7b-99eb-9706fa368c1e" xsi:nil="true"/>
    <_dlc_DocId xmlns="ebba5668-0ce9-4b55-ad5a-9593098aed32">ESYXQDZSE65U-1160454768-1259</_dlc_DocId>
    <_dlc_DocIdUrl xmlns="ebba5668-0ce9-4b55-ad5a-9593098aed32">
      <Url>https://qmp.navertica.com/mktg/_layouts/15/DocIdRedir.aspx?ID=ESYXQDZSE65U-1160454768-1259</Url>
      <Description>ESYXQDZSE65U-1160454768-1259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428F6FD7C0745893454B2A0E83817" ma:contentTypeVersion="25" ma:contentTypeDescription="Create a new document." ma:contentTypeScope="" ma:versionID="1713019925f14adabc718b3aba11fc4d">
  <xsd:schema xmlns:xsd="http://www.w3.org/2001/XMLSchema" xmlns:xs="http://www.w3.org/2001/XMLSchema" xmlns:p="http://schemas.microsoft.com/office/2006/metadata/properties" xmlns:ns2="3d857c15-e068-41c6-a1a9-16b3cf66308e" xmlns:ns3="1cee3ea1-b7c6-4c7b-99eb-9706fa368c1e" xmlns:ns4="ebba5668-0ce9-4b55-ad5a-9593098aed32" xmlns:ns5="http://schemas.microsoft.com/sharepoint/v4" targetNamespace="http://schemas.microsoft.com/office/2006/metadata/properties" ma:root="true" ma:fieldsID="0e66e06f2060c6c45f7139ef22dca979" ns2:_="" ns3:_="" ns4:_="" ns5:_="">
    <xsd:import namespace="3d857c15-e068-41c6-a1a9-16b3cf66308e"/>
    <xsd:import namespace="1cee3ea1-b7c6-4c7b-99eb-9706fa368c1e"/>
    <xsd:import namespace="ebba5668-0ce9-4b55-ad5a-9593098aed3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NVR_Responsible" minOccurs="0"/>
                <xsd:element ref="ns3:NVR_EnvelopeLookup_Serial" minOccurs="0"/>
                <xsd:element ref="ns3:mktg_StavDokumentu" minOccurs="0"/>
                <xsd:element ref="ns3:Datum_x0020_dokumentu" minOccurs="0"/>
                <xsd:element ref="ns3:mktg_Proces" minOccurs="0"/>
                <xsd:element ref="ns3:mktg_ZarazeniDokumentu" minOccurs="0"/>
                <xsd:element ref="ns3:mktg_OblastiVertikaly" minOccurs="0"/>
                <xsd:element ref="ns3:mktg_ProduktyPlatformy" minOccurs="0"/>
                <xsd:element ref="ns2:Jazyk" minOccurs="0"/>
                <xsd:element ref="ns3:Poznámka" minOccurs="0"/>
                <xsd:element ref="ns2:NVR_Supplier" minOccurs="0"/>
                <xsd:element ref="ns3:SharedWithUsers" minOccurs="0"/>
                <xsd:element ref="ns4:_dlc_DocIdUrl" minOccurs="0"/>
                <xsd:element ref="ns4:_dlc_DocIdPersistId" minOccurs="0"/>
                <xsd:element ref="ns5:IconOverlay" minOccurs="0"/>
                <xsd:element ref="ns4:_dlc_DocId" minOccurs="0"/>
                <xsd:element ref="ns2:WorkFlowStatusSeri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57c15-e068-41c6-a1a9-16b3cf66308e" elementFormDefault="qualified">
    <xsd:import namespace="http://schemas.microsoft.com/office/2006/documentManagement/types"/>
    <xsd:import namespace="http://schemas.microsoft.com/office/infopath/2007/PartnerControls"/>
    <xsd:element name="NVR_Responsible" ma:index="1" nillable="true" ma:displayName="Zodpovídá" ma:list="UserInfo" ma:SharePointGroup="0" ma:internalName="NVR_Responsibl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azyk" ma:index="9" nillable="true" ma:displayName="Jazyk" ma:default="Čeština" ma:format="Dropdown" ma:internalName="Jazyk">
      <xsd:simpleType>
        <xsd:restriction base="dms:Choice">
          <xsd:enumeration value="Čeština"/>
          <xsd:enumeration value="English"/>
          <xsd:enumeration value="Slovenčina"/>
          <xsd:enumeration value="Deutsch"/>
        </xsd:restriction>
      </xsd:simpleType>
    </xsd:element>
    <xsd:element name="NVR_Supplier" ma:index="11" nillable="true" ma:displayName="Dodavatel" ma:list="{30788149-e60a-4a8a-9829-f3223fe8ebbe}" ma:internalName="NVR_Supplier" ma:showField="Title">
      <xsd:simpleType>
        <xsd:restriction base="dms:Lookup"/>
      </xsd:simpleType>
    </xsd:element>
    <xsd:element name="WorkFlowStatusSerial" ma:index="24" nillable="true" ma:displayName="Stav schvalování" ma:list="{8ACA93BE-5434-4456-A017-0F31323FD72A}" ma:internalName="WorkFlowStatusSerial" ma:readOnly="true" ma:showField="NVR_EnvelopeStatus" ma:web="1cee3ea1-b7c6-4c7b-99eb-9706fa368c1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e3ea1-b7c6-4c7b-99eb-9706fa368c1e" elementFormDefault="qualified">
    <xsd:import namespace="http://schemas.microsoft.com/office/2006/documentManagement/types"/>
    <xsd:import namespace="http://schemas.microsoft.com/office/infopath/2007/PartnerControls"/>
    <xsd:element name="NVR_EnvelopeLookup_Serial" ma:index="2" nillable="true" ma:displayName="Košilka sériová" ma:list="{8ACA93BE-5434-4456-A017-0F31323FD72A}" ma:internalName="NVR_EnvelopeLookup_Serial" ma:showField="Title" ma:web="1cee3ea1-b7c6-4c7b-99eb-9706fa368c1e">
      <xsd:simpleType>
        <xsd:restriction base="dms:Lookup"/>
      </xsd:simpleType>
    </xsd:element>
    <xsd:element name="mktg_StavDokumentu" ma:index="3" nillable="true" ma:displayName="Status dokumentu" ma:list="{c0f25293-1e62-4406-bead-85f117c704d1}" ma:internalName="mktg_StavDokumentu" ma:showField="Title" ma:web="1cee3ea1-b7c6-4c7b-99eb-9706fa368c1e">
      <xsd:simpleType>
        <xsd:restriction base="dms:Lookup"/>
      </xsd:simpleType>
    </xsd:element>
    <xsd:element name="Datum_x0020_dokumentu" ma:index="4" nillable="true" ma:displayName="Datum dokumentu" ma:default="[today]" ma:description="Datum, od kterého je položka aktuální" ma:format="DateOnly" ma:internalName="Datum_x0020_dokumentu">
      <xsd:simpleType>
        <xsd:restriction base="dms:DateTime"/>
      </xsd:simpleType>
    </xsd:element>
    <xsd:element name="mktg_Proces" ma:index="5" nillable="true" ma:displayName="Fáze" ma:list="{6e766ef0-7dd0-425f-911e-3bcd2fb393f5}" ma:internalName="mktg_Proces" ma:showField="Title" ma:web="1cee3ea1-b7c6-4c7b-99eb-9706fa368c1e">
      <xsd:simpleType>
        <xsd:restriction base="dms:Lookup"/>
      </xsd:simpleType>
    </xsd:element>
    <xsd:element name="mktg_ZarazeniDokumentu" ma:index="6" nillable="true" ma:displayName="Typ dokumentu" ma:list="{1e7273bc-372d-4a5e-b24f-3ae7460e00f5}" ma:internalName="mktg_ZarazeniDokumentu" ma:showField="Title" ma:web="1cee3ea1-b7c6-4c7b-99eb-9706fa368c1e">
      <xsd:simpleType>
        <xsd:restriction base="dms:Lookup"/>
      </xsd:simpleType>
    </xsd:element>
    <xsd:element name="mktg_OblastiVertikaly" ma:index="7" nillable="true" ma:displayName="Oblasti a vertikály" ma:list="{8ddcfd13-2229-4b2e-b707-275de4b6d743}" ma:internalName="mktg_OblastiVertikaly" ma:showField="Title" ma:web="1cee3ea1-b7c6-4c7b-99eb-9706fa368c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ktg_ProduktyPlatformy" ma:index="8" nillable="true" ma:displayName="Produkty a platformy" ma:list="{a28eb338-14f2-435e-a220-b45db99a1f30}" ma:internalName="mktg_ProduktyPlatformy" ma:showField="Title" ma:web="1cee3ea1-b7c6-4c7b-99eb-9706fa368c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oznámka" ma:index="10" nillable="true" ma:displayName="Poznámka" ma:description="Doplňující informace" ma:internalName="Pozn_x00e1_mka">
      <xsd:simpleType>
        <xsd:restriction base="dms:Note">
          <xsd:maxLength value="255"/>
        </xsd:restriction>
      </xsd:simple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a5668-0ce9-4b55-ad5a-9593098aed32" elementFormDefault="qualified">
    <xsd:import namespace="http://schemas.microsoft.com/office/2006/documentManagement/types"/>
    <xsd:import namespace="http://schemas.microsoft.com/office/infopath/2007/PartnerControls"/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Zachovat ID" ma:description="Ponechat ID po přidání" ma:hidden="true" ma:internalName="_dlc_DocIdPersistId" ma:readOnly="true">
      <xsd:simpleType>
        <xsd:restriction base="dms:Boolean"/>
      </xsd:simple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14312A-633C-4959-AD6A-0F4E02661877}"/>
</file>

<file path=customXml/itemProps2.xml><?xml version="1.0" encoding="utf-8"?>
<ds:datastoreItem xmlns:ds="http://schemas.openxmlformats.org/officeDocument/2006/customXml" ds:itemID="{46814D9C-2F3C-499F-87D1-AD81174C19B4}"/>
</file>

<file path=customXml/itemProps3.xml><?xml version="1.0" encoding="utf-8"?>
<ds:datastoreItem xmlns:ds="http://schemas.openxmlformats.org/officeDocument/2006/customXml" ds:itemID="{CD25A925-8A2B-42E0-9C05-540E22C649E4}"/>
</file>

<file path=customXml/itemProps4.xml><?xml version="1.0" encoding="utf-8"?>
<ds:datastoreItem xmlns:ds="http://schemas.openxmlformats.org/officeDocument/2006/customXml" ds:itemID="{548FEEBE-C36D-49E6-8D27-F05ED6B0769F}"/>
</file>

<file path=customXml/itemProps5.xml><?xml version="1.0" encoding="utf-8"?>
<ds:datastoreItem xmlns:ds="http://schemas.openxmlformats.org/officeDocument/2006/customXml" ds:itemID="{7C300757-5E5F-488D-A246-A065C2F04D30}"/>
</file>

<file path=docProps/app.xml><?xml version="1.0" encoding="utf-8"?>
<Properties xmlns="http://schemas.openxmlformats.org/officeDocument/2006/extended-properties" xmlns:vt="http://schemas.openxmlformats.org/officeDocument/2006/docPropsVTypes">
  <Template>PREZENTACE_SABLONA_Navertica_UPDATE</Template>
  <TotalTime>4785</TotalTime>
  <Words>993</Words>
  <Application>Microsoft Office PowerPoint</Application>
  <PresentationFormat>Předvádění na obrazovce (16:9)</PresentationFormat>
  <Paragraphs>348</Paragraphs>
  <Slides>15</Slides>
  <Notes>6</Notes>
  <HiddenSlides>6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Navertica_Grey</vt:lpstr>
      <vt:lpstr>Navertica_black</vt:lpstr>
      <vt:lpstr>Navertica_White</vt:lpstr>
      <vt:lpstr>Prezentace aplikace PowerPoint</vt:lpstr>
      <vt:lpstr>Hlavní informační subsystémy v nemocnici – dosavadní stav</vt:lpstr>
      <vt:lpstr>Cílový stav – ERP a KIS</vt:lpstr>
      <vt:lpstr>Prezentace aplikace PowerPoint</vt:lpstr>
      <vt:lpstr>Informační subsystémy v organizaci (i zdravotnické)</vt:lpstr>
      <vt:lpstr>Změna struktury IS ve zdravotnickém zařízení</vt:lpstr>
      <vt:lpstr>Zdravotní pojišťovny v ERP</vt:lpstr>
      <vt:lpstr>Výnosy a náklady na pacienta na lůžk. / amb. pracovišti</vt:lpstr>
      <vt:lpstr>Prezentace aplikace PowerPoint</vt:lpstr>
      <vt:lpstr>NAVERTICA Colour Palette</vt:lpstr>
      <vt:lpstr>Microsoft colour palette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Lukas Kyncl</dc:creator>
  <cp:lastModifiedBy>Lukas Kyncl</cp:lastModifiedBy>
  <cp:revision>63</cp:revision>
  <dcterms:created xsi:type="dcterms:W3CDTF">2019-04-30T06:44:13Z</dcterms:created>
  <dcterms:modified xsi:type="dcterms:W3CDTF">2019-07-16T13:57:27Z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0x01010025B428F6FD7C0745893454B2A0E83817</vt:lpwstr>
  </property>
  <property fmtid="{D5CDD505-2E9C-101B-9397-08002B2CF9AE}" pid="3" name="_dlc_DocIdItemGuid">
    <vt:lpwstr>cb8045b4-6d46-4179-bd97-ab83b054d620</vt:lpwstr>
  </property>
</Properties>
</file>