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notesMasterIdLst>
    <p:notesMasterId r:id="rId11"/>
  </p:notesMasterIdLst>
  <p:handoutMasterIdLst>
    <p:handoutMasterId r:id="rId12"/>
  </p:handoutMasterIdLst>
  <p:sldIdLst>
    <p:sldId id="291" r:id="rId2"/>
    <p:sldId id="294" r:id="rId3"/>
    <p:sldId id="295" r:id="rId4"/>
    <p:sldId id="296" r:id="rId5"/>
    <p:sldId id="297" r:id="rId6"/>
    <p:sldId id="298" r:id="rId7"/>
    <p:sldId id="301" r:id="rId8"/>
    <p:sldId id="300" r:id="rId9"/>
    <p:sldId id="286" r:id="rId1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8383"/>
    <a:srgbClr val="666666"/>
    <a:srgbClr val="005BBB"/>
    <a:srgbClr val="4DC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0"/>
    <p:restoredTop sz="95872"/>
  </p:normalViewPr>
  <p:slideViewPr>
    <p:cSldViewPr snapToGrid="0" snapToObjects="1">
      <p:cViewPr varScale="1">
        <p:scale>
          <a:sx n="106" d="100"/>
          <a:sy n="106" d="100"/>
        </p:scale>
        <p:origin x="588" y="102"/>
      </p:cViewPr>
      <p:guideLst/>
    </p:cSldViewPr>
  </p:slideViewPr>
  <p:outlineViewPr>
    <p:cViewPr>
      <p:scale>
        <a:sx n="33" d="100"/>
        <a:sy n="33" d="100"/>
      </p:scale>
      <p:origin x="0" y="-6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3928"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1D33A1-6D17-2C4C-B4C2-C83DB37352CC}" type="datetimeFigureOut">
              <a:rPr lang="en-US" smtClean="0">
                <a:latin typeface="Arial" charset="0"/>
              </a:rPr>
              <a:t>9/28/2024</a:t>
            </a:fld>
            <a:endParaRPr lang="en-US" dirty="0">
              <a:latin typeface="Arial"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9171E-5108-1245-8B63-E8B205C9AF87}"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96754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fld id="{5B96CA4F-2197-CC40-B4FC-798A937A9DC6}" type="datetimeFigureOut">
              <a:rPr lang="en-US" smtClean="0"/>
              <a:pPr/>
              <a:t>9/28/2024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charset="0"/>
              </a:defRPr>
            </a:lvl1pPr>
          </a:lstStyle>
          <a:p>
            <a:fld id="{02322656-8894-1544-92AA-01B3CF5E6182}" type="slidenum">
              <a:rPr lang="en-US" smtClean="0"/>
              <a:pPr/>
              <a:t>‹#›</a:t>
            </a:fld>
            <a:endParaRPr lang="en-US" dirty="0"/>
          </a:p>
        </p:txBody>
      </p:sp>
    </p:spTree>
    <p:extLst>
      <p:ext uri="{BB962C8B-B14F-4D97-AF65-F5344CB8AC3E}">
        <p14:creationId xmlns:p14="http://schemas.microsoft.com/office/powerpoint/2010/main" val="70275049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charset="0"/>
        <a:ea typeface="+mn-ea"/>
        <a:cs typeface="+mn-cs"/>
      </a:defRPr>
    </a:lvl1pPr>
    <a:lvl2pPr marL="609585" algn="l" defTabSz="1219170" rtl="0" eaLnBrk="1" latinLnBrk="0" hangingPunct="1">
      <a:defRPr sz="1600" kern="1200">
        <a:solidFill>
          <a:schemeClr val="tx1"/>
        </a:solidFill>
        <a:latin typeface="Arial" charset="0"/>
        <a:ea typeface="+mn-ea"/>
        <a:cs typeface="+mn-cs"/>
      </a:defRPr>
    </a:lvl2pPr>
    <a:lvl3pPr marL="1219170" algn="l" defTabSz="1219170" rtl="0" eaLnBrk="1" latinLnBrk="0" hangingPunct="1">
      <a:defRPr sz="1600" kern="1200">
        <a:solidFill>
          <a:schemeClr val="tx1"/>
        </a:solidFill>
        <a:latin typeface="Arial" charset="0"/>
        <a:ea typeface="+mn-ea"/>
        <a:cs typeface="+mn-cs"/>
      </a:defRPr>
    </a:lvl3pPr>
    <a:lvl4pPr marL="1828754" algn="l" defTabSz="1219170" rtl="0" eaLnBrk="1" latinLnBrk="0" hangingPunct="1">
      <a:defRPr sz="1600" kern="1200">
        <a:solidFill>
          <a:schemeClr val="tx1"/>
        </a:solidFill>
        <a:latin typeface="Arial" charset="0"/>
        <a:ea typeface="+mn-ea"/>
        <a:cs typeface="+mn-cs"/>
      </a:defRPr>
    </a:lvl4pPr>
    <a:lvl5pPr marL="2438339" algn="l" defTabSz="1219170" rtl="0" eaLnBrk="1" latinLnBrk="0" hangingPunct="1">
      <a:defRPr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2</a:t>
            </a:fld>
            <a:endParaRPr lang="en-US" dirty="0"/>
          </a:p>
        </p:txBody>
      </p:sp>
    </p:spTree>
    <p:extLst>
      <p:ext uri="{BB962C8B-B14F-4D97-AF65-F5344CB8AC3E}">
        <p14:creationId xmlns:p14="http://schemas.microsoft.com/office/powerpoint/2010/main" val="162218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0"/>
            <a:ext cx="12188952" cy="6858000"/>
          </a:xfrm>
          <a:prstGeom prst="rect">
            <a:avLst/>
          </a:prstGeom>
        </p:spPr>
      </p:pic>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lnSpc>
                <a:spcPct val="100000"/>
              </a:lnSpc>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chorCtr="0"/>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2066" y="5084683"/>
            <a:ext cx="7478709" cy="1068387"/>
          </a:xfrm>
          <a:prstGeom prst="rect">
            <a:avLst/>
          </a:prstGeom>
        </p:spPr>
      </p:pic>
    </p:spTree>
    <p:extLst>
      <p:ext uri="{BB962C8B-B14F-4D97-AF65-F5344CB8AC3E}">
        <p14:creationId xmlns:p14="http://schemas.microsoft.com/office/powerpoint/2010/main" val="50587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ext and Chart">
    <p:spTree>
      <p:nvGrpSpPr>
        <p:cNvPr id="1" name=""/>
        <p:cNvGrpSpPr/>
        <p:nvPr/>
      </p:nvGrpSpPr>
      <p:grpSpPr>
        <a:xfrm>
          <a:off x="0" y="0"/>
          <a:ext cx="0" cy="0"/>
          <a:chOff x="0" y="0"/>
          <a:chExt cx="0" cy="0"/>
        </a:xfrm>
      </p:grpSpPr>
      <p:sp>
        <p:nvSpPr>
          <p:cNvPr id="3" name="Chart Placeholder 2"/>
          <p:cNvSpPr>
            <a:spLocks noGrp="1"/>
          </p:cNvSpPr>
          <p:nvPr>
            <p:ph type="chart" sz="quarter" idx="16"/>
          </p:nvPr>
        </p:nvSpPr>
        <p:spPr>
          <a:xfrm>
            <a:off x="5098987" y="1320800"/>
            <a:ext cx="6388100" cy="4465639"/>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Title 3"/>
          <p:cNvSpPr>
            <a:spLocks noGrp="1"/>
          </p:cNvSpPr>
          <p:nvPr>
            <p:ph type="title" hasCustomPrompt="1"/>
          </p:nvPr>
        </p:nvSpPr>
        <p:spPr>
          <a:xfrm>
            <a:off x="569468" y="1320800"/>
            <a:ext cx="4268653" cy="716084"/>
          </a:xfrm>
          <a:prstGeom prst="rect">
            <a:avLst/>
          </a:prstGeom>
        </p:spPr>
        <p:txBody>
          <a:bodyPr anchor="b">
            <a:no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
        <p:nvSpPr>
          <p:cNvPr id="9"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a:t>Em</a:t>
            </a:r>
            <a:r>
              <a:rPr lang="en-US" dirty="0"/>
              <a:t>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and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Tree>
    <p:extLst>
      <p:ext uri="{BB962C8B-B14F-4D97-AF65-F5344CB8AC3E}">
        <p14:creationId xmlns:p14="http://schemas.microsoft.com/office/powerpoint/2010/main" val="48748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5" name="Title 1"/>
          <p:cNvSpPr>
            <a:spLocks noGrp="1"/>
          </p:cNvSpPr>
          <p:nvPr>
            <p:ph type="ctrTitle" hasCustomPrompt="1"/>
          </p:nvPr>
        </p:nvSpPr>
        <p:spPr>
          <a:xfrm>
            <a:off x="658368" y="1490663"/>
            <a:ext cx="6638544" cy="2387600"/>
          </a:xfrm>
          <a:prstGeom prst="rect">
            <a:avLst/>
          </a:prstGeom>
          <a:ln>
            <a:noFill/>
          </a:ln>
        </p:spPr>
        <p:txBody>
          <a:bodyPr lIns="0" anchor="b"/>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chor="t" anchorCtr="0">
            <a:noAutofit/>
          </a:bodyPr>
          <a:lstStyle>
            <a:lvl1pPr marL="0" indent="0" algn="l">
              <a:lnSpc>
                <a:spcPct val="100000"/>
              </a:lnSpc>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7347" y="1792"/>
            <a:ext cx="6572363" cy="938909"/>
          </a:xfrm>
          <a:prstGeom prst="rect">
            <a:avLst/>
          </a:prstGeom>
        </p:spPr>
      </p:pic>
    </p:spTree>
    <p:extLst>
      <p:ext uri="{BB962C8B-B14F-4D97-AF65-F5344CB8AC3E}">
        <p14:creationId xmlns:p14="http://schemas.microsoft.com/office/powerpoint/2010/main" val="7504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69468" y="2189263"/>
            <a:ext cx="6402832" cy="3790483"/>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a:t>Em</a:t>
            </a:r>
            <a:r>
              <a:rPr lang="en-US" dirty="0"/>
              <a:t>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
        <p:nvSpPr>
          <p:cNvPr id="4"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Tree>
    <p:extLst>
      <p:ext uri="{BB962C8B-B14F-4D97-AF65-F5344CB8AC3E}">
        <p14:creationId xmlns:p14="http://schemas.microsoft.com/office/powerpoint/2010/main" val="36689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12" name="Text Placeholder 2"/>
          <p:cNvSpPr>
            <a:spLocks noGrp="1"/>
          </p:cNvSpPr>
          <p:nvPr>
            <p:ph type="body" idx="10" hasCustomPrompt="1"/>
          </p:nvPr>
        </p:nvSpPr>
        <p:spPr>
          <a:xfrm>
            <a:off x="566928" y="2185416"/>
            <a:ext cx="4179753" cy="3511409"/>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a:t>
            </a:r>
          </a:p>
        </p:txBody>
      </p:sp>
      <p:sp>
        <p:nvSpPr>
          <p:cNvPr id="13" name="Text Placeholder 2"/>
          <p:cNvSpPr>
            <a:spLocks noGrp="1"/>
          </p:cNvSpPr>
          <p:nvPr>
            <p:ph type="body" idx="11" hasCustomPrompt="1"/>
          </p:nvPr>
        </p:nvSpPr>
        <p:spPr>
          <a:xfrm>
            <a:off x="5029200" y="2185416"/>
            <a:ext cx="4179753" cy="3511409"/>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err="1"/>
              <a:t>Etiam</a:t>
            </a:r>
            <a:r>
              <a:rPr lang="en-US" dirty="0"/>
              <a:t> </a:t>
            </a:r>
            <a:r>
              <a:rPr lang="en-US" dirty="0" err="1"/>
              <a:t>molestie</a:t>
            </a:r>
            <a:r>
              <a:rPr lang="en-US" dirty="0"/>
              <a:t> </a:t>
            </a:r>
            <a:r>
              <a:rPr lang="en-US" dirty="0" err="1"/>
              <a:t>velit</a:t>
            </a:r>
            <a:r>
              <a:rPr lang="en-US" dirty="0"/>
              <a:t> vitae dolor </a:t>
            </a:r>
            <a:r>
              <a:rPr lang="en-US" dirty="0" err="1"/>
              <a:t>euismod</a:t>
            </a:r>
            <a:r>
              <a:rPr lang="en-US" dirty="0"/>
              <a:t>, sit </a:t>
            </a:r>
            <a:r>
              <a:rPr lang="en-US" dirty="0" err="1"/>
              <a:t>amet</a:t>
            </a:r>
            <a:r>
              <a:rPr lang="en-US" dirty="0"/>
              <a:t> </a:t>
            </a:r>
            <a:r>
              <a:rPr lang="en-US" dirty="0" err="1"/>
              <a:t>finibus</a:t>
            </a:r>
            <a:r>
              <a:rPr lang="en-US" dirty="0"/>
              <a:t> </a:t>
            </a:r>
            <a:r>
              <a:rPr lang="en-US" dirty="0" err="1"/>
              <a:t>risus</a:t>
            </a:r>
            <a:r>
              <a:rPr lang="en-US" dirty="0"/>
              <a:t> </a:t>
            </a:r>
            <a:r>
              <a:rPr lang="en-US" dirty="0" err="1"/>
              <a:t>mattis</a:t>
            </a:r>
            <a:r>
              <a:rPr lang="en-US" dirty="0"/>
              <a:t>. In </a:t>
            </a:r>
            <a:r>
              <a:rPr lang="en-US" dirty="0" err="1"/>
              <a:t>ornare</a:t>
            </a:r>
            <a:r>
              <a:rPr lang="en-US" dirty="0"/>
              <a:t> convallis </a:t>
            </a:r>
            <a:r>
              <a:rPr lang="en-US" dirty="0" err="1"/>
              <a:t>velit</a:t>
            </a:r>
            <a:r>
              <a:rPr lang="en-US" dirty="0"/>
              <a:t> vitae cursus. Integer </a:t>
            </a:r>
            <a:r>
              <a:rPr lang="en-US" dirty="0" err="1"/>
              <a:t>egestas</a:t>
            </a:r>
            <a:r>
              <a:rPr lang="en-US" dirty="0"/>
              <a:t> sit </a:t>
            </a:r>
            <a:r>
              <a:rPr lang="en-US" dirty="0" err="1"/>
              <a:t>amet</a:t>
            </a:r>
            <a:r>
              <a:rPr lang="en-US" dirty="0"/>
              <a:t> mi </a:t>
            </a:r>
            <a:r>
              <a:rPr lang="en-US" dirty="0" err="1"/>
              <a:t>vehicula</a:t>
            </a:r>
            <a:r>
              <a:rPr lang="en-US" dirty="0"/>
              <a:t> </a:t>
            </a:r>
            <a:r>
              <a:rPr lang="en-US" dirty="0" err="1"/>
              <a:t>sollicitudin</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a:t>
            </a:r>
          </a:p>
        </p:txBody>
      </p:sp>
      <p:sp>
        <p:nvSpPr>
          <p:cNvPr id="5"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Tree>
    <p:extLst>
      <p:ext uri="{BB962C8B-B14F-4D97-AF65-F5344CB8AC3E}">
        <p14:creationId xmlns:p14="http://schemas.microsoft.com/office/powerpoint/2010/main" val="6185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8557757" cy="3732425"/>
          </a:xfrm>
          <a:prstGeom prst="rect">
            <a:avLst/>
          </a:prstGeom>
        </p:spPr>
        <p:txBody>
          <a:bodyPr lIns="182880" rIns="182880">
            <a:noAutofit/>
          </a:bodyPr>
          <a:lstStyle>
            <a:lvl1pPr marL="457200" marR="0" indent="-406400" algn="l" defTabSz="914400" rtl="0" eaLnBrk="1" fontAlgn="auto" latinLnBrk="0" hangingPunct="1">
              <a:lnSpc>
                <a:spcPct val="100000"/>
              </a:lnSpc>
              <a:spcBef>
                <a:spcPts val="1000"/>
              </a:spcBef>
              <a:spcAft>
                <a:spcPts val="0"/>
              </a:spcAft>
              <a:buClr>
                <a:srgbClr val="005BBB"/>
              </a:buClr>
              <a:buSzPct val="109000"/>
              <a:buFont typeface="Arial" charset="0"/>
              <a:buChar char="•"/>
              <a:tabLst/>
              <a:defRPr sz="20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r>
              <a:rPr lang="en-US" dirty="0" err="1"/>
              <a:t>Quisque</a:t>
            </a:r>
            <a:r>
              <a:rPr lang="en-US" dirty="0"/>
              <a:t> ac </a:t>
            </a:r>
            <a:r>
              <a:rPr lang="en-US" dirty="0" err="1"/>
              <a:t>orci</a:t>
            </a:r>
            <a:r>
              <a:rPr lang="en-US" dirty="0"/>
              <a:t> in </a:t>
            </a:r>
            <a:r>
              <a:rPr lang="en-US" dirty="0" err="1"/>
              <a:t>turpis</a:t>
            </a:r>
            <a:r>
              <a:rPr lang="en-US" dirty="0"/>
              <a:t> </a:t>
            </a:r>
            <a:r>
              <a:rPr lang="en-US" dirty="0" err="1"/>
              <a:t>dapibus</a:t>
            </a:r>
            <a:r>
              <a:rPr lang="en-US" dirty="0"/>
              <a:t> </a:t>
            </a:r>
            <a:r>
              <a:rPr lang="en-US" dirty="0" err="1"/>
              <a:t>sagittis</a:t>
            </a:r>
            <a:r>
              <a:rPr lang="en-US" dirty="0"/>
              <a:t>.</a:t>
            </a:r>
          </a:p>
          <a:p>
            <a:r>
              <a:rPr lang="en-US" dirty="0" err="1"/>
              <a:t>Donec</a:t>
            </a:r>
            <a:r>
              <a:rPr lang="en-US" dirty="0"/>
              <a:t> vitae </a:t>
            </a:r>
            <a:r>
              <a:rPr lang="en-US" dirty="0" err="1"/>
              <a:t>justo</a:t>
            </a:r>
            <a:r>
              <a:rPr lang="en-US" dirty="0"/>
              <a:t> et </a:t>
            </a:r>
            <a:r>
              <a:rPr lang="en-US" dirty="0" err="1"/>
              <a:t>neque</a:t>
            </a:r>
            <a:r>
              <a:rPr lang="en-US" dirty="0"/>
              <a:t> </a:t>
            </a:r>
            <a:r>
              <a:rPr lang="en-US" dirty="0" err="1"/>
              <a:t>mollis</a:t>
            </a:r>
            <a:r>
              <a:rPr lang="en-US" dirty="0"/>
              <a:t> </a:t>
            </a:r>
            <a:r>
              <a:rPr lang="en-US" dirty="0" err="1"/>
              <a:t>consectetur</a:t>
            </a:r>
            <a:r>
              <a:rPr lang="en-US" dirty="0"/>
              <a:t>.</a:t>
            </a:r>
          </a:p>
          <a:p>
            <a:r>
              <a:rPr lang="en-US" dirty="0" err="1"/>
              <a:t>Etiam</a:t>
            </a:r>
            <a:r>
              <a:rPr lang="en-US" dirty="0"/>
              <a:t> </a:t>
            </a:r>
            <a:r>
              <a:rPr lang="en-US" dirty="0" err="1"/>
              <a:t>aliquet</a:t>
            </a:r>
            <a:r>
              <a:rPr lang="en-US" dirty="0"/>
              <a:t> ex </a:t>
            </a:r>
            <a:r>
              <a:rPr lang="en-US" dirty="0" err="1"/>
              <a:t>sed</a:t>
            </a:r>
            <a:r>
              <a:rPr lang="en-US" dirty="0"/>
              <a:t> </a:t>
            </a:r>
            <a:r>
              <a:rPr lang="en-US" dirty="0" err="1"/>
              <a:t>bibendum</a:t>
            </a:r>
            <a:r>
              <a:rPr lang="en-US" dirty="0"/>
              <a:t> </a:t>
            </a:r>
            <a:r>
              <a:rPr lang="en-US" dirty="0" err="1"/>
              <a:t>consequat</a:t>
            </a:r>
            <a:r>
              <a:rPr lang="en-US" dirty="0"/>
              <a:t>.</a:t>
            </a:r>
          </a:p>
          <a:p>
            <a:r>
              <a:rPr lang="en-US" dirty="0" err="1"/>
              <a:t>Cras</a:t>
            </a:r>
            <a:r>
              <a:rPr lang="en-US" dirty="0"/>
              <a:t> </a:t>
            </a:r>
            <a:r>
              <a:rPr lang="en-US" dirty="0" err="1"/>
              <a:t>lacinia</a:t>
            </a:r>
            <a:r>
              <a:rPr lang="en-US" dirty="0"/>
              <a:t> </a:t>
            </a:r>
            <a:r>
              <a:rPr lang="en-US" dirty="0" err="1"/>
              <a:t>est</a:t>
            </a:r>
            <a:r>
              <a:rPr lang="en-US" dirty="0"/>
              <a:t> ac </a:t>
            </a:r>
            <a:r>
              <a:rPr lang="en-US" dirty="0" err="1"/>
              <a:t>elit</a:t>
            </a:r>
            <a:r>
              <a:rPr lang="en-US" dirty="0"/>
              <a:t> </a:t>
            </a:r>
            <a:r>
              <a:rPr lang="en-US" dirty="0" err="1"/>
              <a:t>dignissim</a:t>
            </a:r>
            <a:r>
              <a:rPr lang="en-US" dirty="0"/>
              <a:t> </a:t>
            </a:r>
            <a:r>
              <a:rPr lang="en-US" dirty="0" err="1"/>
              <a:t>varius</a:t>
            </a:r>
            <a:r>
              <a:rPr lang="en-US" dirty="0"/>
              <a:t>.</a:t>
            </a:r>
          </a:p>
          <a:p>
            <a:r>
              <a:rPr lang="en-US" dirty="0" err="1"/>
              <a:t>Duis</a:t>
            </a:r>
            <a:r>
              <a:rPr lang="en-US" dirty="0"/>
              <a:t> sit </a:t>
            </a:r>
            <a:r>
              <a:rPr lang="en-US" dirty="0" err="1"/>
              <a:t>amet</a:t>
            </a:r>
            <a:r>
              <a:rPr lang="en-US" dirty="0"/>
              <a:t> </a:t>
            </a:r>
            <a:r>
              <a:rPr lang="en-US" dirty="0" err="1"/>
              <a:t>odio</a:t>
            </a:r>
            <a:r>
              <a:rPr lang="en-US" dirty="0"/>
              <a:t> </a:t>
            </a:r>
            <a:r>
              <a:rPr lang="en-US" dirty="0" err="1"/>
              <a:t>facilisis</a:t>
            </a:r>
            <a:r>
              <a:rPr lang="en-US" dirty="0"/>
              <a:t> </a:t>
            </a:r>
            <a:r>
              <a:rPr lang="en-US" dirty="0" err="1"/>
              <a:t>turpis</a:t>
            </a:r>
            <a:r>
              <a:rPr lang="en-US" dirty="0"/>
              <a:t> </a:t>
            </a:r>
            <a:r>
              <a:rPr lang="en-US" dirty="0" err="1"/>
              <a:t>sodales</a:t>
            </a:r>
            <a:r>
              <a:rPr lang="en-US" dirty="0"/>
              <a:t> </a:t>
            </a:r>
            <a:r>
              <a:rPr lang="en-US" dirty="0" err="1"/>
              <a:t>placerat</a:t>
            </a:r>
            <a:r>
              <a:rPr lang="en-US" dirty="0"/>
              <a:t>.</a:t>
            </a:r>
          </a:p>
          <a:p>
            <a:r>
              <a:rPr lang="en-US" dirty="0"/>
              <a:t>Justo et neque odio facilisis turpis </a:t>
            </a:r>
            <a:r>
              <a:rPr lang="en-US" dirty="0" err="1"/>
              <a:t>sodales</a:t>
            </a:r>
            <a:r>
              <a:rPr lang="en-US" dirty="0"/>
              <a:t> placerat.</a:t>
            </a:r>
          </a:p>
        </p:txBody>
      </p:sp>
      <p:sp>
        <p:nvSpPr>
          <p:cNvPr id="4"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Tree>
    <p:extLst>
      <p:ext uri="{BB962C8B-B14F-4D97-AF65-F5344CB8AC3E}">
        <p14:creationId xmlns:p14="http://schemas.microsoft.com/office/powerpoint/2010/main" val="3074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
        <p:nvSpPr>
          <p:cNvPr id="7" name="Content Placeholder 6"/>
          <p:cNvSpPr>
            <a:spLocks noGrp="1"/>
          </p:cNvSpPr>
          <p:nvPr>
            <p:ph sz="quarter" idx="10" hasCustomPrompt="1"/>
          </p:nvPr>
        </p:nvSpPr>
        <p:spPr>
          <a:xfrm>
            <a:off x="566928" y="2185416"/>
            <a:ext cx="9678987" cy="3848100"/>
          </a:xfrm>
          <a:prstGeom prst="rect">
            <a:avLst/>
          </a:prstGeom>
        </p:spPr>
        <p:txBody>
          <a:bodyPr/>
          <a:lstStyle>
            <a:lvl1pPr marL="0" indent="0">
              <a:lnSpc>
                <a:spcPct val="100000"/>
              </a:lnSpc>
              <a:buClr>
                <a:srgbClr val="005BBB"/>
              </a:buClr>
              <a:buFontTx/>
              <a:buNone/>
              <a:defRPr sz="1700" b="1">
                <a:solidFill>
                  <a:srgbClr val="005BBB"/>
                </a:solidFill>
                <a:latin typeface="Arial" charset="0"/>
                <a:ea typeface="Arial" charset="0"/>
                <a:cs typeface="Arial" charset="0"/>
              </a:defRPr>
            </a:lvl1pPr>
            <a:lvl2pPr marL="736600" indent="-279400">
              <a:lnSpc>
                <a:spcPct val="100000"/>
              </a:lnSpc>
              <a:buClr>
                <a:srgbClr val="005BBB"/>
              </a:buClr>
              <a:buFont typeface="Arial" charset="0"/>
              <a:buChar char="•"/>
              <a:tabLst/>
              <a:defRPr sz="200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a:solidFill>
                  <a:schemeClr val="tx1"/>
                </a:solidFill>
                <a:latin typeface="Arial" charset="0"/>
                <a:ea typeface="Arial" charset="0"/>
                <a:cs typeface="Arial"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a:t>CLICK TO EDIT MASTER TEXT STYLES</a:t>
            </a:r>
          </a:p>
          <a:p>
            <a:pPr lvl="1"/>
            <a:r>
              <a:rPr lang="en-US" dirty="0"/>
              <a:t>Second level text</a:t>
            </a:r>
          </a:p>
          <a:p>
            <a:pPr lvl="2"/>
            <a:r>
              <a:rPr lang="en-US" dirty="0"/>
              <a:t>Third level</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a:p>
            <a:pPr lvl="0"/>
            <a:r>
              <a:rPr lang="en-US" dirty="0"/>
              <a:t>CLICK TO EDIT MASTER TEXT STYLES</a:t>
            </a:r>
          </a:p>
          <a:p>
            <a:pPr lvl="1"/>
            <a:r>
              <a:rPr lang="en-US" dirty="0"/>
              <a:t>Second level text </a:t>
            </a:r>
          </a:p>
          <a:p>
            <a:pPr lvl="2"/>
            <a:r>
              <a:rPr lang="en-US" dirty="0"/>
              <a:t>Third level</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Tree>
    <p:extLst>
      <p:ext uri="{BB962C8B-B14F-4D97-AF65-F5344CB8AC3E}">
        <p14:creationId xmlns:p14="http://schemas.microsoft.com/office/powerpoint/2010/main" val="5494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5098566" y="930275"/>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6" name="Title 3"/>
          <p:cNvSpPr>
            <a:spLocks noGrp="1"/>
          </p:cNvSpPr>
          <p:nvPr>
            <p:ph type="title" hasCustomPrompt="1"/>
          </p:nvPr>
        </p:nvSpPr>
        <p:spPr>
          <a:xfrm>
            <a:off x="569468" y="1320800"/>
            <a:ext cx="4268653"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
        <p:nvSpPr>
          <p:cNvPr id="8"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a:t>Em</a:t>
            </a:r>
            <a:r>
              <a:rPr lang="en-US" dirty="0"/>
              <a:t>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and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Tree>
    <p:extLst>
      <p:ext uri="{BB962C8B-B14F-4D97-AF65-F5344CB8AC3E}">
        <p14:creationId xmlns:p14="http://schemas.microsoft.com/office/powerpoint/2010/main" val="174804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3 Photos">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6" name="Title 3"/>
          <p:cNvSpPr>
            <a:spLocks noGrp="1"/>
          </p:cNvSpPr>
          <p:nvPr>
            <p:ph type="title" hasCustomPrompt="1"/>
          </p:nvPr>
        </p:nvSpPr>
        <p:spPr>
          <a:xfrm>
            <a:off x="569468" y="1320800"/>
            <a:ext cx="4268653"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
        <p:nvSpPr>
          <p:cNvPr id="7" name="Picture Placeholder 2"/>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a:t>Em</a:t>
            </a:r>
            <a:r>
              <a:rPr lang="en-US" dirty="0"/>
              <a:t>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and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Tree>
    <p:extLst>
      <p:ext uri="{BB962C8B-B14F-4D97-AF65-F5344CB8AC3E}">
        <p14:creationId xmlns:p14="http://schemas.microsoft.com/office/powerpoint/2010/main" val="178727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78451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68638" y="0"/>
            <a:ext cx="1169605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lgn="ctr"/>
            <a:r>
              <a:rPr lang="en-US" sz="2400" dirty="0">
                <a:latin typeface="Arial" charset="0"/>
              </a:rPr>
              <a:t>‘-</a:t>
            </a:r>
          </a:p>
        </p:txBody>
      </p:sp>
      <p:sp>
        <p:nvSpPr>
          <p:cNvPr id="8" name="Title 1"/>
          <p:cNvSpPr txBox="1">
            <a:spLocks/>
          </p:cNvSpPr>
          <p:nvPr userDrawn="1"/>
        </p:nvSpPr>
        <p:spPr>
          <a:xfrm>
            <a:off x="2045778" y="1023929"/>
            <a:ext cx="8557756" cy="1402691"/>
          </a:xfrm>
          <a:prstGeom prst="rect">
            <a:avLst/>
          </a:prstGeom>
        </p:spPr>
        <p:txBody>
          <a:bodyPr anchor="t" anchorCtr="0">
            <a:normAutofit/>
          </a:bodyPr>
          <a:lstStyle>
            <a:lvl1pPr algn="l" defTabSz="685800" rtl="0" eaLnBrk="1" latinLnBrk="0" hangingPunct="1">
              <a:lnSpc>
                <a:spcPct val="80000"/>
              </a:lnSpc>
              <a:spcBef>
                <a:spcPct val="0"/>
              </a:spcBef>
              <a:buNone/>
              <a:defRPr sz="3600" b="1" i="0" kern="1200" baseline="0">
                <a:solidFill>
                  <a:schemeClr val="tx1"/>
                </a:solidFill>
                <a:latin typeface="Effra Trial Heavy" charset="0"/>
                <a:ea typeface="Effra Trial Heavy" charset="0"/>
                <a:cs typeface="Effra Trial Heavy" charset="0"/>
              </a:defRPr>
            </a:lvl1pPr>
          </a:lstStyle>
          <a:p>
            <a:endParaRPr lang="en-US" sz="4800" dirty="0">
              <a:latin typeface="Georgia" charset="0"/>
              <a:ea typeface="Georgia" charset="0"/>
              <a:cs typeface="Georgia" charset="0"/>
            </a:endParaRPr>
          </a:p>
        </p:txBody>
      </p:sp>
      <p:sp>
        <p:nvSpPr>
          <p:cNvPr id="9" name="Text Placeholder 2"/>
          <p:cNvSpPr txBox="1">
            <a:spLocks/>
          </p:cNvSpPr>
          <p:nvPr userDrawn="1"/>
        </p:nvSpPr>
        <p:spPr>
          <a:xfrm>
            <a:off x="2045778" y="2555888"/>
            <a:ext cx="8557756" cy="3078205"/>
          </a:xfrm>
          <a:prstGeom prst="rect">
            <a:avLst/>
          </a:prstGeom>
        </p:spPr>
        <p:txBody>
          <a:bodyPr>
            <a:noAutofit/>
          </a:bodyPr>
          <a:lstStyle>
            <a:lvl1pPr marL="0" indent="0" algn="l" defTabSz="685800" rtl="0" eaLnBrk="1" latinLnBrk="0" hangingPunct="1">
              <a:lnSpc>
                <a:spcPct val="100000"/>
              </a:lnSpc>
              <a:spcBef>
                <a:spcPts val="750"/>
              </a:spcBef>
              <a:buFont typeface="Arial" panose="020B0604020202020204" pitchFamily="34" charset="0"/>
              <a:buNone/>
              <a:defRPr sz="1200" b="0" i="0" kern="1200">
                <a:solidFill>
                  <a:srgbClr val="828383"/>
                </a:solidFill>
                <a:latin typeface="Museo Slab 100" charset="0"/>
                <a:ea typeface="Museo Slab 100" charset="0"/>
                <a:cs typeface="Museo Slab 100"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endParaRPr lang="en-US" sz="1600" dirty="0">
              <a:latin typeface="Arial" charset="0"/>
              <a:ea typeface="Arial" charset="0"/>
              <a:cs typeface="Arial" charset="0"/>
            </a:endParaRPr>
          </a:p>
        </p:txBody>
      </p:sp>
      <p:pic>
        <p:nvPicPr>
          <p:cNvPr id="14" name="Picture 13"/>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 y="0"/>
            <a:ext cx="12188951" cy="6857999"/>
          </a:xfrm>
          <a:prstGeom prst="rect">
            <a:avLst/>
          </a:prstGeom>
        </p:spPr>
      </p:pic>
      <p:sp>
        <p:nvSpPr>
          <p:cNvPr id="12"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13"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t" anchorCtr="0">
            <a:noAutofit/>
          </a:bodyPr>
          <a:lstStyle/>
          <a:p>
            <a:r>
              <a:rPr lang="en-US" dirty="0"/>
              <a:t>Click to edit Master title style</a:t>
            </a:r>
          </a:p>
        </p:txBody>
      </p:sp>
      <p:sp>
        <p:nvSpPr>
          <p:cNvPr id="11" name="Slide Number Placeholder 6"/>
          <p:cNvSpPr txBox="1">
            <a:spLocks/>
          </p:cNvSpPr>
          <p:nvPr userDrawn="1"/>
        </p:nvSpPr>
        <p:spPr>
          <a:xfrm>
            <a:off x="11045952" y="6221885"/>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charset="0"/>
                <a:ea typeface="Arial" charset="0"/>
                <a:cs typeface="Arial" charset="0"/>
              </a:rPr>
              <a:pPr/>
              <a:t>‹#›</a:t>
            </a:fld>
            <a:endParaRPr lang="en-US" sz="1600" b="1" dirty="0">
              <a:solidFill>
                <a:schemeClr val="tx1"/>
              </a:solidFill>
              <a:latin typeface="Arial" charset="0"/>
              <a:ea typeface="Arial" charset="0"/>
              <a:cs typeface="Arial" charset="0"/>
            </a:endParaRPr>
          </a:p>
        </p:txBody>
      </p:sp>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7347" y="1792"/>
            <a:ext cx="6572363" cy="938909"/>
          </a:xfrm>
          <a:prstGeom prst="rect">
            <a:avLst/>
          </a:prstGeom>
        </p:spPr>
      </p:pic>
    </p:spTree>
    <p:extLst>
      <p:ext uri="{BB962C8B-B14F-4D97-AF65-F5344CB8AC3E}">
        <p14:creationId xmlns:p14="http://schemas.microsoft.com/office/powerpoint/2010/main" val="538035647"/>
      </p:ext>
    </p:extLst>
  </p:cSld>
  <p:clrMap bg1="lt1" tx1="dk1" bg2="lt2" tx2="dk2" accent1="accent1" accent2="accent2" accent3="accent3" accent4="accent4" accent5="accent5" accent6="accent6" hlink="hlink" folHlink="folHlink"/>
  <p:sldLayoutIdLst>
    <p:sldLayoutId id="2147483896" r:id="rId1"/>
    <p:sldLayoutId id="2147483894" r:id="rId2"/>
    <p:sldLayoutId id="2147483895" r:id="rId3"/>
    <p:sldLayoutId id="2147483897" r:id="rId4"/>
    <p:sldLayoutId id="2147483907" r:id="rId5"/>
    <p:sldLayoutId id="2147483898" r:id="rId6"/>
    <p:sldLayoutId id="2147483900" r:id="rId7"/>
    <p:sldLayoutId id="2147483906" r:id="rId8"/>
    <p:sldLayoutId id="2147483902" r:id="rId9"/>
    <p:sldLayoutId id="2147483904" r:id="rId10"/>
  </p:sldLayoutIdLst>
  <p:hf hdr="0" dt="0"/>
  <p:txStyles>
    <p:titleStyle>
      <a:lvl1pPr algn="l" defTabSz="914400" rtl="0" eaLnBrk="1" latinLnBrk="0" hangingPunct="1">
        <a:lnSpc>
          <a:spcPct val="90000"/>
        </a:lnSpc>
        <a:spcBef>
          <a:spcPct val="0"/>
        </a:spcBef>
        <a:buNone/>
        <a:defRPr sz="3600" kern="1200">
          <a:solidFill>
            <a:schemeClr val="tx2"/>
          </a:solidFill>
          <a:latin typeface="Georgia" charset="0"/>
          <a:ea typeface="Georgia" charset="0"/>
          <a:cs typeface="Georgia" charset="0"/>
        </a:defRPr>
      </a:lvl1pPr>
    </p:titleStyle>
    <p:bodyStyle>
      <a:lvl1pPr marL="228600" indent="-228600" algn="l" defTabSz="914400" rtl="0" eaLnBrk="1" latinLnBrk="0" hangingPunct="1">
        <a:lnSpc>
          <a:spcPct val="100000"/>
        </a:lnSpc>
        <a:spcBef>
          <a:spcPts val="1000"/>
        </a:spcBef>
        <a:buClr>
          <a:srgbClr val="005BBB"/>
        </a:buClr>
        <a:buFont typeface="Arial" panose="020B0604020202020204" pitchFamily="34" charset="0"/>
        <a:buChar char="•"/>
        <a:defRPr sz="2000" kern="1200" baseline="0">
          <a:solidFill>
            <a:schemeClr val="tx1"/>
          </a:solidFill>
          <a:latin typeface="Arial" charset="0"/>
          <a:ea typeface="Arial" charset="0"/>
          <a:cs typeface="Arial"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chemeClr val="tx1"/>
          </a:solidFill>
          <a:latin typeface="Arial" charset="0"/>
          <a:ea typeface="Arial" charset="0"/>
          <a:cs typeface="Arial" charset="0"/>
        </a:defRPr>
      </a:lvl2pPr>
      <a:lvl3pPr marL="1143000" indent="-228600" algn="l" defTabSz="914400" rtl="0" eaLnBrk="1" latinLnBrk="0" hangingPunct="1">
        <a:lnSpc>
          <a:spcPct val="100000"/>
        </a:lnSpc>
        <a:spcBef>
          <a:spcPts val="500"/>
        </a:spcBef>
        <a:buClr>
          <a:srgbClr val="005BBB"/>
        </a:buClr>
        <a:buFont typeface="LucidaGrande" charset="0"/>
        <a:buChar char="-"/>
        <a:defRPr sz="1800" kern="1200" baseline="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80">
          <p15:clr>
            <a:srgbClr val="F26B43"/>
          </p15:clr>
        </p15:guide>
        <p15:guide id="2" pos="416">
          <p15:clr>
            <a:srgbClr val="F26B43"/>
          </p15:clr>
        </p15:guide>
        <p15:guide id="3" orient="horz" pos="4016">
          <p15:clr>
            <a:srgbClr val="F26B43"/>
          </p15:clr>
        </p15:guide>
        <p15:guide id="4" pos="7392">
          <p15:clr>
            <a:srgbClr val="F26B43"/>
          </p15:clr>
        </p15:guide>
        <p15:guide id="5" pos="288">
          <p15:clr>
            <a:srgbClr val="F26B43"/>
          </p15:clr>
        </p15:guide>
        <p15:guide id="6" pos="4464">
          <p15:clr>
            <a:srgbClr val="F26B43"/>
          </p15:clr>
        </p15:guide>
        <p15:guide id="7" pos="4704">
          <p15:clr>
            <a:srgbClr val="F26B43"/>
          </p15:clr>
        </p15:guide>
        <p15:guide id="8" pos="4512">
          <p15:clr>
            <a:srgbClr val="F26B43"/>
          </p15:clr>
        </p15:guide>
        <p15:guide id="9" orient="horz" pos="1848">
          <p15:clr>
            <a:srgbClr val="F26B43"/>
          </p15:clr>
        </p15:guide>
        <p15:guide id="10" orient="horz" pos="1896">
          <p15:clr>
            <a:srgbClr val="F26B43"/>
          </p15:clr>
        </p15:guide>
        <p15:guide id="11" orient="horz" pos="2880">
          <p15:clr>
            <a:srgbClr val="F26B43"/>
          </p15:clr>
        </p15:guide>
        <p15:guide id="12" orient="horz" pos="28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kern="100" dirty="0">
                <a:effectLst/>
                <a:latin typeface="+mn-lt"/>
                <a:ea typeface="DengXian" panose="02010600030101010101" pitchFamily="2" charset="-122"/>
                <a:cs typeface="Arial" panose="020B0604020202020204" pitchFamily="34" charset="0"/>
              </a:rPr>
              <a:t>Group Member Names here</a:t>
            </a:r>
            <a:endParaRPr lang="en-US" sz="1400" dirty="0">
              <a:latin typeface="+mn-lt"/>
            </a:endParaRPr>
          </a:p>
        </p:txBody>
      </p:sp>
      <p:sp>
        <p:nvSpPr>
          <p:cNvPr id="3" name="Title 2"/>
          <p:cNvSpPr>
            <a:spLocks noGrp="1"/>
          </p:cNvSpPr>
          <p:nvPr>
            <p:ph type="ctrTitle"/>
          </p:nvPr>
        </p:nvSpPr>
        <p:spPr/>
        <p:txBody>
          <a:bodyPr/>
          <a:lstStyle/>
          <a:p>
            <a:r>
              <a:rPr lang="en-US" sz="2000" b="1" kern="100" dirty="0">
                <a:latin typeface="+mj-lt"/>
                <a:ea typeface="DengXian" panose="02010600030101010101" pitchFamily="2" charset="-122"/>
                <a:cs typeface="Arial" panose="020B0604020202020204" pitchFamily="34" charset="0"/>
              </a:rPr>
              <a:t>RNDJ:</a:t>
            </a:r>
            <a:r>
              <a:rPr lang="en-US" sz="2000" b="1" kern="100" dirty="0">
                <a:effectLst/>
                <a:latin typeface="+mj-lt"/>
                <a:ea typeface="DengXian" panose="02010600030101010101" pitchFamily="2" charset="-122"/>
                <a:cs typeface="Arial" panose="020B0604020202020204" pitchFamily="34" charset="0"/>
              </a:rPr>
              <a:t> an Integrated AI-Powered Platform for Amplifying Marginalized Voices in Policy and Infrastructure Projects</a:t>
            </a:r>
            <a:br>
              <a:rPr lang="en-US" sz="6000" kern="100" dirty="0">
                <a:effectLst/>
                <a:latin typeface="Aptos" panose="020B0004020202020204" pitchFamily="34" charset="0"/>
                <a:ea typeface="DengXian" panose="02010600030101010101" pitchFamily="2" charset="-122"/>
                <a:cs typeface="Arial" panose="020B0604020202020204" pitchFamily="34" charset="0"/>
              </a:rPr>
            </a:br>
            <a:br>
              <a:rPr lang="en-US" sz="6000" kern="100" dirty="0">
                <a:effectLst/>
                <a:latin typeface="Aptos" panose="020B0004020202020204" pitchFamily="34" charset="0"/>
                <a:ea typeface="DengXian" panose="02010600030101010101" pitchFamily="2" charset="-122"/>
                <a:cs typeface="Arial" panose="020B0604020202020204" pitchFamily="34" charset="0"/>
              </a:rPr>
            </a:br>
            <a:endParaRPr lang="en-US" dirty="0"/>
          </a:p>
        </p:txBody>
      </p:sp>
    </p:spTree>
    <p:extLst>
      <p:ext uri="{BB962C8B-B14F-4D97-AF65-F5344CB8AC3E}">
        <p14:creationId xmlns:p14="http://schemas.microsoft.com/office/powerpoint/2010/main" val="146182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kern="100" dirty="0">
                <a:solidFill>
                  <a:schemeClr val="tx1">
                    <a:lumMod val="50000"/>
                  </a:schemeClr>
                </a:solidFill>
                <a:latin typeface="+mj-lt"/>
                <a:ea typeface="DengXian" panose="02010600030101010101" pitchFamily="2" charset="-122"/>
                <a:cs typeface="Arial" panose="020B0604020202020204" pitchFamily="34" charset="0"/>
              </a:rPr>
              <a:t>G</a:t>
            </a:r>
            <a:r>
              <a:rPr lang="en-US" sz="2000" kern="100" dirty="0">
                <a:solidFill>
                  <a:schemeClr val="tx1">
                    <a:lumMod val="50000"/>
                  </a:schemeClr>
                </a:solidFill>
                <a:effectLst/>
                <a:latin typeface="+mj-lt"/>
                <a:ea typeface="DengXian" panose="02010600030101010101" pitchFamily="2" charset="-122"/>
                <a:cs typeface="Arial" panose="020B0604020202020204" pitchFamily="34" charset="0"/>
              </a:rPr>
              <a:t>eneral </a:t>
            </a:r>
            <a:r>
              <a:rPr lang="en-US" sz="2000" kern="100" dirty="0">
                <a:solidFill>
                  <a:schemeClr val="tx1">
                    <a:lumMod val="50000"/>
                  </a:schemeClr>
                </a:solidFill>
                <a:latin typeface="+mj-lt"/>
                <a:ea typeface="DengXian" panose="02010600030101010101" pitchFamily="2" charset="-122"/>
                <a:cs typeface="Arial" panose="020B0604020202020204" pitchFamily="34" charset="0"/>
              </a:rPr>
              <a:t>D</a:t>
            </a:r>
            <a:r>
              <a:rPr lang="en-US" sz="2000" kern="100" dirty="0">
                <a:solidFill>
                  <a:schemeClr val="tx1">
                    <a:lumMod val="50000"/>
                  </a:schemeClr>
                </a:solidFill>
                <a:effectLst/>
                <a:latin typeface="+mj-lt"/>
                <a:ea typeface="DengXian" panose="02010600030101010101" pitchFamily="2" charset="-122"/>
                <a:cs typeface="Arial" panose="020B0604020202020204" pitchFamily="34" charset="0"/>
              </a:rPr>
              <a:t>escription and Background</a:t>
            </a:r>
            <a:endParaRPr lang="en-US" sz="2000" dirty="0">
              <a:solidFill>
                <a:schemeClr val="tx1">
                  <a:lumMod val="50000"/>
                </a:schemeClr>
              </a:solidFill>
              <a:latin typeface="+mj-lt"/>
            </a:endParaRPr>
          </a:p>
        </p:txBody>
      </p:sp>
    </p:spTree>
    <p:extLst>
      <p:ext uri="{BB962C8B-B14F-4D97-AF65-F5344CB8AC3E}">
        <p14:creationId xmlns:p14="http://schemas.microsoft.com/office/powerpoint/2010/main" val="43815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600" u="sng" dirty="0">
                <a:solidFill>
                  <a:schemeClr val="tx1">
                    <a:lumMod val="50000"/>
                  </a:schemeClr>
                </a:solidFill>
                <a:latin typeface="+mj-lt"/>
              </a:rPr>
              <a:t>Module 1: </a:t>
            </a:r>
            <a:r>
              <a:rPr lang="en-US" sz="1600" b="0" i="0" u="sng" dirty="0">
                <a:solidFill>
                  <a:schemeClr val="tx1">
                    <a:lumMod val="50000"/>
                  </a:schemeClr>
                </a:solidFill>
                <a:effectLst/>
                <a:latin typeface="+mj-lt"/>
              </a:rPr>
              <a:t>Community Feedback and Reporting Platform</a:t>
            </a:r>
            <a:br>
              <a:rPr lang="en-US" sz="1600" b="0" i="0" u="sng" dirty="0">
                <a:solidFill>
                  <a:schemeClr val="tx1">
                    <a:lumMod val="50000"/>
                  </a:schemeClr>
                </a:solidFill>
                <a:effectLst/>
                <a:latin typeface="+mj-lt"/>
              </a:rPr>
            </a:br>
            <a:br>
              <a:rPr lang="en-US" sz="3600" kern="100" dirty="0">
                <a:solidFill>
                  <a:schemeClr val="tx1">
                    <a:lumMod val="50000"/>
                  </a:schemeClr>
                </a:solidFill>
                <a:effectLst/>
                <a:latin typeface="Aptos" panose="020B0004020202020204" pitchFamily="34" charset="0"/>
                <a:ea typeface="DengXian" panose="02010600030101010101" pitchFamily="2" charset="-122"/>
                <a:cs typeface="Arial" panose="020B0604020202020204" pitchFamily="34" charset="0"/>
              </a:rPr>
            </a:br>
            <a:r>
              <a:rPr lang="en-US" sz="1200" kern="100" dirty="0">
                <a:solidFill>
                  <a:schemeClr val="tx1">
                    <a:lumMod val="50000"/>
                  </a:schemeClr>
                </a:solidFill>
                <a:effectLst/>
                <a:latin typeface="+mn-lt"/>
                <a:ea typeface="DengXian" panose="02010600030101010101" pitchFamily="2" charset="-122"/>
                <a:cs typeface="Arial" panose="020B0604020202020204" pitchFamily="34" charset="0"/>
              </a:rPr>
              <a:t>•	This component of the platform will serve as the primary interface for community members to voice their concerns, report issues, and provide feedback on ongoing or upcoming infrastructure projects. </a:t>
            </a:r>
            <a:br>
              <a:rPr lang="en-US" sz="1200" kern="100" dirty="0">
                <a:solidFill>
                  <a:schemeClr val="tx1">
                    <a:lumMod val="50000"/>
                  </a:schemeClr>
                </a:solidFill>
                <a:effectLst/>
                <a:latin typeface="+mn-lt"/>
                <a:ea typeface="DengXian" panose="02010600030101010101" pitchFamily="2" charset="-122"/>
                <a:cs typeface="Arial" panose="020B0604020202020204" pitchFamily="34" charset="0"/>
              </a:rPr>
            </a:br>
            <a:r>
              <a:rPr lang="en-US" sz="1200" kern="100" dirty="0">
                <a:solidFill>
                  <a:schemeClr val="tx1">
                    <a:lumMod val="50000"/>
                  </a:schemeClr>
                </a:solidFill>
                <a:effectLst/>
                <a:latin typeface="+mn-lt"/>
                <a:ea typeface="DengXian" panose="02010600030101010101" pitchFamily="2" charset="-122"/>
                <a:cs typeface="Arial" panose="020B0604020202020204" pitchFamily="34" charset="0"/>
              </a:rPr>
              <a:t>•	A user-friendly interface, accessible via mobile devices and computers, that supports multiple languages, including voice input for those with low literacy levels. This ensures inclusivity across diverse demographics. </a:t>
            </a:r>
            <a:br>
              <a:rPr lang="en-US" sz="1200" kern="100" dirty="0">
                <a:solidFill>
                  <a:schemeClr val="tx1">
                    <a:lumMod val="50000"/>
                  </a:schemeClr>
                </a:solidFill>
                <a:effectLst/>
                <a:latin typeface="+mn-lt"/>
                <a:ea typeface="DengXian" panose="02010600030101010101" pitchFamily="2" charset="-122"/>
                <a:cs typeface="Arial" panose="020B0604020202020204" pitchFamily="34" charset="0"/>
              </a:rPr>
            </a:br>
            <a:r>
              <a:rPr lang="en-US" sz="1200" kern="100" dirty="0">
                <a:solidFill>
                  <a:schemeClr val="tx1">
                    <a:lumMod val="50000"/>
                  </a:schemeClr>
                </a:solidFill>
                <a:effectLst/>
                <a:latin typeface="+mn-lt"/>
                <a:ea typeface="DengXian" panose="02010600030101010101" pitchFamily="2" charset="-122"/>
                <a:cs typeface="Arial" panose="020B0604020202020204" pitchFamily="34" charset="0"/>
              </a:rPr>
              <a:t>•	The platform will allow users to submit their concerns anonymously, safeguarding them against potential retaliation while encouraging more open and honest feedback.</a:t>
            </a:r>
            <a:br>
              <a:rPr lang="en-US" sz="3600" kern="100" dirty="0">
                <a:solidFill>
                  <a:schemeClr val="tx1">
                    <a:lumMod val="50000"/>
                  </a:schemeClr>
                </a:solidFill>
                <a:effectLst/>
                <a:latin typeface="Aptos" panose="020B0004020202020204" pitchFamily="34" charset="0"/>
                <a:ea typeface="DengXian" panose="02010600030101010101" pitchFamily="2" charset="-122"/>
                <a:cs typeface="Arial" panose="020B0604020202020204" pitchFamily="34" charset="0"/>
              </a:rPr>
            </a:br>
            <a:br>
              <a:rPr lang="en-US" sz="3600" kern="100" dirty="0">
                <a:solidFill>
                  <a:schemeClr val="tx1">
                    <a:lumMod val="50000"/>
                  </a:schemeClr>
                </a:solidFill>
                <a:effectLst/>
                <a:latin typeface="Aptos" panose="020B0004020202020204" pitchFamily="34" charset="0"/>
                <a:ea typeface="DengXian" panose="02010600030101010101" pitchFamily="2" charset="-122"/>
                <a:cs typeface="Arial" panose="020B0604020202020204" pitchFamily="34" charset="0"/>
              </a:rPr>
            </a:br>
            <a:r>
              <a:rPr lang="en-US" sz="1200" kern="100" dirty="0">
                <a:solidFill>
                  <a:schemeClr val="tx1">
                    <a:lumMod val="50000"/>
                  </a:schemeClr>
                </a:solidFill>
                <a:latin typeface="+mn-lt"/>
                <a:ea typeface="DengXian" panose="02010600030101010101" pitchFamily="2" charset="-122"/>
                <a:cs typeface="Arial" panose="020B0604020202020204" pitchFamily="34" charset="0"/>
              </a:rPr>
              <a:t>An AI engine will analyze the submitted feedback, categorizing it by topics such as environmental impact, safety concerns, or community disruption. This analysis will be shared with policymakers and project leaders in real-time, ensuring that the feedback is considered in decision-making processes.</a:t>
            </a:r>
            <a:br>
              <a:rPr lang="en-US" sz="1200" kern="100" dirty="0">
                <a:solidFill>
                  <a:schemeClr val="tx1">
                    <a:lumMod val="50000"/>
                  </a:schemeClr>
                </a:solidFill>
                <a:latin typeface="+mn-lt"/>
                <a:ea typeface="DengXian" panose="02010600030101010101" pitchFamily="2" charset="-122"/>
                <a:cs typeface="Arial" panose="020B0604020202020204" pitchFamily="34" charset="0"/>
              </a:rPr>
            </a:br>
            <a:br>
              <a:rPr lang="en-US" sz="3600" kern="100" dirty="0">
                <a:solidFill>
                  <a:schemeClr val="tx1">
                    <a:lumMod val="50000"/>
                  </a:schemeClr>
                </a:solidFill>
                <a:effectLst/>
                <a:latin typeface="Aptos" panose="020B0004020202020204" pitchFamily="34" charset="0"/>
                <a:ea typeface="DengXian" panose="02010600030101010101" pitchFamily="2" charset="-122"/>
                <a:cs typeface="Arial" panose="020B0604020202020204" pitchFamily="34" charset="0"/>
              </a:rPr>
            </a:br>
            <a:r>
              <a:rPr lang="en-US" sz="1600" u="sng" dirty="0">
                <a:solidFill>
                  <a:schemeClr val="tx1">
                    <a:lumMod val="50000"/>
                  </a:schemeClr>
                </a:solidFill>
                <a:latin typeface="+mj-lt"/>
              </a:rPr>
              <a:t>Module 2: Interactive Policy Education and Voting Tool</a:t>
            </a:r>
            <a:br>
              <a:rPr lang="en-US" sz="4800" b="0" i="0" u="none" strike="noStrike" dirty="0">
                <a:solidFill>
                  <a:schemeClr val="tx1">
                    <a:lumMod val="50000"/>
                  </a:schemeClr>
                </a:solidFill>
                <a:effectLst/>
                <a:latin typeface="Times New Roman" panose="02020603050405020304" pitchFamily="18" charset="0"/>
              </a:rPr>
            </a:br>
            <a:br>
              <a:rPr lang="en-US" sz="4800" b="0" i="0" u="none" strike="noStrike" dirty="0">
                <a:solidFill>
                  <a:schemeClr val="tx1">
                    <a:lumMod val="50000"/>
                  </a:schemeClr>
                </a:solidFill>
                <a:effectLst/>
                <a:latin typeface="Times New Roman" panose="02020603050405020304" pitchFamily="18" charset="0"/>
              </a:rPr>
            </a:br>
            <a:r>
              <a:rPr lang="en-US" sz="1200" kern="100" dirty="0">
                <a:solidFill>
                  <a:schemeClr val="tx1">
                    <a:lumMod val="50000"/>
                  </a:schemeClr>
                </a:solidFill>
                <a:latin typeface="+mn-lt"/>
                <a:ea typeface="DengXian" panose="02010600030101010101" pitchFamily="2" charset="-122"/>
                <a:cs typeface="Arial" panose="020B0604020202020204" pitchFamily="34" charset="0"/>
              </a:rPr>
              <a:t>To ensure community members are well-informed and can meaningfully engage in decision-making, this tool will provide:</a:t>
            </a:r>
            <a:br>
              <a:rPr lang="en-US" sz="1200" kern="100" dirty="0">
                <a:solidFill>
                  <a:schemeClr val="tx1">
                    <a:lumMod val="50000"/>
                  </a:schemeClr>
                </a:solidFill>
                <a:latin typeface="+mn-lt"/>
                <a:ea typeface="DengXian" panose="02010600030101010101" pitchFamily="2" charset="-122"/>
                <a:cs typeface="Arial" panose="020B0604020202020204" pitchFamily="34" charset="0"/>
              </a:rPr>
            </a:br>
            <a:br>
              <a:rPr lang="en-US" sz="1200" kern="100" dirty="0">
                <a:solidFill>
                  <a:schemeClr val="tx1">
                    <a:lumMod val="50000"/>
                  </a:schemeClr>
                </a:solidFill>
                <a:latin typeface="+mn-lt"/>
                <a:ea typeface="DengXian" panose="02010600030101010101" pitchFamily="2" charset="-122"/>
                <a:cs typeface="Arial" panose="020B0604020202020204" pitchFamily="34" charset="0"/>
              </a:rPr>
            </a:br>
            <a:r>
              <a:rPr lang="en-US" sz="1200" kern="100" dirty="0">
                <a:solidFill>
                  <a:schemeClr val="tx1">
                    <a:lumMod val="50000"/>
                  </a:schemeClr>
                </a:solidFill>
                <a:latin typeface="+mn-lt"/>
                <a:ea typeface="DengXian" panose="02010600030101010101" pitchFamily="2" charset="-122"/>
                <a:cs typeface="Arial" panose="020B0604020202020204" pitchFamily="34" charset="0"/>
              </a:rPr>
              <a:t>•	The platform will offer easily digestible summaries of policies, proposed projects, and their potential impacts. AI will personalize this content based on the user’s language, cultural background, and previous interactions, making complex information more accessible.</a:t>
            </a:r>
            <a:br>
              <a:rPr lang="en-US" sz="1200" kern="100" dirty="0">
                <a:solidFill>
                  <a:schemeClr val="tx1">
                    <a:lumMod val="50000"/>
                  </a:schemeClr>
                </a:solidFill>
                <a:latin typeface="+mn-lt"/>
                <a:ea typeface="DengXian" panose="02010600030101010101" pitchFamily="2" charset="-122"/>
                <a:cs typeface="Arial" panose="020B0604020202020204" pitchFamily="34" charset="0"/>
              </a:rPr>
            </a:br>
            <a:r>
              <a:rPr lang="en-US" sz="1200" kern="100" dirty="0">
                <a:solidFill>
                  <a:schemeClr val="tx1">
                    <a:lumMod val="50000"/>
                  </a:schemeClr>
                </a:solidFill>
                <a:latin typeface="+mn-lt"/>
                <a:ea typeface="DengXian" panose="02010600030101010101" pitchFamily="2" charset="-122"/>
                <a:cs typeface="Arial" panose="020B0604020202020204" pitchFamily="34" charset="0"/>
              </a:rPr>
              <a:t>•	Community members will be able to participate in interactive polls, quizzes, and decision-making scenarios. This engagement will not only educate but also gather data on community preferences and concerns.</a:t>
            </a:r>
            <a:br>
              <a:rPr lang="en-US" sz="1200" kern="100" dirty="0">
                <a:solidFill>
                  <a:schemeClr val="tx1">
                    <a:lumMod val="50000"/>
                  </a:schemeClr>
                </a:solidFill>
                <a:latin typeface="+mn-lt"/>
                <a:ea typeface="DengXian" panose="02010600030101010101" pitchFamily="2" charset="-122"/>
                <a:cs typeface="Arial" panose="020B0604020202020204" pitchFamily="34" charset="0"/>
              </a:rPr>
            </a:br>
            <a:br>
              <a:rPr lang="en-US" sz="1200" kern="100" dirty="0">
                <a:solidFill>
                  <a:schemeClr val="tx1">
                    <a:lumMod val="50000"/>
                  </a:schemeClr>
                </a:solidFill>
                <a:latin typeface="+mn-lt"/>
                <a:ea typeface="DengXian" panose="02010600030101010101" pitchFamily="2" charset="-122"/>
                <a:cs typeface="Arial" panose="020B0604020202020204" pitchFamily="34" charset="0"/>
              </a:rPr>
            </a:br>
            <a:r>
              <a:rPr lang="en-US" sz="1200" kern="100" dirty="0">
                <a:solidFill>
                  <a:schemeClr val="tx1">
                    <a:lumMod val="50000"/>
                  </a:schemeClr>
                </a:solidFill>
                <a:latin typeface="+mn-lt"/>
                <a:ea typeface="DengXian" panose="02010600030101010101" pitchFamily="2" charset="-122"/>
                <a:cs typeface="Arial" panose="020B0604020202020204" pitchFamily="34" charset="0"/>
              </a:rPr>
              <a:t>•	After educating the community on the issues at hand, the platform will offer a voting feature where members can express their preferences on various aspects of the projects. AI will ensure that the voting results are weighted and presented to decision-makers in a way that reflects the community’s voice.</a:t>
            </a:r>
            <a:br>
              <a:rPr lang="en-US" sz="1200" kern="100" dirty="0">
                <a:solidFill>
                  <a:schemeClr val="tx1">
                    <a:lumMod val="50000"/>
                  </a:schemeClr>
                </a:solidFill>
                <a:latin typeface="+mn-lt"/>
                <a:ea typeface="DengXian" panose="02010600030101010101" pitchFamily="2" charset="-122"/>
                <a:cs typeface="Arial" panose="020B0604020202020204" pitchFamily="34" charset="0"/>
              </a:rPr>
            </a:br>
            <a:br>
              <a:rPr lang="en-US" sz="4800" b="0" i="0" u="none" strike="noStrike" dirty="0">
                <a:solidFill>
                  <a:srgbClr val="000000"/>
                </a:solidFill>
                <a:effectLst/>
                <a:latin typeface="Times New Roman" panose="02020603050405020304" pitchFamily="18" charset="0"/>
              </a:rPr>
            </a:br>
            <a:br>
              <a:rPr lang="en-US" sz="3600" kern="100" dirty="0">
                <a:effectLst/>
                <a:latin typeface="Aptos" panose="020B0004020202020204" pitchFamily="34" charset="0"/>
                <a:ea typeface="DengXian" panose="02010600030101010101" pitchFamily="2" charset="-122"/>
                <a:cs typeface="Arial" panose="020B0604020202020204" pitchFamily="34" charset="0"/>
              </a:rPr>
            </a:br>
            <a:endParaRPr lang="en-US" dirty="0"/>
          </a:p>
        </p:txBody>
      </p:sp>
    </p:spTree>
    <p:extLst>
      <p:ext uri="{BB962C8B-B14F-4D97-AF65-F5344CB8AC3E}">
        <p14:creationId xmlns:p14="http://schemas.microsoft.com/office/powerpoint/2010/main" val="193888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600" u="sng" dirty="0">
                <a:solidFill>
                  <a:schemeClr val="tx1">
                    <a:lumMod val="50000"/>
                  </a:schemeClr>
                </a:solidFill>
                <a:latin typeface="+mj-lt"/>
              </a:rPr>
              <a:t>Module 3: AI-Driven Community Advocate Assistant</a:t>
            </a:r>
            <a:br>
              <a:rPr lang="en-US" sz="1600" u="sng" dirty="0">
                <a:solidFill>
                  <a:schemeClr val="tx1">
                    <a:lumMod val="50000"/>
                  </a:schemeClr>
                </a:solidFill>
                <a:latin typeface="+mj-lt"/>
              </a:rPr>
            </a:br>
            <a:br>
              <a:rPr lang="en-US" sz="1600" b="0" i="0" u="sng" dirty="0">
                <a:solidFill>
                  <a:schemeClr val="tx1">
                    <a:lumMod val="50000"/>
                  </a:schemeClr>
                </a:solidFill>
                <a:effectLst/>
                <a:latin typeface="+mj-lt"/>
              </a:rPr>
            </a:br>
            <a:r>
              <a:rPr lang="en-US" sz="1200" b="0" i="0" u="none" strike="noStrike" dirty="0">
                <a:solidFill>
                  <a:schemeClr val="tx1">
                    <a:lumMod val="50000"/>
                  </a:schemeClr>
                </a:solidFill>
                <a:effectLst/>
                <a:latin typeface="+mn-lt"/>
              </a:rPr>
              <a:t>This tool will function as a virtual advocate for the community during meetings and public hearings, ensuring that their concerns are heard even if they cannot attend in person. Features include:</a:t>
            </a:r>
            <a:br>
              <a:rPr lang="en-US" sz="1200" b="0" dirty="0">
                <a:solidFill>
                  <a:schemeClr val="tx1">
                    <a:lumMod val="50000"/>
                  </a:schemeClr>
                </a:solidFill>
                <a:effectLst/>
                <a:latin typeface="+mn-lt"/>
              </a:rPr>
            </a:br>
            <a:br>
              <a:rPr lang="en-US" sz="1200" b="0" dirty="0">
                <a:solidFill>
                  <a:schemeClr val="tx1">
                    <a:lumMod val="50000"/>
                  </a:schemeClr>
                </a:solidFill>
                <a:effectLst/>
                <a:latin typeface="+mn-lt"/>
              </a:rPr>
            </a:br>
            <a:r>
              <a:rPr lang="en-US" sz="1200" b="0" dirty="0">
                <a:solidFill>
                  <a:schemeClr val="tx1">
                    <a:lumMod val="50000"/>
                  </a:schemeClr>
                </a:solidFill>
                <a:effectLst/>
                <a:latin typeface="+mn-lt"/>
              </a:rPr>
              <a:t>•	</a:t>
            </a:r>
            <a:r>
              <a:rPr lang="en-US" sz="1200" b="0" i="0" u="none" strike="noStrike" dirty="0">
                <a:solidFill>
                  <a:schemeClr val="tx1">
                    <a:lumMod val="50000"/>
                  </a:schemeClr>
                </a:solidFill>
                <a:effectLst/>
                <a:latin typeface="+mn-lt"/>
              </a:rPr>
              <a:t>The assistant will collect voice recordings, written comments, and data from the feedback platform. AI will identify common themes and prioritize concerns that need to be addressed during meetings.</a:t>
            </a:r>
            <a:br>
              <a:rPr lang="en-US" sz="1200" b="0" i="0" u="none" strike="noStrike" dirty="0">
                <a:solidFill>
                  <a:schemeClr val="tx1">
                    <a:lumMod val="50000"/>
                  </a:schemeClr>
                </a:solidFill>
                <a:effectLst/>
                <a:latin typeface="+mn-lt"/>
              </a:rPr>
            </a:br>
            <a:r>
              <a:rPr lang="en-US" sz="1200" b="0" i="0" u="none" strike="noStrike" dirty="0">
                <a:solidFill>
                  <a:schemeClr val="tx1">
                    <a:lumMod val="50000"/>
                  </a:schemeClr>
                </a:solidFill>
                <a:effectLst/>
                <a:latin typeface="+mn-lt"/>
              </a:rPr>
              <a:t>•	The assistant can participate in virtual meetings by presenting the aggregated feedback and advocating for the community's concerns. It can also follow up on how these concerns are addressed.</a:t>
            </a:r>
            <a:br>
              <a:rPr lang="en-US" sz="1200" b="0" i="0" u="none" strike="noStrike" dirty="0">
                <a:solidFill>
                  <a:schemeClr val="tx1">
                    <a:lumMod val="50000"/>
                  </a:schemeClr>
                </a:solidFill>
                <a:effectLst/>
                <a:latin typeface="+mn-lt"/>
              </a:rPr>
            </a:br>
            <a:r>
              <a:rPr lang="en-US" sz="1200" b="0" i="0" u="none" strike="noStrike" dirty="0">
                <a:solidFill>
                  <a:schemeClr val="tx1">
                    <a:lumMod val="50000"/>
                  </a:schemeClr>
                </a:solidFill>
                <a:effectLst/>
                <a:latin typeface="+mn-lt"/>
              </a:rPr>
              <a:t>•	The assistant will provide updates to the community on the outcomes of meetings and decisions, maintaining an ongoing dialogue between policymakers and residents.</a:t>
            </a:r>
            <a:br>
              <a:rPr lang="en-US" sz="1200" b="0" i="0" u="none" strike="noStrike" dirty="0">
                <a:solidFill>
                  <a:schemeClr val="tx1">
                    <a:lumMod val="50000"/>
                  </a:schemeClr>
                </a:solidFill>
                <a:effectLst/>
                <a:latin typeface="+mn-lt"/>
              </a:rPr>
            </a:br>
            <a:br>
              <a:rPr lang="en-US" sz="1200" b="0" i="0" u="none" strike="noStrike" dirty="0">
                <a:solidFill>
                  <a:schemeClr val="tx1">
                    <a:lumMod val="50000"/>
                  </a:schemeClr>
                </a:solidFill>
                <a:effectLst/>
                <a:latin typeface="+mn-lt"/>
              </a:rPr>
            </a:br>
            <a:br>
              <a:rPr lang="en-US" sz="1200" b="0" i="0" u="none" strike="noStrike" dirty="0">
                <a:solidFill>
                  <a:schemeClr val="tx1">
                    <a:lumMod val="50000"/>
                  </a:schemeClr>
                </a:solidFill>
                <a:effectLst/>
                <a:latin typeface="+mn-lt"/>
              </a:rPr>
            </a:br>
            <a:br>
              <a:rPr lang="en-US" sz="1200" b="0" i="0" u="none" strike="noStrike" dirty="0">
                <a:solidFill>
                  <a:schemeClr val="tx1">
                    <a:lumMod val="50000"/>
                  </a:schemeClr>
                </a:solidFill>
                <a:effectLst/>
                <a:latin typeface="+mn-lt"/>
              </a:rPr>
            </a:br>
            <a:br>
              <a:rPr lang="en-US" sz="1200" b="0" i="0" u="sng" strike="noStrike" dirty="0">
                <a:solidFill>
                  <a:schemeClr val="tx1">
                    <a:lumMod val="50000"/>
                  </a:schemeClr>
                </a:solidFill>
                <a:effectLst/>
                <a:latin typeface="+mn-lt"/>
              </a:rPr>
            </a:br>
            <a:r>
              <a:rPr lang="en-US" sz="1600" u="sng" dirty="0">
                <a:solidFill>
                  <a:schemeClr val="tx1">
                    <a:lumMod val="50000"/>
                  </a:schemeClr>
                </a:solidFill>
                <a:latin typeface="+mj-lt"/>
              </a:rPr>
              <a:t>Module 4: AI-Enhanced Infrastructure Impact Assessment Tool</a:t>
            </a:r>
            <a:br>
              <a:rPr lang="en-US" sz="4800" b="0" i="0" u="sng" dirty="0">
                <a:solidFill>
                  <a:schemeClr val="tx1">
                    <a:lumMod val="50000"/>
                  </a:schemeClr>
                </a:solidFill>
                <a:effectLst/>
              </a:rPr>
            </a:br>
            <a:br>
              <a:rPr lang="en-US" sz="1800" b="0" dirty="0">
                <a:solidFill>
                  <a:schemeClr val="tx1">
                    <a:lumMod val="50000"/>
                  </a:schemeClr>
                </a:solidFill>
                <a:effectLst/>
              </a:rPr>
            </a:br>
            <a:r>
              <a:rPr lang="en-US" sz="1200" dirty="0">
                <a:solidFill>
                  <a:schemeClr val="tx1">
                    <a:lumMod val="50000"/>
                  </a:schemeClr>
                </a:solidFill>
                <a:latin typeface="+mn-lt"/>
              </a:rPr>
              <a:t>This tool will assess the potential impact of proposed infrastructure projects on marginalized communities, offering data-driven insights and recommendations:</a:t>
            </a:r>
            <a:br>
              <a:rPr lang="en-US" sz="1200" dirty="0">
                <a:solidFill>
                  <a:schemeClr val="tx1">
                    <a:lumMod val="50000"/>
                  </a:schemeClr>
                </a:solidFill>
                <a:latin typeface="+mn-lt"/>
              </a:rPr>
            </a:br>
            <a:br>
              <a:rPr lang="en-US" sz="1200" dirty="0">
                <a:solidFill>
                  <a:schemeClr val="tx1">
                    <a:lumMod val="50000"/>
                  </a:schemeClr>
                </a:solidFill>
                <a:latin typeface="+mn-lt"/>
              </a:rPr>
            </a:br>
            <a:r>
              <a:rPr lang="en-US" sz="1200" dirty="0">
                <a:solidFill>
                  <a:schemeClr val="tx1">
                    <a:lumMod val="50000"/>
                  </a:schemeClr>
                </a:solidFill>
                <a:latin typeface="+mn-lt"/>
              </a:rPr>
              <a:t>•	AI models will predict how new projects (like construction, solar panels, or water systems) will affect communities. This includes analyzing factors like displacement risks, environmental impact, and economic benefits or drawbacks.</a:t>
            </a:r>
            <a:br>
              <a:rPr lang="en-US" sz="1200" dirty="0">
                <a:solidFill>
                  <a:schemeClr val="tx1">
                    <a:lumMod val="50000"/>
                  </a:schemeClr>
                </a:solidFill>
                <a:latin typeface="+mn-lt"/>
              </a:rPr>
            </a:br>
            <a:r>
              <a:rPr lang="en-US" sz="1200" dirty="0">
                <a:solidFill>
                  <a:schemeClr val="tx1">
                    <a:lumMod val="50000"/>
                  </a:schemeClr>
                </a:solidFill>
                <a:latin typeface="+mn-lt"/>
              </a:rPr>
              <a:t>•	The tool will integrate surveys to gather firsthand data on how the community perceives the potential impacts. This survey data will be combined with AI predictions to create a comprehensive impact report.</a:t>
            </a:r>
            <a:br>
              <a:rPr lang="en-US" sz="1200" dirty="0">
                <a:solidFill>
                  <a:schemeClr val="tx1">
                    <a:lumMod val="50000"/>
                  </a:schemeClr>
                </a:solidFill>
                <a:latin typeface="+mn-lt"/>
              </a:rPr>
            </a:br>
            <a:r>
              <a:rPr lang="en-US" sz="1200" dirty="0">
                <a:solidFill>
                  <a:schemeClr val="tx1">
                    <a:lumMod val="50000"/>
                  </a:schemeClr>
                </a:solidFill>
                <a:latin typeface="+mn-lt"/>
              </a:rPr>
              <a:t>•	Based on the combined data, the tool will generate actionable recommendations for policymakers, suggesting ways to mitigate negative impacts on marginalized groups. These recommendations will be rooted in equity and sustainability.</a:t>
            </a:r>
            <a:br>
              <a:rPr lang="en-US" sz="1200" dirty="0">
                <a:solidFill>
                  <a:schemeClr val="tx1">
                    <a:lumMod val="50000"/>
                  </a:schemeClr>
                </a:solidFill>
                <a:latin typeface="+mn-lt"/>
              </a:rPr>
            </a:br>
            <a:endParaRPr lang="en-US" sz="1200" dirty="0">
              <a:solidFill>
                <a:schemeClr val="tx1">
                  <a:lumMod val="50000"/>
                </a:schemeClr>
              </a:solidFill>
              <a:latin typeface="+mn-lt"/>
            </a:endParaRPr>
          </a:p>
        </p:txBody>
      </p:sp>
    </p:spTree>
    <p:extLst>
      <p:ext uri="{BB962C8B-B14F-4D97-AF65-F5344CB8AC3E}">
        <p14:creationId xmlns:p14="http://schemas.microsoft.com/office/powerpoint/2010/main" val="38379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i="0" u="sng" dirty="0">
                <a:solidFill>
                  <a:srgbClr val="000000"/>
                </a:solidFill>
                <a:effectLst/>
                <a:latin typeface="+mj-lt"/>
              </a:rPr>
              <a:t>Module 5: Limited digital literacy and access to technology </a:t>
            </a:r>
            <a:br>
              <a:rPr lang="en-US" sz="4400" b="0" i="0" u="sng" dirty="0">
                <a:solidFill>
                  <a:srgbClr val="000000"/>
                </a:solidFill>
                <a:effectLst/>
                <a:latin typeface="+mn-lt"/>
              </a:rPr>
            </a:br>
            <a:br>
              <a:rPr lang="en-US" sz="4400" b="0" i="0" u="sng" dirty="0">
                <a:solidFill>
                  <a:srgbClr val="000000"/>
                </a:solidFill>
                <a:effectLst/>
                <a:latin typeface="+mn-lt"/>
              </a:rPr>
            </a:br>
            <a:r>
              <a:rPr lang="en-US" sz="1200" b="0" i="0" u="none" strike="noStrike" dirty="0">
                <a:solidFill>
                  <a:srgbClr val="000000"/>
                </a:solidFill>
                <a:effectLst/>
                <a:latin typeface="+mn-lt"/>
              </a:rPr>
              <a:t>Create an AI-driven tool that provides personalized digital literacy training, focusing on underrepresented communities. The platform could assess the user's current digital skills and adapt the learning experience to their level, ensuring they gain the necessary skills to engage with digital platforms confidently. </a:t>
            </a:r>
            <a:br>
              <a:rPr lang="en-US" sz="1200" b="0" i="0" u="none" strike="noStrike" dirty="0">
                <a:solidFill>
                  <a:srgbClr val="000000"/>
                </a:solidFill>
                <a:effectLst/>
                <a:latin typeface="+mn-lt"/>
              </a:rPr>
            </a:br>
            <a:br>
              <a:rPr lang="en-US" sz="1200" b="0" dirty="0">
                <a:solidFill>
                  <a:schemeClr val="tx1">
                    <a:lumMod val="50000"/>
                  </a:schemeClr>
                </a:solidFill>
                <a:effectLst/>
                <a:latin typeface="+mn-lt"/>
              </a:rPr>
            </a:br>
            <a:r>
              <a:rPr lang="en-US" sz="1200" b="0" dirty="0">
                <a:solidFill>
                  <a:schemeClr val="tx1">
                    <a:lumMod val="50000"/>
                  </a:schemeClr>
                </a:solidFill>
                <a:effectLst/>
                <a:latin typeface="+mn-lt"/>
              </a:rPr>
              <a:t>•	</a:t>
            </a:r>
            <a:r>
              <a:rPr lang="en-US" sz="1200" b="0" i="0" u="none" strike="noStrike" dirty="0">
                <a:solidFill>
                  <a:schemeClr val="tx1">
                    <a:lumMod val="50000"/>
                  </a:schemeClr>
                </a:solidFill>
                <a:effectLst/>
                <a:latin typeface="+mn-lt"/>
              </a:rPr>
              <a:t>AI-based assessment of digital literacy. (A simple survey)</a:t>
            </a:r>
            <a:br>
              <a:rPr lang="en-US" sz="1200" b="0" i="0" u="none" strike="noStrike" dirty="0">
                <a:solidFill>
                  <a:schemeClr val="tx1">
                    <a:lumMod val="50000"/>
                  </a:schemeClr>
                </a:solidFill>
                <a:effectLst/>
                <a:latin typeface="+mn-lt"/>
              </a:rPr>
            </a:br>
            <a:r>
              <a:rPr lang="en-US" sz="1200" b="0" i="0" u="none" strike="noStrike" dirty="0">
                <a:solidFill>
                  <a:schemeClr val="tx1">
                    <a:lumMod val="50000"/>
                  </a:schemeClr>
                </a:solidFill>
                <a:effectLst/>
                <a:latin typeface="+mn-lt"/>
              </a:rPr>
              <a:t>•	Adaptive learning paths tailored to user needs. (Personalization)</a:t>
            </a:r>
            <a:br>
              <a:rPr lang="en-US" sz="1200" b="0" i="0" u="none" strike="noStrike" dirty="0">
                <a:solidFill>
                  <a:schemeClr val="tx1">
                    <a:lumMod val="50000"/>
                  </a:schemeClr>
                </a:solidFill>
                <a:effectLst/>
                <a:latin typeface="+mn-lt"/>
              </a:rPr>
            </a:br>
            <a:r>
              <a:rPr lang="en-US" sz="1200" b="0" i="0" u="none" strike="noStrike" dirty="0">
                <a:solidFill>
                  <a:srgbClr val="000000"/>
                </a:solidFill>
                <a:effectLst/>
                <a:latin typeface="+mn-lt"/>
              </a:rPr>
              <a:t>•	Gamified learning experience to increase engagement. (Tailored to age)</a:t>
            </a:r>
            <a:br>
              <a:rPr lang="en-US" sz="1200" b="0" i="0" u="none" strike="noStrike" dirty="0">
                <a:solidFill>
                  <a:srgbClr val="000000"/>
                </a:solidFill>
                <a:effectLst/>
                <a:latin typeface="+mn-lt"/>
              </a:rPr>
            </a:br>
            <a:endParaRPr lang="en-US" sz="1200" dirty="0"/>
          </a:p>
        </p:txBody>
      </p:sp>
    </p:spTree>
    <p:extLst>
      <p:ext uri="{BB962C8B-B14F-4D97-AF65-F5344CB8AC3E}">
        <p14:creationId xmlns:p14="http://schemas.microsoft.com/office/powerpoint/2010/main" val="172898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9468" y="1320800"/>
            <a:ext cx="10249423" cy="716084"/>
          </a:xfrm>
        </p:spPr>
        <p:txBody>
          <a:bodyPr/>
          <a:lstStyle/>
          <a:p>
            <a:r>
              <a:rPr lang="en-US" sz="1600" u="sng" dirty="0">
                <a:solidFill>
                  <a:schemeClr val="tx1">
                    <a:lumMod val="50000"/>
                  </a:schemeClr>
                </a:solidFill>
                <a:latin typeface="+mj-lt"/>
              </a:rPr>
              <a:t>Integrating Physical Drop-Off Locations with AI-Powered Platform</a:t>
            </a:r>
            <a:br>
              <a:rPr lang="en-US" sz="1600" u="sng" dirty="0">
                <a:solidFill>
                  <a:schemeClr val="tx1">
                    <a:lumMod val="50000"/>
                  </a:schemeClr>
                </a:solidFill>
                <a:latin typeface="+mj-lt"/>
              </a:rPr>
            </a:br>
            <a:br>
              <a:rPr lang="en-US" sz="4400" u="sng" dirty="0">
                <a:solidFill>
                  <a:schemeClr val="tx1">
                    <a:lumMod val="50000"/>
                  </a:schemeClr>
                </a:solidFill>
              </a:rPr>
            </a:br>
            <a:r>
              <a:rPr lang="en-US" sz="1200" dirty="0">
                <a:solidFill>
                  <a:schemeClr val="tx1">
                    <a:lumMod val="50000"/>
                  </a:schemeClr>
                </a:solidFill>
                <a:latin typeface="+mn-lt"/>
              </a:rPr>
              <a:t>•	Place drop-off boxes in accessible, high-traffic community areas like grocery stores, libraries, and community centers. (Work with local businesses and organizations to host these boxes.)</a:t>
            </a:r>
            <a:br>
              <a:rPr lang="en-US" sz="1200" dirty="0">
                <a:solidFill>
                  <a:schemeClr val="tx1">
                    <a:lumMod val="50000"/>
                  </a:schemeClr>
                </a:solidFill>
                <a:latin typeface="+mn-lt"/>
              </a:rPr>
            </a:br>
            <a:r>
              <a:rPr lang="en-US" sz="1200" dirty="0">
                <a:solidFill>
                  <a:schemeClr val="tx1">
                    <a:lumMod val="50000"/>
                  </a:schemeClr>
                </a:solidFill>
                <a:latin typeface="+mn-lt"/>
              </a:rPr>
              <a:t>•	Provide free cards and pens next to the boxes, with simple prompts and translations in multiple languages. (Include visual aids for low-literacy individuals.</a:t>
            </a:r>
            <a:br>
              <a:rPr lang="en-US" sz="1200" dirty="0">
                <a:solidFill>
                  <a:schemeClr val="tx1">
                    <a:lumMod val="50000"/>
                  </a:schemeClr>
                </a:solidFill>
                <a:latin typeface="+mn-lt"/>
              </a:rPr>
            </a:br>
            <a:r>
              <a:rPr lang="en-US" sz="1200" dirty="0">
                <a:solidFill>
                  <a:schemeClr val="tx1">
                    <a:lumMod val="50000"/>
                  </a:schemeClr>
                </a:solidFill>
                <a:latin typeface="+mn-lt"/>
              </a:rPr>
              <a:t>•	Collect cards weekly, transcribe the content, and integrate it into the digital platform. (Use AI to analyze, categorize, and prioritize the feedback along with digital submissions.)</a:t>
            </a:r>
            <a:br>
              <a:rPr lang="en-US" sz="1200" dirty="0">
                <a:solidFill>
                  <a:schemeClr val="tx1">
                    <a:lumMod val="50000"/>
                  </a:schemeClr>
                </a:solidFill>
                <a:latin typeface="+mn-lt"/>
              </a:rPr>
            </a:br>
            <a:r>
              <a:rPr lang="en-US" sz="1200" dirty="0">
                <a:solidFill>
                  <a:schemeClr val="tx1">
                    <a:lumMod val="50000"/>
                  </a:schemeClr>
                </a:solidFill>
                <a:latin typeface="+mn-lt"/>
              </a:rPr>
              <a:t>•	Inform the community about the drop-off locations through local outreach, flyers, and announcements.</a:t>
            </a:r>
            <a:br>
              <a:rPr lang="en-US" sz="1200" dirty="0">
                <a:solidFill>
                  <a:schemeClr val="tx1">
                    <a:lumMod val="50000"/>
                  </a:schemeClr>
                </a:solidFill>
                <a:latin typeface="+mn-lt"/>
              </a:rPr>
            </a:br>
            <a:r>
              <a:rPr lang="en-US" sz="1200" dirty="0">
                <a:solidFill>
                  <a:schemeClr val="tx1">
                    <a:lumMod val="50000"/>
                  </a:schemeClr>
                </a:solidFill>
                <a:latin typeface="+mn-lt"/>
              </a:rPr>
              <a:t>•	Hold events to demonstrate how feedback is used and how the platform works?</a:t>
            </a:r>
            <a:br>
              <a:rPr lang="en-US" sz="1200" dirty="0">
                <a:solidFill>
                  <a:schemeClr val="tx1">
                    <a:lumMod val="50000"/>
                  </a:schemeClr>
                </a:solidFill>
                <a:latin typeface="+mn-lt"/>
              </a:rPr>
            </a:br>
            <a:br>
              <a:rPr lang="en-US" sz="1200" dirty="0">
                <a:solidFill>
                  <a:schemeClr val="tx1">
                    <a:lumMod val="50000"/>
                  </a:schemeClr>
                </a:solidFill>
                <a:latin typeface="+mn-lt"/>
              </a:rPr>
            </a:br>
            <a:br>
              <a:rPr lang="en-US" sz="3600" dirty="0">
                <a:latin typeface="+mn-lt"/>
              </a:rPr>
            </a:br>
            <a:r>
              <a:rPr lang="en-US" sz="1600" u="sng" dirty="0">
                <a:solidFill>
                  <a:schemeClr val="tx1">
                    <a:lumMod val="50000"/>
                  </a:schemeClr>
                </a:solidFill>
                <a:latin typeface="+mj-lt"/>
              </a:rPr>
              <a:t>Targeting Underrepresented Groups for DEI </a:t>
            </a:r>
            <a:br>
              <a:rPr lang="en-US" sz="4000" u="sng" kern="100" dirty="0">
                <a:effectLst/>
                <a:ea typeface="DengXian" panose="02010600030101010101" pitchFamily="2" charset="-122"/>
                <a:cs typeface="Arial" panose="020B0604020202020204" pitchFamily="34" charset="0"/>
              </a:rPr>
            </a:br>
            <a:br>
              <a:rPr lang="en-US" sz="4000" u="sng" kern="100" dirty="0">
                <a:effectLst/>
                <a:ea typeface="DengXian" panose="02010600030101010101" pitchFamily="2" charset="-122"/>
                <a:cs typeface="Arial" panose="020B0604020202020204" pitchFamily="34" charset="0"/>
              </a:rPr>
            </a:br>
            <a:r>
              <a:rPr lang="en-US" sz="1200" dirty="0">
                <a:solidFill>
                  <a:schemeClr val="tx1">
                    <a:lumMod val="50000"/>
                  </a:schemeClr>
                </a:solidFill>
                <a:latin typeface="+mn-lt"/>
              </a:rPr>
              <a:t>For example, we need more inputs from the following groups:</a:t>
            </a:r>
            <a:br>
              <a:rPr lang="en-US" sz="1200" dirty="0">
                <a:solidFill>
                  <a:schemeClr val="tx1">
                    <a:lumMod val="50000"/>
                  </a:schemeClr>
                </a:solidFill>
                <a:latin typeface="+mn-lt"/>
              </a:rPr>
            </a:br>
            <a:r>
              <a:rPr lang="en-US" sz="1200" dirty="0">
                <a:solidFill>
                  <a:schemeClr val="tx1">
                    <a:lumMod val="50000"/>
                  </a:schemeClr>
                </a:solidFill>
                <a:latin typeface="+mn-lt"/>
              </a:rPr>
              <a:t> </a:t>
            </a:r>
            <a:br>
              <a:rPr lang="en-US" sz="1200" dirty="0">
                <a:solidFill>
                  <a:schemeClr val="tx1">
                    <a:lumMod val="50000"/>
                  </a:schemeClr>
                </a:solidFill>
                <a:latin typeface="+mn-lt"/>
              </a:rPr>
            </a:br>
            <a:r>
              <a:rPr lang="en-US" sz="1200" dirty="0">
                <a:solidFill>
                  <a:schemeClr val="tx1">
                    <a:lumMod val="50000"/>
                  </a:schemeClr>
                </a:solidFill>
                <a:latin typeface="+mn-lt"/>
              </a:rPr>
              <a:t>•	Black/Latino communities (HBCU/HSI for Generation Z) for racial/culture differences </a:t>
            </a:r>
            <a:br>
              <a:rPr lang="en-US" sz="1200" dirty="0">
                <a:solidFill>
                  <a:schemeClr val="tx1">
                    <a:lumMod val="50000"/>
                  </a:schemeClr>
                </a:solidFill>
                <a:latin typeface="+mn-lt"/>
              </a:rPr>
            </a:br>
            <a:r>
              <a:rPr lang="en-US" sz="1200" dirty="0">
                <a:solidFill>
                  <a:schemeClr val="tx1">
                    <a:lumMod val="50000"/>
                  </a:schemeClr>
                </a:solidFill>
                <a:latin typeface="+mn-lt"/>
              </a:rPr>
              <a:t>•	Immigrant/migrant communities for language/culture barriers </a:t>
            </a:r>
            <a:br>
              <a:rPr lang="en-US" sz="1200" dirty="0">
                <a:solidFill>
                  <a:schemeClr val="tx1">
                    <a:lumMod val="50000"/>
                  </a:schemeClr>
                </a:solidFill>
                <a:latin typeface="+mn-lt"/>
              </a:rPr>
            </a:br>
            <a:r>
              <a:rPr lang="en-US" sz="1200" dirty="0">
                <a:solidFill>
                  <a:schemeClr val="tx1">
                    <a:lumMod val="50000"/>
                  </a:schemeClr>
                </a:solidFill>
                <a:latin typeface="+mn-lt"/>
              </a:rPr>
              <a:t>•	People with disabilities for accessibility issues </a:t>
            </a:r>
            <a:br>
              <a:rPr lang="en-US" sz="1200" dirty="0">
                <a:solidFill>
                  <a:schemeClr val="tx1">
                    <a:lumMod val="50000"/>
                  </a:schemeClr>
                </a:solidFill>
                <a:latin typeface="+mn-lt"/>
              </a:rPr>
            </a:br>
            <a:r>
              <a:rPr lang="en-US" sz="1200" dirty="0">
                <a:solidFill>
                  <a:schemeClr val="tx1">
                    <a:lumMod val="50000"/>
                  </a:schemeClr>
                </a:solidFill>
                <a:latin typeface="+mn-lt"/>
              </a:rPr>
              <a:t>•	Residents from poor regions (low income/lack of educational background) for digital literacy and limited access to technology </a:t>
            </a:r>
            <a:br>
              <a:rPr lang="en-US" sz="1200" dirty="0">
                <a:solidFill>
                  <a:schemeClr val="tx1">
                    <a:lumMod val="50000"/>
                  </a:schemeClr>
                </a:solidFill>
                <a:latin typeface="+mn-lt"/>
              </a:rPr>
            </a:br>
            <a:br>
              <a:rPr lang="en-US" sz="1200" dirty="0">
                <a:solidFill>
                  <a:schemeClr val="tx1">
                    <a:lumMod val="50000"/>
                  </a:schemeClr>
                </a:solidFill>
                <a:latin typeface="+mn-lt"/>
              </a:rPr>
            </a:br>
            <a:br>
              <a:rPr lang="en-US" sz="1200" dirty="0">
                <a:solidFill>
                  <a:schemeClr val="tx1">
                    <a:lumMod val="50000"/>
                  </a:schemeClr>
                </a:solidFill>
                <a:latin typeface="+mn-lt"/>
              </a:rPr>
            </a:br>
            <a:r>
              <a:rPr lang="en-US" sz="1600" u="sng" dirty="0">
                <a:solidFill>
                  <a:schemeClr val="tx1">
                    <a:lumMod val="50000"/>
                  </a:schemeClr>
                </a:solidFill>
                <a:latin typeface="+mj-lt"/>
              </a:rPr>
              <a:t>Multi-platform Data Collection</a:t>
            </a:r>
            <a:br>
              <a:rPr lang="en-US" sz="3200" u="sng" kern="100" dirty="0">
                <a:effectLst/>
                <a:latin typeface="+mn-lt"/>
                <a:ea typeface="DengXian" panose="02010600030101010101" pitchFamily="2" charset="-122"/>
                <a:cs typeface="Arial" panose="020B0604020202020204" pitchFamily="34" charset="0"/>
              </a:rPr>
            </a:br>
            <a:br>
              <a:rPr lang="en-US" sz="3200" u="sng" kern="100" dirty="0">
                <a:effectLst/>
                <a:latin typeface="+mn-lt"/>
                <a:ea typeface="DengXian" panose="02010600030101010101" pitchFamily="2" charset="-122"/>
                <a:cs typeface="Arial" panose="020B0604020202020204" pitchFamily="34" charset="0"/>
              </a:rPr>
            </a:br>
            <a:r>
              <a:rPr lang="en-US" sz="1200" dirty="0">
                <a:solidFill>
                  <a:schemeClr val="tx1">
                    <a:lumMod val="50000"/>
                  </a:schemeClr>
                </a:solidFill>
                <a:latin typeface="+mn-lt"/>
              </a:rPr>
              <a:t>We can collect more data from different sources like phone calls, texts, emails, and social media sites. Then we can use AI to process the data for further analysis.</a:t>
            </a:r>
            <a:br>
              <a:rPr lang="en-US" sz="1200" dirty="0">
                <a:solidFill>
                  <a:schemeClr val="tx1">
                    <a:lumMod val="50000"/>
                  </a:schemeClr>
                </a:solidFill>
                <a:latin typeface="+mn-lt"/>
              </a:rPr>
            </a:br>
            <a:br>
              <a:rPr lang="en-US" sz="1600" dirty="0"/>
            </a:br>
            <a:br>
              <a:rPr lang="en-US" sz="3200" u="sng" kern="100" dirty="0">
                <a:effectLst/>
                <a:latin typeface="+mn-lt"/>
                <a:ea typeface="DengXian" panose="02010600030101010101" pitchFamily="2" charset="-122"/>
                <a:cs typeface="Arial" panose="020B0604020202020204" pitchFamily="34" charset="0"/>
              </a:rPr>
            </a:br>
            <a:endParaRPr lang="en-US" dirty="0"/>
          </a:p>
        </p:txBody>
      </p:sp>
    </p:spTree>
    <p:extLst>
      <p:ext uri="{BB962C8B-B14F-4D97-AF65-F5344CB8AC3E}">
        <p14:creationId xmlns:p14="http://schemas.microsoft.com/office/powerpoint/2010/main" val="100982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61673" y="3070958"/>
            <a:ext cx="4268653" cy="716084"/>
          </a:xfrm>
        </p:spPr>
        <p:txBody>
          <a:bodyPr/>
          <a:lstStyle/>
          <a:p>
            <a:pPr algn="ctr"/>
            <a:r>
              <a:rPr lang="en-US" sz="2800" dirty="0">
                <a:latin typeface="+mj-lt"/>
              </a:rPr>
              <a:t>Demo Time</a:t>
            </a:r>
          </a:p>
        </p:txBody>
      </p:sp>
    </p:spTree>
    <p:extLst>
      <p:ext uri="{BB962C8B-B14F-4D97-AF65-F5344CB8AC3E}">
        <p14:creationId xmlns:p14="http://schemas.microsoft.com/office/powerpoint/2010/main" val="81423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4233" y="5875140"/>
            <a:ext cx="1842036" cy="707886"/>
          </a:xfrm>
          <a:prstGeom prst="rect">
            <a:avLst/>
          </a:prstGeom>
          <a:noFill/>
        </p:spPr>
        <p:txBody>
          <a:bodyPr wrap="square" rtlCol="0">
            <a:spAutoFit/>
          </a:bodyPr>
          <a:lstStyle/>
          <a:p>
            <a:r>
              <a:rPr lang="en-US" sz="1400" b="1" dirty="0">
                <a:solidFill>
                  <a:schemeClr val="bg1"/>
                </a:solidFill>
                <a:latin typeface="Arial" charset="0"/>
                <a:ea typeface="Arial" charset="0"/>
                <a:cs typeface="Arial" charset="0"/>
              </a:rPr>
              <a:t>Note: </a:t>
            </a:r>
            <a:r>
              <a:rPr lang="en-US" sz="1300" b="0" dirty="0">
                <a:solidFill>
                  <a:schemeClr val="bg1"/>
                </a:solidFill>
                <a:latin typeface="Arial" charset="0"/>
                <a:ea typeface="Arial" charset="0"/>
                <a:cs typeface="Arial" charset="0"/>
              </a:rPr>
              <a:t>neque digni and in aliquet nisl </a:t>
            </a:r>
            <a:br>
              <a:rPr lang="en-US" sz="1300" b="0" dirty="0">
                <a:solidFill>
                  <a:schemeClr val="bg1"/>
                </a:solidFill>
                <a:latin typeface="Arial" charset="0"/>
                <a:ea typeface="Arial" charset="0"/>
                <a:cs typeface="Arial" charset="0"/>
              </a:rPr>
            </a:br>
            <a:r>
              <a:rPr lang="en-US" sz="1300" b="0" dirty="0">
                <a:solidFill>
                  <a:schemeClr val="bg1"/>
                </a:solidFill>
                <a:latin typeface="Arial" charset="0"/>
                <a:ea typeface="Arial" charset="0"/>
                <a:cs typeface="Arial" charset="0"/>
              </a:rPr>
              <a:t>et a</a:t>
            </a:r>
            <a:r>
              <a:rPr lang="en-US" sz="1300" b="0" baseline="0" dirty="0">
                <a:solidFill>
                  <a:schemeClr val="bg1"/>
                </a:solidFill>
                <a:latin typeface="Arial" charset="0"/>
                <a:ea typeface="Arial" charset="0"/>
                <a:cs typeface="Arial" charset="0"/>
              </a:rPr>
              <a:t> </a:t>
            </a:r>
            <a:r>
              <a:rPr lang="en-US" sz="1300" b="0" dirty="0">
                <a:solidFill>
                  <a:schemeClr val="bg1"/>
                </a:solidFill>
                <a:latin typeface="Arial" charset="0"/>
                <a:ea typeface="Arial" charset="0"/>
                <a:cs typeface="Arial" charset="0"/>
              </a:rPr>
              <a:t>umis varius.</a:t>
            </a:r>
          </a:p>
        </p:txBody>
      </p:sp>
      <p:sp>
        <p:nvSpPr>
          <p:cNvPr id="4" name="Arc 3"/>
          <p:cNvSpPr/>
          <p:nvPr/>
        </p:nvSpPr>
        <p:spPr>
          <a:xfrm rot="14652315" flipV="1">
            <a:off x="1158514" y="4967722"/>
            <a:ext cx="1399130" cy="1663105"/>
          </a:xfrm>
          <a:prstGeom prst="arc">
            <a:avLst>
              <a:gd name="adj1" fmla="val 16200000"/>
              <a:gd name="adj2" fmla="val 4002257"/>
            </a:avLst>
          </a:prstGeom>
          <a:ln w="20320">
            <a:solidFill>
              <a:schemeClr val="bg1"/>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rial" charset="0"/>
            </a:endParaRPr>
          </a:p>
        </p:txBody>
      </p:sp>
      <p:sp>
        <p:nvSpPr>
          <p:cNvPr id="5" name="Rectangle 4">
            <a:extLst>
              <a:ext uri="{FF2B5EF4-FFF2-40B4-BE49-F238E27FC236}">
                <a16:creationId xmlns:a16="http://schemas.microsoft.com/office/drawing/2014/main" id="{87DEE73E-EEDE-FD16-8BBE-57EA16DB6FC1}"/>
              </a:ext>
            </a:extLst>
          </p:cNvPr>
          <p:cNvSpPr/>
          <p:nvPr/>
        </p:nvSpPr>
        <p:spPr>
          <a:xfrm>
            <a:off x="1249378" y="1557196"/>
            <a:ext cx="2788468" cy="49431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7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3961673" y="3070958"/>
            <a:ext cx="4268653" cy="716084"/>
          </a:xfrm>
        </p:spPr>
        <p:txBody>
          <a:bodyPr/>
          <a:lstStyle/>
          <a:p>
            <a:pPr algn="ctr"/>
            <a:r>
              <a:rPr lang="en-US" sz="4800" dirty="0">
                <a:latin typeface="+mj-lt"/>
              </a:rPr>
              <a:t>Thank You</a:t>
            </a:r>
          </a:p>
        </p:txBody>
      </p:sp>
      <p:sp>
        <p:nvSpPr>
          <p:cNvPr id="12" name="Freeform 11"/>
          <p:cNvSpPr/>
          <p:nvPr/>
        </p:nvSpPr>
        <p:spPr>
          <a:xfrm>
            <a:off x="2829048" y="5103122"/>
            <a:ext cx="172724" cy="797066"/>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charset="0"/>
            </a:endParaRPr>
          </a:p>
        </p:txBody>
      </p:sp>
    </p:spTree>
    <p:extLst>
      <p:ext uri="{BB962C8B-B14F-4D97-AF65-F5344CB8AC3E}">
        <p14:creationId xmlns:p14="http://schemas.microsoft.com/office/powerpoint/2010/main" val="21027622"/>
      </p:ext>
    </p:extLst>
  </p:cSld>
  <p:clrMapOvr>
    <a:masterClrMapping/>
  </p:clrMapOvr>
</p:sld>
</file>

<file path=ppt/theme/theme1.xml><?xml version="1.0" encoding="utf-8"?>
<a:theme xmlns:a="http://schemas.openxmlformats.org/drawingml/2006/main" name="UB Powerpoint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1817</TotalTime>
  <Words>1052</Words>
  <Application>Microsoft Office PowerPoint</Application>
  <PresentationFormat>Widescreen</PresentationFormat>
  <Paragraphs>11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DengXian</vt:lpstr>
      <vt:lpstr>LucidaGrande</vt:lpstr>
      <vt:lpstr>Aptos</vt:lpstr>
      <vt:lpstr>Arial</vt:lpstr>
      <vt:lpstr>Georgia</vt:lpstr>
      <vt:lpstr>Times New Roman</vt:lpstr>
      <vt:lpstr>UB Powerpoint Template</vt:lpstr>
      <vt:lpstr>RNDJ: an Integrated AI-Powered Platform for Amplifying Marginalized Voices in Policy and Infrastructure Projects  </vt:lpstr>
      <vt:lpstr>General Description and Background</vt:lpstr>
      <vt:lpstr>Module 1: Community Feedback and Reporting Platform  • This component of the platform will serve as the primary interface for community members to voice their concerns, report issues, and provide feedback on ongoing or upcoming infrastructure projects.  • A user-friendly interface, accessible via mobile devices and computers, that supports multiple languages, including voice input for those with low literacy levels. This ensures inclusivity across diverse demographics.  • The platform will allow users to submit their concerns anonymously, safeguarding them against potential retaliation while encouraging more open and honest feedback.  An AI engine will analyze the submitted feedback, categorizing it by topics such as environmental impact, safety concerns, or community disruption. This analysis will be shared with policymakers and project leaders in real-time, ensuring that the feedback is considered in decision-making processes.  Module 2: Interactive Policy Education and Voting Tool  To ensure community members are well-informed and can meaningfully engage in decision-making, this tool will provide:  • The platform will offer easily digestible summaries of policies, proposed projects, and their potential impacts. AI will personalize this content based on the user’s language, cultural background, and previous interactions, making complex information more accessible. • Community members will be able to participate in interactive polls, quizzes, and decision-making scenarios. This engagement will not only educate but also gather data on community preferences and concerns.  • After educating the community on the issues at hand, the platform will offer a voting feature where members can express their preferences on various aspects of the projects. AI will ensure that the voting results are weighted and presented to decision-makers in a way that reflects the community’s voice.   </vt:lpstr>
      <vt:lpstr>Module 3: AI-Driven Community Advocate Assistant  This tool will function as a virtual advocate for the community during meetings and public hearings, ensuring that their concerns are heard even if they cannot attend in person. Features include:  • The assistant will collect voice recordings, written comments, and data from the feedback platform. AI will identify common themes and prioritize concerns that need to be addressed during meetings. • The assistant can participate in virtual meetings by presenting the aggregated feedback and advocating for the community's concerns. It can also follow up on how these concerns are addressed. • The assistant will provide updates to the community on the outcomes of meetings and decisions, maintaining an ongoing dialogue between policymakers and residents.     Module 4: AI-Enhanced Infrastructure Impact Assessment Tool  This tool will assess the potential impact of proposed infrastructure projects on marginalized communities, offering data-driven insights and recommendations:  • AI models will predict how new projects (like construction, solar panels, or water systems) will affect communities. This includes analyzing factors like displacement risks, environmental impact, and economic benefits or drawbacks. • The tool will integrate surveys to gather firsthand data on how the community perceives the potential impacts. This survey data will be combined with AI predictions to create a comprehensive impact report. • Based on the combined data, the tool will generate actionable recommendations for policymakers, suggesting ways to mitigate negative impacts on marginalized groups. These recommendations will be rooted in equity and sustainability. </vt:lpstr>
      <vt:lpstr>Module 5: Limited digital literacy and access to technology   Create an AI-driven tool that provides personalized digital literacy training, focusing on underrepresented communities. The platform could assess the user's current digital skills and adapt the learning experience to their level, ensuring they gain the necessary skills to engage with digital platforms confidently.   • AI-based assessment of digital literacy. (A simple survey) • Adaptive learning paths tailored to user needs. (Personalization) • Gamified learning experience to increase engagement. (Tailored to age) </vt:lpstr>
      <vt:lpstr>Integrating Physical Drop-Off Locations with AI-Powered Platform  • Place drop-off boxes in accessible, high-traffic community areas like grocery stores, libraries, and community centers. (Work with local businesses and organizations to host these boxes.) • Provide free cards and pens next to the boxes, with simple prompts and translations in multiple languages. (Include visual aids for low-literacy individuals. • Collect cards weekly, transcribe the content, and integrate it into the digital platform. (Use AI to analyze, categorize, and prioritize the feedback along with digital submissions.) • Inform the community about the drop-off locations through local outreach, flyers, and announcements. • Hold events to demonstrate how feedback is used and how the platform works?   Targeting Underrepresented Groups for DEI   For example, we need more inputs from the following groups:   • Black/Latino communities (HBCU/HSI for Generation Z) for racial/culture differences  • Immigrant/migrant communities for language/culture barriers  • People with disabilities for accessibility issues  • Residents from poor regions (low income/lack of educational background) for digital literacy and limited access to technology    Multi-platform Data Collection  We can collect more data from different sources like phone calls, texts, emails, and social media sites. Then we can use AI to process the data for further analysis.   </vt:lpstr>
      <vt:lpstr>Demo Time</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Template</dc:title>
  <dc:subject/>
  <dc:creator>Microsoft Office User</dc:creator>
  <cp:keywords/>
  <dc:description/>
  <cp:lastModifiedBy>He, Jie</cp:lastModifiedBy>
  <cp:revision>206</cp:revision>
  <cp:lastPrinted>2015-10-19T19:01:41Z</cp:lastPrinted>
  <dcterms:created xsi:type="dcterms:W3CDTF">2016-06-28T14:05:07Z</dcterms:created>
  <dcterms:modified xsi:type="dcterms:W3CDTF">2024-09-29T01:32:38Z</dcterms:modified>
  <cp:category/>
</cp:coreProperties>
</file>