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64" r:id="rId3"/>
    <p:sldId id="285" r:id="rId4"/>
    <p:sldId id="261" r:id="rId5"/>
    <p:sldId id="286" r:id="rId6"/>
    <p:sldId id="294" r:id="rId7"/>
    <p:sldId id="287" r:id="rId8"/>
    <p:sldId id="289" r:id="rId9"/>
    <p:sldId id="290" r:id="rId10"/>
    <p:sldId id="307" r:id="rId11"/>
    <p:sldId id="298" r:id="rId12"/>
    <p:sldId id="305" r:id="rId13"/>
    <p:sldId id="306" r:id="rId14"/>
    <p:sldId id="299" r:id="rId15"/>
    <p:sldId id="308" r:id="rId16"/>
    <p:sldId id="302" r:id="rId17"/>
    <p:sldId id="301" r:id="rId18"/>
    <p:sldId id="296" r:id="rId19"/>
    <p:sldId id="297" r:id="rId20"/>
    <p:sldId id="291" r:id="rId21"/>
    <p:sldId id="304" r:id="rId22"/>
    <p:sldId id="292" r:id="rId23"/>
    <p:sldId id="293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156B90-6929-478A-AA79-D03A2575DD7C}">
  <a:tblStyle styleId="{A0156B90-6929-478A-AA79-D03A2575DD7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/>
    <p:restoredTop sz="94665"/>
  </p:normalViewPr>
  <p:slideViewPr>
    <p:cSldViewPr snapToGrid="0" snapToObjects="1">
      <p:cViewPr varScale="1">
        <p:scale>
          <a:sx n="127" d="100"/>
          <a:sy n="127" d="100"/>
        </p:scale>
        <p:origin x="1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52106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78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159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987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461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032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867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51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681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114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354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81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CH" dirty="0" err="1" smtClean="0"/>
              <a:t>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6128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CH" dirty="0" err="1" smtClean="0"/>
              <a:t>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9040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CH" dirty="0" err="1" smtClean="0"/>
              <a:t>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8600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7626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4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CH" dirty="0" err="1" smtClean="0"/>
              <a:t>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4046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CH" dirty="0" err="1" smtClean="0"/>
              <a:t>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85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518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245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171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70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59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" name="Shape 42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4" Type="http://schemas.openxmlformats.org/officeDocument/2006/relationships/image" Target="../media/image29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Face Detection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CasellaDiTesto 1"/>
          <p:cNvSpPr txBox="1"/>
          <p:nvPr/>
        </p:nvSpPr>
        <p:spPr>
          <a:xfrm>
            <a:off x="1078860" y="4203609"/>
            <a:ext cx="6131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smtClean="0"/>
              <a:t>Di Gionata Battaglioni e Lucas Previtali</a:t>
            </a:r>
            <a:endParaRPr lang="it-CH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34071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err="1" smtClean="0">
                <a:highlight>
                  <a:srgbClr val="FFCD00"/>
                </a:highlight>
              </a:rPr>
              <a:t>Implementazione</a:t>
            </a:r>
            <a:r>
              <a:rPr lang="en" dirty="0" smtClean="0">
                <a:highlight>
                  <a:srgbClr val="FFCD00"/>
                </a:highlight>
              </a:rPr>
              <a:t> </a:t>
            </a:r>
            <a:r>
              <a:rPr lang="fr-CH" dirty="0" err="1" smtClean="0">
                <a:highlight>
                  <a:srgbClr val="FFCD00"/>
                </a:highlight>
              </a:rPr>
              <a:t>codice</a:t>
            </a:r>
            <a:r>
              <a:rPr lang="fr-CH" dirty="0" smtClean="0">
                <a:highlight>
                  <a:srgbClr val="FFCD00"/>
                </a:highlight>
              </a:rPr>
              <a:t> </a:t>
            </a:r>
            <a:r>
              <a:rPr lang="fr-CH" dirty="0" err="1" smtClean="0">
                <a:highlight>
                  <a:srgbClr val="FFCD00"/>
                </a:highlight>
              </a:rPr>
              <a:t>WebCam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52" y="1850850"/>
            <a:ext cx="7543800" cy="203835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3035327" y="4136344"/>
            <a:ext cx="28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800" dirty="0" smtClean="0"/>
              <a:t>Caricamento facce</a:t>
            </a:r>
            <a:endParaRPr lang="it-CH" sz="1800" dirty="0"/>
          </a:p>
        </p:txBody>
      </p:sp>
    </p:spTree>
    <p:extLst>
      <p:ext uri="{BB962C8B-B14F-4D97-AF65-F5344CB8AC3E}">
        <p14:creationId xmlns:p14="http://schemas.microsoft.com/office/powerpoint/2010/main" val="15986053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34071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err="1" smtClean="0">
                <a:highlight>
                  <a:srgbClr val="FFCD00"/>
                </a:highlight>
              </a:rPr>
              <a:t>Implementazione</a:t>
            </a:r>
            <a:r>
              <a:rPr lang="en" dirty="0" smtClean="0">
                <a:highlight>
                  <a:srgbClr val="FFCD00"/>
                </a:highlight>
              </a:rPr>
              <a:t> </a:t>
            </a:r>
            <a:r>
              <a:rPr lang="fr-CH" dirty="0" err="1" smtClean="0">
                <a:highlight>
                  <a:srgbClr val="FFCD00"/>
                </a:highlight>
              </a:rPr>
              <a:t>codice</a:t>
            </a:r>
            <a:r>
              <a:rPr lang="fr-CH" dirty="0" smtClean="0">
                <a:highlight>
                  <a:srgbClr val="FFCD00"/>
                </a:highlight>
              </a:rPr>
              <a:t> </a:t>
            </a:r>
            <a:r>
              <a:rPr lang="fr-CH" dirty="0" err="1" smtClean="0">
                <a:highlight>
                  <a:srgbClr val="FFCD00"/>
                </a:highlight>
              </a:rPr>
              <a:t>WebCam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2" y="1558610"/>
            <a:ext cx="6296025" cy="3095625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6782638" y="2228979"/>
            <a:ext cx="2061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800" dirty="0" smtClean="0"/>
              <a:t>Connessione e invio al DataBase</a:t>
            </a:r>
            <a:endParaRPr lang="it-CH" sz="1800" dirty="0"/>
          </a:p>
        </p:txBody>
      </p:sp>
    </p:spTree>
    <p:extLst>
      <p:ext uri="{BB962C8B-B14F-4D97-AF65-F5344CB8AC3E}">
        <p14:creationId xmlns:p14="http://schemas.microsoft.com/office/powerpoint/2010/main" val="40757953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34071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err="1" smtClean="0">
                <a:highlight>
                  <a:srgbClr val="FFCD00"/>
                </a:highlight>
              </a:rPr>
              <a:t>Implementazione</a:t>
            </a:r>
            <a:r>
              <a:rPr lang="en" dirty="0" smtClean="0">
                <a:highlight>
                  <a:srgbClr val="FFCD00"/>
                </a:highlight>
              </a:rPr>
              <a:t> </a:t>
            </a:r>
            <a:r>
              <a:rPr lang="fr-CH" dirty="0" err="1" smtClean="0">
                <a:highlight>
                  <a:srgbClr val="FFCD00"/>
                </a:highlight>
              </a:rPr>
              <a:t>codice</a:t>
            </a:r>
            <a:r>
              <a:rPr lang="fr-CH" dirty="0" smtClean="0">
                <a:highlight>
                  <a:srgbClr val="FFCD00"/>
                </a:highlight>
              </a:rPr>
              <a:t> </a:t>
            </a:r>
            <a:r>
              <a:rPr lang="fr-CH" dirty="0" err="1" smtClean="0">
                <a:highlight>
                  <a:srgbClr val="FFCD00"/>
                </a:highlight>
              </a:rPr>
              <a:t>WebCam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875832"/>
            <a:ext cx="8286750" cy="1609725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3115223" y="3837437"/>
            <a:ext cx="289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800" dirty="0" smtClean="0"/>
              <a:t>Disegna il rettangolo attorno alle facce</a:t>
            </a:r>
            <a:endParaRPr lang="it-CH" sz="1800" dirty="0"/>
          </a:p>
        </p:txBody>
      </p:sp>
    </p:spTree>
    <p:extLst>
      <p:ext uri="{BB962C8B-B14F-4D97-AF65-F5344CB8AC3E}">
        <p14:creationId xmlns:p14="http://schemas.microsoft.com/office/powerpoint/2010/main" val="19608627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34071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err="1" smtClean="0">
                <a:highlight>
                  <a:srgbClr val="FFCD00"/>
                </a:highlight>
              </a:rPr>
              <a:t>Implementazione</a:t>
            </a:r>
            <a:r>
              <a:rPr lang="en" dirty="0" smtClean="0">
                <a:highlight>
                  <a:srgbClr val="FFCD00"/>
                </a:highlight>
              </a:rPr>
              <a:t> </a:t>
            </a:r>
            <a:r>
              <a:rPr lang="fr-CH" dirty="0" err="1" smtClean="0">
                <a:highlight>
                  <a:srgbClr val="FFCD00"/>
                </a:highlight>
              </a:rPr>
              <a:t>codice</a:t>
            </a:r>
            <a:r>
              <a:rPr lang="fr-CH" dirty="0" smtClean="0">
                <a:highlight>
                  <a:srgbClr val="FFCD00"/>
                </a:highlight>
              </a:rPr>
              <a:t> </a:t>
            </a:r>
            <a:r>
              <a:rPr lang="fr-CH" dirty="0" err="1" smtClean="0">
                <a:highlight>
                  <a:srgbClr val="FFCD00"/>
                </a:highlight>
              </a:rPr>
              <a:t>WebCam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755531"/>
            <a:ext cx="7677150" cy="2457450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2280976" y="4364806"/>
            <a:ext cx="734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800" smtClean="0"/>
              <a:t>Scrittura nome per il riconoscimento</a:t>
            </a:r>
            <a:endParaRPr lang="it-CH" sz="1800" dirty="0"/>
          </a:p>
        </p:txBody>
      </p:sp>
    </p:spTree>
    <p:extLst>
      <p:ext uri="{BB962C8B-B14F-4D97-AF65-F5344CB8AC3E}">
        <p14:creationId xmlns:p14="http://schemas.microsoft.com/office/powerpoint/2010/main" val="1796886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34071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Implementazione pagina grafici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5436882" y="2355557"/>
            <a:ext cx="289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800" dirty="0" smtClean="0"/>
              <a:t>Ricevimento dei dati dal database</a:t>
            </a:r>
            <a:endParaRPr lang="it-CH" sz="18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85" y="1653747"/>
            <a:ext cx="4200116" cy="888486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85" y="2678723"/>
            <a:ext cx="4209554" cy="161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160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34071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Implementazione pagina grafici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5743282" y="2576220"/>
            <a:ext cx="298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800" dirty="0" smtClean="0"/>
              <a:t>Creazione Array per inserimento dati nei grafici</a:t>
            </a:r>
            <a:endParaRPr lang="it-CH" sz="18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03" y="2189386"/>
            <a:ext cx="5219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145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34071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Implementazione pagina grafici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4989656" y="2945552"/>
            <a:ext cx="29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800" dirty="0" smtClean="0"/>
              <a:t>Inserimento dati nei grafici.</a:t>
            </a:r>
            <a:endParaRPr lang="it-CH" sz="1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82" y="1606682"/>
            <a:ext cx="3236530" cy="302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288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34071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Implementazione database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CasellaDiTesto 9"/>
          <p:cNvSpPr txBox="1"/>
          <p:nvPr/>
        </p:nvSpPr>
        <p:spPr>
          <a:xfrm>
            <a:off x="950046" y="1475397"/>
            <a:ext cx="410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800" dirty="0" smtClean="0"/>
              <a:t>Tabella </a:t>
            </a:r>
            <a:r>
              <a:rPr lang="it-CH" sz="1800" dirty="0" smtClean="0"/>
              <a:t>Impostazioni:</a:t>
            </a:r>
            <a:endParaRPr lang="it-CH" sz="18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935799" y="1448212"/>
            <a:ext cx="410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800" dirty="0" smtClean="0"/>
              <a:t>Tabella </a:t>
            </a:r>
            <a:r>
              <a:rPr lang="it-CH" sz="1800" dirty="0" smtClean="0"/>
              <a:t>Visita:</a:t>
            </a:r>
            <a:endParaRPr lang="it-CH" sz="18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4367" y="3166383"/>
            <a:ext cx="410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800" dirty="0" smtClean="0"/>
              <a:t>Tabella </a:t>
            </a:r>
            <a:r>
              <a:rPr lang="it-CH" sz="1800" dirty="0" smtClean="0"/>
              <a:t>Inserimento Facce</a:t>
            </a:r>
            <a:r>
              <a:rPr lang="it-CH" sz="1800" dirty="0" smtClean="0"/>
              <a:t>:</a:t>
            </a:r>
            <a:endParaRPr lang="it-CH" sz="18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8" y="2115670"/>
            <a:ext cx="3060700" cy="9144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74" y="3660075"/>
            <a:ext cx="2806700" cy="9271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24" y="1935515"/>
            <a:ext cx="30353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3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Test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Ovale 8"/>
          <p:cNvSpPr/>
          <p:nvPr/>
        </p:nvSpPr>
        <p:spPr>
          <a:xfrm>
            <a:off x="1381250" y="1461301"/>
            <a:ext cx="473864" cy="4690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1381250" y="3292174"/>
            <a:ext cx="473864" cy="4690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48" y="2294014"/>
            <a:ext cx="5425968" cy="638878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48" y="1376829"/>
            <a:ext cx="5436016" cy="63794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48" y="3203210"/>
            <a:ext cx="5436016" cy="646931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96" y="4187676"/>
            <a:ext cx="5425968" cy="647877"/>
          </a:xfrm>
          <a:prstGeom prst="rect">
            <a:avLst/>
          </a:prstGeom>
        </p:spPr>
      </p:pic>
      <p:sp>
        <p:nvSpPr>
          <p:cNvPr id="25" name="Ovale 24"/>
          <p:cNvSpPr/>
          <p:nvPr/>
        </p:nvSpPr>
        <p:spPr>
          <a:xfrm>
            <a:off x="1381250" y="2410022"/>
            <a:ext cx="473864" cy="4690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/>
          <p:cNvSpPr/>
          <p:nvPr/>
        </p:nvSpPr>
        <p:spPr>
          <a:xfrm>
            <a:off x="1381250" y="4277113"/>
            <a:ext cx="473864" cy="4690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068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Test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Ovale 8"/>
          <p:cNvSpPr/>
          <p:nvPr/>
        </p:nvSpPr>
        <p:spPr>
          <a:xfrm>
            <a:off x="1260670" y="1780371"/>
            <a:ext cx="473864" cy="4690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1260670" y="3864116"/>
            <a:ext cx="473864" cy="4690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15" y="1620382"/>
            <a:ext cx="5935086" cy="708667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14" y="2671478"/>
            <a:ext cx="5986427" cy="721137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14" y="3735044"/>
            <a:ext cx="5935087" cy="727146"/>
          </a:xfrm>
          <a:prstGeom prst="rect">
            <a:avLst/>
          </a:prstGeom>
        </p:spPr>
      </p:pic>
      <p:sp>
        <p:nvSpPr>
          <p:cNvPr id="23" name="Ovale 22"/>
          <p:cNvSpPr/>
          <p:nvPr/>
        </p:nvSpPr>
        <p:spPr>
          <a:xfrm>
            <a:off x="1260670" y="2797545"/>
            <a:ext cx="473864" cy="4690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61145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Indice</a:t>
            </a:r>
            <a:endParaRPr lang="en" dirty="0"/>
          </a:p>
        </p:txBody>
      </p:sp>
      <p:grpSp>
        <p:nvGrpSpPr>
          <p:cNvPr id="158" name="Shape 15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59" name="Shape 15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12"/>
          <p:cNvSpPr txBox="1">
            <a:spLocks noGrp="1"/>
          </p:cNvSpPr>
          <p:nvPr>
            <p:ph type="body" idx="1"/>
          </p:nvPr>
        </p:nvSpPr>
        <p:spPr>
          <a:xfrm>
            <a:off x="1088126" y="1624164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000" dirty="0" smtClean="0"/>
              <a:t> Scopo</a:t>
            </a:r>
            <a:endParaRPr lang="en" sz="2000" dirty="0"/>
          </a:p>
          <a:p>
            <a:pPr marL="457200" lvl="0" indent="-228600" rtl="0">
              <a:spcBef>
                <a:spcPts val="0"/>
              </a:spcBef>
            </a:pPr>
            <a:r>
              <a:rPr lang="en" sz="2000" dirty="0" smtClean="0"/>
              <a:t> Progettazione</a:t>
            </a:r>
            <a:endParaRPr lang="en" sz="2000" dirty="0"/>
          </a:p>
          <a:p>
            <a:pPr marL="457200" lvl="0" indent="-228600" rtl="0">
              <a:spcBef>
                <a:spcPts val="0"/>
              </a:spcBef>
            </a:pPr>
            <a:r>
              <a:rPr lang="en" sz="2000" dirty="0" smtClean="0"/>
              <a:t> Implementazione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dirty="0" smtClean="0"/>
              <a:t> Test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dirty="0" smtClean="0"/>
              <a:t> Conclusioni</a:t>
            </a:r>
            <a:endParaRPr lang="en" sz="20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0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Conclusione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CasellaDiTesto 3"/>
          <p:cNvSpPr txBox="1"/>
          <p:nvPr/>
        </p:nvSpPr>
        <p:spPr>
          <a:xfrm>
            <a:off x="1415048" y="1611712"/>
            <a:ext cx="188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600" dirty="0" err="1" smtClean="0"/>
              <a:t>Gantt</a:t>
            </a:r>
            <a:r>
              <a:rPr lang="it-CH" sz="1600" dirty="0" smtClean="0"/>
              <a:t> preventivo:</a:t>
            </a:r>
            <a:endParaRPr lang="it-CH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816235" y="1610223"/>
            <a:ext cx="188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err="1" smtClean="0"/>
              <a:t>Gantt</a:t>
            </a:r>
            <a:r>
              <a:rPr lang="it-CH" dirty="0" smtClean="0"/>
              <a:t> </a:t>
            </a:r>
            <a:r>
              <a:rPr lang="it-CH" sz="1600" dirty="0" smtClean="0"/>
              <a:t>consuntivo</a:t>
            </a:r>
            <a:r>
              <a:rPr lang="it-CH" dirty="0" smtClean="0"/>
              <a:t>:</a:t>
            </a:r>
            <a:endParaRPr lang="it-CH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903" y="2203711"/>
            <a:ext cx="4727097" cy="207971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3711"/>
            <a:ext cx="4085962" cy="199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979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err="1" smtClean="0">
                <a:highlight>
                  <a:srgbClr val="FFCD00"/>
                </a:highlight>
              </a:rPr>
              <a:t>Conclusione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CasellaDiTesto 3"/>
          <p:cNvSpPr txBox="1"/>
          <p:nvPr/>
        </p:nvSpPr>
        <p:spPr>
          <a:xfrm>
            <a:off x="3628389" y="1206579"/>
            <a:ext cx="188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600" dirty="0" smtClean="0"/>
              <a:t>Gantt finale:</a:t>
            </a:r>
            <a:endParaRPr lang="it-CH" sz="1600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1" y="1545133"/>
            <a:ext cx="7863204" cy="34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885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Conclusione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25" y="2421198"/>
            <a:ext cx="2309125" cy="23091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698" y="2214013"/>
            <a:ext cx="2723493" cy="2723493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381250" y="1705066"/>
            <a:ext cx="20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800" dirty="0" smtClean="0"/>
              <a:t>Sviluppi futuri:</a:t>
            </a:r>
            <a:endParaRPr lang="it-CH" sz="18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468692" y="1705066"/>
            <a:ext cx="239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800" dirty="0" smtClean="0"/>
              <a:t>Commenti personali:</a:t>
            </a:r>
            <a:endParaRPr lang="it-CH" sz="1800" dirty="0"/>
          </a:p>
        </p:txBody>
      </p:sp>
    </p:spTree>
    <p:extLst>
      <p:ext uri="{BB962C8B-B14F-4D97-AF65-F5344CB8AC3E}">
        <p14:creationId xmlns:p14="http://schemas.microsoft.com/office/powerpoint/2010/main" val="26447249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50850" y="922668"/>
            <a:ext cx="4203826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800" dirty="0"/>
              <a:t>Grazie per l’attenzione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hape 376"/>
          <p:cNvSpPr txBox="1">
            <a:spLocks/>
          </p:cNvSpPr>
          <p:nvPr/>
        </p:nvSpPr>
        <p:spPr>
          <a:xfrm>
            <a:off x="3043976" y="2663319"/>
            <a:ext cx="50213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spcBef>
                <a:spcPts val="0"/>
              </a:spcBef>
              <a:buFont typeface="Quattrocento Sans"/>
              <a:buNone/>
            </a:pPr>
            <a:r>
              <a:rPr lang="fr-CH" sz="3600" b="1" i="1" smtClean="0">
                <a:latin typeface="Lora"/>
                <a:ea typeface="Lora"/>
                <a:cs typeface="Lora"/>
                <a:sym typeface="Lora"/>
              </a:rPr>
              <a:t>Domande ?</a:t>
            </a:r>
          </a:p>
          <a:p>
            <a:pPr>
              <a:spcBef>
                <a:spcPts val="0"/>
              </a:spcBef>
              <a:buFont typeface="Quattrocento Sans"/>
              <a:buNone/>
            </a:pPr>
            <a:endParaRPr lang="fr-CH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413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Scopo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40963"/>
            <a:ext cx="6809700" cy="16021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000" dirty="0" smtClean="0"/>
              <a:t>Sistema di riconoscimento facciale tramite webcam.</a:t>
            </a:r>
          </a:p>
          <a:p>
            <a:pPr marL="457200" lvl="0" indent="-228600" rtl="0">
              <a:spcBef>
                <a:spcPts val="0"/>
              </a:spcBef>
            </a:pPr>
            <a:endParaRPr lang="en" sz="2000" dirty="0"/>
          </a:p>
          <a:p>
            <a:pPr marL="457200" lvl="0" indent="-228600" rtl="0">
              <a:spcBef>
                <a:spcPts val="0"/>
              </a:spcBef>
            </a:pPr>
            <a:endParaRPr lang="en" sz="2000" dirty="0" smtClean="0"/>
          </a:p>
          <a:p>
            <a:pPr marL="228600" lvl="0" rtl="0">
              <a:spcBef>
                <a:spcPts val="0"/>
              </a:spcBef>
              <a:buNone/>
            </a:pPr>
            <a:endParaRPr lang="en" sz="2000" dirty="0" smtClean="0"/>
          </a:p>
          <a:p>
            <a:pPr marL="228600" lvl="0" rtl="0">
              <a:spcBef>
                <a:spcPts val="0"/>
              </a:spcBef>
              <a:buNone/>
            </a:pPr>
            <a:endParaRPr lang="en" sz="2000" dirty="0" smtClean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Freccia in giù 1"/>
          <p:cNvSpPr/>
          <p:nvPr/>
        </p:nvSpPr>
        <p:spPr>
          <a:xfrm>
            <a:off x="4150981" y="2184035"/>
            <a:ext cx="934136" cy="94729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3" name="CasellaDiTesto 2"/>
          <p:cNvSpPr txBox="1"/>
          <p:nvPr/>
        </p:nvSpPr>
        <p:spPr>
          <a:xfrm>
            <a:off x="1381250" y="3243160"/>
            <a:ext cx="6670733" cy="1015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228600">
              <a:buClr>
                <a:srgbClr val="FFCD00"/>
              </a:buClr>
              <a:buSzPct val="100000"/>
              <a:buFont typeface="Quattrocento Sans"/>
              <a:buChar char="◉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it-CH" dirty="0"/>
              <a:t>Q</a:t>
            </a:r>
            <a:r>
              <a:rPr lang="en" dirty="0"/>
              <a:t>uantificare le </a:t>
            </a:r>
            <a:r>
              <a:rPr lang="it-IT" dirty="0" smtClean="0"/>
              <a:t>persone rilevate dall` applicazione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6728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>
                <a:highlight>
                  <a:srgbClr val="FFCD00"/>
                </a:highlight>
              </a:rPr>
              <a:t>Funzionamento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85" y="1433528"/>
            <a:ext cx="3719650" cy="2941119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1311931" y="1988617"/>
            <a:ext cx="1841957" cy="2170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85" y="1399940"/>
            <a:ext cx="8175932" cy="347065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>
                <a:highlight>
                  <a:srgbClr val="FFCD00"/>
                </a:highlight>
              </a:rPr>
              <a:t>Funzionamento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8" name="Connettore 7 7"/>
          <p:cNvCxnSpPr/>
          <p:nvPr/>
        </p:nvCxnSpPr>
        <p:spPr>
          <a:xfrm>
            <a:off x="5113248" y="2289010"/>
            <a:ext cx="1486722" cy="506538"/>
          </a:xfrm>
          <a:prstGeom prst="curvedConnector3">
            <a:avLst>
              <a:gd name="adj1" fmla="val 10044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649" y="2919178"/>
            <a:ext cx="3657099" cy="1896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9" y="1448047"/>
            <a:ext cx="4801749" cy="20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67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>
                <a:highlight>
                  <a:srgbClr val="FFCD00"/>
                </a:highlight>
              </a:rPr>
              <a:t>Funzionamento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25" y="2870667"/>
            <a:ext cx="6959966" cy="2005414"/>
          </a:xfrm>
          <a:prstGeom prst="rect">
            <a:avLst/>
          </a:prstGeom>
        </p:spPr>
      </p:pic>
      <p:cxnSp>
        <p:nvCxnSpPr>
          <p:cNvPr id="17" name="Connettore 7 16"/>
          <p:cNvCxnSpPr/>
          <p:nvPr/>
        </p:nvCxnSpPr>
        <p:spPr>
          <a:xfrm rot="16200000" flipH="1">
            <a:off x="5671423" y="2201653"/>
            <a:ext cx="829353" cy="428434"/>
          </a:xfrm>
          <a:prstGeom prst="curvedConnector3">
            <a:avLst>
              <a:gd name="adj1" fmla="val -815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58" y="1287196"/>
            <a:ext cx="3713424" cy="15721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e 1"/>
          <p:cNvSpPr/>
          <p:nvPr/>
        </p:nvSpPr>
        <p:spPr>
          <a:xfrm>
            <a:off x="4123469" y="1219309"/>
            <a:ext cx="1748413" cy="131459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79901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Progettazione pagina webcam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" name="CasellaDiTesto 6"/>
          <p:cNvSpPr txBox="1"/>
          <p:nvPr/>
        </p:nvSpPr>
        <p:spPr>
          <a:xfrm>
            <a:off x="1131082" y="4152984"/>
            <a:ext cx="3808904" cy="707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228600">
              <a:buClr>
                <a:srgbClr val="FFCD00"/>
              </a:buClr>
              <a:buSzPct val="100000"/>
              <a:buFont typeface="Quattrocento Sans"/>
              <a:buChar char="◉"/>
              <a:defRPr sz="2000">
                <a:latin typeface="Quattrocento Sans"/>
                <a:ea typeface="Quattrocento Sans"/>
                <a:cs typeface="Quattrocento Sans"/>
              </a:defRPr>
            </a:lvl1pPr>
            <a:lvl2pPr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</a:defRPr>
            </a:lvl2pPr>
            <a:lvl3pPr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</a:defRPr>
            </a:lvl3pPr>
            <a:lvl4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</a:defRPr>
            </a:lvl4pPr>
            <a:lvl5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</a:defRPr>
            </a:lvl5pPr>
            <a:lvl6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</a:defRPr>
            </a:lvl6pPr>
            <a:lvl7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</a:defRPr>
            </a:lvl7pPr>
            <a:lvl8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</a:defRPr>
            </a:lvl8pPr>
            <a:lvl9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</a:defRPr>
            </a:lvl9pPr>
          </a:lstStyle>
          <a:p>
            <a:r>
              <a:rPr lang="it-CH" dirty="0" smtClean="0"/>
              <a:t>Libreria usata: tracking.js</a:t>
            </a:r>
            <a:endParaRPr lang="it-CH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50" y="1449198"/>
            <a:ext cx="6243811" cy="236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641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Progettazione pagina grafici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00" y="1358267"/>
            <a:ext cx="6410850" cy="36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593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Progettazione database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Shape 112"/>
          <p:cNvSpPr txBox="1">
            <a:spLocks noGrp="1"/>
          </p:cNvSpPr>
          <p:nvPr>
            <p:ph type="body" idx="1"/>
          </p:nvPr>
        </p:nvSpPr>
        <p:spPr>
          <a:xfrm>
            <a:off x="1048667" y="3791786"/>
            <a:ext cx="6809700" cy="84427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it-CH" sz="2000" dirty="0" smtClean="0"/>
              <a:t> Tre </a:t>
            </a:r>
            <a:r>
              <a:rPr lang="en" sz="2000" dirty="0" smtClean="0"/>
              <a:t>tabelle</a:t>
            </a:r>
            <a:endParaRPr lang="en" sz="2000" dirty="0"/>
          </a:p>
          <a:p>
            <a:pPr marL="457200" lvl="0" indent="-228600" rtl="0">
              <a:spcBef>
                <a:spcPts val="0"/>
              </a:spcBef>
            </a:pPr>
            <a:r>
              <a:rPr lang="en" sz="2000" dirty="0" smtClean="0"/>
              <a:t> </a:t>
            </a:r>
            <a:r>
              <a:rPr lang="fr-CH" sz="2000" dirty="0" err="1" smtClean="0"/>
              <a:t>Relazione</a:t>
            </a:r>
            <a:r>
              <a:rPr lang="fr-CH" sz="2000" dirty="0" smtClean="0"/>
              <a:t> </a:t>
            </a:r>
            <a:r>
              <a:rPr lang="fr-CH" sz="2000" dirty="0" err="1" smtClean="0"/>
              <a:t>tra</a:t>
            </a:r>
            <a:r>
              <a:rPr lang="fr-CH" sz="2000" dirty="0" smtClean="0"/>
              <a:t> </a:t>
            </a:r>
            <a:r>
              <a:rPr lang="fr-CH" sz="2000" dirty="0" err="1" smtClean="0"/>
              <a:t>Inserimento_facce</a:t>
            </a:r>
            <a:r>
              <a:rPr lang="fr-CH" sz="2000" dirty="0" smtClean="0"/>
              <a:t> e </a:t>
            </a:r>
            <a:r>
              <a:rPr lang="fr-CH" sz="2000" dirty="0" err="1" smtClean="0"/>
              <a:t>Tempo_Visita</a:t>
            </a:r>
            <a:endParaRPr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02" y="1358267"/>
            <a:ext cx="4899235" cy="25411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1190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157</Words>
  <Application>Microsoft Macintosh PowerPoint</Application>
  <PresentationFormat>Presentazione su schermo (16:9)</PresentationFormat>
  <Paragraphs>57</Paragraphs>
  <Slides>23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Lora</vt:lpstr>
      <vt:lpstr>Quattrocento Sans</vt:lpstr>
      <vt:lpstr>Arial</vt:lpstr>
      <vt:lpstr>Viola template</vt:lpstr>
      <vt:lpstr>Face Detection</vt:lpstr>
      <vt:lpstr>Indice</vt:lpstr>
      <vt:lpstr>Scopo</vt:lpstr>
      <vt:lpstr>Funzionamento</vt:lpstr>
      <vt:lpstr>Funzionamento</vt:lpstr>
      <vt:lpstr>Funzionamento</vt:lpstr>
      <vt:lpstr>Progettazione pagina webcam</vt:lpstr>
      <vt:lpstr>Progettazione pagina grafici</vt:lpstr>
      <vt:lpstr>Progettazione database</vt:lpstr>
      <vt:lpstr>Implementazione codice WebCam</vt:lpstr>
      <vt:lpstr>Implementazione codice WebCam</vt:lpstr>
      <vt:lpstr>Implementazione codice WebCam</vt:lpstr>
      <vt:lpstr>Implementazione codice WebCam</vt:lpstr>
      <vt:lpstr>Implementazione pagina grafici</vt:lpstr>
      <vt:lpstr>Implementazione pagina grafici</vt:lpstr>
      <vt:lpstr>Implementazione pagina grafici</vt:lpstr>
      <vt:lpstr>Implementazione database</vt:lpstr>
      <vt:lpstr>Test</vt:lpstr>
      <vt:lpstr>Test</vt:lpstr>
      <vt:lpstr>Conclusione</vt:lpstr>
      <vt:lpstr>Conclusione</vt:lpstr>
      <vt:lpstr>Conclusione</vt:lpstr>
      <vt:lpstr>Grazie per l’attenzione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lucas</dc:creator>
  <cp:lastModifiedBy>Utente di Microsoft Office</cp:lastModifiedBy>
  <cp:revision>90</cp:revision>
  <dcterms:modified xsi:type="dcterms:W3CDTF">2018-05-18T07:19:49Z</dcterms:modified>
</cp:coreProperties>
</file>