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9.jpg" ContentType="image/jpeg"/>
  <Override PartName="/ppt/comments/comment1.xml" ContentType="application/vnd.openxmlformats-officedocument.presentationml.comments+xml"/>
  <Override PartName="/ppt/media/image10.jpg" ContentType="image/jpeg"/>
  <Override PartName="/ppt/media/image12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ssandro spagnuolo" initials="as" lastIdx="1" clrIdx="0">
    <p:extLst>
      <p:ext uri="{19B8F6BF-5375-455C-9EA6-DF929625EA0E}">
        <p15:presenceInfo xmlns:p15="http://schemas.microsoft.com/office/powerpoint/2012/main" userId="c672c8c64916372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8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18T10:19:07.277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FFBDE9-A4CA-46D1-9E11-2DC4C4FA8C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Gestione</a:t>
            </a:r>
            <a:r>
              <a:rPr lang="en-US" dirty="0"/>
              <a:t> </a:t>
            </a:r>
            <a:r>
              <a:rPr lang="en-US" dirty="0" err="1"/>
              <a:t>appartamenti</a:t>
            </a:r>
            <a:endParaRPr lang="aa-E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9A35D7D-6EAB-4E49-BCB0-CA3D76013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1302" y="6042258"/>
            <a:ext cx="9692859" cy="742279"/>
          </a:xfrm>
        </p:spPr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dominelli</a:t>
            </a:r>
            <a:r>
              <a:rPr lang="en-US" dirty="0"/>
              <a:t> &amp; alessandro spagnuolo</a:t>
            </a:r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3617862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5769F7-C105-4AAB-B6FF-730224B22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implementazione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4D723D-5067-46F2-95C0-9B2036900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596552"/>
            <a:ext cx="10178322" cy="3593591"/>
          </a:xfrm>
        </p:spPr>
        <p:txBody>
          <a:bodyPr/>
          <a:lstStyle/>
          <a:p>
            <a:r>
              <a:rPr lang="en-US" dirty="0" err="1"/>
              <a:t>Pagina</a:t>
            </a:r>
            <a:r>
              <a:rPr lang="en-US" dirty="0"/>
              <a:t> </a:t>
            </a:r>
            <a:r>
              <a:rPr lang="en-US" dirty="0" err="1"/>
              <a:t>principale</a:t>
            </a:r>
            <a:endParaRPr lang="en-US" dirty="0"/>
          </a:p>
          <a:p>
            <a:r>
              <a:rPr lang="en-US" dirty="0" err="1"/>
              <a:t>Pagina</a:t>
            </a:r>
            <a:r>
              <a:rPr lang="en-US" dirty="0"/>
              <a:t> di </a:t>
            </a:r>
            <a:r>
              <a:rPr lang="en-US" dirty="0" err="1"/>
              <a:t>visualizzazione</a:t>
            </a:r>
            <a:r>
              <a:rPr lang="en-US" dirty="0"/>
              <a:t> di un </a:t>
            </a:r>
            <a:r>
              <a:rPr lang="en-US" dirty="0" err="1"/>
              <a:t>appartamento</a:t>
            </a:r>
            <a:endParaRPr lang="en-US" dirty="0"/>
          </a:p>
          <a:p>
            <a:r>
              <a:rPr lang="en-US" dirty="0" err="1"/>
              <a:t>Pagina</a:t>
            </a:r>
            <a:r>
              <a:rPr lang="en-US" dirty="0"/>
              <a:t> di </a:t>
            </a:r>
            <a:r>
              <a:rPr lang="en-US" dirty="0" err="1"/>
              <a:t>registrazione</a:t>
            </a:r>
            <a:endParaRPr lang="en-US" dirty="0"/>
          </a:p>
          <a:p>
            <a:r>
              <a:rPr lang="en-US" dirty="0" err="1"/>
              <a:t>Pagina</a:t>
            </a:r>
            <a:r>
              <a:rPr lang="en-US" dirty="0"/>
              <a:t> di login</a:t>
            </a:r>
          </a:p>
          <a:p>
            <a:r>
              <a:rPr lang="en-US" dirty="0" err="1"/>
              <a:t>Pagina</a:t>
            </a:r>
            <a:r>
              <a:rPr lang="en-US" dirty="0"/>
              <a:t> di </a:t>
            </a:r>
            <a:r>
              <a:rPr lang="en-US" dirty="0" err="1"/>
              <a:t>aggiunta</a:t>
            </a:r>
            <a:r>
              <a:rPr lang="en-US" dirty="0"/>
              <a:t> di un </a:t>
            </a:r>
            <a:r>
              <a:rPr lang="en-US" dirty="0" err="1"/>
              <a:t>appartamento</a:t>
            </a:r>
            <a:endParaRPr lang="en-US" dirty="0"/>
          </a:p>
          <a:p>
            <a:r>
              <a:rPr lang="en-US" dirty="0" err="1"/>
              <a:t>Pagina</a:t>
            </a:r>
            <a:r>
              <a:rPr lang="en-US" dirty="0"/>
              <a:t> di </a:t>
            </a:r>
            <a:r>
              <a:rPr lang="en-US" dirty="0" err="1"/>
              <a:t>gestione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riservazioni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D62B0EB-ABD0-4E03-B099-73A72B2886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8" t="6942" r="82273" b="89587"/>
          <a:stretch/>
        </p:blipFill>
        <p:spPr>
          <a:xfrm>
            <a:off x="6574220" y="0"/>
            <a:ext cx="5361923" cy="726456"/>
          </a:xfrm>
          <a:prstGeom prst="rect">
            <a:avLst/>
          </a:prstGeom>
        </p:spPr>
      </p:pic>
      <p:grpSp>
        <p:nvGrpSpPr>
          <p:cNvPr id="9" name="Gruppo 8"/>
          <p:cNvGrpSpPr/>
          <p:nvPr/>
        </p:nvGrpSpPr>
        <p:grpSpPr>
          <a:xfrm>
            <a:off x="7237986" y="3183986"/>
            <a:ext cx="3856007" cy="1338828"/>
            <a:chOff x="6340839" y="1984914"/>
            <a:chExt cx="3856007" cy="1338828"/>
          </a:xfrm>
        </p:grpSpPr>
        <p:sp>
          <p:nvSpPr>
            <p:cNvPr id="5" name="CasellaDiTesto 4"/>
            <p:cNvSpPr txBox="1"/>
            <p:nvPr/>
          </p:nvSpPr>
          <p:spPr>
            <a:xfrm>
              <a:off x="6340839" y="1984914"/>
              <a:ext cx="3856007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/>
                <a:t>MySQL 	 </a:t>
              </a:r>
              <a:r>
                <a:rPr lang="en-US" dirty="0" smtClean="0"/>
                <a:t>	PHP</a:t>
              </a:r>
              <a:endParaRPr lang="en-US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/>
                <a:t>PHP	             JavaScript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/>
                <a:t>JavaScript              HTML</a:t>
              </a:r>
              <a:endParaRPr lang="de-CH" dirty="0"/>
            </a:p>
          </p:txBody>
        </p:sp>
        <p:sp>
          <p:nvSpPr>
            <p:cNvPr id="6" name="Arrow: Right 6">
              <a:extLst>
                <a:ext uri="{FF2B5EF4-FFF2-40B4-BE49-F238E27FC236}">
                  <a16:creationId xmlns:a16="http://schemas.microsoft.com/office/drawing/2014/main" xmlns="" id="{8865A070-66B9-4430-92BB-55C85D7B1409}"/>
                </a:ext>
              </a:extLst>
            </p:cNvPr>
            <p:cNvSpPr/>
            <p:nvPr/>
          </p:nvSpPr>
          <p:spPr>
            <a:xfrm>
              <a:off x="7561001" y="2112580"/>
              <a:ext cx="593835" cy="17342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a-ET"/>
            </a:p>
          </p:txBody>
        </p:sp>
        <p:sp>
          <p:nvSpPr>
            <p:cNvPr id="7" name="Arrow: Right 7">
              <a:extLst>
                <a:ext uri="{FF2B5EF4-FFF2-40B4-BE49-F238E27FC236}">
                  <a16:creationId xmlns:a16="http://schemas.microsoft.com/office/drawing/2014/main" xmlns="" id="{F19334B0-46C2-489E-B1FA-7B27BC027A70}"/>
                </a:ext>
              </a:extLst>
            </p:cNvPr>
            <p:cNvSpPr/>
            <p:nvPr/>
          </p:nvSpPr>
          <p:spPr>
            <a:xfrm>
              <a:off x="7437505" y="2543221"/>
              <a:ext cx="593835" cy="17342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a-ET"/>
            </a:p>
          </p:txBody>
        </p:sp>
        <p:sp>
          <p:nvSpPr>
            <p:cNvPr id="8" name="Arrow: Right 8">
              <a:extLst>
                <a:ext uri="{FF2B5EF4-FFF2-40B4-BE49-F238E27FC236}">
                  <a16:creationId xmlns:a16="http://schemas.microsoft.com/office/drawing/2014/main" xmlns="" id="{4C0EBDB6-5935-4FBB-9A80-7526A9EFF7DE}"/>
                </a:ext>
              </a:extLst>
            </p:cNvPr>
            <p:cNvSpPr/>
            <p:nvPr/>
          </p:nvSpPr>
          <p:spPr>
            <a:xfrm>
              <a:off x="7844778" y="2973862"/>
              <a:ext cx="593835" cy="17342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a-ET"/>
            </a:p>
          </p:txBody>
        </p:sp>
      </p:grpSp>
    </p:spTree>
    <p:extLst>
      <p:ext uri="{BB962C8B-B14F-4D97-AF65-F5344CB8AC3E}">
        <p14:creationId xmlns:p14="http://schemas.microsoft.com/office/powerpoint/2010/main" val="893851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99A1FB-912E-4F48-B788-D0FB9686C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982" y="363228"/>
            <a:ext cx="10178322" cy="1492132"/>
          </a:xfrm>
        </p:spPr>
        <p:txBody>
          <a:bodyPr/>
          <a:lstStyle/>
          <a:p>
            <a:r>
              <a:rPr lang="en-US" dirty="0" err="1"/>
              <a:t>Pagina</a:t>
            </a:r>
            <a:r>
              <a:rPr lang="en-US" dirty="0"/>
              <a:t> </a:t>
            </a:r>
            <a:r>
              <a:rPr lang="en-US" dirty="0" err="1"/>
              <a:t>principale</a:t>
            </a:r>
            <a:endParaRPr lang="aa-E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450221D-5284-4478-958B-9AB99F505C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8" t="6942" r="82273" b="89587"/>
          <a:stretch/>
        </p:blipFill>
        <p:spPr>
          <a:xfrm>
            <a:off x="6574220" y="0"/>
            <a:ext cx="5361923" cy="726456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ACD89AA8-2025-4A49-AD74-E08E95BF2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Accertazione</a:t>
            </a:r>
            <a:r>
              <a:rPr lang="en-US" dirty="0" smtClean="0"/>
              <a:t> </a:t>
            </a:r>
            <a:r>
              <a:rPr lang="en-US" dirty="0" err="1" smtClean="0"/>
              <a:t>dell’utente</a:t>
            </a:r>
            <a:r>
              <a:rPr lang="en-US" dirty="0" smtClean="0"/>
              <a:t> </a:t>
            </a:r>
            <a:r>
              <a:rPr lang="en-US" dirty="0" err="1" smtClean="0"/>
              <a:t>connesso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Header </a:t>
            </a:r>
            <a:r>
              <a:rPr lang="en-US" dirty="0" err="1" smtClean="0">
                <a:sym typeface="Wingdings" panose="05000000000000000000" pitchFamily="2" charset="2"/>
              </a:rPr>
              <a:t>dinamico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err="1"/>
              <a:t>Filtri</a:t>
            </a:r>
            <a:r>
              <a:rPr lang="en-US" dirty="0"/>
              <a:t> di </a:t>
            </a:r>
            <a:r>
              <a:rPr lang="en-US" dirty="0" err="1"/>
              <a:t>ricerca</a:t>
            </a:r>
            <a:r>
              <a:rPr lang="en-US" dirty="0"/>
              <a:t> in base a:</a:t>
            </a:r>
          </a:p>
          <a:p>
            <a:pPr lvl="1"/>
            <a:r>
              <a:rPr lang="en-US" dirty="0" err="1"/>
              <a:t>Periodi</a:t>
            </a:r>
            <a:r>
              <a:rPr lang="en-US" dirty="0"/>
              <a:t> di </a:t>
            </a:r>
            <a:r>
              <a:rPr lang="en-US" dirty="0" err="1"/>
              <a:t>disponibilità</a:t>
            </a:r>
            <a:r>
              <a:rPr lang="en-US" dirty="0"/>
              <a:t>: da, a</a:t>
            </a:r>
          </a:p>
          <a:p>
            <a:pPr lvl="1"/>
            <a:r>
              <a:rPr lang="en-US" dirty="0" err="1"/>
              <a:t>Prezzo</a:t>
            </a:r>
            <a:r>
              <a:rPr lang="en-US" dirty="0"/>
              <a:t> Massimo</a:t>
            </a:r>
          </a:p>
          <a:p>
            <a:pPr lvl="1"/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locali</a:t>
            </a:r>
            <a:r>
              <a:rPr lang="en-US" dirty="0"/>
              <a:t> </a:t>
            </a:r>
          </a:p>
          <a:p>
            <a:r>
              <a:rPr lang="en-US" dirty="0" err="1" smtClean="0"/>
              <a:t>Lettura</a:t>
            </a:r>
            <a:r>
              <a:rPr lang="en-US" dirty="0" smtClean="0"/>
              <a:t> </a:t>
            </a:r>
            <a:r>
              <a:rPr lang="en-US" dirty="0" err="1" smtClean="0"/>
              <a:t>degli</a:t>
            </a:r>
            <a:r>
              <a:rPr lang="en-US" dirty="0" smtClean="0"/>
              <a:t> </a:t>
            </a:r>
            <a:r>
              <a:rPr lang="en-US" dirty="0" err="1" smtClean="0"/>
              <a:t>ultimi</a:t>
            </a:r>
            <a:r>
              <a:rPr lang="en-US" dirty="0" smtClean="0"/>
              <a:t> 6 </a:t>
            </a:r>
            <a:r>
              <a:rPr lang="en-US" dirty="0" err="1" smtClean="0"/>
              <a:t>appartamenti</a:t>
            </a:r>
            <a:r>
              <a:rPr lang="en-US" dirty="0" smtClean="0"/>
              <a:t> </a:t>
            </a:r>
            <a:r>
              <a:rPr lang="en-US" dirty="0" err="1" smtClean="0"/>
              <a:t>immessi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- o -</a:t>
            </a:r>
            <a:endParaRPr lang="en-US" dirty="0" smtClean="0"/>
          </a:p>
          <a:p>
            <a:r>
              <a:rPr lang="en-US" dirty="0" err="1" smtClean="0"/>
              <a:t>Lettura</a:t>
            </a:r>
            <a:r>
              <a:rPr lang="en-US" dirty="0" smtClean="0"/>
              <a:t> </a:t>
            </a:r>
            <a:r>
              <a:rPr lang="en-US" dirty="0" err="1" smtClean="0"/>
              <a:t>degli</a:t>
            </a:r>
            <a:r>
              <a:rPr lang="en-US" dirty="0" smtClean="0"/>
              <a:t> </a:t>
            </a:r>
            <a:r>
              <a:rPr lang="en-US" dirty="0" err="1" smtClean="0"/>
              <a:t>appartamenti</a:t>
            </a:r>
            <a:r>
              <a:rPr lang="en-US" dirty="0" smtClean="0"/>
              <a:t> </a:t>
            </a:r>
            <a:r>
              <a:rPr lang="en-US" dirty="0" err="1" smtClean="0"/>
              <a:t>tramite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file “</a:t>
            </a:r>
            <a:r>
              <a:rPr lang="en-US" dirty="0" err="1" smtClean="0"/>
              <a:t>filter.php</a:t>
            </a:r>
            <a:r>
              <a:rPr lang="en-US" dirty="0" smtClean="0"/>
              <a:t>”</a:t>
            </a:r>
            <a:endParaRPr lang="en-US" dirty="0"/>
          </a:p>
          <a:p>
            <a:r>
              <a:rPr lang="en-US" dirty="0" err="1" smtClean="0"/>
              <a:t>Ogni</a:t>
            </a:r>
            <a:r>
              <a:rPr lang="en-US" dirty="0" smtClean="0"/>
              <a:t> </a:t>
            </a:r>
            <a:r>
              <a:rPr lang="en-US" dirty="0" err="1" smtClean="0"/>
              <a:t>appartamento</a:t>
            </a:r>
            <a:r>
              <a:rPr lang="en-US" dirty="0" smtClean="0"/>
              <a:t> a </a:t>
            </a:r>
            <a:r>
              <a:rPr lang="en-US" dirty="0" err="1" smtClean="0"/>
              <a:t>schermo</a:t>
            </a:r>
            <a:r>
              <a:rPr lang="en-US" dirty="0" smtClean="0"/>
              <a:t>, </a:t>
            </a:r>
            <a:r>
              <a:rPr lang="en-US" dirty="0" err="1" smtClean="0"/>
              <a:t>reindirizza</a:t>
            </a:r>
            <a:r>
              <a:rPr lang="en-US" dirty="0" smtClean="0"/>
              <a:t> con un link ad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suo</a:t>
            </a:r>
            <a:r>
              <a:rPr lang="en-US" dirty="0" smtClean="0"/>
              <a:t> </a:t>
            </a:r>
            <a:r>
              <a:rPr lang="en-US" dirty="0" err="1" smtClean="0"/>
              <a:t>appartamento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dettaglio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582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99A1FB-912E-4F48-B788-D0FB9686C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982" y="363228"/>
            <a:ext cx="10178322" cy="1492132"/>
          </a:xfrm>
        </p:spPr>
        <p:txBody>
          <a:bodyPr/>
          <a:lstStyle/>
          <a:p>
            <a:r>
              <a:rPr lang="en-US" dirty="0" err="1"/>
              <a:t>Pagina</a:t>
            </a:r>
            <a:r>
              <a:rPr lang="en-US" dirty="0"/>
              <a:t> di</a:t>
            </a:r>
            <a:br>
              <a:rPr lang="en-US" dirty="0"/>
            </a:br>
            <a:r>
              <a:rPr lang="en-US" dirty="0" err="1"/>
              <a:t>visualizzazione</a:t>
            </a:r>
            <a:r>
              <a:rPr lang="en-US" dirty="0"/>
              <a:t> </a:t>
            </a:r>
            <a:r>
              <a:rPr lang="en-US" dirty="0" err="1"/>
              <a:t>appartamento</a:t>
            </a:r>
            <a:endParaRPr lang="aa-E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450221D-5284-4478-958B-9AB99F505C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8" t="6942" r="82273" b="89587"/>
          <a:stretch/>
        </p:blipFill>
        <p:spPr>
          <a:xfrm>
            <a:off x="6574220" y="0"/>
            <a:ext cx="5361923" cy="72645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2FFA754-688E-48B6-BD7E-5F6FA49B316B}"/>
              </a:ext>
            </a:extLst>
          </p:cNvPr>
          <p:cNvSpPr/>
          <p:nvPr/>
        </p:nvSpPr>
        <p:spPr>
          <a:xfrm>
            <a:off x="6445018" y="2106369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aa-ET" dirty="0"/>
              <a:t>$</a:t>
            </a:r>
            <a:r>
              <a:rPr lang="aa-ET" dirty="0" err="1"/>
              <a:t>nomeSpesa</a:t>
            </a:r>
            <a:r>
              <a:rPr lang="en-US" dirty="0"/>
              <a:t> = array();</a:t>
            </a:r>
          </a:p>
          <a:p>
            <a:r>
              <a:rPr lang="en-US" dirty="0"/>
              <a:t>$</a:t>
            </a:r>
            <a:r>
              <a:rPr lang="en-US" dirty="0" err="1"/>
              <a:t>prezzoSpesa</a:t>
            </a:r>
            <a:r>
              <a:rPr lang="en-US" dirty="0"/>
              <a:t> = array();</a:t>
            </a:r>
          </a:p>
          <a:p>
            <a:r>
              <a:rPr lang="aa-ET" dirty="0"/>
              <a:t>$</a:t>
            </a:r>
            <a:r>
              <a:rPr lang="aa-ET" dirty="0" err="1"/>
              <a:t>sql</a:t>
            </a:r>
            <a:r>
              <a:rPr lang="aa-ET" dirty="0"/>
              <a:t> = "select </a:t>
            </a:r>
            <a:r>
              <a:rPr lang="aa-ET" dirty="0" err="1"/>
              <a:t>nome</a:t>
            </a:r>
            <a:r>
              <a:rPr lang="aa-ET" dirty="0"/>
              <a:t>, </a:t>
            </a:r>
            <a:r>
              <a:rPr lang="aa-ET" dirty="0" err="1"/>
              <a:t>prezzo</a:t>
            </a:r>
            <a:r>
              <a:rPr lang="aa-ET" dirty="0"/>
              <a:t> from </a:t>
            </a:r>
            <a:r>
              <a:rPr lang="aa-ET" dirty="0" err="1"/>
              <a:t>spesa</a:t>
            </a:r>
            <a:r>
              <a:rPr lang="aa-ET" dirty="0"/>
              <a:t> where </a:t>
            </a:r>
            <a:r>
              <a:rPr lang="aa-ET" dirty="0" err="1"/>
              <a:t>id_appartamento</a:t>
            </a:r>
            <a:r>
              <a:rPr lang="aa-ET" dirty="0"/>
              <a:t>= '".$id."'";</a:t>
            </a:r>
          </a:p>
          <a:p>
            <a:r>
              <a:rPr lang="aa-ET" dirty="0"/>
              <a:t>$r = $conn-&gt;query($</a:t>
            </a:r>
            <a:r>
              <a:rPr lang="aa-ET" dirty="0" err="1"/>
              <a:t>sql</a:t>
            </a:r>
            <a:r>
              <a:rPr lang="aa-ET" dirty="0"/>
              <a:t>);</a:t>
            </a:r>
          </a:p>
          <a:p>
            <a:r>
              <a:rPr lang="aa-ET" dirty="0"/>
              <a:t>if ($r-&gt;</a:t>
            </a:r>
            <a:r>
              <a:rPr lang="aa-ET" dirty="0" err="1"/>
              <a:t>num_rows</a:t>
            </a:r>
            <a:r>
              <a:rPr lang="aa-ET" dirty="0"/>
              <a:t> &gt; 0) {</a:t>
            </a:r>
            <a:endParaRPr lang="en-US" dirty="0"/>
          </a:p>
          <a:p>
            <a:r>
              <a:rPr lang="aa-ET" dirty="0"/>
              <a:t>//output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di </a:t>
            </a:r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dirty="0" err="1"/>
              <a:t>riga</a:t>
            </a:r>
            <a:endParaRPr lang="aa-ET" dirty="0"/>
          </a:p>
          <a:p>
            <a:r>
              <a:rPr lang="aa-ET" dirty="0"/>
              <a:t>	while($row = $r-&gt;</a:t>
            </a:r>
            <a:r>
              <a:rPr lang="aa-ET" dirty="0" err="1"/>
              <a:t>fetch_assoc</a:t>
            </a:r>
            <a:r>
              <a:rPr lang="aa-ET" dirty="0"/>
              <a:t>()) {</a:t>
            </a:r>
          </a:p>
          <a:p>
            <a:r>
              <a:rPr lang="aa-ET" dirty="0"/>
              <a:t>		</a:t>
            </a:r>
            <a:r>
              <a:rPr lang="aa-ET" dirty="0" err="1"/>
              <a:t>array_push</a:t>
            </a:r>
            <a:r>
              <a:rPr lang="aa-ET" dirty="0"/>
              <a:t>($</a:t>
            </a:r>
            <a:r>
              <a:rPr lang="aa-ET" dirty="0" err="1"/>
              <a:t>nomeSpesa</a:t>
            </a:r>
            <a:r>
              <a:rPr lang="aa-ET" dirty="0"/>
              <a:t>,$row['</a:t>
            </a:r>
            <a:r>
              <a:rPr lang="aa-ET" dirty="0" err="1"/>
              <a:t>nome</a:t>
            </a:r>
            <a:r>
              <a:rPr lang="aa-ET" dirty="0"/>
              <a:t>']);</a:t>
            </a:r>
          </a:p>
          <a:p>
            <a:r>
              <a:rPr lang="aa-ET" dirty="0"/>
              <a:t>		</a:t>
            </a:r>
            <a:r>
              <a:rPr lang="aa-ET" dirty="0" err="1"/>
              <a:t>array_push</a:t>
            </a:r>
            <a:r>
              <a:rPr lang="aa-ET" dirty="0"/>
              <a:t>($</a:t>
            </a:r>
            <a:r>
              <a:rPr lang="aa-ET" dirty="0" err="1"/>
              <a:t>prezzoSpesa</a:t>
            </a:r>
            <a:r>
              <a:rPr lang="aa-ET" dirty="0"/>
              <a:t>,$row['</a:t>
            </a:r>
            <a:r>
              <a:rPr lang="aa-ET" dirty="0" err="1"/>
              <a:t>prezzo</a:t>
            </a:r>
            <a:r>
              <a:rPr lang="aa-ET" dirty="0"/>
              <a:t>']);</a:t>
            </a:r>
          </a:p>
          <a:p>
            <a:r>
              <a:rPr lang="aa-ET" dirty="0"/>
              <a:t>	}</a:t>
            </a:r>
          </a:p>
          <a:p>
            <a:r>
              <a:rPr lang="aa-ET" dirty="0"/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8913EBB-CC37-45FC-B1EA-8C53E87ED168}"/>
              </a:ext>
            </a:extLst>
          </p:cNvPr>
          <p:cNvSpPr/>
          <p:nvPr/>
        </p:nvSpPr>
        <p:spPr>
          <a:xfrm>
            <a:off x="1191336" y="3593029"/>
            <a:ext cx="4666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a-ET" dirty="0"/>
              <a:t>&lt;td&gt;</a:t>
            </a:r>
            <a:r>
              <a:rPr lang="aa-ET" dirty="0" err="1"/>
              <a:t>Accessori</a:t>
            </a:r>
            <a:r>
              <a:rPr lang="aa-ET" dirty="0"/>
              <a:t>:&lt;div id="</a:t>
            </a:r>
            <a:r>
              <a:rPr lang="aa-ET" dirty="0" err="1"/>
              <a:t>accessori</a:t>
            </a:r>
            <a:r>
              <a:rPr lang="aa-ET" dirty="0"/>
              <a:t>"&gt;&lt;/div&gt;&lt;/td&gt;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E723CF2F-C2CA-4D9D-8814-C2A599B6F4C7}"/>
              </a:ext>
            </a:extLst>
          </p:cNvPr>
          <p:cNvSpPr/>
          <p:nvPr/>
        </p:nvSpPr>
        <p:spPr>
          <a:xfrm>
            <a:off x="1191336" y="5976250"/>
            <a:ext cx="108430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a-ET" dirty="0"/>
              <a:t>for(var </a:t>
            </a:r>
            <a:r>
              <a:rPr lang="aa-ET" dirty="0" err="1"/>
              <a:t>i</a:t>
            </a:r>
            <a:r>
              <a:rPr lang="aa-ET" dirty="0"/>
              <a:t> = 0; </a:t>
            </a:r>
            <a:r>
              <a:rPr lang="aa-ET" dirty="0" err="1"/>
              <a:t>i</a:t>
            </a:r>
            <a:r>
              <a:rPr lang="aa-ET" dirty="0"/>
              <a:t> &lt; </a:t>
            </a:r>
            <a:r>
              <a:rPr lang="aa-ET" dirty="0" err="1"/>
              <a:t>accessori.length</a:t>
            </a:r>
            <a:r>
              <a:rPr lang="aa-ET" dirty="0"/>
              <a:t>; </a:t>
            </a:r>
            <a:r>
              <a:rPr lang="aa-ET" dirty="0" err="1"/>
              <a:t>i</a:t>
            </a:r>
            <a:r>
              <a:rPr lang="aa-ET" dirty="0"/>
              <a:t>++){</a:t>
            </a:r>
          </a:p>
          <a:p>
            <a:r>
              <a:rPr lang="aa-ET" dirty="0"/>
              <a:t>	</a:t>
            </a:r>
            <a:r>
              <a:rPr lang="aa-ET" dirty="0" err="1"/>
              <a:t>document.getElementById</a:t>
            </a:r>
            <a:r>
              <a:rPr lang="aa-ET" dirty="0"/>
              <a:t>("</a:t>
            </a:r>
            <a:r>
              <a:rPr lang="aa-ET" dirty="0" err="1"/>
              <a:t>accessori</a:t>
            </a:r>
            <a:r>
              <a:rPr lang="aa-ET" dirty="0"/>
              <a:t>").</a:t>
            </a:r>
            <a:r>
              <a:rPr lang="aa-ET" dirty="0" err="1"/>
              <a:t>innerHTML</a:t>
            </a:r>
            <a:r>
              <a:rPr lang="aa-ET" dirty="0"/>
              <a:t> += "&lt;span&gt;"+</a:t>
            </a:r>
            <a:r>
              <a:rPr lang="aa-ET" dirty="0" err="1"/>
              <a:t>accessori</a:t>
            </a:r>
            <a:r>
              <a:rPr lang="aa-ET" dirty="0"/>
              <a:t>[</a:t>
            </a:r>
            <a:r>
              <a:rPr lang="aa-ET" dirty="0" err="1"/>
              <a:t>i</a:t>
            </a:r>
            <a:r>
              <a:rPr lang="aa-ET" dirty="0"/>
              <a:t>]+"&lt;/span&gt;&lt;</a:t>
            </a:r>
            <a:r>
              <a:rPr lang="aa-ET" dirty="0" err="1"/>
              <a:t>br</a:t>
            </a:r>
            <a:r>
              <a:rPr lang="aa-ET" dirty="0"/>
              <a:t>&gt;";</a:t>
            </a:r>
          </a:p>
          <a:p>
            <a:r>
              <a:rPr lang="aa-ET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5068F37-DEE7-4619-B727-1FAF8460DA96}"/>
              </a:ext>
            </a:extLst>
          </p:cNvPr>
          <p:cNvSpPr txBox="1"/>
          <p:nvPr/>
        </p:nvSpPr>
        <p:spPr>
          <a:xfrm>
            <a:off x="5857998" y="2123070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PHP</a:t>
            </a:r>
            <a:endParaRPr lang="aa-ET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00E8B8B-340B-4C66-9946-0D8EABE32657}"/>
              </a:ext>
            </a:extLst>
          </p:cNvPr>
          <p:cNvSpPr txBox="1"/>
          <p:nvPr/>
        </p:nvSpPr>
        <p:spPr>
          <a:xfrm>
            <a:off x="1220241" y="3197543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HTML</a:t>
            </a:r>
            <a:endParaRPr lang="aa-ET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04BC077-78AE-4D4C-8F15-680B14BD7AE9}"/>
              </a:ext>
            </a:extLst>
          </p:cNvPr>
          <p:cNvSpPr txBox="1"/>
          <p:nvPr/>
        </p:nvSpPr>
        <p:spPr>
          <a:xfrm>
            <a:off x="1181959" y="5306878"/>
            <a:ext cx="1072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JavaScript</a:t>
            </a:r>
            <a:endParaRPr lang="aa-ET" dirty="0">
              <a:solidFill>
                <a:srgbClr val="FF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04762BD-7BDC-4C97-9538-07C22B003EF7}"/>
              </a:ext>
            </a:extLst>
          </p:cNvPr>
          <p:cNvSpPr/>
          <p:nvPr/>
        </p:nvSpPr>
        <p:spPr>
          <a:xfrm>
            <a:off x="1191336" y="5673876"/>
            <a:ext cx="5589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a-ET" dirty="0"/>
              <a:t>var </a:t>
            </a:r>
            <a:r>
              <a:rPr lang="aa-ET" dirty="0" err="1"/>
              <a:t>accessori</a:t>
            </a:r>
            <a:r>
              <a:rPr lang="aa-ET" dirty="0"/>
              <a:t> = ['&lt;?php echo implode("','",$</a:t>
            </a:r>
            <a:r>
              <a:rPr lang="aa-ET" dirty="0" err="1"/>
              <a:t>accessori</a:t>
            </a:r>
            <a:r>
              <a:rPr lang="aa-ET" dirty="0"/>
              <a:t>);?&gt;'];</a:t>
            </a:r>
          </a:p>
        </p:txBody>
      </p:sp>
    </p:spTree>
    <p:extLst>
      <p:ext uri="{BB962C8B-B14F-4D97-AF65-F5344CB8AC3E}">
        <p14:creationId xmlns:p14="http://schemas.microsoft.com/office/powerpoint/2010/main" val="1069012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99A1FB-912E-4F48-B788-D0FB9686C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982" y="363228"/>
            <a:ext cx="10178322" cy="1492132"/>
          </a:xfrm>
        </p:spPr>
        <p:txBody>
          <a:bodyPr/>
          <a:lstStyle/>
          <a:p>
            <a:r>
              <a:rPr lang="en-US" dirty="0" err="1"/>
              <a:t>Pagina</a:t>
            </a:r>
            <a:r>
              <a:rPr lang="en-US" dirty="0"/>
              <a:t> di </a:t>
            </a:r>
            <a:br>
              <a:rPr lang="en-US" dirty="0"/>
            </a:br>
            <a:r>
              <a:rPr lang="en-US" dirty="0" err="1"/>
              <a:t>Registrazione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D89AA8-2025-4A49-AD74-E08E95BF2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 HTML</a:t>
            </a:r>
          </a:p>
          <a:p>
            <a:r>
              <a:rPr lang="en-US" dirty="0" err="1"/>
              <a:t>Controllo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vari</a:t>
            </a:r>
            <a:r>
              <a:rPr lang="en-US" dirty="0"/>
              <a:t> </a:t>
            </a:r>
            <a:r>
              <a:rPr lang="en-US" dirty="0" err="1"/>
              <a:t>campi</a:t>
            </a:r>
            <a:endParaRPr lang="en-US" dirty="0"/>
          </a:p>
          <a:p>
            <a:r>
              <a:rPr lang="en-US" dirty="0" err="1"/>
              <a:t>Aggiunta</a:t>
            </a:r>
            <a:r>
              <a:rPr lang="en-US" dirty="0"/>
              <a:t> al database con </a:t>
            </a:r>
            <a:r>
              <a:rPr lang="en-US" dirty="0" err="1"/>
              <a:t>stato</a:t>
            </a:r>
            <a:r>
              <a:rPr lang="en-US" dirty="0"/>
              <a:t> 0</a:t>
            </a:r>
          </a:p>
          <a:p>
            <a:r>
              <a:rPr lang="en-US" dirty="0" err="1"/>
              <a:t>Invio</a:t>
            </a:r>
            <a:r>
              <a:rPr lang="en-US" dirty="0"/>
              <a:t> </a:t>
            </a:r>
            <a:r>
              <a:rPr lang="en-US" dirty="0" err="1"/>
              <a:t>dell’email</a:t>
            </a:r>
            <a:r>
              <a:rPr lang="en-US" dirty="0"/>
              <a:t> di </a:t>
            </a:r>
            <a:r>
              <a:rPr lang="en-US" dirty="0" err="1"/>
              <a:t>conferma</a:t>
            </a:r>
            <a:r>
              <a:rPr lang="en-US" dirty="0"/>
              <a:t> </a:t>
            </a:r>
            <a:r>
              <a:rPr lang="en-US" dirty="0" err="1"/>
              <a:t>registrazione</a:t>
            </a:r>
            <a:endParaRPr lang="en-US" dirty="0"/>
          </a:p>
          <a:p>
            <a:r>
              <a:rPr lang="en-US" dirty="0"/>
              <a:t>Se </a:t>
            </a:r>
            <a:r>
              <a:rPr lang="en-US" dirty="0" err="1"/>
              <a:t>l’utente</a:t>
            </a:r>
            <a:r>
              <a:rPr lang="en-US" dirty="0"/>
              <a:t> </a:t>
            </a:r>
            <a:r>
              <a:rPr lang="en-US" dirty="0" err="1"/>
              <a:t>conferma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modifica</a:t>
            </a:r>
            <a:r>
              <a:rPr lang="en-US" dirty="0"/>
              <a:t> lo </a:t>
            </a:r>
            <a:r>
              <a:rPr lang="en-US" dirty="0" err="1"/>
              <a:t>stato</a:t>
            </a:r>
            <a:r>
              <a:rPr lang="en-US" dirty="0"/>
              <a:t> a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450221D-5284-4478-958B-9AB99F505C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8" t="6942" r="82273" b="89587"/>
          <a:stretch/>
        </p:blipFill>
        <p:spPr>
          <a:xfrm>
            <a:off x="6574220" y="0"/>
            <a:ext cx="5361923" cy="72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199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99A1FB-912E-4F48-B788-D0FB9686C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982" y="363228"/>
            <a:ext cx="10178322" cy="1492132"/>
          </a:xfrm>
        </p:spPr>
        <p:txBody>
          <a:bodyPr/>
          <a:lstStyle/>
          <a:p>
            <a:r>
              <a:rPr lang="en-US" dirty="0" err="1"/>
              <a:t>Pagina</a:t>
            </a:r>
            <a:r>
              <a:rPr lang="en-US" dirty="0"/>
              <a:t> di login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D89AA8-2025-4A49-AD74-E08E95BF2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 HTML</a:t>
            </a:r>
          </a:p>
          <a:p>
            <a:r>
              <a:rPr lang="en-US" dirty="0" err="1"/>
              <a:t>Controllo</a:t>
            </a:r>
            <a:r>
              <a:rPr lang="en-US" dirty="0"/>
              <a:t>  </a:t>
            </a:r>
            <a:r>
              <a:rPr lang="en-US" dirty="0" err="1"/>
              <a:t>dell’esistenza</a:t>
            </a:r>
            <a:r>
              <a:rPr lang="en-US" dirty="0"/>
              <a:t> </a:t>
            </a:r>
            <a:r>
              <a:rPr lang="en-US" dirty="0" err="1"/>
              <a:t>dell’account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Reindirizzamento</a:t>
            </a:r>
            <a:r>
              <a:rPr lang="en-US" dirty="0"/>
              <a:t> </a:t>
            </a:r>
            <a:r>
              <a:rPr lang="en-US" dirty="0" err="1"/>
              <a:t>pagina</a:t>
            </a:r>
            <a:r>
              <a:rPr lang="en-US" dirty="0"/>
              <a:t> </a:t>
            </a:r>
            <a:r>
              <a:rPr lang="en-US" dirty="0" err="1"/>
              <a:t>principale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450221D-5284-4478-958B-9AB99F505C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8" t="6942" r="82273" b="89587"/>
          <a:stretch/>
        </p:blipFill>
        <p:spPr>
          <a:xfrm>
            <a:off x="6574220" y="0"/>
            <a:ext cx="5361923" cy="72645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FE25B4F-6B57-4EC9-8A63-587234E46869}"/>
              </a:ext>
            </a:extLst>
          </p:cNvPr>
          <p:cNvSpPr/>
          <p:nvPr/>
        </p:nvSpPr>
        <p:spPr>
          <a:xfrm>
            <a:off x="1765738" y="3210939"/>
            <a:ext cx="73414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a-ET" dirty="0"/>
              <a:t>$</a:t>
            </a:r>
            <a:r>
              <a:rPr lang="aa-ET" dirty="0" err="1"/>
              <a:t>sql</a:t>
            </a:r>
            <a:r>
              <a:rPr lang="aa-ET" dirty="0"/>
              <a:t> = "select username from </a:t>
            </a:r>
            <a:r>
              <a:rPr lang="aa-ET" dirty="0" err="1"/>
              <a:t>utente</a:t>
            </a:r>
            <a:r>
              <a:rPr lang="aa-ET" dirty="0"/>
              <a:t> where username = '".$username."' and password = '".$password."' and </a:t>
            </a:r>
            <a:r>
              <a:rPr lang="aa-ET" dirty="0" err="1"/>
              <a:t>stato</a:t>
            </a:r>
            <a:r>
              <a:rPr lang="aa-ET" dirty="0"/>
              <a:t> = </a:t>
            </a:r>
            <a:r>
              <a:rPr lang="en-US" dirty="0"/>
              <a:t>1</a:t>
            </a:r>
            <a:r>
              <a:rPr lang="aa-ET" dirty="0"/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3178248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99A1FB-912E-4F48-B788-D0FB9686C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982" y="363228"/>
            <a:ext cx="10178322" cy="1492132"/>
          </a:xfrm>
        </p:spPr>
        <p:txBody>
          <a:bodyPr/>
          <a:lstStyle/>
          <a:p>
            <a:r>
              <a:rPr lang="en-US" dirty="0" err="1"/>
              <a:t>Pagina</a:t>
            </a:r>
            <a:r>
              <a:rPr lang="en-US" dirty="0"/>
              <a:t> di</a:t>
            </a:r>
            <a:br>
              <a:rPr lang="en-US" dirty="0"/>
            </a:br>
            <a:r>
              <a:rPr lang="en-US" dirty="0" err="1"/>
              <a:t>aggiunta</a:t>
            </a:r>
            <a:r>
              <a:rPr lang="en-US" dirty="0"/>
              <a:t> </a:t>
            </a:r>
            <a:r>
              <a:rPr lang="en-US" dirty="0" err="1"/>
              <a:t>appartamento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D89AA8-2025-4A49-AD74-E08E95BF2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 html	       PHP</a:t>
            </a:r>
          </a:p>
          <a:p>
            <a:r>
              <a:rPr lang="en-US" dirty="0"/>
              <a:t>PHP  		MySQL</a:t>
            </a:r>
          </a:p>
          <a:p>
            <a:r>
              <a:rPr lang="en-US" dirty="0" err="1"/>
              <a:t>Vari</a:t>
            </a:r>
            <a:r>
              <a:rPr lang="en-US" dirty="0"/>
              <a:t> insert per le </a:t>
            </a:r>
            <a:r>
              <a:rPr lang="en-US" dirty="0" err="1"/>
              <a:t>varie</a:t>
            </a:r>
            <a:r>
              <a:rPr lang="en-US" dirty="0"/>
              <a:t> </a:t>
            </a:r>
            <a:r>
              <a:rPr lang="en-US" dirty="0" err="1"/>
              <a:t>tabelle</a:t>
            </a:r>
            <a:endParaRPr lang="en-US" dirty="0"/>
          </a:p>
          <a:p>
            <a:r>
              <a:rPr lang="en-US" dirty="0" err="1"/>
              <a:t>Reindirizzamento</a:t>
            </a:r>
            <a:r>
              <a:rPr lang="en-US" dirty="0"/>
              <a:t> </a:t>
            </a:r>
            <a:r>
              <a:rPr lang="en-US" dirty="0" err="1"/>
              <a:t>pagina</a:t>
            </a:r>
            <a:r>
              <a:rPr lang="en-US" dirty="0"/>
              <a:t> </a:t>
            </a:r>
            <a:r>
              <a:rPr lang="en-US" dirty="0" err="1"/>
              <a:t>principale</a:t>
            </a:r>
            <a:r>
              <a:rPr lang="en-US" dirty="0"/>
              <a:t> </a:t>
            </a:r>
            <a:endParaRPr lang="aa-E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450221D-5284-4478-958B-9AB99F505C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8" t="6942" r="82273" b="89587"/>
          <a:stretch/>
        </p:blipFill>
        <p:spPr>
          <a:xfrm>
            <a:off x="6574220" y="0"/>
            <a:ext cx="5361923" cy="726456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xmlns="" id="{91F0879A-B0AD-4F14-8A95-3F00A09DB6DB}"/>
              </a:ext>
            </a:extLst>
          </p:cNvPr>
          <p:cNvSpPr/>
          <p:nvPr/>
        </p:nvSpPr>
        <p:spPr>
          <a:xfrm>
            <a:off x="2911364" y="2441028"/>
            <a:ext cx="593835" cy="173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xmlns="" id="{3E9614C0-4EB0-4EFA-9544-FE35FD42809B}"/>
              </a:ext>
            </a:extLst>
          </p:cNvPr>
          <p:cNvSpPr/>
          <p:nvPr/>
        </p:nvSpPr>
        <p:spPr>
          <a:xfrm>
            <a:off x="2280743" y="2814144"/>
            <a:ext cx="593835" cy="173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580278A-965B-4B8D-B349-3558B9B0DA05}"/>
              </a:ext>
            </a:extLst>
          </p:cNvPr>
          <p:cNvSpPr/>
          <p:nvPr/>
        </p:nvSpPr>
        <p:spPr>
          <a:xfrm>
            <a:off x="5164885" y="1959137"/>
            <a:ext cx="693157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a-ET" dirty="0"/>
              <a:t>$total = count($_FILES['</a:t>
            </a:r>
            <a:r>
              <a:rPr lang="aa-ET" dirty="0" err="1"/>
              <a:t>Foto</a:t>
            </a:r>
            <a:r>
              <a:rPr lang="aa-ET" dirty="0"/>
              <a:t>']['name']);</a:t>
            </a:r>
          </a:p>
          <a:p>
            <a:r>
              <a:rPr lang="aa-ET" dirty="0"/>
              <a:t>for($</a:t>
            </a:r>
            <a:r>
              <a:rPr lang="aa-ET" dirty="0" err="1"/>
              <a:t>i</a:t>
            </a:r>
            <a:r>
              <a:rPr lang="aa-ET" dirty="0"/>
              <a:t>=0; $</a:t>
            </a:r>
            <a:r>
              <a:rPr lang="aa-ET" dirty="0" err="1"/>
              <a:t>i</a:t>
            </a:r>
            <a:r>
              <a:rPr lang="aa-ET" dirty="0"/>
              <a:t>&lt;$total; $</a:t>
            </a:r>
            <a:r>
              <a:rPr lang="aa-ET" dirty="0" err="1"/>
              <a:t>i</a:t>
            </a:r>
            <a:r>
              <a:rPr lang="aa-ET" dirty="0"/>
              <a:t>++) {</a:t>
            </a:r>
          </a:p>
          <a:p>
            <a:r>
              <a:rPr lang="aa-ET" dirty="0"/>
              <a:t>	$</a:t>
            </a:r>
            <a:r>
              <a:rPr lang="aa-ET" dirty="0" err="1"/>
              <a:t>foto</a:t>
            </a:r>
            <a:r>
              <a:rPr lang="aa-ET" dirty="0"/>
              <a:t> = </a:t>
            </a:r>
            <a:r>
              <a:rPr lang="en-US" dirty="0"/>
              <a:t>	</a:t>
            </a:r>
            <a:r>
              <a:rPr lang="aa-ET" dirty="0" err="1"/>
              <a:t>addslashes</a:t>
            </a:r>
            <a:r>
              <a:rPr lang="aa-ET" dirty="0"/>
              <a:t>(</a:t>
            </a:r>
            <a:r>
              <a:rPr lang="aa-ET" dirty="0" err="1"/>
              <a:t>file_get_contents</a:t>
            </a:r>
            <a:r>
              <a:rPr lang="aa-ET" dirty="0"/>
              <a:t>($_FILES['</a:t>
            </a:r>
            <a:r>
              <a:rPr lang="aa-ET" dirty="0" err="1"/>
              <a:t>Foto</a:t>
            </a:r>
            <a:r>
              <a:rPr lang="aa-ET" dirty="0"/>
              <a:t>']['</a:t>
            </a:r>
            <a:r>
              <a:rPr lang="aa-ET" dirty="0" err="1"/>
              <a:t>tmp_name</a:t>
            </a:r>
            <a:r>
              <a:rPr lang="aa-ET" dirty="0"/>
              <a:t>'][$</a:t>
            </a:r>
            <a:r>
              <a:rPr lang="aa-ET" dirty="0" err="1"/>
              <a:t>i</a:t>
            </a:r>
            <a:r>
              <a:rPr lang="aa-ET" dirty="0"/>
              <a:t>]));</a:t>
            </a:r>
          </a:p>
          <a:p>
            <a:r>
              <a:rPr lang="en-US" dirty="0"/>
              <a:t>	</a:t>
            </a:r>
            <a:r>
              <a:rPr lang="aa-ET" dirty="0"/>
              <a:t>$</a:t>
            </a:r>
            <a:r>
              <a:rPr lang="aa-ET" dirty="0" err="1"/>
              <a:t>sql</a:t>
            </a:r>
            <a:r>
              <a:rPr lang="aa-ET" dirty="0"/>
              <a:t> = "INSERT INTO </a:t>
            </a:r>
            <a:r>
              <a:rPr lang="aa-ET" dirty="0" err="1"/>
              <a:t>foto</a:t>
            </a:r>
            <a:r>
              <a:rPr lang="aa-ET" dirty="0"/>
              <a:t>(</a:t>
            </a:r>
            <a:r>
              <a:rPr lang="aa-ET" dirty="0" err="1"/>
              <a:t>foto</a:t>
            </a:r>
            <a:r>
              <a:rPr lang="aa-ET" dirty="0"/>
              <a:t>, </a:t>
            </a:r>
            <a:r>
              <a:rPr lang="aa-ET" dirty="0" err="1"/>
              <a:t>id_appartamento</a:t>
            </a:r>
            <a:r>
              <a:rPr lang="aa-ET" dirty="0"/>
              <a:t>) VALUES ('{$</a:t>
            </a:r>
            <a:r>
              <a:rPr lang="aa-ET" dirty="0" err="1"/>
              <a:t>foto</a:t>
            </a:r>
            <a:r>
              <a:rPr lang="aa-ET" dirty="0"/>
              <a:t>}', $id)";</a:t>
            </a:r>
          </a:p>
          <a:p>
            <a:r>
              <a:rPr lang="en-US" dirty="0"/>
              <a:t>	</a:t>
            </a:r>
            <a:r>
              <a:rPr lang="aa-ET" dirty="0"/>
              <a:t>//</a:t>
            </a:r>
            <a:r>
              <a:rPr lang="aa-ET" dirty="0" err="1"/>
              <a:t>controllo</a:t>
            </a:r>
            <a:r>
              <a:rPr lang="aa-ET" dirty="0"/>
              <a:t> </a:t>
            </a:r>
            <a:r>
              <a:rPr lang="aa-ET" dirty="0" err="1"/>
              <a:t>che</a:t>
            </a:r>
            <a:r>
              <a:rPr lang="aa-ET" dirty="0"/>
              <a:t> la query non </a:t>
            </a:r>
            <a:r>
              <a:rPr lang="aa-ET" dirty="0" err="1"/>
              <a:t>dia</a:t>
            </a:r>
            <a:r>
              <a:rPr lang="aa-ET" dirty="0"/>
              <a:t> </a:t>
            </a:r>
            <a:r>
              <a:rPr lang="aa-ET" dirty="0" err="1"/>
              <a:t>errori</a:t>
            </a:r>
            <a:endParaRPr lang="aa-ET" dirty="0"/>
          </a:p>
          <a:p>
            <a:r>
              <a:rPr lang="aa-ET" dirty="0"/>
              <a:t>	if ($conn-&gt;query($</a:t>
            </a:r>
            <a:r>
              <a:rPr lang="aa-ET" dirty="0" err="1"/>
              <a:t>sql</a:t>
            </a:r>
            <a:r>
              <a:rPr lang="aa-ET" dirty="0"/>
              <a:t>) === TRUE) {			  </a:t>
            </a:r>
          </a:p>
          <a:p>
            <a:r>
              <a:rPr lang="aa-ET" dirty="0"/>
              <a:t>	}</a:t>
            </a:r>
          </a:p>
          <a:p>
            <a:r>
              <a:rPr lang="aa-ET" dirty="0"/>
              <a:t>	  //</a:t>
            </a:r>
            <a:r>
              <a:rPr lang="aa-ET" dirty="0" err="1"/>
              <a:t>altrimenti</a:t>
            </a:r>
            <a:r>
              <a:rPr lang="aa-ET" dirty="0"/>
              <a:t> </a:t>
            </a:r>
            <a:r>
              <a:rPr lang="aa-ET" dirty="0" err="1"/>
              <a:t>stampo</a:t>
            </a:r>
            <a:r>
              <a:rPr lang="aa-ET" dirty="0"/>
              <a:t> </a:t>
            </a:r>
            <a:r>
              <a:rPr lang="aa-ET" dirty="0" err="1"/>
              <a:t>l'errore</a:t>
            </a:r>
            <a:endParaRPr lang="en-US" dirty="0"/>
          </a:p>
          <a:p>
            <a:r>
              <a:rPr lang="aa-ET" dirty="0"/>
              <a:t>	else {</a:t>
            </a:r>
          </a:p>
          <a:p>
            <a:r>
              <a:rPr lang="aa-ET" dirty="0"/>
              <a:t>		echo "Error: " . $</a:t>
            </a:r>
            <a:r>
              <a:rPr lang="aa-ET" dirty="0" err="1"/>
              <a:t>sql</a:t>
            </a:r>
            <a:r>
              <a:rPr lang="aa-ET" dirty="0"/>
              <a:t> . "&lt;</a:t>
            </a:r>
            <a:r>
              <a:rPr lang="aa-ET" dirty="0" err="1"/>
              <a:t>br</a:t>
            </a:r>
            <a:r>
              <a:rPr lang="aa-ET" dirty="0"/>
              <a:t>&gt;" . $conn-&gt;error;</a:t>
            </a:r>
          </a:p>
          <a:p>
            <a:r>
              <a:rPr lang="aa-ET" dirty="0"/>
              <a:t>	}</a:t>
            </a:r>
          </a:p>
          <a:p>
            <a:r>
              <a:rPr lang="aa-E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7052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99A1FB-912E-4F48-B788-D0FB9686C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982" y="363228"/>
            <a:ext cx="10178322" cy="1492132"/>
          </a:xfrm>
        </p:spPr>
        <p:txBody>
          <a:bodyPr/>
          <a:lstStyle/>
          <a:p>
            <a:r>
              <a:rPr lang="en-US" dirty="0" err="1"/>
              <a:t>Pagina</a:t>
            </a:r>
            <a:r>
              <a:rPr lang="en-US" dirty="0"/>
              <a:t> di</a:t>
            </a:r>
            <a:br>
              <a:rPr lang="en-US" dirty="0"/>
            </a:br>
            <a:r>
              <a:rPr lang="en-US" dirty="0" err="1"/>
              <a:t>gestione</a:t>
            </a:r>
            <a:r>
              <a:rPr lang="en-US" dirty="0"/>
              <a:t> </a:t>
            </a:r>
            <a:r>
              <a:rPr lang="en-US" dirty="0" err="1"/>
              <a:t>riservazioni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D89AA8-2025-4A49-AD74-E08E95BF2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052" y="3329797"/>
            <a:ext cx="10178322" cy="2251493"/>
          </a:xfrm>
        </p:spPr>
        <p:txBody>
          <a:bodyPr/>
          <a:lstStyle/>
          <a:p>
            <a:r>
              <a:rPr lang="it-CH" dirty="0" smtClean="0"/>
              <a:t>In base all’utente, verranno mostrati gli appartamenti che possiede.</a:t>
            </a:r>
          </a:p>
          <a:p>
            <a:r>
              <a:rPr lang="it-CH" dirty="0" smtClean="0"/>
              <a:t>Con il bottone «Cerca riservazioni» è possibile analizzare le riservazioni già presenti per quel appartamento.</a:t>
            </a:r>
          </a:p>
          <a:p>
            <a:r>
              <a:rPr lang="it-CH" dirty="0" smtClean="0"/>
              <a:t>Dopo aver analizzato un appartamento a piacimento, è possibile aggiungere una riservazione aggiuntiva.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450221D-5284-4478-958B-9AB99F505C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8" t="6942" r="82273" b="89587"/>
          <a:stretch/>
        </p:blipFill>
        <p:spPr>
          <a:xfrm>
            <a:off x="6574220" y="0"/>
            <a:ext cx="5361923" cy="72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47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FFBDE9-A4CA-46D1-9E11-2DC4C4FA8C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ConsideRazioni</a:t>
            </a:r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846541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FFBDE9-A4CA-46D1-9E11-2DC4C4FA8C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GRAZIE</a:t>
            </a:r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1843626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CF6173-F168-431D-8389-8B43DCCAD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indice</a:t>
            </a:r>
            <a:endParaRPr lang="aa-E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C866883-B63D-4782-A77E-6F765425B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Scopo</a:t>
            </a:r>
            <a:endParaRPr lang="en-US" dirty="0"/>
          </a:p>
          <a:p>
            <a:r>
              <a:rPr lang="en-US" dirty="0" err="1"/>
              <a:t>Tempistiche</a:t>
            </a:r>
            <a:endParaRPr lang="en-US" dirty="0"/>
          </a:p>
          <a:p>
            <a:r>
              <a:rPr lang="en-US" dirty="0" err="1"/>
              <a:t>Requisiti</a:t>
            </a:r>
            <a:endParaRPr lang="en-US" dirty="0"/>
          </a:p>
          <a:p>
            <a:r>
              <a:rPr lang="en-US" dirty="0" err="1"/>
              <a:t>Progettazione</a:t>
            </a:r>
            <a:endParaRPr lang="en-US" dirty="0"/>
          </a:p>
          <a:p>
            <a:r>
              <a:rPr lang="en-US" dirty="0" err="1"/>
              <a:t>Implementazione</a:t>
            </a:r>
            <a:endParaRPr lang="aa-E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8A7D666-9B08-45C1-A32C-426952F51E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8" t="6942" r="82273" b="89587"/>
          <a:stretch/>
        </p:blipFill>
        <p:spPr>
          <a:xfrm>
            <a:off x="6574220" y="0"/>
            <a:ext cx="5361923" cy="72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051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0700EE-215B-4EC4-8D67-E133EAC00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scopo</a:t>
            </a:r>
            <a:endParaRPr lang="aa-ET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F365A603-3097-4C86-904A-18B1C8A97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Sito</a:t>
            </a:r>
            <a:r>
              <a:rPr lang="en-US" dirty="0"/>
              <a:t> web</a:t>
            </a:r>
          </a:p>
          <a:p>
            <a:r>
              <a:rPr lang="en-US" dirty="0" err="1"/>
              <a:t>Gestione</a:t>
            </a:r>
            <a:r>
              <a:rPr lang="en-US" dirty="0"/>
              <a:t> di </a:t>
            </a:r>
            <a:r>
              <a:rPr lang="en-US" dirty="0" err="1"/>
              <a:t>affitti</a:t>
            </a:r>
            <a:r>
              <a:rPr lang="en-US" dirty="0"/>
              <a:t> di </a:t>
            </a:r>
            <a:r>
              <a:rPr lang="en-US" dirty="0" err="1"/>
              <a:t>appartamenti</a:t>
            </a:r>
            <a:endParaRPr lang="en-US" dirty="0"/>
          </a:p>
          <a:p>
            <a:r>
              <a:rPr lang="en-US" dirty="0" err="1"/>
              <a:t>Gestione</a:t>
            </a:r>
            <a:r>
              <a:rPr lang="en-US" dirty="0"/>
              <a:t> di </a:t>
            </a:r>
            <a:r>
              <a:rPr lang="en-US" dirty="0" err="1"/>
              <a:t>diversi</a:t>
            </a:r>
            <a:r>
              <a:rPr lang="en-US" dirty="0"/>
              <a:t> account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AF649C8-4581-4C35-AD5C-E74E9C304F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8" t="6942" r="82273" b="89587"/>
          <a:stretch/>
        </p:blipFill>
        <p:spPr>
          <a:xfrm>
            <a:off x="6574220" y="0"/>
            <a:ext cx="5361923" cy="726456"/>
          </a:xfrm>
          <a:prstGeom prst="rect">
            <a:avLst/>
          </a:prstGeom>
        </p:spPr>
      </p:pic>
      <p:pic>
        <p:nvPicPr>
          <p:cNvPr id="1026" name="Picture 2" descr="Risultati immagini per account">
            <a:extLst>
              <a:ext uri="{FF2B5EF4-FFF2-40B4-BE49-F238E27FC236}">
                <a16:creationId xmlns:a16="http://schemas.microsoft.com/office/drawing/2014/main" xmlns="" id="{631DD45E-D2AC-4BC6-80B4-F5FDCAD92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198" y="4484733"/>
            <a:ext cx="1647022" cy="164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A37FD9E-7577-4D41-ACD7-ED377CD205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8" t="6825" r="97173" b="89516"/>
          <a:stretch/>
        </p:blipFill>
        <p:spPr>
          <a:xfrm>
            <a:off x="8671034" y="3122258"/>
            <a:ext cx="1424152" cy="164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583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AF610C-2324-475E-A8CB-B47F2555B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19323"/>
            <a:ext cx="10178322" cy="1492132"/>
          </a:xfrm>
        </p:spPr>
        <p:txBody>
          <a:bodyPr/>
          <a:lstStyle/>
          <a:p>
            <a:r>
              <a:rPr lang="en-US" dirty="0" err="1"/>
              <a:t>tempistiche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7D2A5B-32B1-41F4-B443-B7AC7FE31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a-E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68D87F8-C75D-4FBE-8DBA-DFD9A425CF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8" t="6942" r="82273" b="89587"/>
          <a:stretch/>
        </p:blipFill>
        <p:spPr>
          <a:xfrm>
            <a:off x="6574220" y="0"/>
            <a:ext cx="5361923" cy="726456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xmlns="" id="{8C7E422D-9CE7-4BC7-A5A6-25EF5B3ED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694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01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D7043A-92A3-4CEA-93E0-2A4E3D709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Requisiti</a:t>
            </a:r>
            <a:endParaRPr lang="aa-ET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DB65960D-9E22-42E8-99D3-01DB1B42D9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580" t="54252" r="54535" b="34495"/>
          <a:stretch/>
        </p:blipFill>
        <p:spPr>
          <a:xfrm>
            <a:off x="1665184" y="2256902"/>
            <a:ext cx="3663561" cy="13821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685C51E-2F7C-4CBA-8A8B-2F06AC4B57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8" t="6942" r="82273" b="89587"/>
          <a:stretch/>
        </p:blipFill>
        <p:spPr>
          <a:xfrm>
            <a:off x="6574220" y="0"/>
            <a:ext cx="5361923" cy="7264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73583F6-F665-4C0C-95B2-1204CB568296}"/>
              </a:ext>
            </a:extLst>
          </p:cNvPr>
          <p:cNvSpPr txBox="1"/>
          <p:nvPr/>
        </p:nvSpPr>
        <p:spPr>
          <a:xfrm>
            <a:off x="1497018" y="1734207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Pagina</a:t>
            </a:r>
            <a:r>
              <a:rPr lang="en-US" dirty="0"/>
              <a:t> </a:t>
            </a:r>
            <a:r>
              <a:rPr lang="en-US" dirty="0" err="1"/>
              <a:t>principale</a:t>
            </a:r>
            <a:endParaRPr lang="aa-E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1801E7E-AF84-4C07-83FB-580B2E0126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194" t="46437" r="48774" b="41992"/>
          <a:stretch/>
        </p:blipFill>
        <p:spPr>
          <a:xfrm>
            <a:off x="6340839" y="2256902"/>
            <a:ext cx="4185977" cy="13821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04B24B3-76F3-4EFC-8E88-32B50554A005}"/>
              </a:ext>
            </a:extLst>
          </p:cNvPr>
          <p:cNvSpPr txBox="1"/>
          <p:nvPr/>
        </p:nvSpPr>
        <p:spPr>
          <a:xfrm>
            <a:off x="6096000" y="1734207"/>
            <a:ext cx="1551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Filtri</a:t>
            </a:r>
            <a:r>
              <a:rPr lang="en-US" dirty="0"/>
              <a:t> di </a:t>
            </a:r>
            <a:r>
              <a:rPr lang="en-US" dirty="0" err="1"/>
              <a:t>ricerca</a:t>
            </a:r>
            <a:endParaRPr lang="aa-ET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36EBA5D-4174-43AA-9EF4-5FFEAB1C91E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785" t="32909" r="21443" b="42529"/>
          <a:stretch/>
        </p:blipFill>
        <p:spPr>
          <a:xfrm>
            <a:off x="1665184" y="4223578"/>
            <a:ext cx="7257678" cy="22520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2EAD19E-9A2A-43A9-9DD2-72812500B3C3}"/>
              </a:ext>
            </a:extLst>
          </p:cNvPr>
          <p:cNvSpPr txBox="1"/>
          <p:nvPr/>
        </p:nvSpPr>
        <p:spPr>
          <a:xfrm>
            <a:off x="1497018" y="3792375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Registrazione</a:t>
            </a:r>
            <a:r>
              <a:rPr lang="en-US" dirty="0"/>
              <a:t> </a:t>
            </a:r>
            <a:r>
              <a:rPr lang="en-US" dirty="0" err="1"/>
              <a:t>utente</a:t>
            </a:r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2020790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989FBD-90AF-4CDE-BA76-A129E9CDC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Progettazione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2D1D18-F9AE-4D47-94FF-7AB45F5A7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/>
          <a:lstStyle/>
          <a:p>
            <a:r>
              <a:rPr lang="en-US" dirty="0" err="1"/>
              <a:t>Vari</a:t>
            </a:r>
            <a:r>
              <a:rPr lang="en-US" dirty="0"/>
              <a:t> mockup</a:t>
            </a:r>
          </a:p>
          <a:p>
            <a:r>
              <a:rPr lang="en-US" dirty="0"/>
              <a:t>Schema E-R database</a:t>
            </a:r>
            <a:endParaRPr lang="aa-E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253C7E4-9666-4B08-8D83-150A048D4D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8" t="6942" r="82273" b="89587"/>
          <a:stretch/>
        </p:blipFill>
        <p:spPr>
          <a:xfrm>
            <a:off x="6574220" y="0"/>
            <a:ext cx="5361923" cy="726456"/>
          </a:xfrm>
          <a:prstGeom prst="rect">
            <a:avLst/>
          </a:prstGeom>
        </p:spPr>
      </p:pic>
      <p:pic>
        <p:nvPicPr>
          <p:cNvPr id="2050" name="Picture 2" descr="Risultati immagini per database">
            <a:extLst>
              <a:ext uri="{FF2B5EF4-FFF2-40B4-BE49-F238E27FC236}">
                <a16:creationId xmlns:a16="http://schemas.microsoft.com/office/drawing/2014/main" xmlns="" id="{2F72B7F7-AE3C-4021-8418-C208F12F8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807" y="4553606"/>
            <a:ext cx="1991053" cy="199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759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DDD426-DA2C-4187-ACBB-8EB393BA6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Mockup</a:t>
            </a:r>
            <a:endParaRPr lang="aa-E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59F9067-8F4A-4E1D-960B-1C8D31C14D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8" t="6942" r="82273" b="89587"/>
          <a:stretch/>
        </p:blipFill>
        <p:spPr>
          <a:xfrm>
            <a:off x="6574220" y="0"/>
            <a:ext cx="5361923" cy="726456"/>
          </a:xfrm>
          <a:prstGeom prst="rect">
            <a:avLst/>
          </a:prstGeom>
        </p:spPr>
      </p:pic>
      <p:pic>
        <p:nvPicPr>
          <p:cNvPr id="11" name="Picture 2" descr="https://raw.githubusercontent.com/Dominelli/GestioneAppartamenti/master/Documentazione/img/Mockup_Index.JPG">
            <a:extLst>
              <a:ext uri="{FF2B5EF4-FFF2-40B4-BE49-F238E27FC236}">
                <a16:creationId xmlns:a16="http://schemas.microsoft.com/office/drawing/2014/main" xmlns="" id="{92A9F314-0D1C-43C0-AC8E-EED320983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77" y="1714547"/>
            <a:ext cx="4530671" cy="5143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C58DEB0-5F21-415D-8D8A-DECD05791475}"/>
              </a:ext>
            </a:extLst>
          </p:cNvPr>
          <p:cNvSpPr txBox="1"/>
          <p:nvPr/>
        </p:nvSpPr>
        <p:spPr>
          <a:xfrm>
            <a:off x="1251678" y="1345215"/>
            <a:ext cx="1770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Pagina</a:t>
            </a:r>
            <a:r>
              <a:rPr lang="en-US" dirty="0"/>
              <a:t> </a:t>
            </a:r>
            <a:r>
              <a:rPr lang="en-US" dirty="0" err="1"/>
              <a:t>principale</a:t>
            </a:r>
            <a:endParaRPr lang="aa-ET" dirty="0"/>
          </a:p>
        </p:txBody>
      </p:sp>
      <p:pic>
        <p:nvPicPr>
          <p:cNvPr id="14" name="Content Placeholder 8">
            <a:extLst>
              <a:ext uri="{FF2B5EF4-FFF2-40B4-BE49-F238E27FC236}">
                <a16:creationId xmlns:a16="http://schemas.microsoft.com/office/drawing/2014/main" xmlns="" id="{0D09D575-C706-489A-995D-A903EA35E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133732" y="1714547"/>
            <a:ext cx="4360847" cy="5028489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040275E-8205-48FC-8C00-35BA72752EE3}"/>
              </a:ext>
            </a:extLst>
          </p:cNvPr>
          <p:cNvSpPr txBox="1"/>
          <p:nvPr/>
        </p:nvSpPr>
        <p:spPr>
          <a:xfrm flipH="1">
            <a:off x="6096000" y="1328070"/>
            <a:ext cx="308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Visualizzazione</a:t>
            </a:r>
            <a:r>
              <a:rPr lang="en-US" dirty="0"/>
              <a:t> </a:t>
            </a:r>
            <a:r>
              <a:rPr lang="en-US" dirty="0" err="1"/>
              <a:t>appartamento</a:t>
            </a:r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1310443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DDD426-DA2C-4187-ACBB-8EB393BA6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Mockup</a:t>
            </a:r>
            <a:endParaRPr lang="aa-E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59F9067-8F4A-4E1D-960B-1C8D31C14D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8" t="6942" r="82273" b="89587"/>
          <a:stretch/>
        </p:blipFill>
        <p:spPr>
          <a:xfrm>
            <a:off x="6574220" y="0"/>
            <a:ext cx="5361923" cy="726456"/>
          </a:xfrm>
          <a:prstGeom prst="rect">
            <a:avLst/>
          </a:prstGeom>
        </p:spPr>
      </p:pic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xmlns="" id="{93B51870-8A4D-4165-9BD2-83350502F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182" y="1663950"/>
            <a:ext cx="4498623" cy="51080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DD39198-69D5-4394-ABF1-EAD651671427}"/>
              </a:ext>
            </a:extLst>
          </p:cNvPr>
          <p:cNvSpPr txBox="1"/>
          <p:nvPr/>
        </p:nvSpPr>
        <p:spPr>
          <a:xfrm>
            <a:off x="6493949" y="129461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Login</a:t>
            </a:r>
            <a:endParaRPr lang="aa-ET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xmlns="" id="{3FE6DCBD-2028-4C53-92E4-1C9088F43D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481959" y="1729031"/>
            <a:ext cx="4099034" cy="50674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FAA4984-5825-474E-859D-CE54D6A27E51}"/>
              </a:ext>
            </a:extLst>
          </p:cNvPr>
          <p:cNvSpPr txBox="1"/>
          <p:nvPr/>
        </p:nvSpPr>
        <p:spPr>
          <a:xfrm>
            <a:off x="1481959" y="1359699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Registrazione</a:t>
            </a:r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1349289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2CC41B-B39A-4F29-BA19-330082D42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e-r</a:t>
            </a:r>
            <a:endParaRPr lang="aa-ET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D03E67DE-5F48-4C78-A142-FE29952C00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7256" y="1128451"/>
            <a:ext cx="6080233" cy="580837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4327F4E-6D39-4622-8C47-4AAFA4BEC4AE}"/>
              </a:ext>
            </a:extLst>
          </p:cNvPr>
          <p:cNvSpPr txBox="1"/>
          <p:nvPr/>
        </p:nvSpPr>
        <p:spPr>
          <a:xfrm>
            <a:off x="1251678" y="1719177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Tabelle</a:t>
            </a:r>
            <a:r>
              <a:rPr lang="en-US" dirty="0"/>
              <a:t>:</a:t>
            </a:r>
            <a:endParaRPr lang="aa-E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54B4E45-5A7B-4087-A4C7-EBCD1F3D7798}"/>
              </a:ext>
            </a:extLst>
          </p:cNvPr>
          <p:cNvSpPr txBox="1"/>
          <p:nvPr/>
        </p:nvSpPr>
        <p:spPr>
          <a:xfrm>
            <a:off x="1581807" y="2096814"/>
            <a:ext cx="183396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Utente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Appartamento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Foto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Accessori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Prezzo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Spese</a:t>
            </a:r>
            <a:endParaRPr lang="aa-E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2425D5D-BAE9-424A-B741-8C9237A927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8" t="6942" r="82273" b="89587"/>
          <a:stretch/>
        </p:blipFill>
        <p:spPr>
          <a:xfrm>
            <a:off x="6574220" y="0"/>
            <a:ext cx="5361923" cy="72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26986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Custom 1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FA834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0</TotalTime>
  <Words>377</Words>
  <Application>Microsoft Office PowerPoint</Application>
  <PresentationFormat>Widescreen</PresentationFormat>
  <Paragraphs>111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3" baseType="lpstr">
      <vt:lpstr>Arial</vt:lpstr>
      <vt:lpstr>Gill Sans MT</vt:lpstr>
      <vt:lpstr>Impact</vt:lpstr>
      <vt:lpstr>Wingdings</vt:lpstr>
      <vt:lpstr>Badge</vt:lpstr>
      <vt:lpstr>Gestione appartamenti</vt:lpstr>
      <vt:lpstr>indice</vt:lpstr>
      <vt:lpstr>scopo</vt:lpstr>
      <vt:lpstr>tempistiche</vt:lpstr>
      <vt:lpstr>Requisiti</vt:lpstr>
      <vt:lpstr>Progettazione</vt:lpstr>
      <vt:lpstr>Mockup</vt:lpstr>
      <vt:lpstr>Mockup</vt:lpstr>
      <vt:lpstr>Schema e-r</vt:lpstr>
      <vt:lpstr>implementazione</vt:lpstr>
      <vt:lpstr>Pagina principale</vt:lpstr>
      <vt:lpstr>Pagina di visualizzazione appartamento</vt:lpstr>
      <vt:lpstr>Pagina di  Registrazione</vt:lpstr>
      <vt:lpstr>Pagina di login</vt:lpstr>
      <vt:lpstr>Pagina di aggiunta appartamento</vt:lpstr>
      <vt:lpstr>Pagina di gestione riservazioni</vt:lpstr>
      <vt:lpstr>ConsideRazioni</vt:lpstr>
      <vt:lpstr>GRAZIE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Gestione appartamenti</dc:title>
  <dc:creator>alessandro spagnuolo</dc:creator>
  <cp:lastModifiedBy>Dominelli Gabriele</cp:lastModifiedBy>
  <cp:revision>57</cp:revision>
  <dcterms:created xsi:type="dcterms:W3CDTF">2018-05-18T07:21:55Z</dcterms:created>
  <dcterms:modified xsi:type="dcterms:W3CDTF">2018-05-18T09:33:42Z</dcterms:modified>
</cp:coreProperties>
</file>