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0"/>
  </p:notesMasterIdLst>
  <p:handoutMasterIdLst>
    <p:handoutMasterId r:id="rId11"/>
  </p:handoutMasterIdLst>
  <p:sldIdLst>
    <p:sldId id="1505" r:id="rId2"/>
    <p:sldId id="1614" r:id="rId3"/>
    <p:sldId id="1615" r:id="rId4"/>
    <p:sldId id="1616" r:id="rId5"/>
    <p:sldId id="1617" r:id="rId6"/>
    <p:sldId id="1618" r:id="rId7"/>
    <p:sldId id="1619" r:id="rId8"/>
    <p:sldId id="1214" r:id="rId9"/>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4967" userDrawn="1">
          <p15:clr>
            <a:srgbClr val="A4A3A4"/>
          </p15:clr>
        </p15:guide>
        <p15:guide id="5" orient="horz" pos="289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A5C2F"/>
    <a:srgbClr val="E91A46"/>
    <a:srgbClr val="932948"/>
    <a:srgbClr val="9E1B32"/>
    <a:srgbClr val="F6AE3F"/>
    <a:srgbClr val="D9D9D9"/>
    <a:srgbClr val="595959"/>
    <a:srgbClr val="D2D2D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6" autoAdjust="0"/>
    <p:restoredTop sz="96517" autoAdjust="0"/>
  </p:normalViewPr>
  <p:slideViewPr>
    <p:cSldViewPr snapToGrid="0" snapToObjects="1">
      <p:cViewPr varScale="1">
        <p:scale>
          <a:sx n="114" d="100"/>
          <a:sy n="114" d="100"/>
        </p:scale>
        <p:origin x="763" y="77"/>
      </p:cViewPr>
      <p:guideLst>
        <p:guide pos="4967"/>
        <p:guide orient="horz" pos="2890"/>
      </p:guideLst>
    </p:cSldViewPr>
  </p:slideViewPr>
  <p:notesTextViewPr>
    <p:cViewPr>
      <p:scale>
        <a:sx n="3" d="2"/>
        <a:sy n="3" d="2"/>
      </p:scale>
      <p:origin x="0" y="0"/>
    </p:cViewPr>
  </p:notesTextViewPr>
  <p:sorterViewPr>
    <p:cViewPr>
      <p:scale>
        <a:sx n="200" d="100"/>
        <a:sy n="200" d="100"/>
      </p:scale>
      <p:origin x="0" y="-14224"/>
    </p:cViewPr>
  </p:sorterViewPr>
  <p:notesViewPr>
    <p:cSldViewPr snapToGrid="0" snapToObjects="1">
      <p:cViewPr varScale="1">
        <p:scale>
          <a:sx n="97" d="100"/>
          <a:sy n="97" d="100"/>
        </p:scale>
        <p:origin x="381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880A83A8-2E45-0548-B3C9-C096518BCF82}" type="datetimeFigureOut">
              <a:rPr lang="en-US" smtClean="0"/>
              <a:t>1/22/2018</a:t>
            </a:fld>
            <a:endParaRPr lang="en-US" dirty="0"/>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05028E8-0986-2C48-A24F-782A77C255B6}" type="slidenum">
              <a:rPr lang="en-US" smtClean="0"/>
              <a:t>‹Nº›</a:t>
            </a:fld>
            <a:endParaRPr lang="en-US" dirty="0"/>
          </a:p>
        </p:txBody>
      </p:sp>
    </p:spTree>
    <p:extLst>
      <p:ext uri="{BB962C8B-B14F-4D97-AF65-F5344CB8AC3E}">
        <p14:creationId xmlns:p14="http://schemas.microsoft.com/office/powerpoint/2010/main" val="270514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7894DD2-0DDA-C24C-A772-AE987C62F897}" type="datetimeFigureOut">
              <a:rPr lang="en-US" smtClean="0"/>
              <a:t>1/22/2018</a:t>
            </a:fld>
            <a:endParaRPr lang="en-US"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624DC8D-BEC2-D34A-81E1-6AC3BD4AB132}" type="slidenum">
              <a:rPr lang="en-US" smtClean="0"/>
              <a:t>‹Nº›</a:t>
            </a:fld>
            <a:endParaRPr lang="en-US" dirty="0"/>
          </a:p>
        </p:txBody>
      </p:sp>
    </p:spTree>
    <p:extLst>
      <p:ext uri="{BB962C8B-B14F-4D97-AF65-F5344CB8AC3E}">
        <p14:creationId xmlns:p14="http://schemas.microsoft.com/office/powerpoint/2010/main" val="7582530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6" name="Imagen 5"/>
          <p:cNvPicPr>
            <a:picLocks noChangeAspect="1"/>
          </p:cNvPicPr>
          <p:nvPr/>
        </p:nvPicPr>
        <p:blipFill rotWithShape="1">
          <a:blip r:embed="rId2" cstate="screen">
            <a:extLst>
              <a:ext uri="{28A0092B-C50C-407E-A947-70E740481C1C}">
                <a14:useLocalDpi xmlns:a14="http://schemas.microsoft.com/office/drawing/2010/main"/>
              </a:ext>
            </a:extLst>
          </a:blip>
          <a:srcRect r="-120"/>
          <a:stretch/>
        </p:blipFill>
        <p:spPr>
          <a:xfrm rot="21433746" flipH="1">
            <a:off x="-138711" y="177525"/>
            <a:ext cx="9965844" cy="5372209"/>
          </a:xfrm>
          <a:prstGeom prst="rect">
            <a:avLst/>
          </a:prstGeom>
        </p:spPr>
      </p:pic>
      <p:sp>
        <p:nvSpPr>
          <p:cNvPr id="7" name="Right Triangle 36"/>
          <p:cNvSpPr/>
          <p:nvPr/>
        </p:nvSpPr>
        <p:spPr>
          <a:xfrm rot="5400000">
            <a:off x="3732964" y="-3732958"/>
            <a:ext cx="1995579" cy="9461503"/>
          </a:xfrm>
          <a:prstGeom prst="rtTriangle">
            <a:avLst/>
          </a:prstGeom>
          <a:solidFill>
            <a:schemeClr val="accent2">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Right Triangle 3"/>
          <p:cNvSpPr/>
          <p:nvPr/>
        </p:nvSpPr>
        <p:spPr>
          <a:xfrm rot="5400000">
            <a:off x="3606165" y="-3606165"/>
            <a:ext cx="1931670" cy="914400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1" name="Freeform 21"/>
          <p:cNvSpPr/>
          <p:nvPr/>
        </p:nvSpPr>
        <p:spPr>
          <a:xfrm>
            <a:off x="0" y="3903346"/>
            <a:ext cx="9144000" cy="1240153"/>
          </a:xfrm>
          <a:custGeom>
            <a:avLst/>
            <a:gdLst>
              <a:gd name="connsiteX0" fmla="*/ 9144002 w 9144003"/>
              <a:gd name="connsiteY0" fmla="*/ 0 h 1737360"/>
              <a:gd name="connsiteX1" fmla="*/ 9144002 w 9144003"/>
              <a:gd name="connsiteY1" fmla="*/ 935355 h 1737360"/>
              <a:gd name="connsiteX2" fmla="*/ 9144003 w 9144003"/>
              <a:gd name="connsiteY2" fmla="*/ 935355 h 1737360"/>
              <a:gd name="connsiteX3" fmla="*/ 9144003 w 9144003"/>
              <a:gd name="connsiteY3" fmla="*/ 1737360 h 1737360"/>
              <a:gd name="connsiteX4" fmla="*/ 1 w 9144003"/>
              <a:gd name="connsiteY4" fmla="*/ 1737360 h 1737360"/>
              <a:gd name="connsiteX5" fmla="*/ 1 w 9144003"/>
              <a:gd name="connsiteY5" fmla="*/ 935356 h 1737360"/>
              <a:gd name="connsiteX6" fmla="*/ 0 w 9144003"/>
              <a:gd name="connsiteY6" fmla="*/ 935356 h 1737360"/>
              <a:gd name="connsiteX7" fmla="*/ 1 w 9144003"/>
              <a:gd name="connsiteY7" fmla="*/ 935356 h 1737360"/>
              <a:gd name="connsiteX8" fmla="*/ 1 w 9144003"/>
              <a:gd name="connsiteY8" fmla="*/ 935355 h 1737360"/>
              <a:gd name="connsiteX9" fmla="*/ 5 w 9144003"/>
              <a:gd name="connsiteY9" fmla="*/ 935355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3" h="1737360">
                <a:moveTo>
                  <a:pt x="9144002" y="0"/>
                </a:moveTo>
                <a:lnTo>
                  <a:pt x="9144002" y="935355"/>
                </a:lnTo>
                <a:lnTo>
                  <a:pt x="9144003" y="935355"/>
                </a:lnTo>
                <a:lnTo>
                  <a:pt x="9144003" y="1737360"/>
                </a:lnTo>
                <a:lnTo>
                  <a:pt x="1" y="1737360"/>
                </a:lnTo>
                <a:lnTo>
                  <a:pt x="1" y="935356"/>
                </a:lnTo>
                <a:lnTo>
                  <a:pt x="0" y="935356"/>
                </a:lnTo>
                <a:lnTo>
                  <a:pt x="1" y="935356"/>
                </a:lnTo>
                <a:lnTo>
                  <a:pt x="1" y="935355"/>
                </a:lnTo>
                <a:lnTo>
                  <a:pt x="5" y="935355"/>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3" name="5 Imagen" descr="logo_TAGLINE.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444500" y="195263"/>
            <a:ext cx="1947153" cy="611666"/>
          </a:xfrm>
          <a:prstGeom prst="rect">
            <a:avLst/>
          </a:prstGeom>
          <a:noFill/>
          <a:ln w="9525">
            <a:noFill/>
            <a:miter lim="800000"/>
            <a:headEnd/>
            <a:tailEnd/>
          </a:ln>
        </p:spPr>
      </p:pic>
      <p:sp>
        <p:nvSpPr>
          <p:cNvPr id="2" name="Title 1"/>
          <p:cNvSpPr>
            <a:spLocks noGrp="1"/>
          </p:cNvSpPr>
          <p:nvPr>
            <p:ph type="ctrTitle" hasCustomPrompt="1"/>
          </p:nvPr>
        </p:nvSpPr>
        <p:spPr>
          <a:xfrm>
            <a:off x="5142807" y="4220917"/>
            <a:ext cx="3868187" cy="276269"/>
          </a:xfrm>
          <a:prstGeom prst="rect">
            <a:avLst/>
          </a:prstGeom>
        </p:spPr>
        <p:txBody>
          <a:bodyPr>
            <a:normAutofit/>
          </a:bodyPr>
          <a:lstStyle>
            <a:lvl1pPr marL="0" algn="r" defTabSz="457200" rtl="0" eaLnBrk="1" latinLnBrk="0" hangingPunct="1">
              <a:defRPr lang="en-US" sz="1200" b="0" kern="1200" dirty="0">
                <a:solidFill>
                  <a:srgbClr val="4B4B4B"/>
                </a:solidFill>
                <a:latin typeface="Raleway" charset="0"/>
                <a:ea typeface="Raleway" charset="0"/>
                <a:cs typeface="Raleway" charset="0"/>
              </a:defRPr>
            </a:lvl1pPr>
          </a:lstStyle>
          <a:p>
            <a:r>
              <a:rPr lang="en-US" dirty="0"/>
              <a:t>CLICK TO EDIT MASTER TITLE STYLE</a:t>
            </a:r>
          </a:p>
        </p:txBody>
      </p:sp>
      <p:sp>
        <p:nvSpPr>
          <p:cNvPr id="3" name="Subtitle 2"/>
          <p:cNvSpPr>
            <a:spLocks noGrp="1"/>
          </p:cNvSpPr>
          <p:nvPr>
            <p:ph type="subTitle" idx="1"/>
          </p:nvPr>
        </p:nvSpPr>
        <p:spPr>
          <a:xfrm>
            <a:off x="5142807" y="4515582"/>
            <a:ext cx="3868187" cy="249297"/>
          </a:xfrm>
          <a:prstGeom prst="rect">
            <a:avLst/>
          </a:prstGeom>
        </p:spPr>
        <p:txBody>
          <a:bodyPr>
            <a:normAutofit/>
          </a:bodyPr>
          <a:lstStyle>
            <a:lvl1pPr marL="0" indent="0" algn="r" defTabSz="457200" rtl="0" eaLnBrk="1" latinLnBrk="0" hangingPunct="1">
              <a:buNone/>
              <a:defRPr lang="en-US" sz="1000" kern="1200" dirty="0">
                <a:solidFill>
                  <a:schemeClr val="bg1">
                    <a:lumMod val="50000"/>
                  </a:schemeClr>
                </a:solidFill>
                <a:latin typeface="Raleway" charset="0"/>
                <a:ea typeface="Raleway" charset="0"/>
                <a:cs typeface="Raleway" charset="0"/>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s-ES"/>
              <a:t>Haga clic para editar el estilo de subtítulo del patrón</a:t>
            </a:r>
            <a:endParaRPr lang="en-US" dirty="0"/>
          </a:p>
        </p:txBody>
      </p:sp>
    </p:spTree>
    <p:extLst>
      <p:ext uri="{BB962C8B-B14F-4D97-AF65-F5344CB8AC3E}">
        <p14:creationId xmlns:p14="http://schemas.microsoft.com/office/powerpoint/2010/main" val="403110781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3514987"/>
            <a:ext cx="9144000" cy="1628513"/>
          </a:xfrm>
          <a:prstGeom prst="rect">
            <a:avLst/>
          </a:prstGeom>
        </p:spPr>
      </p:pic>
      <p:sp>
        <p:nvSpPr>
          <p:cNvPr id="4" name="CuadroTexto 3"/>
          <p:cNvSpPr txBox="1"/>
          <p:nvPr/>
        </p:nvSpPr>
        <p:spPr>
          <a:xfrm>
            <a:off x="257262" y="1921080"/>
            <a:ext cx="2270620" cy="461665"/>
          </a:xfrm>
          <a:prstGeom prst="rect">
            <a:avLst/>
          </a:prstGeom>
          <a:noFill/>
        </p:spPr>
        <p:txBody>
          <a:bodyPr wrap="square" rtlCol="0">
            <a:spAutoFit/>
          </a:bodyPr>
          <a:lstStyle/>
          <a:p>
            <a:r>
              <a:rPr lang="es-ES" sz="2400" b="1" dirty="0">
                <a:latin typeface="Raleway" panose="020B0003030101060003" pitchFamily="34" charset="0"/>
              </a:rPr>
              <a:t>Índice</a:t>
            </a:r>
          </a:p>
        </p:txBody>
      </p:sp>
      <p:pic>
        <p:nvPicPr>
          <p:cNvPr id="5" name="5 Imagen" descr="logo_TAGLINE.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6670193" y="157244"/>
            <a:ext cx="2029308" cy="415288"/>
          </a:xfrm>
          <a:prstGeom prst="rect">
            <a:avLst/>
          </a:prstGeom>
          <a:noFill/>
          <a:ln w="9525">
            <a:noFill/>
            <a:miter lim="800000"/>
            <a:headEnd/>
            <a:tailEnd/>
          </a:ln>
        </p:spPr>
      </p:pic>
    </p:spTree>
    <p:extLst>
      <p:ext uri="{BB962C8B-B14F-4D97-AF65-F5344CB8AC3E}">
        <p14:creationId xmlns:p14="http://schemas.microsoft.com/office/powerpoint/2010/main" val="357963427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908800" y="4792133"/>
            <a:ext cx="2133600" cy="273844"/>
          </a:xfrm>
          <a:prstGeom prst="rect">
            <a:avLst/>
          </a:prstGeom>
        </p:spPr>
        <p:txBody>
          <a:bodyPr vert="horz" lIns="91440" tIns="45720" rIns="91440" bIns="45720" rtlCol="0" anchor="ctr"/>
          <a:lstStyle>
            <a:lvl1pPr algn="r">
              <a:defRPr sz="800">
                <a:solidFill>
                  <a:schemeClr val="tx1">
                    <a:tint val="75000"/>
                  </a:schemeClr>
                </a:solidFill>
                <a:latin typeface="Raleway" panose="020B0503030101060003" pitchFamily="34" charset="0"/>
                <a:cs typeface="Raleway" panose="020B0503030101060003" pitchFamily="34" charset="0"/>
              </a:defRPr>
            </a:lvl1pPr>
          </a:lstStyle>
          <a:p>
            <a:fld id="{D60D1EDE-7116-2443-9BDD-368CE5B37660}" type="slidenum">
              <a:rPr lang="en-US" smtClean="0">
                <a:solidFill>
                  <a:prstClr val="black">
                    <a:tint val="75000"/>
                  </a:prstClr>
                </a:solidFill>
              </a:rPr>
              <a:pPr/>
              <a:t>‹Nº›</a:t>
            </a:fld>
            <a:endParaRPr lang="en-US" dirty="0">
              <a:solidFill>
                <a:prstClr val="black">
                  <a:tint val="75000"/>
                </a:prstClr>
              </a:solidFill>
            </a:endParaRPr>
          </a:p>
        </p:txBody>
      </p:sp>
      <p:sp>
        <p:nvSpPr>
          <p:cNvPr id="5" name="Title 1"/>
          <p:cNvSpPr>
            <a:spLocks noGrp="1"/>
          </p:cNvSpPr>
          <p:nvPr>
            <p:ph type="title" hasCustomPrompt="1"/>
          </p:nvPr>
        </p:nvSpPr>
        <p:spPr>
          <a:xfrm>
            <a:off x="444500" y="195263"/>
            <a:ext cx="8255000" cy="356085"/>
          </a:xfrm>
          <a:prstGeom prst="rect">
            <a:avLst/>
          </a:prstGeom>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205727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without Foot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4500" y="195263"/>
            <a:ext cx="8255000" cy="356085"/>
          </a:xfrm>
          <a:prstGeom prst="rect">
            <a:avLst/>
          </a:prstGeom>
        </p:spPr>
        <p:txBody>
          <a:bodyPr/>
          <a:lstStyle>
            <a:lvl1pPr algn="ctr">
              <a:defRPr/>
            </a:lvl1pPr>
          </a:lstStyle>
          <a:p>
            <a:r>
              <a:rPr lang="en-US" dirty="0"/>
              <a:t>CLICK TO EDIT MASTER TITLE STYLE</a:t>
            </a:r>
          </a:p>
        </p:txBody>
      </p:sp>
      <p:sp>
        <p:nvSpPr>
          <p:cNvPr id="4" name="Rectangle 3"/>
          <p:cNvSpPr/>
          <p:nvPr/>
        </p:nvSpPr>
        <p:spPr>
          <a:xfrm>
            <a:off x="4145937" y="4547423"/>
            <a:ext cx="942259" cy="532581"/>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6" name="Rectangle 3"/>
          <p:cNvSpPr/>
          <p:nvPr userDrawn="1"/>
        </p:nvSpPr>
        <p:spPr>
          <a:xfrm>
            <a:off x="4145937" y="4547423"/>
            <a:ext cx="942259" cy="532581"/>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9" name="Slide Number Placeholder 5"/>
          <p:cNvSpPr>
            <a:spLocks noGrp="1"/>
          </p:cNvSpPr>
          <p:nvPr>
            <p:ph type="sldNum" sz="quarter" idx="4"/>
          </p:nvPr>
        </p:nvSpPr>
        <p:spPr>
          <a:xfrm>
            <a:off x="6908800" y="4792133"/>
            <a:ext cx="2133600" cy="273844"/>
          </a:xfrm>
          <a:prstGeom prst="rect">
            <a:avLst/>
          </a:prstGeom>
        </p:spPr>
        <p:txBody>
          <a:bodyPr vert="horz" lIns="91440" tIns="45720" rIns="91440" bIns="45720" rtlCol="0" anchor="ctr"/>
          <a:lstStyle>
            <a:lvl1pPr algn="r">
              <a:defRPr sz="800">
                <a:solidFill>
                  <a:schemeClr val="tx1">
                    <a:tint val="75000"/>
                  </a:schemeClr>
                </a:solidFill>
                <a:latin typeface="Raleway" panose="020B0503030101060003" pitchFamily="34" charset="0"/>
                <a:cs typeface="Raleway" panose="020B0503030101060003" pitchFamily="34" charset="0"/>
              </a:defRPr>
            </a:lvl1pPr>
          </a:lstStyle>
          <a:p>
            <a:fld id="{D60D1EDE-7116-2443-9BDD-368CE5B37660}" type="slidenum">
              <a:rPr lang="en-US" smtClean="0">
                <a:solidFill>
                  <a:prstClr val="black">
                    <a:tint val="75000"/>
                  </a:prstClr>
                </a:solidFill>
              </a:rPr>
              <a:pPr/>
              <a:t>‹Nº›</a:t>
            </a:fld>
            <a:endParaRPr lang="en-US" dirty="0">
              <a:solidFill>
                <a:prstClr val="black">
                  <a:tint val="75000"/>
                </a:prstClr>
              </a:solidFill>
            </a:endParaRPr>
          </a:p>
        </p:txBody>
      </p:sp>
    </p:spTree>
    <p:extLst>
      <p:ext uri="{BB962C8B-B14F-4D97-AF65-F5344CB8AC3E}">
        <p14:creationId xmlns:p14="http://schemas.microsoft.com/office/powerpoint/2010/main" val="310909776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11" name="Slide Number Placeholder 5"/>
          <p:cNvSpPr>
            <a:spLocks noGrp="1"/>
          </p:cNvSpPr>
          <p:nvPr>
            <p:ph type="sldNum" sz="quarter" idx="4"/>
          </p:nvPr>
        </p:nvSpPr>
        <p:spPr>
          <a:xfrm>
            <a:off x="6908800" y="4792133"/>
            <a:ext cx="2133600" cy="273844"/>
          </a:xfrm>
          <a:prstGeom prst="rect">
            <a:avLst/>
          </a:prstGeom>
        </p:spPr>
        <p:txBody>
          <a:bodyPr vert="horz" lIns="91440" tIns="45720" rIns="91440" bIns="45720" rtlCol="0" anchor="ctr"/>
          <a:lstStyle>
            <a:lvl1pPr algn="r">
              <a:defRPr sz="800">
                <a:solidFill>
                  <a:schemeClr val="tx1">
                    <a:tint val="75000"/>
                  </a:schemeClr>
                </a:solidFill>
                <a:latin typeface="Raleway" panose="020B0503030101060003" pitchFamily="34" charset="0"/>
                <a:cs typeface="Raleway" panose="020B0503030101060003" pitchFamily="34" charset="0"/>
              </a:defRPr>
            </a:lvl1pPr>
          </a:lstStyle>
          <a:p>
            <a:fld id="{D60D1EDE-7116-2443-9BDD-368CE5B37660}" type="slidenum">
              <a:rPr lang="en-US" smtClean="0">
                <a:solidFill>
                  <a:prstClr val="black">
                    <a:tint val="75000"/>
                  </a:prstClr>
                </a:solidFill>
              </a:rPr>
              <a:pPr/>
              <a:t>‹Nº›</a:t>
            </a:fld>
            <a:endParaRPr lang="en-US" dirty="0">
              <a:solidFill>
                <a:prstClr val="black">
                  <a:tint val="75000"/>
                </a:prstClr>
              </a:solidFill>
            </a:endParaRPr>
          </a:p>
        </p:txBody>
      </p:sp>
    </p:spTree>
    <p:extLst>
      <p:ext uri="{BB962C8B-B14F-4D97-AF65-F5344CB8AC3E}">
        <p14:creationId xmlns:p14="http://schemas.microsoft.com/office/powerpoint/2010/main" val="42017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Behind the Scenes">
    <p:spTree>
      <p:nvGrpSpPr>
        <p:cNvPr id="1" name=""/>
        <p:cNvGrpSpPr/>
        <p:nvPr/>
      </p:nvGrpSpPr>
      <p:grpSpPr>
        <a:xfrm>
          <a:off x="0" y="0"/>
          <a:ext cx="0" cy="0"/>
          <a:chOff x="0" y="0"/>
          <a:chExt cx="0" cy="0"/>
        </a:xfrm>
      </p:grpSpPr>
      <p:sp>
        <p:nvSpPr>
          <p:cNvPr id="4" name="Picture Placeholder 17"/>
          <p:cNvSpPr>
            <a:spLocks noGrp="1"/>
          </p:cNvSpPr>
          <p:nvPr>
            <p:ph type="pic" sz="quarter" idx="14"/>
          </p:nvPr>
        </p:nvSpPr>
        <p:spPr>
          <a:xfrm>
            <a:off x="3008651" y="2247475"/>
            <a:ext cx="3083867" cy="1938342"/>
          </a:xfrm>
        </p:spPr>
        <p:txBody>
          <a:bodyPr rtlCol="0">
            <a:normAutofit/>
          </a:bodyPr>
          <a:lstStyle>
            <a:lvl1pPr marL="0" indent="0">
              <a:buNone/>
              <a:defRPr sz="1050">
                <a:solidFill>
                  <a:schemeClr val="tx1"/>
                </a:solidFill>
              </a:defRPr>
            </a:lvl1pPr>
          </a:lstStyle>
          <a:p>
            <a:pPr lvl="0"/>
            <a:endParaRPr lang="en-US" noProof="0" dirty="0"/>
          </a:p>
        </p:txBody>
      </p:sp>
    </p:spTree>
    <p:extLst>
      <p:ext uri="{BB962C8B-B14F-4D97-AF65-F5344CB8AC3E}">
        <p14:creationId xmlns:p14="http://schemas.microsoft.com/office/powerpoint/2010/main" val="243925871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39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908800" y="4792133"/>
            <a:ext cx="2133600" cy="273844"/>
          </a:xfrm>
          <a:prstGeom prst="rect">
            <a:avLst/>
          </a:prstGeom>
        </p:spPr>
        <p:txBody>
          <a:bodyPr vert="horz" lIns="91440" tIns="45720" rIns="91440" bIns="45720" rtlCol="0" anchor="ctr"/>
          <a:lstStyle>
            <a:lvl1pPr algn="r">
              <a:defRPr sz="800">
                <a:solidFill>
                  <a:schemeClr val="tx1">
                    <a:tint val="75000"/>
                  </a:schemeClr>
                </a:solidFill>
                <a:latin typeface="Raleway" panose="020B0503030101060003" pitchFamily="34" charset="0"/>
                <a:cs typeface="Raleway" panose="020B0503030101060003" pitchFamily="34" charset="0"/>
              </a:defRPr>
            </a:lvl1pPr>
          </a:lstStyle>
          <a:p>
            <a:fld id="{D60D1EDE-7116-2443-9BDD-368CE5B37660}" type="slidenum">
              <a:rPr lang="en-US" smtClean="0">
                <a:solidFill>
                  <a:prstClr val="black">
                    <a:tint val="75000"/>
                  </a:prstClr>
                </a:solidFill>
              </a:rPr>
              <a:pPr/>
              <a:t>‹Nº›</a:t>
            </a:fld>
            <a:endParaRPr lang="en-US" dirty="0">
              <a:solidFill>
                <a:prstClr val="black">
                  <a:tint val="75000"/>
                </a:prstClr>
              </a:solidFill>
            </a:endParaRPr>
          </a:p>
        </p:txBody>
      </p:sp>
      <p:pic>
        <p:nvPicPr>
          <p:cNvPr id="5" name="Imagen 4"/>
          <p:cNvPicPr>
            <a:picLocks noChangeAspect="1"/>
          </p:cNvPicPr>
          <p:nvPr userDrawn="1"/>
        </p:nvPicPr>
        <p:blipFill rotWithShape="1">
          <a:blip r:embed="rId9" cstate="screen">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a:ext>
            </a:extLst>
          </a:blip>
          <a:srcRect/>
          <a:stretch/>
        </p:blipFill>
        <p:spPr>
          <a:xfrm>
            <a:off x="444500" y="4633862"/>
            <a:ext cx="1351331" cy="324000"/>
          </a:xfrm>
          <a:prstGeom prst="rect">
            <a:avLst/>
          </a:prstGeom>
        </p:spPr>
      </p:pic>
    </p:spTree>
    <p:extLst>
      <p:ext uri="{BB962C8B-B14F-4D97-AF65-F5344CB8AC3E}">
        <p14:creationId xmlns:p14="http://schemas.microsoft.com/office/powerpoint/2010/main" val="112793283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9" r:id="rId5"/>
    <p:sldLayoutId id="2147483766" r:id="rId6"/>
    <p:sldLayoutId id="2147483767" r:id="rId7"/>
  </p:sldLayoutIdLst>
  <p:hf hdr="0" ftr="0" dt="0"/>
  <p:txStyles>
    <p:titleStyle>
      <a:lvl1pPr algn="l" defTabSz="457189" rtl="0" eaLnBrk="1" latinLnBrk="0" hangingPunct="1">
        <a:spcBef>
          <a:spcPct val="0"/>
        </a:spcBef>
        <a:buNone/>
        <a:defRPr sz="1400" b="1" kern="1200">
          <a:solidFill>
            <a:schemeClr val="tx1"/>
          </a:solidFill>
          <a:latin typeface="Raleway"/>
          <a:ea typeface="+mj-ea"/>
          <a:cs typeface="Raleway"/>
        </a:defRPr>
      </a:lvl1pPr>
    </p:titleStyle>
    <p:bodyStyle>
      <a:lvl1pPr marL="342891" indent="-342891" algn="l" defTabSz="457189" rtl="0" eaLnBrk="1" latinLnBrk="0" hangingPunct="1">
        <a:spcBef>
          <a:spcPct val="20000"/>
        </a:spcBef>
        <a:buFont typeface="Arial"/>
        <a:buChar char="•"/>
        <a:defRPr sz="2400" kern="1200">
          <a:solidFill>
            <a:schemeClr val="tx1"/>
          </a:solidFill>
          <a:latin typeface="Raleway"/>
          <a:ea typeface="+mn-ea"/>
          <a:cs typeface="Raleway"/>
        </a:defRPr>
      </a:lvl1pPr>
      <a:lvl2pPr marL="742932" indent="-285744" algn="l" defTabSz="457189" rtl="0" eaLnBrk="1" latinLnBrk="0" hangingPunct="1">
        <a:spcBef>
          <a:spcPct val="20000"/>
        </a:spcBef>
        <a:buFont typeface="Arial"/>
        <a:buChar char="–"/>
        <a:defRPr sz="2000" kern="1200">
          <a:solidFill>
            <a:schemeClr val="tx1"/>
          </a:solidFill>
          <a:latin typeface="Raleway"/>
          <a:ea typeface="+mn-ea"/>
          <a:cs typeface="Raleway"/>
        </a:defRPr>
      </a:lvl2pPr>
      <a:lvl3pPr marL="1142971" indent="-228594" algn="l" defTabSz="457189" rtl="0" eaLnBrk="1" latinLnBrk="0" hangingPunct="1">
        <a:spcBef>
          <a:spcPct val="20000"/>
        </a:spcBef>
        <a:buFont typeface="Arial"/>
        <a:buChar char="•"/>
        <a:defRPr sz="1800" kern="1200">
          <a:solidFill>
            <a:schemeClr val="tx1"/>
          </a:solidFill>
          <a:latin typeface="Raleway"/>
          <a:ea typeface="+mn-ea"/>
          <a:cs typeface="Raleway"/>
        </a:defRPr>
      </a:lvl3pPr>
      <a:lvl4pPr marL="1600160" indent="-228594" algn="l" defTabSz="457189" rtl="0" eaLnBrk="1" latinLnBrk="0" hangingPunct="1">
        <a:spcBef>
          <a:spcPct val="20000"/>
        </a:spcBef>
        <a:buFont typeface="Arial"/>
        <a:buChar char="–"/>
        <a:defRPr sz="1600" kern="1200">
          <a:solidFill>
            <a:schemeClr val="tx1"/>
          </a:solidFill>
          <a:latin typeface="Raleway"/>
          <a:ea typeface="+mn-ea"/>
          <a:cs typeface="Raleway"/>
        </a:defRPr>
      </a:lvl4pPr>
      <a:lvl5pPr marL="2057349" indent="-228594" algn="l" defTabSz="457189" rtl="0" eaLnBrk="1" latinLnBrk="0" hangingPunct="1">
        <a:spcBef>
          <a:spcPct val="20000"/>
        </a:spcBef>
        <a:buFont typeface="Arial"/>
        <a:buChar char="»"/>
        <a:defRPr sz="1600" kern="1200">
          <a:solidFill>
            <a:schemeClr val="tx1"/>
          </a:solidFill>
          <a:latin typeface="Raleway"/>
          <a:ea typeface="+mn-ea"/>
          <a:cs typeface="Raleway"/>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pos="280" userDrawn="1">
          <p15:clr>
            <a:srgbClr val="F26B43"/>
          </p15:clr>
        </p15:guide>
        <p15:guide id="3" pos="5480" userDrawn="1">
          <p15:clr>
            <a:srgbClr val="F26B43"/>
          </p15:clr>
        </p15:guide>
        <p15:guide id="4" orient="horz" pos="1620" userDrawn="1">
          <p15:clr>
            <a:srgbClr val="F26B43"/>
          </p15:clr>
        </p15:guide>
        <p15:guide id="5" orient="horz" pos="2958" userDrawn="1">
          <p15:clr>
            <a:srgbClr val="F26B43"/>
          </p15:clr>
        </p15:guide>
        <p15:guide id="6" orient="horz" pos="12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1"/>
          </a:xfrm>
          <a:prstGeom prst="rect">
            <a:avLst/>
          </a:prstGeom>
        </p:spPr>
      </p:pic>
      <p:sp>
        <p:nvSpPr>
          <p:cNvPr id="2" name="Marcador de número de diapositiva 1"/>
          <p:cNvSpPr>
            <a:spLocks noGrp="1"/>
          </p:cNvSpPr>
          <p:nvPr>
            <p:ph type="sldNum" sz="quarter" idx="4"/>
          </p:nvPr>
        </p:nvSpPr>
        <p:spPr/>
        <p:txBody>
          <a:bodyPr/>
          <a:lstStyle/>
          <a:p>
            <a:fld id="{D60D1EDE-7116-2443-9BDD-368CE5B37660}" type="slidenum">
              <a:rPr lang="en-US" smtClean="0">
                <a:solidFill>
                  <a:prstClr val="black">
                    <a:tint val="75000"/>
                  </a:prstClr>
                </a:solidFill>
              </a:rPr>
              <a:pPr/>
              <a:t>1</a:t>
            </a:fld>
            <a:endParaRPr lang="en-US" dirty="0">
              <a:solidFill>
                <a:prstClr val="black">
                  <a:tint val="75000"/>
                </a:prstClr>
              </a:solidFill>
            </a:endParaRPr>
          </a:p>
        </p:txBody>
      </p:sp>
      <p:sp>
        <p:nvSpPr>
          <p:cNvPr id="4" name="Right Triangle 36"/>
          <p:cNvSpPr/>
          <p:nvPr/>
        </p:nvSpPr>
        <p:spPr>
          <a:xfrm rot="5400000">
            <a:off x="3660216" y="-3660214"/>
            <a:ext cx="1995579" cy="9316018"/>
          </a:xfrm>
          <a:prstGeom prst="rtTriangle">
            <a:avLst/>
          </a:prstGeom>
          <a:solidFill>
            <a:schemeClr val="accent2">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ight Triangle 3"/>
          <p:cNvSpPr/>
          <p:nvPr/>
        </p:nvSpPr>
        <p:spPr>
          <a:xfrm rot="5400000">
            <a:off x="3606165" y="-3606165"/>
            <a:ext cx="1931670" cy="914400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21"/>
          <p:cNvSpPr/>
          <p:nvPr/>
        </p:nvSpPr>
        <p:spPr>
          <a:xfrm>
            <a:off x="0" y="3903346"/>
            <a:ext cx="9144000" cy="1240153"/>
          </a:xfrm>
          <a:custGeom>
            <a:avLst/>
            <a:gdLst>
              <a:gd name="connsiteX0" fmla="*/ 9144002 w 9144003"/>
              <a:gd name="connsiteY0" fmla="*/ 0 h 1737360"/>
              <a:gd name="connsiteX1" fmla="*/ 9144002 w 9144003"/>
              <a:gd name="connsiteY1" fmla="*/ 935355 h 1737360"/>
              <a:gd name="connsiteX2" fmla="*/ 9144003 w 9144003"/>
              <a:gd name="connsiteY2" fmla="*/ 935355 h 1737360"/>
              <a:gd name="connsiteX3" fmla="*/ 9144003 w 9144003"/>
              <a:gd name="connsiteY3" fmla="*/ 1737360 h 1737360"/>
              <a:gd name="connsiteX4" fmla="*/ 1 w 9144003"/>
              <a:gd name="connsiteY4" fmla="*/ 1737360 h 1737360"/>
              <a:gd name="connsiteX5" fmla="*/ 1 w 9144003"/>
              <a:gd name="connsiteY5" fmla="*/ 935356 h 1737360"/>
              <a:gd name="connsiteX6" fmla="*/ 0 w 9144003"/>
              <a:gd name="connsiteY6" fmla="*/ 935356 h 1737360"/>
              <a:gd name="connsiteX7" fmla="*/ 1 w 9144003"/>
              <a:gd name="connsiteY7" fmla="*/ 935356 h 1737360"/>
              <a:gd name="connsiteX8" fmla="*/ 1 w 9144003"/>
              <a:gd name="connsiteY8" fmla="*/ 935355 h 1737360"/>
              <a:gd name="connsiteX9" fmla="*/ 5 w 9144003"/>
              <a:gd name="connsiteY9" fmla="*/ 935355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3" h="1737360">
                <a:moveTo>
                  <a:pt x="9144002" y="0"/>
                </a:moveTo>
                <a:lnTo>
                  <a:pt x="9144002" y="935355"/>
                </a:lnTo>
                <a:lnTo>
                  <a:pt x="9144003" y="935355"/>
                </a:lnTo>
                <a:lnTo>
                  <a:pt x="9144003" y="1737360"/>
                </a:lnTo>
                <a:lnTo>
                  <a:pt x="1" y="1737360"/>
                </a:lnTo>
                <a:lnTo>
                  <a:pt x="1" y="935356"/>
                </a:lnTo>
                <a:lnTo>
                  <a:pt x="0" y="935356"/>
                </a:lnTo>
                <a:lnTo>
                  <a:pt x="1" y="935356"/>
                </a:lnTo>
                <a:lnTo>
                  <a:pt x="1" y="935355"/>
                </a:lnTo>
                <a:lnTo>
                  <a:pt x="5" y="935355"/>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37"/>
          <p:cNvSpPr/>
          <p:nvPr/>
        </p:nvSpPr>
        <p:spPr>
          <a:xfrm>
            <a:off x="3614437" y="4436514"/>
            <a:ext cx="5121494" cy="430887"/>
          </a:xfrm>
          <a:prstGeom prst="rect">
            <a:avLst/>
          </a:prstGeom>
        </p:spPr>
        <p:txBody>
          <a:bodyPr wrap="square" lIns="0" tIns="0" rIns="0" bIns="0">
            <a:spAutoFit/>
          </a:bodyPr>
          <a:lstStyle/>
          <a:p>
            <a:pPr algn="r"/>
            <a:r>
              <a:rPr lang="en-US" sz="1600" b="1" dirty="0">
                <a:solidFill>
                  <a:srgbClr val="4B4B4B"/>
                </a:solidFill>
                <a:latin typeface="Raleway" charset="0"/>
                <a:ea typeface="Raleway" charset="0"/>
                <a:cs typeface="Raleway" charset="0"/>
              </a:rPr>
              <a:t>EJERCICIO R</a:t>
            </a:r>
          </a:p>
          <a:p>
            <a:pPr algn="r"/>
            <a:r>
              <a:rPr lang="en-US" sz="1200" dirty="0" err="1">
                <a:solidFill>
                  <a:srgbClr val="4B4B4B"/>
                </a:solidFill>
                <a:latin typeface="Raleway" charset="0"/>
                <a:ea typeface="Raleway" charset="0"/>
                <a:cs typeface="Raleway" charset="0"/>
              </a:rPr>
              <a:t>Parte</a:t>
            </a:r>
            <a:r>
              <a:rPr lang="en-US" sz="1200" dirty="0">
                <a:solidFill>
                  <a:srgbClr val="4B4B4B"/>
                </a:solidFill>
                <a:latin typeface="Raleway" charset="0"/>
                <a:ea typeface="Raleway" charset="0"/>
                <a:cs typeface="Raleway" charset="0"/>
              </a:rPr>
              <a:t> 1: </a:t>
            </a:r>
            <a:r>
              <a:rPr lang="en-US" sz="1200" dirty="0" err="1">
                <a:solidFill>
                  <a:srgbClr val="4B4B4B"/>
                </a:solidFill>
                <a:latin typeface="Raleway" charset="0"/>
                <a:ea typeface="Raleway" charset="0"/>
                <a:cs typeface="Raleway" charset="0"/>
              </a:rPr>
              <a:t>Introducción</a:t>
            </a:r>
            <a:endParaRPr lang="en-US" sz="1200" dirty="0">
              <a:solidFill>
                <a:srgbClr val="4B4B4B"/>
              </a:solidFill>
              <a:latin typeface="Raleway" charset="0"/>
              <a:ea typeface="Raleway" charset="0"/>
              <a:cs typeface="Raleway" charset="0"/>
            </a:endParaRPr>
          </a:p>
        </p:txBody>
      </p:sp>
      <p:pic>
        <p:nvPicPr>
          <p:cNvPr id="10" name="Imagen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3376" y="207780"/>
            <a:ext cx="2040407" cy="720000"/>
          </a:xfrm>
          <a:prstGeom prst="rect">
            <a:avLst/>
          </a:prstGeom>
        </p:spPr>
      </p:pic>
      <p:pic>
        <p:nvPicPr>
          <p:cNvPr id="1026" name="Picture 2" descr="Resultado de imagen de R STUDIO logo">
            <a:extLst>
              <a:ext uri="{FF2B5EF4-FFF2-40B4-BE49-F238E27FC236}">
                <a16:creationId xmlns:a16="http://schemas.microsoft.com/office/drawing/2014/main" id="{30203B64-DA73-4A69-B21D-276289E7C5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014" y="2146984"/>
            <a:ext cx="4572001" cy="16049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R  logo">
            <a:extLst>
              <a:ext uri="{FF2B5EF4-FFF2-40B4-BE49-F238E27FC236}">
                <a16:creationId xmlns:a16="http://schemas.microsoft.com/office/drawing/2014/main" id="{A32D8C4E-5607-4D80-B7A9-5EEFCD14A6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6702" y="739806"/>
            <a:ext cx="2229775" cy="172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06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endParaRPr lang="es-ES" sz="1800" dirty="0"/>
          </a:p>
        </p:txBody>
      </p:sp>
      <p:sp>
        <p:nvSpPr>
          <p:cNvPr id="10" name="TextBox 129">
            <a:extLst>
              <a:ext uri="{FF2B5EF4-FFF2-40B4-BE49-F238E27FC236}">
                <a16:creationId xmlns:a16="http://schemas.microsoft.com/office/drawing/2014/main" id="{5C6D5A1A-0BF1-4B7D-B661-145C988D542A}"/>
              </a:ext>
            </a:extLst>
          </p:cNvPr>
          <p:cNvSpPr txBox="1"/>
          <p:nvPr/>
        </p:nvSpPr>
        <p:spPr>
          <a:xfrm>
            <a:off x="625288" y="634820"/>
            <a:ext cx="7872101" cy="4085734"/>
          </a:xfrm>
          <a:prstGeom prst="rect">
            <a:avLst/>
          </a:prstGeom>
          <a:noFill/>
        </p:spPr>
        <p:txBody>
          <a:bodyPr wrap="square" lIns="0" tIns="0" rIns="0" bIns="0" rtlCol="0">
            <a:spAutoFit/>
          </a:bodyPr>
          <a:lstStyle/>
          <a:p>
            <a:pPr>
              <a:lnSpc>
                <a:spcPts val="1275"/>
              </a:lnSpc>
              <a:defRPr/>
            </a:pPr>
            <a:r>
              <a:rPr lang="es-ES" sz="1400" dirty="0">
                <a:cs typeface="Lato Light"/>
              </a:rPr>
              <a:t>Realiza las siguientes tareas sobre el conjunto de datos que se encuentra en esta dirección:</a:t>
            </a:r>
          </a:p>
          <a:p>
            <a:pPr>
              <a:lnSpc>
                <a:spcPts val="1275"/>
              </a:lnSpc>
              <a:defRPr/>
            </a:pPr>
            <a:endParaRPr lang="es-ES" sz="1400" dirty="0">
              <a:cs typeface="Lato Light"/>
            </a:endParaRPr>
          </a:p>
          <a:p>
            <a:pPr>
              <a:lnSpc>
                <a:spcPts val="1275"/>
              </a:lnSpc>
              <a:defRPr/>
            </a:pPr>
            <a:r>
              <a:rPr lang="es-ES" sz="1050" dirty="0">
                <a:solidFill>
                  <a:srgbClr val="0070C0"/>
                </a:solidFill>
                <a:latin typeface="Consolas" panose="020B0609020204030204" pitchFamily="49" charset="0"/>
                <a:cs typeface="Consolas" panose="020B0609020204030204" pitchFamily="49" charset="0"/>
              </a:rPr>
              <a:t>'Z:/Proyectos/I+D/BBDD pruebas/Tablones </a:t>
            </a:r>
            <a:r>
              <a:rPr lang="es-ES" sz="1050" dirty="0" err="1">
                <a:solidFill>
                  <a:srgbClr val="0070C0"/>
                </a:solidFill>
                <a:latin typeface="Consolas" panose="020B0609020204030204" pitchFamily="49" charset="0"/>
                <a:cs typeface="Consolas" panose="020B0609020204030204" pitchFamily="49" charset="0"/>
              </a:rPr>
              <a:t>Train+Expl</a:t>
            </a:r>
            <a:r>
              <a:rPr lang="es-ES" sz="1050" dirty="0">
                <a:solidFill>
                  <a:srgbClr val="0070C0"/>
                </a:solidFill>
                <a:latin typeface="Consolas" panose="020B0609020204030204" pitchFamily="49" charset="0"/>
                <a:cs typeface="Consolas" panose="020B0609020204030204" pitchFamily="49" charset="0"/>
              </a:rPr>
              <a:t>/RIMAC Fuga PM/Rimac_fuga_pm_train.txt’</a:t>
            </a:r>
          </a:p>
          <a:p>
            <a:pPr>
              <a:lnSpc>
                <a:spcPts val="1275"/>
              </a:lnSpc>
              <a:defRPr/>
            </a:pPr>
            <a:endParaRPr lang="es-ES" sz="1400" dirty="0">
              <a:cs typeface="Lato Light"/>
            </a:endParaRPr>
          </a:p>
          <a:p>
            <a:pPr>
              <a:defRPr/>
            </a:pPr>
            <a:r>
              <a:rPr lang="es-ES" sz="1400" dirty="0"/>
              <a:t>Este conjunto de datos está construido para desarrollar un modelo de fugas de una compañía de seguros (de protección múltiple), donde hay una columna Target que indica si el cliente se ha fugado o no, y el resto son variables financieras y socioeconómicas respecto a la posición del cliente. </a:t>
            </a:r>
          </a:p>
          <a:p>
            <a:pPr>
              <a:lnSpc>
                <a:spcPts val="1275"/>
              </a:lnSpc>
              <a:defRPr/>
            </a:pPr>
            <a:endParaRPr lang="es-ES" sz="1400" dirty="0">
              <a:cs typeface="Lato Light"/>
            </a:endParaRPr>
          </a:p>
          <a:p>
            <a:pPr marL="342900" indent="-342900">
              <a:buAutoNum type="arabicPeriod"/>
              <a:defRPr/>
            </a:pPr>
            <a:r>
              <a:rPr lang="es-ES" sz="1400" dirty="0">
                <a:cs typeface="Lato Light"/>
              </a:rPr>
              <a:t>Obtén los principales estadísticos: media, mediana, mínimo, máximo y 1º y 3º cuartiles</a:t>
            </a:r>
          </a:p>
          <a:p>
            <a:pPr marL="342900" indent="-342900">
              <a:buAutoNum type="arabicPeriod"/>
              <a:defRPr/>
            </a:pPr>
            <a:r>
              <a:rPr lang="es-ES" sz="1400" dirty="0">
                <a:cs typeface="Lato Light"/>
              </a:rPr>
              <a:t>Sustituye los valores perdidos por ceros, en caso de haberlos</a:t>
            </a:r>
          </a:p>
          <a:p>
            <a:pPr marL="342900" indent="-342900">
              <a:buAutoNum type="arabicPeriod"/>
              <a:defRPr/>
            </a:pPr>
            <a:r>
              <a:rPr lang="es-ES" sz="1400" dirty="0">
                <a:cs typeface="Lato Light"/>
              </a:rPr>
              <a:t>Descarga un paquete para calcular la correlación entre las variables independientes y el target</a:t>
            </a:r>
          </a:p>
          <a:p>
            <a:pPr marL="742950" lvl="1" indent="-285750">
              <a:buFont typeface="Arial" panose="020B0604020202020204" pitchFamily="34" charset="0"/>
              <a:buChar char="•"/>
              <a:defRPr/>
            </a:pPr>
            <a:r>
              <a:rPr lang="es-ES" sz="1400" dirty="0">
                <a:cs typeface="Lato Light"/>
              </a:rPr>
              <a:t>Crea una tabla que contenga las correlaciones ordenadas descendentemente</a:t>
            </a:r>
          </a:p>
          <a:p>
            <a:pPr marL="742950" lvl="1" indent="-285750">
              <a:buFont typeface="Arial" panose="020B0604020202020204" pitchFamily="34" charset="0"/>
              <a:buChar char="•"/>
              <a:defRPr/>
            </a:pPr>
            <a:r>
              <a:rPr lang="es-ES" sz="1400" dirty="0">
                <a:cs typeface="Lato Light"/>
              </a:rPr>
              <a:t>Crea un histograma con cada una de las 3 variables con mayor correlación, donde se distinga el número de individuos según el target, y dibuja una línea que indique el porcentaje de clientes fugados del conjunto total de datos</a:t>
            </a:r>
          </a:p>
          <a:p>
            <a:pPr>
              <a:lnSpc>
                <a:spcPts val="1275"/>
              </a:lnSpc>
              <a:defRPr/>
            </a:pPr>
            <a:endParaRPr lang="es-ES" sz="1400" dirty="0">
              <a:cs typeface="Lato Light"/>
            </a:endParaRPr>
          </a:p>
          <a:p>
            <a:pPr>
              <a:lnSpc>
                <a:spcPts val="1275"/>
              </a:lnSpc>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a:p>
            <a:pPr marL="171450" indent="-171450">
              <a:lnSpc>
                <a:spcPts val="1275"/>
              </a:lnSpc>
              <a:buFont typeface="Arial" panose="020B0604020202020204" pitchFamily="34" charset="0"/>
              <a:buChar char="•"/>
              <a:defRPr/>
            </a:pPr>
            <a:endParaRPr lang="es-ES" sz="1400" dirty="0">
              <a:cs typeface="Lato Light"/>
            </a:endParaRPr>
          </a:p>
        </p:txBody>
      </p:sp>
    </p:spTree>
    <p:extLst>
      <p:ext uri="{BB962C8B-B14F-4D97-AF65-F5344CB8AC3E}">
        <p14:creationId xmlns:p14="http://schemas.microsoft.com/office/powerpoint/2010/main" val="103610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57197" y="64706"/>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Soluciones Ejercicio (I)</a:t>
            </a:r>
          </a:p>
        </p:txBody>
      </p:sp>
      <p:sp>
        <p:nvSpPr>
          <p:cNvPr id="10" name="TextBox 129">
            <a:extLst>
              <a:ext uri="{FF2B5EF4-FFF2-40B4-BE49-F238E27FC236}">
                <a16:creationId xmlns:a16="http://schemas.microsoft.com/office/drawing/2014/main" id="{5C6D5A1A-0BF1-4B7D-B661-145C988D542A}"/>
              </a:ext>
            </a:extLst>
          </p:cNvPr>
          <p:cNvSpPr txBox="1"/>
          <p:nvPr/>
        </p:nvSpPr>
        <p:spPr>
          <a:xfrm>
            <a:off x="457197" y="162604"/>
            <a:ext cx="8283390" cy="4629472"/>
          </a:xfrm>
          <a:prstGeom prst="rect">
            <a:avLst/>
          </a:prstGeom>
          <a:noFill/>
        </p:spPr>
        <p:txBody>
          <a:bodyPr wrap="square" lIns="0" tIns="0" rIns="0" bIns="0" rtlCol="0">
            <a:spAutoFit/>
          </a:bodyPr>
          <a:lstStyle/>
          <a:p>
            <a:pPr>
              <a:lnSpc>
                <a:spcPts val="1275"/>
              </a:lnSpc>
              <a:defRPr/>
            </a:pPr>
            <a:endParaRPr lang="es-ES" sz="1400" dirty="0">
              <a:cs typeface="Lato Light"/>
            </a:endParaRPr>
          </a:p>
          <a:p>
            <a:pPr>
              <a:lnSpc>
                <a:spcPts val="1275"/>
              </a:lnSpc>
              <a:defRPr/>
            </a:pPr>
            <a:r>
              <a:rPr lang="es-ES" sz="1000" dirty="0">
                <a:solidFill>
                  <a:srgbClr val="FF0000"/>
                </a:solidFill>
                <a:latin typeface="+mj-lt"/>
                <a:cs typeface="Lato Light"/>
              </a:rPr>
              <a:t>0. Carga los datos </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data &lt;- read.csv(file='Z:/Proyectos/I+D/BBDD pruebas/Tablones </a:t>
            </a:r>
            <a:r>
              <a:rPr lang="es-ES" sz="1000" dirty="0" err="1">
                <a:solidFill>
                  <a:srgbClr val="0070C0"/>
                </a:solidFill>
                <a:latin typeface="Consolas" panose="020B0609020204030204" pitchFamily="49" charset="0"/>
                <a:cs typeface="Consolas" panose="020B0609020204030204" pitchFamily="49" charset="0"/>
              </a:rPr>
              <a:t>Train+Expl</a:t>
            </a:r>
            <a:r>
              <a:rPr lang="es-ES" sz="1000" dirty="0">
                <a:solidFill>
                  <a:srgbClr val="0070C0"/>
                </a:solidFill>
                <a:latin typeface="Consolas" panose="020B0609020204030204" pitchFamily="49" charset="0"/>
                <a:cs typeface="Consolas" panose="020B0609020204030204" pitchFamily="49" charset="0"/>
              </a:rPr>
              <a:t>/RIMAC Fuga PM/Rimac_fuga_pm_train.txt', </a:t>
            </a:r>
            <a:r>
              <a:rPr lang="es-ES" sz="1000" dirty="0" err="1">
                <a:solidFill>
                  <a:srgbClr val="0070C0"/>
                </a:solidFill>
                <a:latin typeface="Consolas" panose="020B0609020204030204" pitchFamily="49" charset="0"/>
                <a:cs typeface="Consolas" panose="020B0609020204030204" pitchFamily="49" charset="0"/>
              </a:rPr>
              <a:t>sep</a:t>
            </a:r>
            <a:r>
              <a:rPr lang="es-ES" sz="1000" dirty="0">
                <a:solidFill>
                  <a:srgbClr val="0070C0"/>
                </a:solidFill>
                <a:latin typeface="Consolas" panose="020B0609020204030204" pitchFamily="49" charset="0"/>
                <a:cs typeface="Consolas" panose="020B0609020204030204" pitchFamily="49" charset="0"/>
              </a:rPr>
              <a:t> = "\t", </a:t>
            </a:r>
            <a:r>
              <a:rPr lang="es-ES" sz="1000" dirty="0" err="1">
                <a:solidFill>
                  <a:srgbClr val="0070C0"/>
                </a:solidFill>
                <a:latin typeface="Consolas" panose="020B0609020204030204" pitchFamily="49" charset="0"/>
                <a:cs typeface="Consolas" panose="020B0609020204030204" pitchFamily="49" charset="0"/>
              </a:rPr>
              <a:t>dec</a:t>
            </a:r>
            <a:r>
              <a:rPr lang="es-ES" sz="1000" dirty="0">
                <a:solidFill>
                  <a:srgbClr val="0070C0"/>
                </a:solidFill>
                <a:latin typeface="Consolas" panose="020B0609020204030204" pitchFamily="49" charset="0"/>
                <a:cs typeface="Consolas" panose="020B0609020204030204" pitchFamily="49" charset="0"/>
              </a:rPr>
              <a:t> = ".")</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0.1. Para tener una visión global del conjunto de datos (núm. variables, núm. registros, nombre de las variables, tipo de variable, y los primeros valores que toman) se puede utilizar la siguiente función:</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str</a:t>
            </a:r>
            <a:r>
              <a:rPr lang="es-ES" sz="1000" dirty="0">
                <a:solidFill>
                  <a:srgbClr val="0070C0"/>
                </a:solidFill>
                <a:latin typeface="Consolas" panose="020B0609020204030204" pitchFamily="49" charset="0"/>
                <a:cs typeface="Consolas" panose="020B0609020204030204" pitchFamily="49" charset="0"/>
              </a:rPr>
              <a:t>(data)</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summary</a:t>
            </a:r>
            <a:r>
              <a:rPr lang="es-ES" sz="1000" dirty="0">
                <a:solidFill>
                  <a:srgbClr val="0070C0"/>
                </a:solidFill>
                <a:latin typeface="Consolas" panose="020B0609020204030204" pitchFamily="49" charset="0"/>
                <a:cs typeface="Consolas" panose="020B0609020204030204" pitchFamily="49" charset="0"/>
              </a:rPr>
              <a:t>(data)</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0.2. Como la variable Target está como numérica la vamos a definir como un factor con los niveles ordenados: </a:t>
            </a:r>
          </a:p>
          <a:p>
            <a:pPr>
              <a:lnSpc>
                <a:spcPts val="1275"/>
              </a:lnSpc>
              <a:defRPr/>
            </a:pPr>
            <a:r>
              <a:rPr lang="en-US" sz="1000" dirty="0" err="1">
                <a:solidFill>
                  <a:srgbClr val="0070C0"/>
                </a:solidFill>
                <a:latin typeface="Consolas" panose="020B0609020204030204" pitchFamily="49" charset="0"/>
                <a:cs typeface="Consolas" panose="020B0609020204030204" pitchFamily="49" charset="0"/>
              </a:rPr>
              <a:t>data$Target</a:t>
            </a:r>
            <a:r>
              <a:rPr lang="en-US" sz="1000" dirty="0">
                <a:solidFill>
                  <a:srgbClr val="0070C0"/>
                </a:solidFill>
                <a:latin typeface="Consolas" panose="020B0609020204030204" pitchFamily="49" charset="0"/>
                <a:cs typeface="Consolas" panose="020B0609020204030204" pitchFamily="49" charset="0"/>
              </a:rPr>
              <a:t> &lt;- factor(</a:t>
            </a:r>
            <a:r>
              <a:rPr lang="en-US" sz="1000" dirty="0" err="1">
                <a:solidFill>
                  <a:srgbClr val="0070C0"/>
                </a:solidFill>
                <a:latin typeface="Consolas" panose="020B0609020204030204" pitchFamily="49" charset="0"/>
                <a:cs typeface="Consolas" panose="020B0609020204030204" pitchFamily="49" charset="0"/>
              </a:rPr>
              <a:t>data$Target</a:t>
            </a:r>
            <a:r>
              <a:rPr lang="en-US" sz="1000" dirty="0">
                <a:solidFill>
                  <a:srgbClr val="0070C0"/>
                </a:solidFill>
                <a:latin typeface="Consolas" panose="020B0609020204030204" pitchFamily="49" charset="0"/>
                <a:cs typeface="Consolas" panose="020B0609020204030204" pitchFamily="49" charset="0"/>
              </a:rPr>
              <a:t>, levels(factor(</a:t>
            </a:r>
            <a:r>
              <a:rPr lang="en-US" sz="1000" dirty="0" err="1">
                <a:solidFill>
                  <a:srgbClr val="0070C0"/>
                </a:solidFill>
                <a:latin typeface="Consolas" panose="020B0609020204030204" pitchFamily="49" charset="0"/>
                <a:cs typeface="Consolas" panose="020B0609020204030204" pitchFamily="49" charset="0"/>
              </a:rPr>
              <a:t>data$Target</a:t>
            </a:r>
            <a:r>
              <a:rPr lang="en-US" sz="1000" dirty="0">
                <a:solidFill>
                  <a:srgbClr val="0070C0"/>
                </a:solidFill>
                <a:latin typeface="Consolas" panose="020B0609020204030204" pitchFamily="49" charset="0"/>
                <a:cs typeface="Consolas" panose="020B0609020204030204" pitchFamily="49" charset="0"/>
              </a:rPr>
              <a:t>))[c(2,1)])</a:t>
            </a: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endParaRPr lang="es-ES" sz="1000" dirty="0">
              <a:cs typeface="Lato Light"/>
            </a:endParaRPr>
          </a:p>
          <a:p>
            <a:pPr marL="342900" indent="-342900">
              <a:buAutoNum type="arabicPeriod"/>
              <a:defRPr/>
            </a:pPr>
            <a:r>
              <a:rPr lang="es-ES" sz="1000" dirty="0">
                <a:solidFill>
                  <a:srgbClr val="FF0000"/>
                </a:solidFill>
                <a:cs typeface="Lato Light"/>
              </a:rPr>
              <a:t>Obtén los principales </a:t>
            </a:r>
            <a:r>
              <a:rPr lang="es-ES" sz="1000" dirty="0">
                <a:solidFill>
                  <a:srgbClr val="FF0000"/>
                </a:solidFill>
              </a:rPr>
              <a:t>estadísticos: media, mediana, mínimo, máximo y 1º y 3º cuartiles</a:t>
            </a:r>
          </a:p>
          <a:p>
            <a:pPr>
              <a:defRPr/>
            </a:pPr>
            <a:r>
              <a:rPr lang="es-ES" sz="1000" dirty="0" err="1">
                <a:solidFill>
                  <a:srgbClr val="0070C0"/>
                </a:solidFill>
                <a:latin typeface="Consolas" panose="020B0609020204030204" pitchFamily="49" charset="0"/>
                <a:cs typeface="Consolas" panose="020B0609020204030204" pitchFamily="49" charset="0"/>
              </a:rPr>
              <a:t>summary</a:t>
            </a:r>
            <a:r>
              <a:rPr lang="es-ES" sz="1000" dirty="0">
                <a:solidFill>
                  <a:srgbClr val="0070C0"/>
                </a:solidFill>
                <a:latin typeface="Consolas" panose="020B0609020204030204" pitchFamily="49" charset="0"/>
                <a:cs typeface="Consolas" panose="020B0609020204030204" pitchFamily="49" charset="0"/>
              </a:rPr>
              <a:t>(data)</a:t>
            </a:r>
          </a:p>
          <a:p>
            <a:pPr>
              <a:defRPr/>
            </a:pPr>
            <a:endParaRPr lang="es-ES" sz="1000" dirty="0">
              <a:cs typeface="Lato Light"/>
            </a:endParaRPr>
          </a:p>
          <a:p>
            <a:pPr marL="342900" indent="-342900">
              <a:buFont typeface="+mj-lt"/>
              <a:buAutoNum type="arabicPeriod" startAt="2"/>
              <a:defRPr/>
            </a:pPr>
            <a:r>
              <a:rPr lang="es-ES" sz="1000" dirty="0">
                <a:solidFill>
                  <a:srgbClr val="FF0000"/>
                </a:solidFill>
                <a:cs typeface="Lato Light"/>
              </a:rPr>
              <a:t>Sustituye los valores perdidos por ceros, en caso de haberlos</a:t>
            </a:r>
          </a:p>
          <a:p>
            <a:pPr>
              <a:defRPr/>
            </a:pPr>
            <a:r>
              <a:rPr lang="it-IT" sz="1000" dirty="0">
                <a:solidFill>
                  <a:srgbClr val="0070C0"/>
                </a:solidFill>
                <a:latin typeface="Consolas" panose="020B0609020204030204" pitchFamily="49" charset="0"/>
                <a:cs typeface="Consolas" panose="020B0609020204030204" pitchFamily="49" charset="0"/>
              </a:rPr>
              <a:t>data[is.na(data)]&lt;-0</a:t>
            </a:r>
            <a:endParaRPr lang="es-ES" sz="1000" dirty="0">
              <a:solidFill>
                <a:srgbClr val="0070C0"/>
              </a:solidFill>
              <a:latin typeface="Consolas" panose="020B0609020204030204" pitchFamily="49" charset="0"/>
              <a:cs typeface="Consolas" panose="020B0609020204030204" pitchFamily="49" charset="0"/>
            </a:endParaRPr>
          </a:p>
          <a:p>
            <a:pPr>
              <a:defRPr/>
            </a:pPr>
            <a:endParaRPr lang="es-ES" sz="1000" dirty="0">
              <a:cs typeface="Lato Light"/>
            </a:endParaRPr>
          </a:p>
          <a:p>
            <a:pPr marL="342900" indent="-342900">
              <a:buFont typeface="+mj-lt"/>
              <a:buAutoNum type="arabicPeriod" startAt="3"/>
              <a:defRPr/>
            </a:pPr>
            <a:r>
              <a:rPr lang="es-ES" sz="1000" dirty="0">
                <a:solidFill>
                  <a:srgbClr val="FF0000"/>
                </a:solidFill>
                <a:cs typeface="Lato Light"/>
              </a:rPr>
              <a:t>Descarga un paquete para calcular la correlación entre las variables independientes y el target</a:t>
            </a:r>
          </a:p>
          <a:p>
            <a:pPr marL="742950" lvl="1" indent="-285750">
              <a:buFont typeface="Arial" panose="020B0604020202020204" pitchFamily="34" charset="0"/>
              <a:buChar char="•"/>
              <a:defRPr/>
            </a:pPr>
            <a:r>
              <a:rPr lang="es-ES" sz="1000" dirty="0">
                <a:solidFill>
                  <a:srgbClr val="FF0000"/>
                </a:solidFill>
                <a:cs typeface="Lato Light"/>
              </a:rPr>
              <a:t>Crea una tabla que contenga las correlaciones ordenadas descendentemente</a:t>
            </a:r>
          </a:p>
          <a:p>
            <a:pPr marL="457200" lvl="2">
              <a:defRPr/>
            </a:pPr>
            <a:r>
              <a:rPr lang="en-US" sz="1000" dirty="0">
                <a:solidFill>
                  <a:srgbClr val="0070C0"/>
                </a:solidFill>
                <a:latin typeface="Consolas" panose="020B0609020204030204" pitchFamily="49" charset="0"/>
                <a:cs typeface="Consolas" panose="020B0609020204030204" pitchFamily="49" charset="0"/>
              </a:rPr>
              <a:t>	library(</a:t>
            </a:r>
            <a:r>
              <a:rPr lang="en-US" sz="1000" dirty="0" err="1">
                <a:solidFill>
                  <a:srgbClr val="0070C0"/>
                </a:solidFill>
                <a:latin typeface="Consolas" panose="020B0609020204030204" pitchFamily="49" charset="0"/>
                <a:cs typeface="Consolas" panose="020B0609020204030204" pitchFamily="49" charset="0"/>
              </a:rPr>
              <a:t>Hmisc</a:t>
            </a:r>
            <a:r>
              <a:rPr lang="en-US" sz="1000" dirty="0">
                <a:solidFill>
                  <a:srgbClr val="0070C0"/>
                </a:solidFill>
                <a:latin typeface="Consolas" panose="020B0609020204030204" pitchFamily="49" charset="0"/>
                <a:cs typeface="Consolas" panose="020B0609020204030204" pitchFamily="49" charset="0"/>
              </a:rPr>
              <a:t>)</a:t>
            </a:r>
          </a:p>
          <a:p>
            <a:pPr marL="457200" lvl="2">
              <a:defRPr/>
            </a:pPr>
            <a:r>
              <a:rPr lang="en-US" sz="1000" dirty="0">
                <a:solidFill>
                  <a:srgbClr val="0070C0"/>
                </a:solidFill>
                <a:latin typeface="Consolas" panose="020B0609020204030204" pitchFamily="49" charset="0"/>
                <a:cs typeface="Consolas" panose="020B0609020204030204" pitchFamily="49" charset="0"/>
              </a:rPr>
              <a:t>	</a:t>
            </a:r>
            <a:r>
              <a:rPr lang="en-US" sz="1000" dirty="0" err="1">
                <a:solidFill>
                  <a:srgbClr val="0070C0"/>
                </a:solidFill>
                <a:latin typeface="Consolas" panose="020B0609020204030204" pitchFamily="49" charset="0"/>
                <a:cs typeface="Consolas" panose="020B0609020204030204" pitchFamily="49" charset="0"/>
              </a:rPr>
              <a:t>cor</a:t>
            </a:r>
            <a:r>
              <a:rPr lang="en-US" sz="1000" dirty="0">
                <a:solidFill>
                  <a:srgbClr val="0070C0"/>
                </a:solidFill>
                <a:latin typeface="Consolas" panose="020B0609020204030204" pitchFamily="49" charset="0"/>
                <a:cs typeface="Consolas" panose="020B0609020204030204" pitchFamily="49" charset="0"/>
              </a:rPr>
              <a:t> &lt;- </a:t>
            </a:r>
            <a:r>
              <a:rPr lang="en-US" sz="1000" dirty="0" err="1">
                <a:solidFill>
                  <a:srgbClr val="0070C0"/>
                </a:solidFill>
                <a:latin typeface="Consolas" panose="020B0609020204030204" pitchFamily="49" charset="0"/>
                <a:cs typeface="Consolas" panose="020B0609020204030204" pitchFamily="49" charset="0"/>
              </a:rPr>
              <a:t>rcorr</a:t>
            </a:r>
            <a:r>
              <a:rPr lang="en-US" sz="1000" dirty="0">
                <a:solidFill>
                  <a:srgbClr val="0070C0"/>
                </a:solidFill>
                <a:latin typeface="Consolas" panose="020B0609020204030204" pitchFamily="49" charset="0"/>
                <a:cs typeface="Consolas" panose="020B0609020204030204" pitchFamily="49" charset="0"/>
              </a:rPr>
              <a:t>(</a:t>
            </a:r>
            <a:r>
              <a:rPr lang="en-US" sz="1000" dirty="0" err="1">
                <a:solidFill>
                  <a:srgbClr val="0070C0"/>
                </a:solidFill>
                <a:latin typeface="Consolas" panose="020B0609020204030204" pitchFamily="49" charset="0"/>
                <a:cs typeface="Consolas" panose="020B0609020204030204" pitchFamily="49" charset="0"/>
              </a:rPr>
              <a:t>as.matrix</a:t>
            </a:r>
            <a:r>
              <a:rPr lang="en-US" sz="1000" dirty="0">
                <a:solidFill>
                  <a:srgbClr val="0070C0"/>
                </a:solidFill>
                <a:latin typeface="Consolas" panose="020B0609020204030204" pitchFamily="49" charset="0"/>
                <a:cs typeface="Consolas" panose="020B0609020204030204" pitchFamily="49" charset="0"/>
              </a:rPr>
              <a:t>(data), type="</a:t>
            </a:r>
            <a:r>
              <a:rPr lang="en-US" sz="1000" dirty="0" err="1">
                <a:solidFill>
                  <a:srgbClr val="0070C0"/>
                </a:solidFill>
                <a:latin typeface="Consolas" panose="020B0609020204030204" pitchFamily="49" charset="0"/>
                <a:cs typeface="Consolas" panose="020B0609020204030204" pitchFamily="49" charset="0"/>
              </a:rPr>
              <a:t>pearson</a:t>
            </a:r>
            <a:r>
              <a:rPr lang="en-US" sz="1000" dirty="0">
                <a:solidFill>
                  <a:srgbClr val="0070C0"/>
                </a:solidFill>
                <a:latin typeface="Consolas" panose="020B0609020204030204" pitchFamily="49" charset="0"/>
                <a:cs typeface="Consolas" panose="020B0609020204030204" pitchFamily="49" charset="0"/>
              </a:rPr>
              <a:t>")</a:t>
            </a:r>
          </a:p>
          <a:p>
            <a:pPr marL="457200" lvl="2">
              <a:defRPr/>
            </a:pPr>
            <a:r>
              <a:rPr lang="es-ES" sz="1000" dirty="0"/>
              <a:t>3.1. L</a:t>
            </a:r>
            <a:r>
              <a:rPr lang="en-US" sz="1000" dirty="0"/>
              <a:t>a </a:t>
            </a:r>
            <a:r>
              <a:rPr lang="en-US" sz="1000" dirty="0" err="1"/>
              <a:t>función</a:t>
            </a:r>
            <a:r>
              <a:rPr lang="en-US" sz="1000" dirty="0"/>
              <a:t> </a:t>
            </a:r>
            <a:r>
              <a:rPr lang="en-US" sz="1000" dirty="0" err="1"/>
              <a:t>rcorr</a:t>
            </a:r>
            <a:r>
              <a:rPr lang="en-US" sz="1000" dirty="0"/>
              <a:t> </a:t>
            </a:r>
            <a:r>
              <a:rPr lang="en-US" sz="1000" dirty="0" err="1"/>
              <a:t>devuelve</a:t>
            </a:r>
            <a:r>
              <a:rPr lang="en-US" sz="1000" dirty="0"/>
              <a:t> </a:t>
            </a:r>
            <a:r>
              <a:rPr lang="en-US" sz="1000" dirty="0" err="1"/>
              <a:t>una</a:t>
            </a:r>
            <a:r>
              <a:rPr lang="en-US" sz="1000" dirty="0"/>
              <a:t> </a:t>
            </a:r>
            <a:r>
              <a:rPr lang="en-US" sz="1000" dirty="0" err="1"/>
              <a:t>lista</a:t>
            </a:r>
            <a:r>
              <a:rPr lang="en-US" sz="1000" dirty="0"/>
              <a:t> con variables. La variable que </a:t>
            </a:r>
            <a:r>
              <a:rPr lang="en-US" sz="1000" dirty="0" err="1"/>
              <a:t>corresponde</a:t>
            </a:r>
            <a:r>
              <a:rPr lang="en-US" sz="1000" dirty="0"/>
              <a:t> a la </a:t>
            </a:r>
            <a:r>
              <a:rPr lang="en-US" sz="1000" dirty="0" err="1"/>
              <a:t>matriz</a:t>
            </a:r>
            <a:r>
              <a:rPr lang="en-US" sz="1000" dirty="0"/>
              <a:t> de </a:t>
            </a:r>
            <a:r>
              <a:rPr lang="en-US" sz="1000" dirty="0" err="1"/>
              <a:t>correlaciones</a:t>
            </a:r>
            <a:r>
              <a:rPr lang="en-US" sz="1000" dirty="0"/>
              <a:t> </a:t>
            </a:r>
            <a:r>
              <a:rPr lang="en-US" sz="1000" dirty="0" err="1"/>
              <a:t>es</a:t>
            </a:r>
            <a:r>
              <a:rPr lang="en-US" sz="1000" dirty="0"/>
              <a:t> ‘r’</a:t>
            </a:r>
          </a:p>
          <a:p>
            <a:pPr marL="457200" lvl="2">
              <a:defRPr/>
            </a:pPr>
            <a:r>
              <a:rPr lang="en-US" sz="1000" dirty="0">
                <a:solidFill>
                  <a:srgbClr val="0070C0"/>
                </a:solidFill>
                <a:latin typeface="Consolas" panose="020B0609020204030204" pitchFamily="49" charset="0"/>
                <a:cs typeface="Consolas" panose="020B0609020204030204" pitchFamily="49" charset="0"/>
              </a:rPr>
              <a:t>	</a:t>
            </a:r>
            <a:r>
              <a:rPr lang="en-US" sz="1000" dirty="0" err="1">
                <a:solidFill>
                  <a:srgbClr val="0070C0"/>
                </a:solidFill>
                <a:latin typeface="Consolas" panose="020B0609020204030204" pitchFamily="49" charset="0"/>
                <a:cs typeface="Consolas" panose="020B0609020204030204" pitchFamily="49" charset="0"/>
              </a:rPr>
              <a:t>matrix_cor</a:t>
            </a:r>
            <a:r>
              <a:rPr lang="en-US" sz="1000" dirty="0">
                <a:solidFill>
                  <a:srgbClr val="0070C0"/>
                </a:solidFill>
                <a:latin typeface="Consolas" panose="020B0609020204030204" pitchFamily="49" charset="0"/>
                <a:cs typeface="Consolas" panose="020B0609020204030204" pitchFamily="49" charset="0"/>
              </a:rPr>
              <a:t> &lt;- </a:t>
            </a:r>
            <a:r>
              <a:rPr lang="en-US" sz="1000" dirty="0" err="1">
                <a:solidFill>
                  <a:srgbClr val="0070C0"/>
                </a:solidFill>
                <a:latin typeface="Consolas" panose="020B0609020204030204" pitchFamily="49" charset="0"/>
                <a:cs typeface="Consolas" panose="020B0609020204030204" pitchFamily="49" charset="0"/>
              </a:rPr>
              <a:t>data.frame</a:t>
            </a:r>
            <a:r>
              <a:rPr lang="en-US" sz="1000" dirty="0">
                <a:solidFill>
                  <a:srgbClr val="0070C0"/>
                </a:solidFill>
                <a:latin typeface="Consolas" panose="020B0609020204030204" pitchFamily="49" charset="0"/>
                <a:cs typeface="Consolas" panose="020B0609020204030204" pitchFamily="49" charset="0"/>
              </a:rPr>
              <a:t>(</a:t>
            </a:r>
            <a:r>
              <a:rPr lang="en-US" sz="1000" dirty="0" err="1">
                <a:solidFill>
                  <a:srgbClr val="0070C0"/>
                </a:solidFill>
                <a:latin typeface="Consolas" panose="020B0609020204030204" pitchFamily="49" charset="0"/>
                <a:cs typeface="Consolas" panose="020B0609020204030204" pitchFamily="49" charset="0"/>
              </a:rPr>
              <a:t>cor$r</a:t>
            </a:r>
            <a:r>
              <a:rPr lang="en-US" sz="1000" dirty="0">
                <a:solidFill>
                  <a:srgbClr val="0070C0"/>
                </a:solidFill>
                <a:latin typeface="Consolas" panose="020B0609020204030204" pitchFamily="49" charset="0"/>
                <a:cs typeface="Consolas" panose="020B0609020204030204" pitchFamily="49" charset="0"/>
              </a:rPr>
              <a:t>)</a:t>
            </a:r>
          </a:p>
          <a:p>
            <a:pPr marL="457200" lvl="2">
              <a:defRPr/>
            </a:pPr>
            <a:r>
              <a:rPr lang="es-ES" sz="1000" dirty="0"/>
              <a:t>3.2. D</a:t>
            </a:r>
            <a:r>
              <a:rPr lang="en-US" sz="1000" dirty="0"/>
              <a:t>e </a:t>
            </a:r>
            <a:r>
              <a:rPr lang="en-US" sz="1000" dirty="0" err="1"/>
              <a:t>toda</a:t>
            </a:r>
            <a:r>
              <a:rPr lang="en-US" sz="1000" dirty="0"/>
              <a:t> la </a:t>
            </a:r>
            <a:r>
              <a:rPr lang="en-US" sz="1000" dirty="0" err="1"/>
              <a:t>matriz</a:t>
            </a:r>
            <a:r>
              <a:rPr lang="en-US" sz="1000" dirty="0"/>
              <a:t> </a:t>
            </a:r>
            <a:r>
              <a:rPr lang="en-US" sz="1000" dirty="0" err="1"/>
              <a:t>sólo</a:t>
            </a:r>
            <a:r>
              <a:rPr lang="en-US" sz="1000" dirty="0"/>
              <a:t> </a:t>
            </a:r>
            <a:r>
              <a:rPr lang="en-US" sz="1000" dirty="0" err="1"/>
              <a:t>nos</a:t>
            </a:r>
            <a:r>
              <a:rPr lang="en-US" sz="1000" dirty="0"/>
              <a:t> </a:t>
            </a:r>
            <a:r>
              <a:rPr lang="en-US" sz="1000" dirty="0" err="1"/>
              <a:t>interesan</a:t>
            </a:r>
            <a:r>
              <a:rPr lang="en-US" sz="1000" dirty="0"/>
              <a:t> </a:t>
            </a:r>
            <a:r>
              <a:rPr lang="en-US" sz="1000" dirty="0" err="1"/>
              <a:t>los</a:t>
            </a:r>
            <a:r>
              <a:rPr lang="en-US" sz="1000" dirty="0"/>
              <a:t> </a:t>
            </a:r>
            <a:r>
              <a:rPr lang="en-US" sz="1000" dirty="0" err="1"/>
              <a:t>valores</a:t>
            </a:r>
            <a:r>
              <a:rPr lang="en-US" sz="1000" dirty="0"/>
              <a:t> que </a:t>
            </a:r>
            <a:r>
              <a:rPr lang="en-US" sz="1000" dirty="0" err="1"/>
              <a:t>corresponden</a:t>
            </a:r>
            <a:r>
              <a:rPr lang="en-US" sz="1000" dirty="0"/>
              <a:t> a la </a:t>
            </a:r>
            <a:r>
              <a:rPr lang="en-US" sz="1000" dirty="0" err="1"/>
              <a:t>correlación</a:t>
            </a:r>
            <a:r>
              <a:rPr lang="en-US" sz="1000" dirty="0"/>
              <a:t> entre el Target y el resto de variables. Por lo que </a:t>
            </a:r>
            <a:r>
              <a:rPr lang="en-US" sz="1000" dirty="0" err="1"/>
              <a:t>seleccionamos</a:t>
            </a:r>
            <a:r>
              <a:rPr lang="en-US" sz="1000" dirty="0"/>
              <a:t> la </a:t>
            </a:r>
            <a:r>
              <a:rPr lang="en-US" sz="1000" dirty="0" err="1"/>
              <a:t>primera</a:t>
            </a:r>
            <a:r>
              <a:rPr lang="en-US" sz="1000" dirty="0"/>
              <a:t> fila:</a:t>
            </a:r>
          </a:p>
          <a:p>
            <a:pPr marL="457200" lvl="2">
              <a:defRPr/>
            </a:pPr>
            <a:r>
              <a:rPr lang="es-ES" sz="1000" dirty="0"/>
              <a:t>	</a:t>
            </a:r>
            <a:r>
              <a:rPr lang="es-ES" sz="1000" dirty="0" err="1">
                <a:solidFill>
                  <a:srgbClr val="0070C0"/>
                </a:solidFill>
                <a:latin typeface="Consolas" panose="020B0609020204030204" pitchFamily="49" charset="0"/>
                <a:cs typeface="Consolas" panose="020B0609020204030204" pitchFamily="49" charset="0"/>
              </a:rPr>
              <a:t>target_vs_rest</a:t>
            </a:r>
            <a:r>
              <a:rPr lang="es-ES" sz="1000" dirty="0">
                <a:solidFill>
                  <a:srgbClr val="0070C0"/>
                </a:solidFill>
                <a:latin typeface="Consolas" panose="020B0609020204030204" pitchFamily="49" charset="0"/>
                <a:cs typeface="Consolas" panose="020B0609020204030204" pitchFamily="49" charset="0"/>
              </a:rPr>
              <a:t> &lt;- </a:t>
            </a:r>
            <a:r>
              <a:rPr lang="es-ES" sz="1000" dirty="0" err="1">
                <a:solidFill>
                  <a:srgbClr val="0070C0"/>
                </a:solidFill>
                <a:latin typeface="Consolas" panose="020B0609020204030204" pitchFamily="49" charset="0"/>
                <a:cs typeface="Consolas" panose="020B0609020204030204" pitchFamily="49" charset="0"/>
              </a:rPr>
              <a:t>data.frame</a:t>
            </a:r>
            <a:r>
              <a:rPr lang="es-ES" sz="1000" dirty="0">
                <a:solidFill>
                  <a:srgbClr val="0070C0"/>
                </a:solidFill>
                <a:latin typeface="Consolas" panose="020B0609020204030204" pitchFamily="49" charset="0"/>
                <a:cs typeface="Consolas" panose="020B0609020204030204" pitchFamily="49" charset="0"/>
              </a:rPr>
              <a:t>(t(</a:t>
            </a:r>
            <a:r>
              <a:rPr lang="es-ES" sz="1000" dirty="0" err="1">
                <a:solidFill>
                  <a:srgbClr val="0070C0"/>
                </a:solidFill>
                <a:latin typeface="Consolas" panose="020B0609020204030204" pitchFamily="49" charset="0"/>
                <a:cs typeface="Consolas" panose="020B0609020204030204" pitchFamily="49" charset="0"/>
              </a:rPr>
              <a:t>matrix_cor</a:t>
            </a:r>
            <a:r>
              <a:rPr lang="es-ES" sz="1000" dirty="0">
                <a:solidFill>
                  <a:srgbClr val="0070C0"/>
                </a:solidFill>
                <a:latin typeface="Consolas" panose="020B0609020204030204" pitchFamily="49" charset="0"/>
                <a:cs typeface="Consolas" panose="020B0609020204030204" pitchFamily="49" charset="0"/>
              </a:rPr>
              <a:t>[1,2:ncol(</a:t>
            </a:r>
            <a:r>
              <a:rPr lang="es-ES" sz="1000" dirty="0" err="1">
                <a:solidFill>
                  <a:srgbClr val="0070C0"/>
                </a:solidFill>
                <a:latin typeface="Consolas" panose="020B0609020204030204" pitchFamily="49" charset="0"/>
                <a:cs typeface="Consolas" panose="020B0609020204030204" pitchFamily="49" charset="0"/>
              </a:rPr>
              <a:t>matrix_cor</a:t>
            </a:r>
            <a:r>
              <a:rPr lang="es-ES" sz="1000" dirty="0">
                <a:solidFill>
                  <a:srgbClr val="0070C0"/>
                </a:solidFill>
                <a:latin typeface="Consolas" panose="020B0609020204030204" pitchFamily="49" charset="0"/>
                <a:cs typeface="Consolas" panose="020B0609020204030204" pitchFamily="49" charset="0"/>
              </a:rPr>
              <a:t>)]))</a:t>
            </a:r>
            <a:endParaRPr lang="en-US" sz="1000" dirty="0">
              <a:solidFill>
                <a:srgbClr val="0070C0"/>
              </a:solidFill>
              <a:latin typeface="Consolas" panose="020B0609020204030204" pitchFamily="49" charset="0"/>
              <a:cs typeface="Consolas" panose="020B0609020204030204" pitchFamily="49" charset="0"/>
            </a:endParaRPr>
          </a:p>
          <a:p>
            <a:pPr marL="457200" lvl="2">
              <a:defRPr/>
            </a:pPr>
            <a:r>
              <a:rPr lang="en-US" sz="1000" dirty="0">
                <a:solidFill>
                  <a:srgbClr val="0070C0"/>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05493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Soluciones Ejercicio (II)</a:t>
            </a:r>
          </a:p>
        </p:txBody>
      </p:sp>
      <p:sp>
        <p:nvSpPr>
          <p:cNvPr id="10" name="TextBox 129">
            <a:extLst>
              <a:ext uri="{FF2B5EF4-FFF2-40B4-BE49-F238E27FC236}">
                <a16:creationId xmlns:a16="http://schemas.microsoft.com/office/drawing/2014/main" id="{5C6D5A1A-0BF1-4B7D-B661-145C988D542A}"/>
              </a:ext>
            </a:extLst>
          </p:cNvPr>
          <p:cNvSpPr txBox="1"/>
          <p:nvPr/>
        </p:nvSpPr>
        <p:spPr>
          <a:xfrm>
            <a:off x="457198" y="634820"/>
            <a:ext cx="8283390" cy="4552528"/>
          </a:xfrm>
          <a:prstGeom prst="rect">
            <a:avLst/>
          </a:prstGeom>
          <a:noFill/>
        </p:spPr>
        <p:txBody>
          <a:bodyPr wrap="square" lIns="0" tIns="0" rIns="0" bIns="0" rtlCol="0">
            <a:spAutoFit/>
          </a:bodyPr>
          <a:lstStyle/>
          <a:p>
            <a:pPr marL="457200" lvl="2">
              <a:defRPr/>
            </a:pPr>
            <a:r>
              <a:rPr lang="en-US" sz="1000" dirty="0"/>
              <a:t>3.3. Antes de </a:t>
            </a:r>
            <a:r>
              <a:rPr lang="en-US" sz="1000" dirty="0" err="1"/>
              <a:t>ordenar</a:t>
            </a:r>
            <a:r>
              <a:rPr lang="en-US" sz="1000" dirty="0"/>
              <a:t> las variables </a:t>
            </a:r>
            <a:r>
              <a:rPr lang="en-US" sz="1000" dirty="0" err="1"/>
              <a:t>por</a:t>
            </a:r>
            <a:r>
              <a:rPr lang="en-US" sz="1000" dirty="0"/>
              <a:t> la </a:t>
            </a:r>
            <a:r>
              <a:rPr lang="en-US" sz="1000" dirty="0" err="1"/>
              <a:t>correlación</a:t>
            </a:r>
            <a:r>
              <a:rPr lang="en-US" sz="1000" dirty="0"/>
              <a:t>, </a:t>
            </a:r>
            <a:r>
              <a:rPr lang="en-US" sz="1000" dirty="0" err="1"/>
              <a:t>calculamos</a:t>
            </a:r>
            <a:r>
              <a:rPr lang="en-US" sz="1000" dirty="0"/>
              <a:t> el valor </a:t>
            </a:r>
            <a:r>
              <a:rPr lang="en-US" sz="1000" dirty="0" err="1"/>
              <a:t>absoluto</a:t>
            </a:r>
            <a:r>
              <a:rPr lang="en-US" sz="1000" dirty="0"/>
              <a:t>, </a:t>
            </a:r>
            <a:r>
              <a:rPr lang="en-US" sz="1000" dirty="0" err="1"/>
              <a:t>ya</a:t>
            </a:r>
            <a:r>
              <a:rPr lang="en-US" sz="1000" dirty="0"/>
              <a:t> que el </a:t>
            </a:r>
            <a:r>
              <a:rPr lang="en-US" sz="1000" dirty="0" err="1"/>
              <a:t>signo</a:t>
            </a:r>
            <a:r>
              <a:rPr lang="en-US" sz="1000" dirty="0"/>
              <a:t> no </a:t>
            </a:r>
            <a:r>
              <a:rPr lang="en-US" sz="1000" dirty="0" err="1"/>
              <a:t>influye</a:t>
            </a:r>
            <a:r>
              <a:rPr lang="en-US" sz="1000" dirty="0"/>
              <a:t>:</a:t>
            </a:r>
          </a:p>
          <a:p>
            <a:pPr marL="457200" lvl="2">
              <a:defRPr/>
            </a:pPr>
            <a:r>
              <a:rPr lang="en-US" sz="1000" dirty="0">
                <a:solidFill>
                  <a:srgbClr val="0070C0"/>
                </a:solidFill>
                <a:latin typeface="Consolas" panose="020B0609020204030204" pitchFamily="49" charset="0"/>
                <a:cs typeface="Consolas" panose="020B0609020204030204" pitchFamily="49" charset="0"/>
              </a:rPr>
              <a:t>	</a:t>
            </a:r>
            <a:r>
              <a:rPr lang="en-US" sz="1000" dirty="0" err="1">
                <a:solidFill>
                  <a:srgbClr val="0070C0"/>
                </a:solidFill>
                <a:latin typeface="Consolas" panose="020B0609020204030204" pitchFamily="49" charset="0"/>
                <a:cs typeface="Consolas" panose="020B0609020204030204" pitchFamily="49" charset="0"/>
              </a:rPr>
              <a:t>target_vs_rest</a:t>
            </a:r>
            <a:r>
              <a:rPr lang="en-US" sz="1000" dirty="0">
                <a:solidFill>
                  <a:srgbClr val="0070C0"/>
                </a:solidFill>
                <a:latin typeface="Consolas" panose="020B0609020204030204" pitchFamily="49" charset="0"/>
                <a:cs typeface="Consolas" panose="020B0609020204030204" pitchFamily="49" charset="0"/>
              </a:rPr>
              <a:t>[2] &lt;- abs(</a:t>
            </a:r>
            <a:r>
              <a:rPr lang="en-US" sz="1000" dirty="0" err="1">
                <a:solidFill>
                  <a:srgbClr val="0070C0"/>
                </a:solidFill>
                <a:latin typeface="Consolas" panose="020B0609020204030204" pitchFamily="49" charset="0"/>
                <a:cs typeface="Consolas" panose="020B0609020204030204" pitchFamily="49" charset="0"/>
              </a:rPr>
              <a:t>target_vs_rest$Target</a:t>
            </a:r>
            <a:r>
              <a:rPr lang="en-US" sz="1000" dirty="0">
                <a:solidFill>
                  <a:srgbClr val="0070C0"/>
                </a:solidFill>
                <a:latin typeface="Consolas" panose="020B0609020204030204" pitchFamily="49" charset="0"/>
                <a:cs typeface="Consolas" panose="020B0609020204030204" pitchFamily="49" charset="0"/>
              </a:rPr>
              <a:t>)</a:t>
            </a:r>
          </a:p>
          <a:p>
            <a:pPr marL="457200" lvl="2">
              <a:defRPr/>
            </a:pPr>
            <a:r>
              <a:rPr lang="en-US" sz="1000" dirty="0">
                <a:solidFill>
                  <a:srgbClr val="0070C0"/>
                </a:solidFill>
                <a:latin typeface="Consolas" panose="020B0609020204030204" pitchFamily="49" charset="0"/>
                <a:cs typeface="Consolas" panose="020B0609020204030204" pitchFamily="49" charset="0"/>
              </a:rPr>
              <a:t>	</a:t>
            </a:r>
            <a:r>
              <a:rPr lang="en-US" sz="1000" dirty="0" err="1">
                <a:solidFill>
                  <a:srgbClr val="0070C0"/>
                </a:solidFill>
                <a:latin typeface="Consolas" panose="020B0609020204030204" pitchFamily="49" charset="0"/>
                <a:cs typeface="Consolas" panose="020B0609020204030204" pitchFamily="49" charset="0"/>
              </a:rPr>
              <a:t>target_vs_rest</a:t>
            </a:r>
            <a:r>
              <a:rPr lang="en-US" sz="1000" dirty="0">
                <a:solidFill>
                  <a:srgbClr val="0070C0"/>
                </a:solidFill>
                <a:latin typeface="Consolas" panose="020B0609020204030204" pitchFamily="49" charset="0"/>
                <a:cs typeface="Consolas" panose="020B0609020204030204" pitchFamily="49" charset="0"/>
              </a:rPr>
              <a:t>[1] &lt;- </a:t>
            </a:r>
            <a:r>
              <a:rPr lang="en-US" sz="1000" dirty="0" err="1">
                <a:solidFill>
                  <a:srgbClr val="0070C0"/>
                </a:solidFill>
                <a:latin typeface="Consolas" panose="020B0609020204030204" pitchFamily="49" charset="0"/>
                <a:cs typeface="Consolas" panose="020B0609020204030204" pitchFamily="49" charset="0"/>
              </a:rPr>
              <a:t>rownames</a:t>
            </a:r>
            <a:r>
              <a:rPr lang="en-US" sz="1000" dirty="0">
                <a:solidFill>
                  <a:srgbClr val="0070C0"/>
                </a:solidFill>
                <a:latin typeface="Consolas" panose="020B0609020204030204" pitchFamily="49" charset="0"/>
                <a:cs typeface="Consolas" panose="020B0609020204030204" pitchFamily="49" charset="0"/>
              </a:rPr>
              <a:t>(</a:t>
            </a:r>
            <a:r>
              <a:rPr lang="en-US" sz="1000" dirty="0" err="1">
                <a:solidFill>
                  <a:srgbClr val="0070C0"/>
                </a:solidFill>
                <a:latin typeface="Consolas" panose="020B0609020204030204" pitchFamily="49" charset="0"/>
                <a:cs typeface="Consolas" panose="020B0609020204030204" pitchFamily="49" charset="0"/>
              </a:rPr>
              <a:t>target_vs_rest</a:t>
            </a:r>
            <a:r>
              <a:rPr lang="en-US" sz="1000" dirty="0">
                <a:solidFill>
                  <a:srgbClr val="0070C0"/>
                </a:solidFill>
                <a:latin typeface="Consolas" panose="020B0609020204030204" pitchFamily="49" charset="0"/>
                <a:cs typeface="Consolas" panose="020B0609020204030204" pitchFamily="49" charset="0"/>
              </a:rPr>
              <a:t>)</a:t>
            </a:r>
          </a:p>
          <a:p>
            <a:pPr marL="457200" lvl="2">
              <a:defRPr/>
            </a:pPr>
            <a:r>
              <a:rPr lang="en-US" sz="1000" dirty="0">
                <a:solidFill>
                  <a:srgbClr val="0070C0"/>
                </a:solidFill>
                <a:latin typeface="Consolas" panose="020B0609020204030204" pitchFamily="49" charset="0"/>
                <a:cs typeface="Consolas" panose="020B0609020204030204" pitchFamily="49" charset="0"/>
              </a:rPr>
              <a:t>	</a:t>
            </a:r>
            <a:r>
              <a:rPr lang="en-US" sz="1000" dirty="0" err="1">
                <a:solidFill>
                  <a:srgbClr val="0070C0"/>
                </a:solidFill>
                <a:latin typeface="Consolas" panose="020B0609020204030204" pitchFamily="49" charset="0"/>
                <a:cs typeface="Consolas" panose="020B0609020204030204" pitchFamily="49" charset="0"/>
              </a:rPr>
              <a:t>colnames</a:t>
            </a:r>
            <a:r>
              <a:rPr lang="en-US" sz="1000" dirty="0">
                <a:solidFill>
                  <a:srgbClr val="0070C0"/>
                </a:solidFill>
                <a:latin typeface="Consolas" panose="020B0609020204030204" pitchFamily="49" charset="0"/>
                <a:cs typeface="Consolas" panose="020B0609020204030204" pitchFamily="49" charset="0"/>
              </a:rPr>
              <a:t>(</a:t>
            </a:r>
            <a:r>
              <a:rPr lang="en-US" sz="1000" dirty="0" err="1">
                <a:solidFill>
                  <a:srgbClr val="0070C0"/>
                </a:solidFill>
                <a:latin typeface="Consolas" panose="020B0609020204030204" pitchFamily="49" charset="0"/>
                <a:cs typeface="Consolas" panose="020B0609020204030204" pitchFamily="49" charset="0"/>
              </a:rPr>
              <a:t>target_vs_rest</a:t>
            </a:r>
            <a:r>
              <a:rPr lang="en-US" sz="1000" dirty="0">
                <a:solidFill>
                  <a:srgbClr val="0070C0"/>
                </a:solidFill>
                <a:latin typeface="Consolas" panose="020B0609020204030204" pitchFamily="49" charset="0"/>
                <a:cs typeface="Consolas" panose="020B0609020204030204" pitchFamily="49" charset="0"/>
              </a:rPr>
              <a:t>) &lt;- c('variable', '</a:t>
            </a:r>
            <a:r>
              <a:rPr lang="en-US" sz="1000" dirty="0" err="1">
                <a:solidFill>
                  <a:srgbClr val="0070C0"/>
                </a:solidFill>
                <a:latin typeface="Consolas" panose="020B0609020204030204" pitchFamily="49" charset="0"/>
                <a:cs typeface="Consolas" panose="020B0609020204030204" pitchFamily="49" charset="0"/>
              </a:rPr>
              <a:t>corr_target</a:t>
            </a:r>
            <a:r>
              <a:rPr lang="en-US" sz="1000" dirty="0">
                <a:solidFill>
                  <a:srgbClr val="0070C0"/>
                </a:solidFill>
                <a:latin typeface="Consolas" panose="020B0609020204030204" pitchFamily="49" charset="0"/>
                <a:cs typeface="Consolas" panose="020B0609020204030204" pitchFamily="49" charset="0"/>
              </a:rPr>
              <a:t>’)</a:t>
            </a:r>
          </a:p>
          <a:p>
            <a:pPr marL="457200" lvl="2">
              <a:defRPr/>
            </a:pPr>
            <a:r>
              <a:rPr lang="en-US" sz="1000" dirty="0">
                <a:solidFill>
                  <a:srgbClr val="0070C0"/>
                </a:solidFill>
                <a:latin typeface="Consolas" panose="020B0609020204030204" pitchFamily="49" charset="0"/>
                <a:cs typeface="Consolas" panose="020B0609020204030204" pitchFamily="49" charset="0"/>
              </a:rPr>
              <a:t>	</a:t>
            </a:r>
            <a:r>
              <a:rPr lang="en-US" sz="1000" dirty="0" err="1">
                <a:solidFill>
                  <a:srgbClr val="0070C0"/>
                </a:solidFill>
                <a:latin typeface="Consolas" panose="020B0609020204030204" pitchFamily="49" charset="0"/>
                <a:cs typeface="Consolas" panose="020B0609020204030204" pitchFamily="49" charset="0"/>
              </a:rPr>
              <a:t>rownames</a:t>
            </a:r>
            <a:r>
              <a:rPr lang="en-US" sz="1000" dirty="0">
                <a:solidFill>
                  <a:srgbClr val="0070C0"/>
                </a:solidFill>
                <a:latin typeface="Consolas" panose="020B0609020204030204" pitchFamily="49" charset="0"/>
                <a:cs typeface="Consolas" panose="020B0609020204030204" pitchFamily="49" charset="0"/>
              </a:rPr>
              <a:t>(</a:t>
            </a:r>
            <a:r>
              <a:rPr lang="en-US" sz="1000" dirty="0" err="1">
                <a:solidFill>
                  <a:srgbClr val="0070C0"/>
                </a:solidFill>
                <a:latin typeface="Consolas" panose="020B0609020204030204" pitchFamily="49" charset="0"/>
                <a:cs typeface="Consolas" panose="020B0609020204030204" pitchFamily="49" charset="0"/>
              </a:rPr>
              <a:t>target_vs_rest</a:t>
            </a:r>
            <a:r>
              <a:rPr lang="en-US" sz="1000" dirty="0">
                <a:solidFill>
                  <a:srgbClr val="0070C0"/>
                </a:solidFill>
                <a:latin typeface="Consolas" panose="020B0609020204030204" pitchFamily="49" charset="0"/>
                <a:cs typeface="Consolas" panose="020B0609020204030204" pitchFamily="49" charset="0"/>
              </a:rPr>
              <a:t>) &lt;- NULL</a:t>
            </a:r>
          </a:p>
          <a:p>
            <a:pPr marL="457200" lvl="2">
              <a:defRPr/>
            </a:pPr>
            <a:r>
              <a:rPr lang="en-US" sz="1000" dirty="0">
                <a:solidFill>
                  <a:srgbClr val="0070C0"/>
                </a:solidFill>
                <a:latin typeface="Consolas" panose="020B0609020204030204" pitchFamily="49" charset="0"/>
                <a:cs typeface="Consolas" panose="020B0609020204030204" pitchFamily="49" charset="0"/>
              </a:rPr>
              <a:t>	</a:t>
            </a:r>
            <a:r>
              <a:rPr lang="en-US" sz="1000" dirty="0" err="1">
                <a:solidFill>
                  <a:srgbClr val="0070C0"/>
                </a:solidFill>
                <a:latin typeface="Consolas" panose="020B0609020204030204" pitchFamily="49" charset="0"/>
                <a:cs typeface="Consolas" panose="020B0609020204030204" pitchFamily="49" charset="0"/>
              </a:rPr>
              <a:t>target_vs_rest</a:t>
            </a:r>
            <a:r>
              <a:rPr lang="en-US" sz="1000" dirty="0">
                <a:solidFill>
                  <a:srgbClr val="0070C0"/>
                </a:solidFill>
                <a:latin typeface="Consolas" panose="020B0609020204030204" pitchFamily="49" charset="0"/>
                <a:cs typeface="Consolas" panose="020B0609020204030204" pitchFamily="49" charset="0"/>
              </a:rPr>
              <a:t> &lt;- </a:t>
            </a:r>
            <a:r>
              <a:rPr lang="en-US" sz="1000" dirty="0" err="1">
                <a:solidFill>
                  <a:srgbClr val="0070C0"/>
                </a:solidFill>
                <a:latin typeface="Consolas" panose="020B0609020204030204" pitchFamily="49" charset="0"/>
                <a:cs typeface="Consolas" panose="020B0609020204030204" pitchFamily="49" charset="0"/>
              </a:rPr>
              <a:t>target_vs_rest</a:t>
            </a:r>
            <a:r>
              <a:rPr lang="en-US" sz="1000" dirty="0">
                <a:solidFill>
                  <a:srgbClr val="0070C0"/>
                </a:solidFill>
                <a:latin typeface="Consolas" panose="020B0609020204030204" pitchFamily="49" charset="0"/>
                <a:cs typeface="Consolas" panose="020B0609020204030204" pitchFamily="49" charset="0"/>
              </a:rPr>
              <a:t>[order(</a:t>
            </a:r>
            <a:r>
              <a:rPr lang="en-US" sz="1000" dirty="0" err="1">
                <a:solidFill>
                  <a:srgbClr val="0070C0"/>
                </a:solidFill>
                <a:latin typeface="Consolas" panose="020B0609020204030204" pitchFamily="49" charset="0"/>
                <a:cs typeface="Consolas" panose="020B0609020204030204" pitchFamily="49" charset="0"/>
              </a:rPr>
              <a:t>target_vs_rest$corr_target</a:t>
            </a:r>
            <a:r>
              <a:rPr lang="en-US" sz="1000" dirty="0">
                <a:solidFill>
                  <a:srgbClr val="0070C0"/>
                </a:solidFill>
                <a:latin typeface="Consolas" panose="020B0609020204030204" pitchFamily="49" charset="0"/>
                <a:cs typeface="Consolas" panose="020B0609020204030204" pitchFamily="49" charset="0"/>
              </a:rPr>
              <a:t>, decreasing = TRUE),]</a:t>
            </a:r>
          </a:p>
          <a:p>
            <a:pPr>
              <a:defRPr/>
            </a:pPr>
            <a:endParaRPr lang="es-ES" sz="1000" dirty="0">
              <a:solidFill>
                <a:srgbClr val="FF0000"/>
              </a:solidFill>
              <a:cs typeface="Lato Light"/>
            </a:endParaRPr>
          </a:p>
          <a:p>
            <a:pPr marL="285750" indent="-285750">
              <a:buFont typeface="Arial" panose="020B0604020202020204" pitchFamily="34" charset="0"/>
              <a:buChar char="•"/>
              <a:defRPr/>
            </a:pPr>
            <a:r>
              <a:rPr lang="es-ES" sz="1000" dirty="0">
                <a:solidFill>
                  <a:srgbClr val="FF0000"/>
                </a:solidFill>
                <a:cs typeface="Lato Light"/>
              </a:rPr>
              <a:t>Crea un histograma con cada una de las 3 variables con mayor correlación, donde se distinga el porcentaje de individuos según el target, y dibuja una línea que indique el porcentaje de clientes fugados del conjunto total de datos:</a:t>
            </a:r>
          </a:p>
          <a:p>
            <a:pPr>
              <a:lnSpc>
                <a:spcPts val="1275"/>
              </a:lnSpc>
              <a:defRPr/>
            </a:pPr>
            <a:endParaRPr lang="es-ES" sz="1000" dirty="0">
              <a:cs typeface="Lato Light"/>
            </a:endParaRPr>
          </a:p>
          <a:p>
            <a:pPr>
              <a:lnSpc>
                <a:spcPts val="1275"/>
              </a:lnSpc>
              <a:defRPr/>
            </a:pPr>
            <a:r>
              <a:rPr lang="es-ES" sz="1000" dirty="0">
                <a:cs typeface="Lato Light"/>
              </a:rPr>
              <a:t>3.4. Creamos un vector donde guardar los nombres de las 3 variables con mayor correlación:</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	</a:t>
            </a:r>
            <a:r>
              <a:rPr lang="es-ES" sz="1000" dirty="0" err="1">
                <a:solidFill>
                  <a:srgbClr val="0070C0"/>
                </a:solidFill>
                <a:latin typeface="Consolas" panose="020B0609020204030204" pitchFamily="49" charset="0"/>
                <a:cs typeface="Consolas" panose="020B0609020204030204" pitchFamily="49" charset="0"/>
              </a:rPr>
              <a:t>mayor_correlacion</a:t>
            </a:r>
            <a:r>
              <a:rPr lang="es-ES" sz="1000" dirty="0">
                <a:solidFill>
                  <a:srgbClr val="0070C0"/>
                </a:solidFill>
                <a:latin typeface="Consolas" panose="020B0609020204030204" pitchFamily="49" charset="0"/>
                <a:cs typeface="Consolas" panose="020B0609020204030204" pitchFamily="49" charset="0"/>
              </a:rPr>
              <a:t> &lt;- </a:t>
            </a:r>
            <a:r>
              <a:rPr lang="es-ES" sz="1000" dirty="0" err="1">
                <a:solidFill>
                  <a:srgbClr val="0070C0"/>
                </a:solidFill>
                <a:latin typeface="Consolas" panose="020B0609020204030204" pitchFamily="49" charset="0"/>
                <a:cs typeface="Consolas" panose="020B0609020204030204" pitchFamily="49" charset="0"/>
              </a:rPr>
              <a:t>target_vs_rest$variable</a:t>
            </a:r>
            <a:r>
              <a:rPr lang="es-ES" sz="1000" dirty="0">
                <a:solidFill>
                  <a:srgbClr val="0070C0"/>
                </a:solidFill>
                <a:latin typeface="Consolas" panose="020B0609020204030204" pitchFamily="49" charset="0"/>
                <a:cs typeface="Consolas" panose="020B0609020204030204" pitchFamily="49" charset="0"/>
              </a:rPr>
              <a:t>[1:3]</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3.5. Creamos una función que genere una paleta de colores continuos</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	</a:t>
            </a:r>
            <a:r>
              <a:rPr lang="es-ES" sz="1000" dirty="0" err="1">
                <a:solidFill>
                  <a:srgbClr val="0070C0"/>
                </a:solidFill>
                <a:latin typeface="Consolas" panose="020B0609020204030204" pitchFamily="49" charset="0"/>
                <a:cs typeface="Consolas" panose="020B0609020204030204" pitchFamily="49" charset="0"/>
              </a:rPr>
              <a:t>rbPal</a:t>
            </a:r>
            <a:r>
              <a:rPr lang="es-ES" sz="1000" dirty="0">
                <a:solidFill>
                  <a:srgbClr val="0070C0"/>
                </a:solidFill>
                <a:latin typeface="Consolas" panose="020B0609020204030204" pitchFamily="49" charset="0"/>
                <a:cs typeface="Consolas" panose="020B0609020204030204" pitchFamily="49" charset="0"/>
              </a:rPr>
              <a:t> &lt;- </a:t>
            </a:r>
            <a:r>
              <a:rPr lang="es-ES" sz="1000" dirty="0" err="1">
                <a:solidFill>
                  <a:srgbClr val="0070C0"/>
                </a:solidFill>
                <a:latin typeface="Consolas" panose="020B0609020204030204" pitchFamily="49" charset="0"/>
                <a:cs typeface="Consolas" panose="020B0609020204030204" pitchFamily="49" charset="0"/>
              </a:rPr>
              <a:t>colorRampPalette</a:t>
            </a:r>
            <a:r>
              <a:rPr lang="es-ES" sz="1000" dirty="0">
                <a:solidFill>
                  <a:srgbClr val="0070C0"/>
                </a:solidFill>
                <a:latin typeface="Consolas" panose="020B0609020204030204" pitchFamily="49" charset="0"/>
                <a:cs typeface="Consolas" panose="020B0609020204030204" pitchFamily="49" charset="0"/>
              </a:rPr>
              <a:t>(c('blue', 'red', '</a:t>
            </a:r>
            <a:r>
              <a:rPr lang="es-ES" sz="1000" dirty="0" err="1">
                <a:solidFill>
                  <a:srgbClr val="0070C0"/>
                </a:solidFill>
                <a:latin typeface="Consolas" panose="020B0609020204030204" pitchFamily="49" charset="0"/>
                <a:cs typeface="Consolas" panose="020B0609020204030204" pitchFamily="49" charset="0"/>
              </a:rPr>
              <a:t>yellow</a:t>
            </a:r>
            <a:r>
              <a:rPr lang="es-ES" sz="1000" dirty="0">
                <a:solidFill>
                  <a:srgbClr val="0070C0"/>
                </a:solidFill>
                <a:latin typeface="Consolas" panose="020B0609020204030204" pitchFamily="49" charset="0"/>
                <a:cs typeface="Consolas" panose="020B0609020204030204" pitchFamily="49" charset="0"/>
              </a:rPr>
              <a:t>’))</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3.6. Para calcular el porcentaje de clientes fugados, calculamos la tabla de frecuencias en valores absolutos:  </a:t>
            </a:r>
          </a:p>
          <a:p>
            <a:pPr>
              <a:lnSpc>
                <a:spcPts val="1275"/>
              </a:lnSpc>
              <a:defRPr/>
            </a:pPr>
            <a:r>
              <a:rPr lang="en-US" sz="1000" dirty="0">
                <a:solidFill>
                  <a:srgbClr val="0070C0"/>
                </a:solidFill>
                <a:latin typeface="Consolas" panose="020B0609020204030204" pitchFamily="49" charset="0"/>
                <a:cs typeface="Consolas" panose="020B0609020204030204" pitchFamily="49" charset="0"/>
              </a:rPr>
              <a:t>	</a:t>
            </a:r>
            <a:r>
              <a:rPr lang="en-US" sz="1000" dirty="0" err="1">
                <a:solidFill>
                  <a:srgbClr val="0070C0"/>
                </a:solidFill>
                <a:latin typeface="Consolas" panose="020B0609020204030204" pitchFamily="49" charset="0"/>
                <a:cs typeface="Consolas" panose="020B0609020204030204" pitchFamily="49" charset="0"/>
              </a:rPr>
              <a:t>media_count_fraude</a:t>
            </a:r>
            <a:r>
              <a:rPr lang="en-US" sz="1000" dirty="0">
                <a:solidFill>
                  <a:srgbClr val="0070C0"/>
                </a:solidFill>
                <a:latin typeface="Consolas" panose="020B0609020204030204" pitchFamily="49" charset="0"/>
                <a:cs typeface="Consolas" panose="020B0609020204030204" pitchFamily="49" charset="0"/>
              </a:rPr>
              <a:t> &lt;- (</a:t>
            </a:r>
            <a:r>
              <a:rPr lang="en-US" sz="1000" dirty="0" err="1">
                <a:solidFill>
                  <a:srgbClr val="0070C0"/>
                </a:solidFill>
                <a:latin typeface="Consolas" panose="020B0609020204030204" pitchFamily="49" charset="0"/>
                <a:cs typeface="Consolas" panose="020B0609020204030204" pitchFamily="49" charset="0"/>
              </a:rPr>
              <a:t>prop.table</a:t>
            </a:r>
            <a:r>
              <a:rPr lang="en-US" sz="1000" dirty="0">
                <a:solidFill>
                  <a:srgbClr val="0070C0"/>
                </a:solidFill>
                <a:latin typeface="Consolas" panose="020B0609020204030204" pitchFamily="49" charset="0"/>
                <a:cs typeface="Consolas" panose="020B0609020204030204" pitchFamily="49" charset="0"/>
              </a:rPr>
              <a:t>(table(</a:t>
            </a:r>
            <a:r>
              <a:rPr lang="en-US" sz="1000" dirty="0" err="1">
                <a:solidFill>
                  <a:srgbClr val="0070C0"/>
                </a:solidFill>
                <a:latin typeface="Consolas" panose="020B0609020204030204" pitchFamily="49" charset="0"/>
                <a:cs typeface="Consolas" panose="020B0609020204030204" pitchFamily="49" charset="0"/>
              </a:rPr>
              <a:t>data$Target</a:t>
            </a:r>
            <a:r>
              <a:rPr lang="en-US" sz="1000" dirty="0">
                <a:solidFill>
                  <a:srgbClr val="0070C0"/>
                </a:solidFill>
                <a:latin typeface="Consolas" panose="020B0609020204030204" pitchFamily="49" charset="0"/>
                <a:cs typeface="Consolas" panose="020B0609020204030204" pitchFamily="49" charset="0"/>
              </a:rPr>
              <a:t>)) * 100)[[1]]</a:t>
            </a: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endParaRPr lang="es-ES" sz="1000" dirty="0">
              <a:cs typeface="Lato Light"/>
            </a:endParaRPr>
          </a:p>
          <a:p>
            <a:pPr marL="285750" indent="-285750">
              <a:lnSpc>
                <a:spcPts val="1275"/>
              </a:lnSpc>
              <a:buFont typeface="Wingdings" panose="05000000000000000000" pitchFamily="2" charset="2"/>
              <a:buChar char="Ø"/>
              <a:defRPr/>
            </a:pPr>
            <a:r>
              <a:rPr lang="es-ES" sz="1000" dirty="0">
                <a:cs typeface="Lato Light"/>
              </a:rPr>
              <a:t>Variable 1: ANT_PM </a:t>
            </a:r>
          </a:p>
          <a:p>
            <a:pPr>
              <a:lnSpc>
                <a:spcPts val="1275"/>
              </a:lnSpc>
              <a:defRPr/>
            </a:pPr>
            <a:endParaRPr lang="es-ES" sz="1000" dirty="0">
              <a:cs typeface="Lato Light"/>
            </a:endParaRPr>
          </a:p>
          <a:p>
            <a:pPr>
              <a:lnSpc>
                <a:spcPts val="1275"/>
              </a:lnSpc>
              <a:defRPr/>
            </a:pPr>
            <a:r>
              <a:rPr lang="es-ES" sz="1000" dirty="0">
                <a:cs typeface="Lato Light"/>
              </a:rPr>
              <a:t>a) Creamos la tabla de frecuencias</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tabla_doble_var1 &lt;- table(</a:t>
            </a:r>
            <a:r>
              <a:rPr lang="es-ES" sz="1000" dirty="0" err="1">
                <a:solidFill>
                  <a:srgbClr val="0070C0"/>
                </a:solidFill>
                <a:latin typeface="Consolas" panose="020B0609020204030204" pitchFamily="49" charset="0"/>
                <a:cs typeface="Consolas" panose="020B0609020204030204" pitchFamily="49" charset="0"/>
              </a:rPr>
              <a:t>data$Target</a:t>
            </a:r>
            <a:r>
              <a:rPr lang="es-ES" sz="1000" dirty="0">
                <a:solidFill>
                  <a:srgbClr val="0070C0"/>
                </a:solidFill>
                <a:latin typeface="Consolas" panose="020B0609020204030204" pitchFamily="49" charset="0"/>
                <a:cs typeface="Consolas" panose="020B0609020204030204" pitchFamily="49" charset="0"/>
              </a:rPr>
              <a:t>, data[,</a:t>
            </a:r>
            <a:r>
              <a:rPr lang="es-ES" sz="1000" dirty="0" err="1">
                <a:solidFill>
                  <a:srgbClr val="0070C0"/>
                </a:solidFill>
                <a:latin typeface="Consolas" panose="020B0609020204030204" pitchFamily="49" charset="0"/>
                <a:cs typeface="Consolas" panose="020B0609020204030204" pitchFamily="49" charset="0"/>
              </a:rPr>
              <a:t>mayor_correlacion</a:t>
            </a:r>
            <a:r>
              <a:rPr lang="es-ES" sz="1000" dirty="0">
                <a:solidFill>
                  <a:srgbClr val="0070C0"/>
                </a:solidFill>
                <a:latin typeface="Consolas" panose="020B0609020204030204" pitchFamily="49" charset="0"/>
                <a:cs typeface="Consolas" panose="020B0609020204030204" pitchFamily="49" charset="0"/>
              </a:rPr>
              <a:t>[1]])</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b) Traducimos la tabla anterior a porcentajes</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tabla_doble_var1_scale &lt;- </a:t>
            </a:r>
            <a:r>
              <a:rPr lang="es-ES" sz="1000" dirty="0" err="1">
                <a:solidFill>
                  <a:srgbClr val="0070C0"/>
                </a:solidFill>
                <a:latin typeface="Consolas" panose="020B0609020204030204" pitchFamily="49" charset="0"/>
                <a:cs typeface="Consolas" panose="020B0609020204030204" pitchFamily="49" charset="0"/>
              </a:rPr>
              <a:t>scale</a:t>
            </a:r>
            <a:r>
              <a:rPr lang="es-ES" sz="1000" dirty="0">
                <a:solidFill>
                  <a:srgbClr val="0070C0"/>
                </a:solidFill>
                <a:latin typeface="Consolas" panose="020B0609020204030204" pitchFamily="49" charset="0"/>
                <a:cs typeface="Consolas" panose="020B0609020204030204" pitchFamily="49" charset="0"/>
              </a:rPr>
              <a:t>(tabla_doble_var1, FALSE, </a:t>
            </a:r>
            <a:r>
              <a:rPr lang="es-ES" sz="1000" dirty="0" err="1">
                <a:solidFill>
                  <a:srgbClr val="0070C0"/>
                </a:solidFill>
                <a:latin typeface="Consolas" panose="020B0609020204030204" pitchFamily="49" charset="0"/>
                <a:cs typeface="Consolas" panose="020B0609020204030204" pitchFamily="49" charset="0"/>
              </a:rPr>
              <a:t>colSums</a:t>
            </a:r>
            <a:r>
              <a:rPr lang="es-ES" sz="1000" dirty="0">
                <a:solidFill>
                  <a:srgbClr val="0070C0"/>
                </a:solidFill>
                <a:latin typeface="Consolas" panose="020B0609020204030204" pitchFamily="49" charset="0"/>
                <a:cs typeface="Consolas" panose="020B0609020204030204" pitchFamily="49" charset="0"/>
              </a:rPr>
              <a:t>(tabla_doble_var1)) * 100</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endParaRPr lang="es-ES" sz="1050"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355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84092" y="4194"/>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Soluciones Ejercicio (III)</a:t>
            </a:r>
          </a:p>
        </p:txBody>
      </p:sp>
      <p:sp>
        <p:nvSpPr>
          <p:cNvPr id="10" name="TextBox 129">
            <a:extLst>
              <a:ext uri="{FF2B5EF4-FFF2-40B4-BE49-F238E27FC236}">
                <a16:creationId xmlns:a16="http://schemas.microsoft.com/office/drawing/2014/main" id="{5C6D5A1A-0BF1-4B7D-B661-145C988D542A}"/>
              </a:ext>
            </a:extLst>
          </p:cNvPr>
          <p:cNvSpPr txBox="1"/>
          <p:nvPr/>
        </p:nvSpPr>
        <p:spPr>
          <a:xfrm>
            <a:off x="457198" y="365879"/>
            <a:ext cx="8283390" cy="5168081"/>
          </a:xfrm>
          <a:prstGeom prst="rect">
            <a:avLst/>
          </a:prstGeom>
          <a:noFill/>
        </p:spPr>
        <p:txBody>
          <a:bodyPr wrap="square" lIns="0" tIns="0" rIns="0" bIns="0" rtlCol="0">
            <a:spAutoFit/>
          </a:bodyPr>
          <a:lstStyle/>
          <a:p>
            <a:pPr>
              <a:lnSpc>
                <a:spcPts val="1275"/>
              </a:lnSpc>
              <a:defRPr/>
            </a:pPr>
            <a:r>
              <a:rPr lang="es-ES" sz="1000" dirty="0"/>
              <a:t>c) Creamos una variable que asigne a cada rango de valores un color diferente, definimos 10 rangos</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color &lt;- </a:t>
            </a:r>
            <a:r>
              <a:rPr lang="es-ES" sz="1000" dirty="0" err="1">
                <a:solidFill>
                  <a:srgbClr val="0070C0"/>
                </a:solidFill>
                <a:latin typeface="Consolas" panose="020B0609020204030204" pitchFamily="49" charset="0"/>
                <a:cs typeface="Consolas" panose="020B0609020204030204" pitchFamily="49" charset="0"/>
              </a:rPr>
              <a:t>rbPal</a:t>
            </a:r>
            <a:r>
              <a:rPr lang="es-ES" sz="1000" dirty="0">
                <a:solidFill>
                  <a:srgbClr val="0070C0"/>
                </a:solidFill>
                <a:latin typeface="Consolas" panose="020B0609020204030204" pitchFamily="49" charset="0"/>
                <a:cs typeface="Consolas" panose="020B0609020204030204" pitchFamily="49" charset="0"/>
              </a:rPr>
              <a:t>(10)[</a:t>
            </a:r>
            <a:r>
              <a:rPr lang="es-ES" sz="1000" dirty="0" err="1">
                <a:solidFill>
                  <a:srgbClr val="0070C0"/>
                </a:solidFill>
                <a:latin typeface="Consolas" panose="020B0609020204030204" pitchFamily="49" charset="0"/>
                <a:cs typeface="Consolas" panose="020B0609020204030204" pitchFamily="49" charset="0"/>
              </a:rPr>
              <a:t>as.numeric</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cut</a:t>
            </a:r>
            <a:r>
              <a:rPr lang="es-ES" sz="1000" dirty="0">
                <a:solidFill>
                  <a:srgbClr val="0070C0"/>
                </a:solidFill>
                <a:latin typeface="Consolas" panose="020B0609020204030204" pitchFamily="49" charset="0"/>
                <a:cs typeface="Consolas" panose="020B0609020204030204" pitchFamily="49" charset="0"/>
              </a:rPr>
              <a:t>(tabla_doble_var1[1,],</a:t>
            </a:r>
            <a:r>
              <a:rPr lang="es-ES" sz="1000" dirty="0" err="1">
                <a:solidFill>
                  <a:srgbClr val="0070C0"/>
                </a:solidFill>
                <a:latin typeface="Consolas" panose="020B0609020204030204" pitchFamily="49" charset="0"/>
                <a:cs typeface="Consolas" panose="020B0609020204030204" pitchFamily="49" charset="0"/>
              </a:rPr>
              <a:t>breaks</a:t>
            </a:r>
            <a:r>
              <a:rPr lang="es-ES" sz="1000" dirty="0">
                <a:solidFill>
                  <a:srgbClr val="0070C0"/>
                </a:solidFill>
                <a:latin typeface="Consolas" panose="020B0609020204030204" pitchFamily="49" charset="0"/>
                <a:cs typeface="Consolas" panose="020B0609020204030204" pitchFamily="49" charset="0"/>
              </a:rPr>
              <a:t> = 10))]</a:t>
            </a:r>
          </a:p>
          <a:p>
            <a:pPr>
              <a:lnSpc>
                <a:spcPts val="1275"/>
              </a:lnSpc>
              <a:defRPr/>
            </a:pPr>
            <a:endParaRPr lang="es-ES" sz="1000" dirty="0">
              <a:cs typeface="Lato Light"/>
            </a:endParaRPr>
          </a:p>
          <a:p>
            <a:pPr>
              <a:lnSpc>
                <a:spcPts val="1275"/>
              </a:lnSpc>
              <a:defRPr/>
            </a:pPr>
            <a:r>
              <a:rPr lang="es-ES" sz="1000" dirty="0">
                <a:cs typeface="Lato Light"/>
              </a:rPr>
              <a:t>d) Creamos el histograma con los colores definidos, el título que será el nombre de la variable a analizar, y un nombre para el eje y. </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barplot</a:t>
            </a:r>
            <a:r>
              <a:rPr lang="es-ES" sz="1000" dirty="0">
                <a:solidFill>
                  <a:srgbClr val="0070C0"/>
                </a:solidFill>
                <a:latin typeface="Consolas" panose="020B0609020204030204" pitchFamily="49" charset="0"/>
                <a:cs typeface="Consolas" panose="020B0609020204030204" pitchFamily="49" charset="0"/>
              </a:rPr>
              <a:t>(tabla_doble_var1_scale[1,], </a:t>
            </a:r>
            <a:r>
              <a:rPr lang="es-ES" sz="1000" dirty="0" err="1">
                <a:solidFill>
                  <a:srgbClr val="0070C0"/>
                </a:solidFill>
                <a:latin typeface="Consolas" panose="020B0609020204030204" pitchFamily="49" charset="0"/>
                <a:cs typeface="Consolas" panose="020B0609020204030204" pitchFamily="49" charset="0"/>
              </a:rPr>
              <a:t>main</a:t>
            </a:r>
            <a:r>
              <a:rPr lang="es-ES" sz="1000" dirty="0">
                <a:solidFill>
                  <a:srgbClr val="0070C0"/>
                </a:solidFill>
                <a:latin typeface="Consolas" panose="020B0609020204030204" pitchFamily="49" charset="0"/>
                <a:cs typeface="Consolas" panose="020B0609020204030204" pitchFamily="49" charset="0"/>
              </a:rPr>
              <a:t> = </a:t>
            </a:r>
            <a:r>
              <a:rPr lang="es-ES" sz="1000" dirty="0" err="1">
                <a:solidFill>
                  <a:srgbClr val="0070C0"/>
                </a:solidFill>
                <a:latin typeface="Consolas" panose="020B0609020204030204" pitchFamily="49" charset="0"/>
                <a:cs typeface="Consolas" panose="020B0609020204030204" pitchFamily="49" charset="0"/>
              </a:rPr>
              <a:t>mayor_correlacion</a:t>
            </a:r>
            <a:r>
              <a:rPr lang="es-ES" sz="1000" dirty="0">
                <a:solidFill>
                  <a:srgbClr val="0070C0"/>
                </a:solidFill>
                <a:latin typeface="Consolas" panose="020B0609020204030204" pitchFamily="49" charset="0"/>
                <a:cs typeface="Consolas" panose="020B0609020204030204" pitchFamily="49" charset="0"/>
              </a:rPr>
              <a:t>[1], col=color, </a:t>
            </a:r>
            <a:r>
              <a:rPr lang="es-ES" sz="1000" dirty="0" err="1">
                <a:solidFill>
                  <a:srgbClr val="0070C0"/>
                </a:solidFill>
                <a:latin typeface="Consolas" panose="020B0609020204030204" pitchFamily="49" charset="0"/>
                <a:cs typeface="Consolas" panose="020B0609020204030204" pitchFamily="49" charset="0"/>
              </a:rPr>
              <a:t>ylab</a:t>
            </a:r>
            <a:r>
              <a:rPr lang="es-ES" sz="1000" dirty="0">
                <a:solidFill>
                  <a:srgbClr val="0070C0"/>
                </a:solidFill>
                <a:latin typeface="Consolas" panose="020B0609020204030204" pitchFamily="49" charset="0"/>
                <a:cs typeface="Consolas" panose="020B0609020204030204" pitchFamily="49" charset="0"/>
              </a:rPr>
              <a:t>="Porcentaje de clientes fugados")</a:t>
            </a:r>
          </a:p>
          <a:p>
            <a:pPr>
              <a:lnSpc>
                <a:spcPts val="1275"/>
              </a:lnSpc>
              <a:defRPr/>
            </a:pPr>
            <a:r>
              <a:rPr lang="es-ES" sz="1000" dirty="0">
                <a:cs typeface="Lato Light"/>
              </a:rPr>
              <a:t>e) La leyenda contiene la posición del gráfico en la que estará situada, las etiquetas de la leyenda, los colores asociados, el título y el tipo de forma en la que se representará el color.</a:t>
            </a: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legend</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topright</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legend</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unique</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cut</a:t>
            </a:r>
            <a:r>
              <a:rPr lang="es-ES" sz="1000" dirty="0">
                <a:solidFill>
                  <a:srgbClr val="0070C0"/>
                </a:solidFill>
                <a:latin typeface="Consolas" panose="020B0609020204030204" pitchFamily="49" charset="0"/>
                <a:cs typeface="Consolas" panose="020B0609020204030204" pitchFamily="49" charset="0"/>
              </a:rPr>
              <a:t>(tabla_doble_var1[1,],</a:t>
            </a:r>
            <a:r>
              <a:rPr lang="es-ES" sz="1000" dirty="0" err="1">
                <a:solidFill>
                  <a:srgbClr val="0070C0"/>
                </a:solidFill>
                <a:latin typeface="Consolas" panose="020B0609020204030204" pitchFamily="49" charset="0"/>
                <a:cs typeface="Consolas" panose="020B0609020204030204" pitchFamily="49" charset="0"/>
              </a:rPr>
              <a:t>breaks</a:t>
            </a:r>
            <a:r>
              <a:rPr lang="es-ES" sz="1000" dirty="0">
                <a:solidFill>
                  <a:srgbClr val="0070C0"/>
                </a:solidFill>
                <a:latin typeface="Consolas" panose="020B0609020204030204" pitchFamily="49" charset="0"/>
                <a:cs typeface="Consolas" panose="020B0609020204030204" pitchFamily="49" charset="0"/>
              </a:rPr>
              <a:t> = 10)),col=color, </a:t>
            </a:r>
            <a:r>
              <a:rPr lang="es-ES" sz="1000" dirty="0" err="1">
                <a:solidFill>
                  <a:srgbClr val="0070C0"/>
                </a:solidFill>
                <a:latin typeface="Consolas" panose="020B0609020204030204" pitchFamily="49" charset="0"/>
                <a:cs typeface="Consolas" panose="020B0609020204030204" pitchFamily="49" charset="0"/>
              </a:rPr>
              <a:t>title</a:t>
            </a:r>
            <a:r>
              <a:rPr lang="es-ES" sz="1000" dirty="0">
                <a:solidFill>
                  <a:srgbClr val="0070C0"/>
                </a:solidFill>
                <a:latin typeface="Consolas" panose="020B0609020204030204" pitchFamily="49" charset="0"/>
                <a:cs typeface="Consolas" panose="020B0609020204030204" pitchFamily="49" charset="0"/>
              </a:rPr>
              <a:t>="Núm. Clientes", </a:t>
            </a:r>
            <a:r>
              <a:rPr lang="es-ES" sz="1000" dirty="0" err="1">
                <a:solidFill>
                  <a:srgbClr val="0070C0"/>
                </a:solidFill>
                <a:latin typeface="Consolas" panose="020B0609020204030204" pitchFamily="49" charset="0"/>
                <a:cs typeface="Consolas" panose="020B0609020204030204" pitchFamily="49" charset="0"/>
              </a:rPr>
              <a:t>pch</a:t>
            </a:r>
            <a:r>
              <a:rPr lang="es-ES" sz="1000" dirty="0">
                <a:solidFill>
                  <a:srgbClr val="0070C0"/>
                </a:solidFill>
                <a:latin typeface="Consolas" panose="020B0609020204030204" pitchFamily="49" charset="0"/>
                <a:cs typeface="Consolas" panose="020B0609020204030204" pitchFamily="49" charset="0"/>
              </a:rPr>
              <a:t>=15)</a:t>
            </a:r>
          </a:p>
          <a:p>
            <a:pPr>
              <a:lnSpc>
                <a:spcPts val="1275"/>
              </a:lnSpc>
              <a:defRPr/>
            </a:pPr>
            <a:r>
              <a:rPr lang="es-ES" sz="1000" dirty="0">
                <a:cs typeface="Lato Light"/>
              </a:rPr>
              <a:t>f) Para dibujar la línea que indica el porcentaje de clientes fugados, indicamos la pendiente y el punto de corte con el eje x, así como el color.</a:t>
            </a: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abline</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media_count_fraude</a:t>
            </a:r>
            <a:r>
              <a:rPr lang="es-ES" sz="1000" dirty="0">
                <a:solidFill>
                  <a:srgbClr val="0070C0"/>
                </a:solidFill>
                <a:latin typeface="Consolas" panose="020B0609020204030204" pitchFamily="49" charset="0"/>
                <a:cs typeface="Consolas" panose="020B0609020204030204" pitchFamily="49" charset="0"/>
              </a:rPr>
              <a:t>, 0, col="red")</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marL="285750" indent="-285750">
              <a:lnSpc>
                <a:spcPts val="1275"/>
              </a:lnSpc>
              <a:buFont typeface="Wingdings" panose="05000000000000000000" pitchFamily="2" charset="2"/>
              <a:buChar char="Ø"/>
              <a:defRPr/>
            </a:pPr>
            <a:r>
              <a:rPr lang="es-ES" sz="1000" dirty="0"/>
              <a:t>Variable 2: EDAD </a:t>
            </a:r>
          </a:p>
          <a:p>
            <a:pPr>
              <a:lnSpc>
                <a:spcPts val="1275"/>
              </a:lnSpc>
              <a:defRPr/>
            </a:pPr>
            <a:endParaRPr lang="es-ES" sz="1000" dirty="0"/>
          </a:p>
          <a:p>
            <a:pPr>
              <a:lnSpc>
                <a:spcPts val="1275"/>
              </a:lnSpc>
              <a:defRPr/>
            </a:pPr>
            <a:r>
              <a:rPr lang="es-ES" sz="1000" dirty="0"/>
              <a:t>Análogo a la variable 1</a:t>
            </a:r>
          </a:p>
          <a:p>
            <a:pPr>
              <a:lnSpc>
                <a:spcPts val="1275"/>
              </a:lnSpc>
              <a:defRPr/>
            </a:pPr>
            <a:endParaRPr lang="es-ES" sz="1000" dirty="0"/>
          </a:p>
          <a:p>
            <a:pPr>
              <a:lnSpc>
                <a:spcPts val="1275"/>
              </a:lnSpc>
              <a:defRPr/>
            </a:pPr>
            <a:r>
              <a:rPr lang="es-ES" sz="1000" dirty="0"/>
              <a:t>a) Creamos la tabla de frecuencias</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tabla_doble_var2 &lt;- table(</a:t>
            </a:r>
            <a:r>
              <a:rPr lang="es-ES" sz="1000" dirty="0" err="1">
                <a:solidFill>
                  <a:srgbClr val="0070C0"/>
                </a:solidFill>
                <a:latin typeface="Consolas" panose="020B0609020204030204" pitchFamily="49" charset="0"/>
                <a:cs typeface="Consolas" panose="020B0609020204030204" pitchFamily="49" charset="0"/>
              </a:rPr>
              <a:t>data$Target</a:t>
            </a:r>
            <a:r>
              <a:rPr lang="es-ES" sz="1000" dirty="0">
                <a:solidFill>
                  <a:srgbClr val="0070C0"/>
                </a:solidFill>
                <a:latin typeface="Consolas" panose="020B0609020204030204" pitchFamily="49" charset="0"/>
                <a:cs typeface="Consolas" panose="020B0609020204030204" pitchFamily="49" charset="0"/>
              </a:rPr>
              <a:t>, data[,</a:t>
            </a:r>
            <a:r>
              <a:rPr lang="es-ES" sz="1000" dirty="0" err="1">
                <a:solidFill>
                  <a:srgbClr val="0070C0"/>
                </a:solidFill>
                <a:latin typeface="Consolas" panose="020B0609020204030204" pitchFamily="49" charset="0"/>
                <a:cs typeface="Consolas" panose="020B0609020204030204" pitchFamily="49" charset="0"/>
              </a:rPr>
              <a:t>mayor_correlacion</a:t>
            </a:r>
            <a:r>
              <a:rPr lang="es-ES" sz="1000" dirty="0">
                <a:solidFill>
                  <a:srgbClr val="0070C0"/>
                </a:solidFill>
                <a:latin typeface="Consolas" panose="020B0609020204030204" pitchFamily="49" charset="0"/>
                <a:cs typeface="Consolas" panose="020B0609020204030204" pitchFamily="49" charset="0"/>
              </a:rPr>
              <a:t>[2]])</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b) Traducimos la tabla anterior a porcentajes</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tabla_doble_var2_scale &lt;- </a:t>
            </a:r>
            <a:r>
              <a:rPr lang="es-ES" sz="1000" dirty="0" err="1">
                <a:solidFill>
                  <a:srgbClr val="0070C0"/>
                </a:solidFill>
                <a:latin typeface="Consolas" panose="020B0609020204030204" pitchFamily="49" charset="0"/>
                <a:cs typeface="Consolas" panose="020B0609020204030204" pitchFamily="49" charset="0"/>
              </a:rPr>
              <a:t>scale</a:t>
            </a:r>
            <a:r>
              <a:rPr lang="es-ES" sz="1000" dirty="0">
                <a:solidFill>
                  <a:srgbClr val="0070C0"/>
                </a:solidFill>
                <a:latin typeface="Consolas" panose="020B0609020204030204" pitchFamily="49" charset="0"/>
                <a:cs typeface="Consolas" panose="020B0609020204030204" pitchFamily="49" charset="0"/>
              </a:rPr>
              <a:t>(tabla_doble_var2, FALSE, </a:t>
            </a:r>
            <a:r>
              <a:rPr lang="es-ES" sz="1000" dirty="0" err="1">
                <a:solidFill>
                  <a:srgbClr val="0070C0"/>
                </a:solidFill>
                <a:latin typeface="Consolas" panose="020B0609020204030204" pitchFamily="49" charset="0"/>
                <a:cs typeface="Consolas" panose="020B0609020204030204" pitchFamily="49" charset="0"/>
              </a:rPr>
              <a:t>colSums</a:t>
            </a:r>
            <a:r>
              <a:rPr lang="es-ES" sz="1000" dirty="0">
                <a:solidFill>
                  <a:srgbClr val="0070C0"/>
                </a:solidFill>
                <a:latin typeface="Consolas" panose="020B0609020204030204" pitchFamily="49" charset="0"/>
                <a:cs typeface="Consolas" panose="020B0609020204030204" pitchFamily="49" charset="0"/>
              </a:rPr>
              <a:t>(tabla_doble_var2)) * 100</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c) Creamos una variable que asigne a cada rango de valores un color diferente, definimos 10 rangos</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color &lt;- </a:t>
            </a:r>
            <a:r>
              <a:rPr lang="es-ES" sz="1000" dirty="0" err="1">
                <a:solidFill>
                  <a:srgbClr val="0070C0"/>
                </a:solidFill>
                <a:latin typeface="Consolas" panose="020B0609020204030204" pitchFamily="49" charset="0"/>
                <a:cs typeface="Consolas" panose="020B0609020204030204" pitchFamily="49" charset="0"/>
              </a:rPr>
              <a:t>rbPal</a:t>
            </a:r>
            <a:r>
              <a:rPr lang="es-ES" sz="1000" dirty="0">
                <a:solidFill>
                  <a:srgbClr val="0070C0"/>
                </a:solidFill>
                <a:latin typeface="Consolas" panose="020B0609020204030204" pitchFamily="49" charset="0"/>
                <a:cs typeface="Consolas" panose="020B0609020204030204" pitchFamily="49" charset="0"/>
              </a:rPr>
              <a:t>(10)[</a:t>
            </a:r>
            <a:r>
              <a:rPr lang="es-ES" sz="1000" dirty="0" err="1">
                <a:solidFill>
                  <a:srgbClr val="0070C0"/>
                </a:solidFill>
                <a:latin typeface="Consolas" panose="020B0609020204030204" pitchFamily="49" charset="0"/>
                <a:cs typeface="Consolas" panose="020B0609020204030204" pitchFamily="49" charset="0"/>
              </a:rPr>
              <a:t>as.numeric</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cut</a:t>
            </a:r>
            <a:r>
              <a:rPr lang="es-ES" sz="1000" dirty="0">
                <a:solidFill>
                  <a:srgbClr val="0070C0"/>
                </a:solidFill>
                <a:latin typeface="Consolas" panose="020B0609020204030204" pitchFamily="49" charset="0"/>
                <a:cs typeface="Consolas" panose="020B0609020204030204" pitchFamily="49" charset="0"/>
              </a:rPr>
              <a:t>(tabla_doble_var2[1,],</a:t>
            </a:r>
            <a:r>
              <a:rPr lang="es-ES" sz="1000" dirty="0" err="1">
                <a:solidFill>
                  <a:srgbClr val="0070C0"/>
                </a:solidFill>
                <a:latin typeface="Consolas" panose="020B0609020204030204" pitchFamily="49" charset="0"/>
                <a:cs typeface="Consolas" panose="020B0609020204030204" pitchFamily="49" charset="0"/>
              </a:rPr>
              <a:t>breaks</a:t>
            </a:r>
            <a:r>
              <a:rPr lang="es-ES" sz="1000" dirty="0">
                <a:solidFill>
                  <a:srgbClr val="0070C0"/>
                </a:solidFill>
                <a:latin typeface="Consolas" panose="020B0609020204030204" pitchFamily="49" charset="0"/>
                <a:cs typeface="Consolas" panose="020B0609020204030204" pitchFamily="49" charset="0"/>
              </a:rPr>
              <a:t> = 10))]</a:t>
            </a:r>
          </a:p>
          <a:p>
            <a:pPr>
              <a:lnSpc>
                <a:spcPts val="1275"/>
              </a:lnSpc>
              <a:defRPr/>
            </a:pPr>
            <a:endParaRPr lang="es-ES" sz="1000" dirty="0"/>
          </a:p>
          <a:p>
            <a:pPr>
              <a:lnSpc>
                <a:spcPts val="1275"/>
              </a:lnSpc>
              <a:defRPr/>
            </a:pPr>
            <a:r>
              <a:rPr lang="es-ES" sz="1000" dirty="0">
                <a:cs typeface="Lato Light"/>
              </a:rPr>
              <a:t>d) e) f) Creamos el histograma con los colores definidos, la leyenda y la línea que indica el porcentaje de clientes fugados</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barplot</a:t>
            </a:r>
            <a:r>
              <a:rPr lang="es-ES" sz="1000" dirty="0">
                <a:solidFill>
                  <a:srgbClr val="0070C0"/>
                </a:solidFill>
                <a:latin typeface="Consolas" panose="020B0609020204030204" pitchFamily="49" charset="0"/>
                <a:cs typeface="Consolas" panose="020B0609020204030204" pitchFamily="49" charset="0"/>
              </a:rPr>
              <a:t>(tabla_doble_var2_scale[1,], </a:t>
            </a:r>
            <a:r>
              <a:rPr lang="es-ES" sz="1000" dirty="0" err="1">
                <a:solidFill>
                  <a:srgbClr val="0070C0"/>
                </a:solidFill>
                <a:latin typeface="Consolas" panose="020B0609020204030204" pitchFamily="49" charset="0"/>
                <a:cs typeface="Consolas" panose="020B0609020204030204" pitchFamily="49" charset="0"/>
              </a:rPr>
              <a:t>main</a:t>
            </a:r>
            <a:r>
              <a:rPr lang="es-ES" sz="1000" dirty="0">
                <a:solidFill>
                  <a:srgbClr val="0070C0"/>
                </a:solidFill>
                <a:latin typeface="Consolas" panose="020B0609020204030204" pitchFamily="49" charset="0"/>
                <a:cs typeface="Consolas" panose="020B0609020204030204" pitchFamily="49" charset="0"/>
              </a:rPr>
              <a:t> = </a:t>
            </a:r>
            <a:r>
              <a:rPr lang="es-ES" sz="1000" dirty="0" err="1">
                <a:solidFill>
                  <a:srgbClr val="0070C0"/>
                </a:solidFill>
                <a:latin typeface="Consolas" panose="020B0609020204030204" pitchFamily="49" charset="0"/>
                <a:cs typeface="Consolas" panose="020B0609020204030204" pitchFamily="49" charset="0"/>
              </a:rPr>
              <a:t>mayor_correlacion</a:t>
            </a:r>
            <a:r>
              <a:rPr lang="es-ES" sz="1000" dirty="0">
                <a:solidFill>
                  <a:srgbClr val="0070C0"/>
                </a:solidFill>
                <a:latin typeface="Consolas" panose="020B0609020204030204" pitchFamily="49" charset="0"/>
                <a:cs typeface="Consolas" panose="020B0609020204030204" pitchFamily="49" charset="0"/>
              </a:rPr>
              <a:t>[2], col=color, </a:t>
            </a:r>
            <a:r>
              <a:rPr lang="es-ES" sz="1000" dirty="0" err="1">
                <a:solidFill>
                  <a:srgbClr val="0070C0"/>
                </a:solidFill>
                <a:latin typeface="Consolas" panose="020B0609020204030204" pitchFamily="49" charset="0"/>
                <a:cs typeface="Consolas" panose="020B0609020204030204" pitchFamily="49" charset="0"/>
              </a:rPr>
              <a:t>ylab</a:t>
            </a:r>
            <a:r>
              <a:rPr lang="es-ES" sz="1000" dirty="0">
                <a:solidFill>
                  <a:srgbClr val="0070C0"/>
                </a:solidFill>
                <a:latin typeface="Consolas" panose="020B0609020204030204" pitchFamily="49" charset="0"/>
                <a:cs typeface="Consolas" panose="020B0609020204030204" pitchFamily="49" charset="0"/>
              </a:rPr>
              <a:t>="Porcentaje de clientes fugados")</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legend</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topright</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legend</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unique</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cut</a:t>
            </a:r>
            <a:r>
              <a:rPr lang="es-ES" sz="1000" dirty="0">
                <a:solidFill>
                  <a:srgbClr val="0070C0"/>
                </a:solidFill>
                <a:latin typeface="Consolas" panose="020B0609020204030204" pitchFamily="49" charset="0"/>
                <a:cs typeface="Consolas" panose="020B0609020204030204" pitchFamily="49" charset="0"/>
              </a:rPr>
              <a:t>(tabla_doble_var2[1,],</a:t>
            </a:r>
            <a:r>
              <a:rPr lang="es-ES" sz="1000" dirty="0" err="1">
                <a:solidFill>
                  <a:srgbClr val="0070C0"/>
                </a:solidFill>
                <a:latin typeface="Consolas" panose="020B0609020204030204" pitchFamily="49" charset="0"/>
                <a:cs typeface="Consolas" panose="020B0609020204030204" pitchFamily="49" charset="0"/>
              </a:rPr>
              <a:t>breaks</a:t>
            </a:r>
            <a:r>
              <a:rPr lang="es-ES" sz="1000" dirty="0">
                <a:solidFill>
                  <a:srgbClr val="0070C0"/>
                </a:solidFill>
                <a:latin typeface="Consolas" panose="020B0609020204030204" pitchFamily="49" charset="0"/>
                <a:cs typeface="Consolas" panose="020B0609020204030204" pitchFamily="49" charset="0"/>
              </a:rPr>
              <a:t> = 10)),col=color, </a:t>
            </a:r>
            <a:r>
              <a:rPr lang="es-ES" sz="1000" dirty="0" err="1">
                <a:solidFill>
                  <a:srgbClr val="0070C0"/>
                </a:solidFill>
                <a:latin typeface="Consolas" panose="020B0609020204030204" pitchFamily="49" charset="0"/>
                <a:cs typeface="Consolas" panose="020B0609020204030204" pitchFamily="49" charset="0"/>
              </a:rPr>
              <a:t>title</a:t>
            </a:r>
            <a:r>
              <a:rPr lang="es-ES" sz="1000" dirty="0">
                <a:solidFill>
                  <a:srgbClr val="0070C0"/>
                </a:solidFill>
                <a:latin typeface="Consolas" panose="020B0609020204030204" pitchFamily="49" charset="0"/>
                <a:cs typeface="Consolas" panose="020B0609020204030204" pitchFamily="49" charset="0"/>
              </a:rPr>
              <a:t>="Núm. Clientes", </a:t>
            </a:r>
            <a:r>
              <a:rPr lang="es-ES" sz="1000" dirty="0" err="1">
                <a:solidFill>
                  <a:srgbClr val="0070C0"/>
                </a:solidFill>
                <a:latin typeface="Consolas" panose="020B0609020204030204" pitchFamily="49" charset="0"/>
                <a:cs typeface="Consolas" panose="020B0609020204030204" pitchFamily="49" charset="0"/>
              </a:rPr>
              <a:t>pch</a:t>
            </a:r>
            <a:r>
              <a:rPr lang="es-ES" sz="1000" dirty="0">
                <a:solidFill>
                  <a:srgbClr val="0070C0"/>
                </a:solidFill>
                <a:latin typeface="Consolas" panose="020B0609020204030204" pitchFamily="49" charset="0"/>
                <a:cs typeface="Consolas" panose="020B0609020204030204" pitchFamily="49" charset="0"/>
              </a:rPr>
              <a:t>=15)</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abline</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media_count_fraude</a:t>
            </a:r>
            <a:r>
              <a:rPr lang="es-ES" sz="1000" dirty="0">
                <a:solidFill>
                  <a:srgbClr val="0070C0"/>
                </a:solidFill>
                <a:latin typeface="Consolas" panose="020B0609020204030204" pitchFamily="49" charset="0"/>
                <a:cs typeface="Consolas" panose="020B0609020204030204" pitchFamily="49" charset="0"/>
              </a:rPr>
              <a:t>, 0, col="red")</a:t>
            </a:r>
          </a:p>
          <a:p>
            <a:pPr>
              <a:lnSpc>
                <a:spcPts val="1275"/>
              </a:lnSpc>
              <a:defRPr/>
            </a:pPr>
            <a:endParaRPr lang="es-ES" sz="1050" dirty="0">
              <a:solidFill>
                <a:srgbClr val="0070C0"/>
              </a:solidFill>
              <a:latin typeface="Consolas" panose="020B0609020204030204" pitchFamily="49" charset="0"/>
              <a:cs typeface="Consolas" panose="020B0609020204030204" pitchFamily="49" charset="0"/>
            </a:endParaRPr>
          </a:p>
          <a:p>
            <a:pPr marL="171450" indent="-171450">
              <a:lnSpc>
                <a:spcPts val="1275"/>
              </a:lnSpc>
              <a:buFont typeface="Arial" panose="020B0604020202020204" pitchFamily="34" charset="0"/>
              <a:buChar char="•"/>
              <a:defRPr/>
            </a:pPr>
            <a:endParaRPr lang="es-ES" sz="1400" dirty="0">
              <a:cs typeface="Lato Light"/>
            </a:endParaRPr>
          </a:p>
        </p:txBody>
      </p:sp>
    </p:spTree>
    <p:extLst>
      <p:ext uri="{BB962C8B-B14F-4D97-AF65-F5344CB8AC3E}">
        <p14:creationId xmlns:p14="http://schemas.microsoft.com/office/powerpoint/2010/main" val="4221948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510987" y="17641"/>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Soluciones Ejercicio (IV)</a:t>
            </a:r>
          </a:p>
        </p:txBody>
      </p:sp>
      <p:sp>
        <p:nvSpPr>
          <p:cNvPr id="10" name="TextBox 129">
            <a:extLst>
              <a:ext uri="{FF2B5EF4-FFF2-40B4-BE49-F238E27FC236}">
                <a16:creationId xmlns:a16="http://schemas.microsoft.com/office/drawing/2014/main" id="{5C6D5A1A-0BF1-4B7D-B661-145C988D542A}"/>
              </a:ext>
            </a:extLst>
          </p:cNvPr>
          <p:cNvSpPr txBox="1"/>
          <p:nvPr/>
        </p:nvSpPr>
        <p:spPr>
          <a:xfrm>
            <a:off x="457198" y="291202"/>
            <a:ext cx="8283390" cy="4834657"/>
          </a:xfrm>
          <a:prstGeom prst="rect">
            <a:avLst/>
          </a:prstGeom>
          <a:noFill/>
        </p:spPr>
        <p:txBody>
          <a:bodyPr wrap="square" lIns="0" tIns="0" rIns="0" bIns="0" rtlCol="0">
            <a:spAutoFit/>
          </a:bodyPr>
          <a:lstStyle/>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marL="285750" indent="-285750">
              <a:lnSpc>
                <a:spcPts val="1275"/>
              </a:lnSpc>
              <a:buFont typeface="Wingdings" panose="05000000000000000000" pitchFamily="2" charset="2"/>
              <a:buChar char="Ø"/>
              <a:defRPr/>
            </a:pPr>
            <a:r>
              <a:rPr lang="es-ES" sz="1000" dirty="0"/>
              <a:t>Variable 3: PROM_IMP_NOMINA_ULT_6M</a:t>
            </a:r>
          </a:p>
          <a:p>
            <a:pPr>
              <a:lnSpc>
                <a:spcPts val="1275"/>
              </a:lnSpc>
              <a:defRPr/>
            </a:pPr>
            <a:endParaRPr lang="es-ES" sz="1000" dirty="0"/>
          </a:p>
          <a:p>
            <a:pPr>
              <a:lnSpc>
                <a:spcPts val="1275"/>
              </a:lnSpc>
              <a:defRPr/>
            </a:pPr>
            <a:r>
              <a:rPr lang="es-ES" sz="1000" dirty="0"/>
              <a:t>Tenemos que realizar dos gráficos distintos, uno para cuando la nomina es 0 y otro para el resto, ya que al menos el 25% de los datos son 0, como lo indica el primer cuartil que se puede obtener de la siguiente manera:</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summary</a:t>
            </a:r>
            <a:r>
              <a:rPr lang="es-ES" sz="1000" dirty="0">
                <a:solidFill>
                  <a:srgbClr val="0070C0"/>
                </a:solidFill>
                <a:latin typeface="Consolas" panose="020B0609020204030204" pitchFamily="49" charset="0"/>
                <a:cs typeface="Consolas" panose="020B0609020204030204" pitchFamily="49" charset="0"/>
              </a:rPr>
              <a:t>(data[,</a:t>
            </a:r>
            <a:r>
              <a:rPr lang="es-ES" sz="1000" dirty="0" err="1">
                <a:solidFill>
                  <a:srgbClr val="0070C0"/>
                </a:solidFill>
                <a:latin typeface="Consolas" panose="020B0609020204030204" pitchFamily="49" charset="0"/>
                <a:cs typeface="Consolas" panose="020B0609020204030204" pitchFamily="49" charset="0"/>
              </a:rPr>
              <a:t>mayor_correlacion</a:t>
            </a:r>
            <a:r>
              <a:rPr lang="es-ES" sz="1000" dirty="0">
                <a:solidFill>
                  <a:srgbClr val="0070C0"/>
                </a:solidFill>
                <a:latin typeface="Consolas" panose="020B0609020204030204" pitchFamily="49" charset="0"/>
                <a:cs typeface="Consolas" panose="020B0609020204030204" pitchFamily="49" charset="0"/>
              </a:rPr>
              <a:t>[3]])</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marL="285750" indent="-285750">
              <a:lnSpc>
                <a:spcPts val="1275"/>
              </a:lnSpc>
              <a:buFont typeface="+mj-lt"/>
              <a:buAutoNum type="romanLcPeriod"/>
              <a:defRPr/>
            </a:pPr>
            <a:r>
              <a:rPr lang="es-ES" sz="1000" dirty="0"/>
              <a:t>Nómina = 0 </a:t>
            </a:r>
          </a:p>
          <a:p>
            <a:pPr>
              <a:lnSpc>
                <a:spcPts val="1275"/>
              </a:lnSpc>
              <a:defRPr/>
            </a:pPr>
            <a:endParaRPr lang="es-ES" sz="1000" dirty="0"/>
          </a:p>
          <a:p>
            <a:pPr>
              <a:lnSpc>
                <a:spcPts val="1275"/>
              </a:lnSpc>
              <a:defRPr/>
            </a:pPr>
            <a:r>
              <a:rPr lang="es-ES" sz="1000" dirty="0"/>
              <a:t>Creamos un subconjunto de datos donde el saldo sea 0:</a:t>
            </a:r>
          </a:p>
          <a:p>
            <a:pPr>
              <a:lnSpc>
                <a:spcPts val="1275"/>
              </a:lnSpc>
              <a:defRPr/>
            </a:pPr>
            <a:r>
              <a:rPr lang="pt-BR" sz="1000" dirty="0">
                <a:solidFill>
                  <a:srgbClr val="0070C0"/>
                </a:solidFill>
                <a:latin typeface="Consolas" panose="020B0609020204030204" pitchFamily="49" charset="0"/>
                <a:cs typeface="Consolas" panose="020B0609020204030204" pitchFamily="49" charset="0"/>
              </a:rPr>
              <a:t>nomina_0 &lt;- </a:t>
            </a:r>
            <a:r>
              <a:rPr lang="pt-BR" sz="1000" dirty="0" err="1">
                <a:solidFill>
                  <a:srgbClr val="0070C0"/>
                </a:solidFill>
                <a:latin typeface="Consolas" panose="020B0609020204030204" pitchFamily="49" charset="0"/>
                <a:cs typeface="Consolas" panose="020B0609020204030204" pitchFamily="49" charset="0"/>
              </a:rPr>
              <a:t>subset</a:t>
            </a:r>
            <a:r>
              <a:rPr lang="pt-BR" sz="1000" dirty="0">
                <a:solidFill>
                  <a:srgbClr val="0070C0"/>
                </a:solidFill>
                <a:latin typeface="Consolas" panose="020B0609020204030204" pitchFamily="49" charset="0"/>
                <a:cs typeface="Consolas" panose="020B0609020204030204" pitchFamily="49" charset="0"/>
              </a:rPr>
              <a:t>(data, data[,</a:t>
            </a:r>
            <a:r>
              <a:rPr lang="pt-BR" sz="1000" dirty="0" err="1">
                <a:solidFill>
                  <a:srgbClr val="0070C0"/>
                </a:solidFill>
                <a:latin typeface="Consolas" panose="020B0609020204030204" pitchFamily="49" charset="0"/>
                <a:cs typeface="Consolas" panose="020B0609020204030204" pitchFamily="49" charset="0"/>
              </a:rPr>
              <a:t>mayor_correlacion</a:t>
            </a:r>
            <a:r>
              <a:rPr lang="pt-BR" sz="1000" dirty="0">
                <a:solidFill>
                  <a:srgbClr val="0070C0"/>
                </a:solidFill>
                <a:latin typeface="Consolas" panose="020B0609020204030204" pitchFamily="49" charset="0"/>
                <a:cs typeface="Consolas" panose="020B0609020204030204" pitchFamily="49" charset="0"/>
              </a:rPr>
              <a:t>[3]]==0)</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El resto del código es análogo a los anteriores:</a:t>
            </a:r>
          </a:p>
          <a:p>
            <a:pPr>
              <a:lnSpc>
                <a:spcPts val="1275"/>
              </a:lnSpc>
              <a:defRPr/>
            </a:pPr>
            <a:r>
              <a:rPr lang="es-ES" sz="1000" dirty="0"/>
              <a:t>a) Creamos la tabla de frecuencias</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tabla_doble_var3 &lt;- table(nomina_0$Target, saldo_0[,</a:t>
            </a:r>
            <a:r>
              <a:rPr lang="es-ES" sz="1000" dirty="0" err="1">
                <a:solidFill>
                  <a:srgbClr val="0070C0"/>
                </a:solidFill>
                <a:latin typeface="Consolas" panose="020B0609020204030204" pitchFamily="49" charset="0"/>
                <a:cs typeface="Consolas" panose="020B0609020204030204" pitchFamily="49" charset="0"/>
              </a:rPr>
              <a:t>mayor_correlacion</a:t>
            </a:r>
            <a:r>
              <a:rPr lang="es-ES" sz="1000" dirty="0">
                <a:solidFill>
                  <a:srgbClr val="0070C0"/>
                </a:solidFill>
                <a:latin typeface="Consolas" panose="020B0609020204030204" pitchFamily="49" charset="0"/>
                <a:cs typeface="Consolas" panose="020B0609020204030204" pitchFamily="49" charset="0"/>
              </a:rPr>
              <a:t>[3]])</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b) Traducimos la tabla anterior a porcentajes</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tabla_doble_var3_scale &lt;- </a:t>
            </a:r>
            <a:r>
              <a:rPr lang="es-ES" sz="1000" dirty="0" err="1">
                <a:solidFill>
                  <a:srgbClr val="0070C0"/>
                </a:solidFill>
                <a:latin typeface="Consolas" panose="020B0609020204030204" pitchFamily="49" charset="0"/>
                <a:cs typeface="Consolas" panose="020B0609020204030204" pitchFamily="49" charset="0"/>
              </a:rPr>
              <a:t>scale</a:t>
            </a:r>
            <a:r>
              <a:rPr lang="es-ES" sz="1000" dirty="0">
                <a:solidFill>
                  <a:srgbClr val="0070C0"/>
                </a:solidFill>
                <a:latin typeface="Consolas" panose="020B0609020204030204" pitchFamily="49" charset="0"/>
                <a:cs typeface="Consolas" panose="020B0609020204030204" pitchFamily="49" charset="0"/>
              </a:rPr>
              <a:t>(tabla_doble_var3, FALSE, </a:t>
            </a:r>
            <a:r>
              <a:rPr lang="es-ES" sz="1000" dirty="0" err="1">
                <a:solidFill>
                  <a:srgbClr val="0070C0"/>
                </a:solidFill>
                <a:latin typeface="Consolas" panose="020B0609020204030204" pitchFamily="49" charset="0"/>
                <a:cs typeface="Consolas" panose="020B0609020204030204" pitchFamily="49" charset="0"/>
              </a:rPr>
              <a:t>colSums</a:t>
            </a:r>
            <a:r>
              <a:rPr lang="es-ES" sz="1000" dirty="0">
                <a:solidFill>
                  <a:srgbClr val="0070C0"/>
                </a:solidFill>
                <a:latin typeface="Consolas" panose="020B0609020204030204" pitchFamily="49" charset="0"/>
                <a:cs typeface="Consolas" panose="020B0609020204030204" pitchFamily="49" charset="0"/>
              </a:rPr>
              <a:t>(tabla_doble_var3)) * 100</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c) Creamos una variable que asigne a cada rango de valores un color diferente, definimos 10 rangos</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color &lt;- </a:t>
            </a:r>
            <a:r>
              <a:rPr lang="es-ES" sz="1000" dirty="0" err="1">
                <a:solidFill>
                  <a:srgbClr val="0070C0"/>
                </a:solidFill>
                <a:latin typeface="Consolas" panose="020B0609020204030204" pitchFamily="49" charset="0"/>
                <a:cs typeface="Consolas" panose="020B0609020204030204" pitchFamily="49" charset="0"/>
              </a:rPr>
              <a:t>rbPal</a:t>
            </a:r>
            <a:r>
              <a:rPr lang="es-ES" sz="1000" dirty="0">
                <a:solidFill>
                  <a:srgbClr val="0070C0"/>
                </a:solidFill>
                <a:latin typeface="Consolas" panose="020B0609020204030204" pitchFamily="49" charset="0"/>
                <a:cs typeface="Consolas" panose="020B0609020204030204" pitchFamily="49" charset="0"/>
              </a:rPr>
              <a:t>(10)[</a:t>
            </a:r>
            <a:r>
              <a:rPr lang="es-ES" sz="1000" dirty="0" err="1">
                <a:solidFill>
                  <a:srgbClr val="0070C0"/>
                </a:solidFill>
                <a:latin typeface="Consolas" panose="020B0609020204030204" pitchFamily="49" charset="0"/>
                <a:cs typeface="Consolas" panose="020B0609020204030204" pitchFamily="49" charset="0"/>
              </a:rPr>
              <a:t>as.numeric</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cut</a:t>
            </a:r>
            <a:r>
              <a:rPr lang="es-ES" sz="1000" dirty="0">
                <a:solidFill>
                  <a:srgbClr val="0070C0"/>
                </a:solidFill>
                <a:latin typeface="Consolas" panose="020B0609020204030204" pitchFamily="49" charset="0"/>
                <a:cs typeface="Consolas" panose="020B0609020204030204" pitchFamily="49" charset="0"/>
              </a:rPr>
              <a:t>(tabla_doble_var3[1,],</a:t>
            </a:r>
            <a:r>
              <a:rPr lang="es-ES" sz="1000" dirty="0" err="1">
                <a:solidFill>
                  <a:srgbClr val="0070C0"/>
                </a:solidFill>
                <a:latin typeface="Consolas" panose="020B0609020204030204" pitchFamily="49" charset="0"/>
                <a:cs typeface="Consolas" panose="020B0609020204030204" pitchFamily="49" charset="0"/>
              </a:rPr>
              <a:t>breaks</a:t>
            </a:r>
            <a:r>
              <a:rPr lang="es-ES" sz="1000" dirty="0">
                <a:solidFill>
                  <a:srgbClr val="0070C0"/>
                </a:solidFill>
                <a:latin typeface="Consolas" panose="020B0609020204030204" pitchFamily="49" charset="0"/>
                <a:cs typeface="Consolas" panose="020B0609020204030204" pitchFamily="49" charset="0"/>
              </a:rPr>
              <a:t> = 10))]</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cs typeface="Lato Light"/>
              </a:rPr>
              <a:t>d) e) f) Creamos el histograma con los colores definidos, la leyenda y la línea que indica el porcentaje de clientes fugados</a:t>
            </a: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barplot</a:t>
            </a:r>
            <a:r>
              <a:rPr lang="es-ES" sz="1000" dirty="0">
                <a:solidFill>
                  <a:srgbClr val="0070C0"/>
                </a:solidFill>
                <a:latin typeface="Consolas" panose="020B0609020204030204" pitchFamily="49" charset="0"/>
                <a:cs typeface="Consolas" panose="020B0609020204030204" pitchFamily="49" charset="0"/>
              </a:rPr>
              <a:t>(tabla_doble_var3_scale[1,], </a:t>
            </a:r>
            <a:r>
              <a:rPr lang="es-ES" sz="1000" dirty="0" err="1">
                <a:solidFill>
                  <a:srgbClr val="0070C0"/>
                </a:solidFill>
                <a:latin typeface="Consolas" panose="020B0609020204030204" pitchFamily="49" charset="0"/>
                <a:cs typeface="Consolas" panose="020B0609020204030204" pitchFamily="49" charset="0"/>
              </a:rPr>
              <a:t>main</a:t>
            </a:r>
            <a:r>
              <a:rPr lang="es-ES" sz="1000" dirty="0">
                <a:solidFill>
                  <a:srgbClr val="0070C0"/>
                </a:solidFill>
                <a:latin typeface="Consolas" panose="020B0609020204030204" pitchFamily="49" charset="0"/>
                <a:cs typeface="Consolas" panose="020B0609020204030204" pitchFamily="49" charset="0"/>
              </a:rPr>
              <a:t> = </a:t>
            </a:r>
            <a:r>
              <a:rPr lang="es-ES" sz="1000" dirty="0" err="1">
                <a:solidFill>
                  <a:srgbClr val="0070C0"/>
                </a:solidFill>
                <a:latin typeface="Consolas" panose="020B0609020204030204" pitchFamily="49" charset="0"/>
                <a:cs typeface="Consolas" panose="020B0609020204030204" pitchFamily="49" charset="0"/>
              </a:rPr>
              <a:t>mayor_correlacion</a:t>
            </a:r>
            <a:r>
              <a:rPr lang="es-ES" sz="1000" dirty="0">
                <a:solidFill>
                  <a:srgbClr val="0070C0"/>
                </a:solidFill>
                <a:latin typeface="Consolas" panose="020B0609020204030204" pitchFamily="49" charset="0"/>
                <a:cs typeface="Consolas" panose="020B0609020204030204" pitchFamily="49" charset="0"/>
              </a:rPr>
              <a:t>[3], col=color, </a:t>
            </a:r>
            <a:r>
              <a:rPr lang="es-ES" sz="1000" dirty="0" err="1">
                <a:solidFill>
                  <a:srgbClr val="0070C0"/>
                </a:solidFill>
                <a:latin typeface="Consolas" panose="020B0609020204030204" pitchFamily="49" charset="0"/>
                <a:cs typeface="Consolas" panose="020B0609020204030204" pitchFamily="49" charset="0"/>
              </a:rPr>
              <a:t>ylab</a:t>
            </a:r>
            <a:r>
              <a:rPr lang="es-ES" sz="1000" dirty="0">
                <a:solidFill>
                  <a:srgbClr val="0070C0"/>
                </a:solidFill>
                <a:latin typeface="Consolas" panose="020B0609020204030204" pitchFamily="49" charset="0"/>
                <a:cs typeface="Consolas" panose="020B0609020204030204" pitchFamily="49" charset="0"/>
              </a:rPr>
              <a:t>="Porcentaje de clientes fugados")</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legend</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topright</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legend</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unique</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cut</a:t>
            </a:r>
            <a:r>
              <a:rPr lang="es-ES" sz="1000" dirty="0">
                <a:solidFill>
                  <a:srgbClr val="0070C0"/>
                </a:solidFill>
                <a:latin typeface="Consolas" panose="020B0609020204030204" pitchFamily="49" charset="0"/>
                <a:cs typeface="Consolas" panose="020B0609020204030204" pitchFamily="49" charset="0"/>
              </a:rPr>
              <a:t>(tabla_doble_var3[1,],</a:t>
            </a:r>
            <a:r>
              <a:rPr lang="es-ES" sz="1000" dirty="0" err="1">
                <a:solidFill>
                  <a:srgbClr val="0070C0"/>
                </a:solidFill>
                <a:latin typeface="Consolas" panose="020B0609020204030204" pitchFamily="49" charset="0"/>
                <a:cs typeface="Consolas" panose="020B0609020204030204" pitchFamily="49" charset="0"/>
              </a:rPr>
              <a:t>breaks</a:t>
            </a:r>
            <a:r>
              <a:rPr lang="es-ES" sz="1000" dirty="0">
                <a:solidFill>
                  <a:srgbClr val="0070C0"/>
                </a:solidFill>
                <a:latin typeface="Consolas" panose="020B0609020204030204" pitchFamily="49" charset="0"/>
                <a:cs typeface="Consolas" panose="020B0609020204030204" pitchFamily="49" charset="0"/>
              </a:rPr>
              <a:t> = 10)),col=color, </a:t>
            </a:r>
            <a:r>
              <a:rPr lang="es-ES" sz="1000" dirty="0" err="1">
                <a:solidFill>
                  <a:srgbClr val="0070C0"/>
                </a:solidFill>
                <a:latin typeface="Consolas" panose="020B0609020204030204" pitchFamily="49" charset="0"/>
                <a:cs typeface="Consolas" panose="020B0609020204030204" pitchFamily="49" charset="0"/>
              </a:rPr>
              <a:t>title</a:t>
            </a:r>
            <a:r>
              <a:rPr lang="es-ES" sz="1000" dirty="0">
                <a:solidFill>
                  <a:srgbClr val="0070C0"/>
                </a:solidFill>
                <a:latin typeface="Consolas" panose="020B0609020204030204" pitchFamily="49" charset="0"/>
                <a:cs typeface="Consolas" panose="020B0609020204030204" pitchFamily="49" charset="0"/>
              </a:rPr>
              <a:t>="Núm. Clientes", </a:t>
            </a:r>
            <a:r>
              <a:rPr lang="es-ES" sz="1000" dirty="0" err="1">
                <a:solidFill>
                  <a:srgbClr val="0070C0"/>
                </a:solidFill>
                <a:latin typeface="Consolas" panose="020B0609020204030204" pitchFamily="49" charset="0"/>
                <a:cs typeface="Consolas" panose="020B0609020204030204" pitchFamily="49" charset="0"/>
              </a:rPr>
              <a:t>pch</a:t>
            </a:r>
            <a:r>
              <a:rPr lang="es-ES" sz="1000" dirty="0">
                <a:solidFill>
                  <a:srgbClr val="0070C0"/>
                </a:solidFill>
                <a:latin typeface="Consolas" panose="020B0609020204030204" pitchFamily="49" charset="0"/>
                <a:cs typeface="Consolas" panose="020B0609020204030204" pitchFamily="49" charset="0"/>
              </a:rPr>
              <a:t>=15)</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abline</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media_count_fraude</a:t>
            </a:r>
            <a:r>
              <a:rPr lang="es-ES" sz="1000" dirty="0">
                <a:solidFill>
                  <a:srgbClr val="0070C0"/>
                </a:solidFill>
                <a:latin typeface="Consolas" panose="020B0609020204030204" pitchFamily="49" charset="0"/>
                <a:cs typeface="Consolas" panose="020B0609020204030204" pitchFamily="49" charset="0"/>
              </a:rPr>
              <a:t>, 0, col="red")</a:t>
            </a:r>
          </a:p>
          <a:p>
            <a:pPr>
              <a:lnSpc>
                <a:spcPts val="1275"/>
              </a:lnSpc>
              <a:defRPr/>
            </a:pPr>
            <a:endParaRPr lang="es-ES" sz="1050" dirty="0">
              <a:solidFill>
                <a:srgbClr val="0070C0"/>
              </a:solidFill>
              <a:latin typeface="Consolas" panose="020B0609020204030204" pitchFamily="49" charset="0"/>
              <a:cs typeface="Consolas" panose="020B0609020204030204" pitchFamily="49" charset="0"/>
            </a:endParaRPr>
          </a:p>
          <a:p>
            <a:pPr marL="171450" indent="-171450">
              <a:lnSpc>
                <a:spcPts val="1275"/>
              </a:lnSpc>
              <a:buFont typeface="Arial" panose="020B0604020202020204" pitchFamily="34" charset="0"/>
              <a:buChar char="•"/>
              <a:defRPr/>
            </a:pPr>
            <a:endParaRPr lang="es-ES" sz="1400" dirty="0">
              <a:cs typeface="Lato Light"/>
            </a:endParaRPr>
          </a:p>
        </p:txBody>
      </p:sp>
    </p:spTree>
    <p:extLst>
      <p:ext uri="{BB962C8B-B14F-4D97-AF65-F5344CB8AC3E}">
        <p14:creationId xmlns:p14="http://schemas.microsoft.com/office/powerpoint/2010/main" val="272629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ítulo 2">
            <a:extLst>
              <a:ext uri="{FF2B5EF4-FFF2-40B4-BE49-F238E27FC236}">
                <a16:creationId xmlns:a16="http://schemas.microsoft.com/office/drawing/2014/main" id="{814CA52B-9757-4520-922B-480F2F238A0D}"/>
              </a:ext>
            </a:extLst>
          </p:cNvPr>
          <p:cNvSpPr txBox="1">
            <a:spLocks/>
          </p:cNvSpPr>
          <p:nvPr/>
        </p:nvSpPr>
        <p:spPr>
          <a:xfrm>
            <a:off x="457202" y="219347"/>
            <a:ext cx="8229601" cy="585763"/>
          </a:xfrm>
          <a:prstGeom prst="rect">
            <a:avLst/>
          </a:prstGeom>
        </p:spPr>
        <p:txBody>
          <a:bodyPr/>
          <a:lstStyle>
            <a:lvl1pPr algn="l" defTabSz="457189" rtl="0" eaLnBrk="1" latinLnBrk="0" hangingPunct="1">
              <a:spcBef>
                <a:spcPct val="0"/>
              </a:spcBef>
              <a:buNone/>
              <a:defRPr sz="1400" b="1" kern="1200">
                <a:solidFill>
                  <a:schemeClr val="tx1"/>
                </a:solidFill>
                <a:latin typeface="Raleway"/>
                <a:ea typeface="+mj-ea"/>
                <a:cs typeface="Raleway"/>
              </a:defRPr>
            </a:lvl1pPr>
          </a:lstStyle>
          <a:p>
            <a:pPr algn="ctr"/>
            <a:r>
              <a:rPr lang="es-ES" sz="1800" dirty="0"/>
              <a:t>Soluciones Ejercicio (V)</a:t>
            </a:r>
          </a:p>
        </p:txBody>
      </p:sp>
      <p:sp>
        <p:nvSpPr>
          <p:cNvPr id="10" name="TextBox 129">
            <a:extLst>
              <a:ext uri="{FF2B5EF4-FFF2-40B4-BE49-F238E27FC236}">
                <a16:creationId xmlns:a16="http://schemas.microsoft.com/office/drawing/2014/main" id="{5C6D5A1A-0BF1-4B7D-B661-145C988D542A}"/>
              </a:ext>
            </a:extLst>
          </p:cNvPr>
          <p:cNvSpPr txBox="1"/>
          <p:nvPr/>
        </p:nvSpPr>
        <p:spPr>
          <a:xfrm>
            <a:off x="457197" y="521760"/>
            <a:ext cx="8283390" cy="4667945"/>
          </a:xfrm>
          <a:prstGeom prst="rect">
            <a:avLst/>
          </a:prstGeom>
          <a:noFill/>
        </p:spPr>
        <p:txBody>
          <a:bodyPr wrap="square" lIns="0" tIns="0" rIns="0" bIns="0" rtlCol="0">
            <a:spAutoFit/>
          </a:bodyPr>
          <a:lstStyle/>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marL="285750" indent="-285750">
              <a:lnSpc>
                <a:spcPts val="1275"/>
              </a:lnSpc>
              <a:buFont typeface="+mj-lt"/>
              <a:buAutoNum type="romanLcPeriod" startAt="2"/>
              <a:defRPr/>
            </a:pPr>
            <a:r>
              <a:rPr lang="es-ES" sz="1000" dirty="0"/>
              <a:t>Nómina != 0 </a:t>
            </a:r>
          </a:p>
          <a:p>
            <a:pPr>
              <a:lnSpc>
                <a:spcPts val="1275"/>
              </a:lnSpc>
              <a:defRPr/>
            </a:pPr>
            <a:endParaRPr lang="es-ES" sz="1000" dirty="0"/>
          </a:p>
          <a:p>
            <a:pPr>
              <a:lnSpc>
                <a:spcPts val="1275"/>
              </a:lnSpc>
              <a:defRPr/>
            </a:pPr>
            <a:r>
              <a:rPr lang="es-ES" sz="1000" dirty="0"/>
              <a:t>Creamos un subconjunto de datos donde el saldo sea distinto a 0:</a:t>
            </a:r>
          </a:p>
          <a:p>
            <a:pPr>
              <a:lnSpc>
                <a:spcPts val="1275"/>
              </a:lnSpc>
              <a:defRPr/>
            </a:pPr>
            <a:r>
              <a:rPr lang="pt-BR" sz="1000" dirty="0">
                <a:solidFill>
                  <a:srgbClr val="0070C0"/>
                </a:solidFill>
                <a:latin typeface="Consolas" panose="020B0609020204030204" pitchFamily="49" charset="0"/>
                <a:cs typeface="Consolas" panose="020B0609020204030204" pitchFamily="49" charset="0"/>
              </a:rPr>
              <a:t>nomina_distinto_0 &lt;- </a:t>
            </a:r>
            <a:r>
              <a:rPr lang="pt-BR" sz="1000" dirty="0" err="1">
                <a:solidFill>
                  <a:srgbClr val="0070C0"/>
                </a:solidFill>
                <a:latin typeface="Consolas" panose="020B0609020204030204" pitchFamily="49" charset="0"/>
                <a:cs typeface="Consolas" panose="020B0609020204030204" pitchFamily="49" charset="0"/>
              </a:rPr>
              <a:t>subset</a:t>
            </a:r>
            <a:r>
              <a:rPr lang="pt-BR" sz="1000" dirty="0">
                <a:solidFill>
                  <a:srgbClr val="0070C0"/>
                </a:solidFill>
                <a:latin typeface="Consolas" panose="020B0609020204030204" pitchFamily="49" charset="0"/>
                <a:cs typeface="Consolas" panose="020B0609020204030204" pitchFamily="49" charset="0"/>
              </a:rPr>
              <a:t>(data, data[,</a:t>
            </a:r>
            <a:r>
              <a:rPr lang="pt-BR" sz="1000" dirty="0" err="1">
                <a:solidFill>
                  <a:srgbClr val="0070C0"/>
                </a:solidFill>
                <a:latin typeface="Consolas" panose="020B0609020204030204" pitchFamily="49" charset="0"/>
                <a:cs typeface="Consolas" panose="020B0609020204030204" pitchFamily="49" charset="0"/>
              </a:rPr>
              <a:t>mayor_correlacion</a:t>
            </a:r>
            <a:r>
              <a:rPr lang="pt-BR" sz="1000" dirty="0">
                <a:solidFill>
                  <a:srgbClr val="0070C0"/>
                </a:solidFill>
                <a:latin typeface="Consolas" panose="020B0609020204030204" pitchFamily="49" charset="0"/>
                <a:cs typeface="Consolas" panose="020B0609020204030204" pitchFamily="49" charset="0"/>
              </a:rPr>
              <a:t>[3]]!=0)</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Como esta variable toma muchos valores distintos vamos a crear intervalos definidos por los cuartiles:</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quartiles</a:t>
            </a:r>
            <a:r>
              <a:rPr lang="es-ES" sz="1000" dirty="0">
                <a:solidFill>
                  <a:srgbClr val="0070C0"/>
                </a:solidFill>
                <a:latin typeface="Consolas" panose="020B0609020204030204" pitchFamily="49" charset="0"/>
                <a:cs typeface="Consolas" panose="020B0609020204030204" pitchFamily="49" charset="0"/>
              </a:rPr>
              <a:t> &lt;- </a:t>
            </a:r>
            <a:r>
              <a:rPr lang="es-ES" sz="1000" dirty="0" err="1">
                <a:solidFill>
                  <a:srgbClr val="0070C0"/>
                </a:solidFill>
                <a:latin typeface="Consolas" panose="020B0609020204030204" pitchFamily="49" charset="0"/>
                <a:cs typeface="Consolas" panose="020B0609020204030204" pitchFamily="49" charset="0"/>
              </a:rPr>
              <a:t>data.frame</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quantile</a:t>
            </a:r>
            <a:r>
              <a:rPr lang="es-ES" sz="1000" dirty="0">
                <a:solidFill>
                  <a:srgbClr val="0070C0"/>
                </a:solidFill>
                <a:latin typeface="Consolas" panose="020B0609020204030204" pitchFamily="49" charset="0"/>
                <a:cs typeface="Consolas" panose="020B0609020204030204" pitchFamily="49" charset="0"/>
              </a:rPr>
              <a:t>(saldo_distinto_0[,</a:t>
            </a:r>
            <a:r>
              <a:rPr lang="es-ES" sz="1000" dirty="0" err="1">
                <a:solidFill>
                  <a:srgbClr val="0070C0"/>
                </a:solidFill>
                <a:latin typeface="Consolas" panose="020B0609020204030204" pitchFamily="49" charset="0"/>
                <a:cs typeface="Consolas" panose="020B0609020204030204" pitchFamily="49" charset="0"/>
              </a:rPr>
              <a:t>mayor_correlacion</a:t>
            </a:r>
            <a:r>
              <a:rPr lang="es-ES" sz="1000" dirty="0">
                <a:solidFill>
                  <a:srgbClr val="0070C0"/>
                </a:solidFill>
                <a:latin typeface="Consolas" panose="020B0609020204030204" pitchFamily="49" charset="0"/>
                <a:cs typeface="Consolas" panose="020B0609020204030204" pitchFamily="49" charset="0"/>
              </a:rPr>
              <a:t>[3]]))</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colnames</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quartiles</a:t>
            </a:r>
            <a:r>
              <a:rPr lang="es-ES" sz="1000" dirty="0">
                <a:solidFill>
                  <a:srgbClr val="0070C0"/>
                </a:solidFill>
                <a:latin typeface="Consolas" panose="020B0609020204030204" pitchFamily="49" charset="0"/>
                <a:cs typeface="Consolas" panose="020B0609020204030204" pitchFamily="49" charset="0"/>
              </a:rPr>
              <a:t>) &lt;- "corte"</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nomina_cat</a:t>
            </a:r>
            <a:r>
              <a:rPr lang="es-ES" sz="1000" dirty="0">
                <a:solidFill>
                  <a:srgbClr val="0070C0"/>
                </a:solidFill>
                <a:latin typeface="Consolas" panose="020B0609020204030204" pitchFamily="49" charset="0"/>
                <a:cs typeface="Consolas" panose="020B0609020204030204" pitchFamily="49" charset="0"/>
              </a:rPr>
              <a:t> &lt;- </a:t>
            </a:r>
            <a:r>
              <a:rPr lang="es-ES" sz="1000" dirty="0" err="1">
                <a:solidFill>
                  <a:srgbClr val="0070C0"/>
                </a:solidFill>
                <a:latin typeface="Consolas" panose="020B0609020204030204" pitchFamily="49" charset="0"/>
                <a:cs typeface="Consolas" panose="020B0609020204030204" pitchFamily="49" charset="0"/>
              </a:rPr>
              <a:t>cut</a:t>
            </a:r>
            <a:r>
              <a:rPr lang="es-ES" sz="1000" dirty="0">
                <a:solidFill>
                  <a:srgbClr val="0070C0"/>
                </a:solidFill>
                <a:latin typeface="Consolas" panose="020B0609020204030204" pitchFamily="49" charset="0"/>
                <a:cs typeface="Consolas" panose="020B0609020204030204" pitchFamily="49" charset="0"/>
              </a:rPr>
              <a:t>(nomina_distinto_0[,</a:t>
            </a:r>
            <a:r>
              <a:rPr lang="es-ES" sz="1000" dirty="0" err="1">
                <a:solidFill>
                  <a:srgbClr val="0070C0"/>
                </a:solidFill>
                <a:latin typeface="Consolas" panose="020B0609020204030204" pitchFamily="49" charset="0"/>
                <a:cs typeface="Consolas" panose="020B0609020204030204" pitchFamily="49" charset="0"/>
              </a:rPr>
              <a:t>mayor_correlacion</a:t>
            </a:r>
            <a:r>
              <a:rPr lang="es-ES" sz="1000" dirty="0">
                <a:solidFill>
                  <a:srgbClr val="0070C0"/>
                </a:solidFill>
                <a:latin typeface="Consolas" panose="020B0609020204030204" pitchFamily="49" charset="0"/>
                <a:cs typeface="Consolas" panose="020B0609020204030204" pitchFamily="49" charset="0"/>
              </a:rPr>
              <a:t>[3]], </a:t>
            </a:r>
            <a:r>
              <a:rPr lang="es-ES" sz="1000" dirty="0" err="1">
                <a:solidFill>
                  <a:srgbClr val="0070C0"/>
                </a:solidFill>
                <a:latin typeface="Consolas" panose="020B0609020204030204" pitchFamily="49" charset="0"/>
                <a:cs typeface="Consolas" panose="020B0609020204030204" pitchFamily="49" charset="0"/>
              </a:rPr>
              <a:t>quartiles$corte</a:t>
            </a:r>
            <a:r>
              <a:rPr lang="es-ES" sz="1000" dirty="0">
                <a:solidFill>
                  <a:srgbClr val="0070C0"/>
                </a:solidFill>
                <a:latin typeface="Consolas" panose="020B0609020204030204" pitchFamily="49" charset="0"/>
                <a:cs typeface="Consolas" panose="020B0609020204030204" pitchFamily="49" charset="0"/>
              </a:rPr>
              <a:t>)</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nomina_distinto_0_cat &lt;- </a:t>
            </a:r>
            <a:r>
              <a:rPr lang="es-ES" sz="1000" dirty="0" err="1">
                <a:solidFill>
                  <a:srgbClr val="0070C0"/>
                </a:solidFill>
                <a:latin typeface="Consolas" panose="020B0609020204030204" pitchFamily="49" charset="0"/>
                <a:cs typeface="Consolas" panose="020B0609020204030204" pitchFamily="49" charset="0"/>
              </a:rPr>
              <a:t>cbind</a:t>
            </a:r>
            <a:r>
              <a:rPr lang="es-ES" sz="1000" dirty="0">
                <a:solidFill>
                  <a:srgbClr val="0070C0"/>
                </a:solidFill>
                <a:latin typeface="Consolas" panose="020B0609020204030204" pitchFamily="49" charset="0"/>
                <a:cs typeface="Consolas" panose="020B0609020204030204" pitchFamily="49" charset="0"/>
              </a:rPr>
              <a:t>(nomina_distinto_0,nomina_cat)</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a) Ahora ya podemos crear la tabla de frecuencias:</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tabla_doble_var3 &lt;- table(nomina_distinto_0_cat$Target, nomina_distinto_0_cat$nomina_cat)</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b) Traducimos la tabla anterior a porcentajes</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tabla_doble_var3_scale &lt;- </a:t>
            </a:r>
            <a:r>
              <a:rPr lang="es-ES" sz="1000" dirty="0" err="1">
                <a:solidFill>
                  <a:srgbClr val="0070C0"/>
                </a:solidFill>
                <a:latin typeface="Consolas" panose="020B0609020204030204" pitchFamily="49" charset="0"/>
                <a:cs typeface="Consolas" panose="020B0609020204030204" pitchFamily="49" charset="0"/>
              </a:rPr>
              <a:t>scale</a:t>
            </a:r>
            <a:r>
              <a:rPr lang="es-ES" sz="1000" dirty="0">
                <a:solidFill>
                  <a:srgbClr val="0070C0"/>
                </a:solidFill>
                <a:latin typeface="Consolas" panose="020B0609020204030204" pitchFamily="49" charset="0"/>
                <a:cs typeface="Consolas" panose="020B0609020204030204" pitchFamily="49" charset="0"/>
              </a:rPr>
              <a:t>(tabla_doble_var3, FALSE, </a:t>
            </a:r>
            <a:r>
              <a:rPr lang="es-ES" sz="1000" dirty="0" err="1">
                <a:solidFill>
                  <a:srgbClr val="0070C0"/>
                </a:solidFill>
                <a:latin typeface="Consolas" panose="020B0609020204030204" pitchFamily="49" charset="0"/>
                <a:cs typeface="Consolas" panose="020B0609020204030204" pitchFamily="49" charset="0"/>
              </a:rPr>
              <a:t>colSums</a:t>
            </a:r>
            <a:r>
              <a:rPr lang="es-ES" sz="1000" dirty="0">
                <a:solidFill>
                  <a:srgbClr val="0070C0"/>
                </a:solidFill>
                <a:latin typeface="Consolas" panose="020B0609020204030204" pitchFamily="49" charset="0"/>
                <a:cs typeface="Consolas" panose="020B0609020204030204" pitchFamily="49" charset="0"/>
              </a:rPr>
              <a:t>(tabla_doble_var3)) * 100</a:t>
            </a:r>
          </a:p>
          <a:p>
            <a:pPr>
              <a:lnSpc>
                <a:spcPts val="1275"/>
              </a:lnSpc>
              <a:defRPr/>
            </a:pP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t>c) Creamos una variable que asigne a cada rango de valores un color diferente, definimos 10 colores</a:t>
            </a:r>
          </a:p>
          <a:p>
            <a:pPr>
              <a:lnSpc>
                <a:spcPts val="1275"/>
              </a:lnSpc>
              <a:defRPr/>
            </a:pPr>
            <a:r>
              <a:rPr lang="es-ES" sz="1000" dirty="0">
                <a:solidFill>
                  <a:srgbClr val="0070C0"/>
                </a:solidFill>
                <a:latin typeface="Consolas" panose="020B0609020204030204" pitchFamily="49" charset="0"/>
                <a:cs typeface="Consolas" panose="020B0609020204030204" pitchFamily="49" charset="0"/>
              </a:rPr>
              <a:t>color &lt;- </a:t>
            </a:r>
            <a:r>
              <a:rPr lang="es-ES" sz="1000" dirty="0" err="1">
                <a:solidFill>
                  <a:srgbClr val="0070C0"/>
                </a:solidFill>
                <a:latin typeface="Consolas" panose="020B0609020204030204" pitchFamily="49" charset="0"/>
                <a:cs typeface="Consolas" panose="020B0609020204030204" pitchFamily="49" charset="0"/>
              </a:rPr>
              <a:t>rbPal</a:t>
            </a:r>
            <a:r>
              <a:rPr lang="es-ES" sz="1000" dirty="0">
                <a:solidFill>
                  <a:srgbClr val="0070C0"/>
                </a:solidFill>
                <a:latin typeface="Consolas" panose="020B0609020204030204" pitchFamily="49" charset="0"/>
                <a:cs typeface="Consolas" panose="020B0609020204030204" pitchFamily="49" charset="0"/>
              </a:rPr>
              <a:t>(10)[</a:t>
            </a:r>
            <a:r>
              <a:rPr lang="es-ES" sz="1000" dirty="0" err="1">
                <a:solidFill>
                  <a:srgbClr val="0070C0"/>
                </a:solidFill>
                <a:latin typeface="Consolas" panose="020B0609020204030204" pitchFamily="49" charset="0"/>
                <a:cs typeface="Consolas" panose="020B0609020204030204" pitchFamily="49" charset="0"/>
              </a:rPr>
              <a:t>data.frame</a:t>
            </a:r>
            <a:r>
              <a:rPr lang="es-ES" sz="1000" dirty="0">
                <a:solidFill>
                  <a:srgbClr val="0070C0"/>
                </a:solidFill>
                <a:latin typeface="Consolas" panose="020B0609020204030204" pitchFamily="49" charset="0"/>
                <a:cs typeface="Consolas" panose="020B0609020204030204" pitchFamily="49" charset="0"/>
              </a:rPr>
              <a:t>(factor(tabla_doble_var3[1,]))[,1]]</a:t>
            </a:r>
          </a:p>
          <a:p>
            <a:pPr>
              <a:lnSpc>
                <a:spcPts val="1275"/>
              </a:lnSpc>
              <a:defRPr/>
            </a:pPr>
            <a:endParaRPr lang="es-ES" sz="105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a:cs typeface="Lato Light"/>
              </a:rPr>
              <a:t>d) e) f) Creamos el histograma con los colores definimos, la leyenda y la línea que indica el porcentaje de clientes fugados</a:t>
            </a:r>
            <a:endParaRPr lang="es-ES" sz="1000" dirty="0">
              <a:solidFill>
                <a:srgbClr val="0070C0"/>
              </a:solidFill>
              <a:latin typeface="Consolas" panose="020B0609020204030204" pitchFamily="49" charset="0"/>
              <a:cs typeface="Consolas" panose="020B0609020204030204" pitchFamily="49" charset="0"/>
            </a:endParaRP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barplot</a:t>
            </a:r>
            <a:r>
              <a:rPr lang="es-ES" sz="1000" dirty="0">
                <a:solidFill>
                  <a:srgbClr val="0070C0"/>
                </a:solidFill>
                <a:latin typeface="Consolas" panose="020B0609020204030204" pitchFamily="49" charset="0"/>
                <a:cs typeface="Consolas" panose="020B0609020204030204" pitchFamily="49" charset="0"/>
              </a:rPr>
              <a:t>(tabla_doble_var3_scale[1,], </a:t>
            </a:r>
            <a:r>
              <a:rPr lang="es-ES" sz="1000" dirty="0" err="1">
                <a:solidFill>
                  <a:srgbClr val="0070C0"/>
                </a:solidFill>
                <a:latin typeface="Consolas" panose="020B0609020204030204" pitchFamily="49" charset="0"/>
                <a:cs typeface="Consolas" panose="020B0609020204030204" pitchFamily="49" charset="0"/>
              </a:rPr>
              <a:t>main</a:t>
            </a:r>
            <a:r>
              <a:rPr lang="es-ES" sz="1000" dirty="0">
                <a:solidFill>
                  <a:srgbClr val="0070C0"/>
                </a:solidFill>
                <a:latin typeface="Consolas" panose="020B0609020204030204" pitchFamily="49" charset="0"/>
                <a:cs typeface="Consolas" panose="020B0609020204030204" pitchFamily="49" charset="0"/>
              </a:rPr>
              <a:t> = </a:t>
            </a:r>
            <a:r>
              <a:rPr lang="es-ES" sz="1000" dirty="0" err="1">
                <a:solidFill>
                  <a:srgbClr val="0070C0"/>
                </a:solidFill>
                <a:latin typeface="Consolas" panose="020B0609020204030204" pitchFamily="49" charset="0"/>
                <a:cs typeface="Consolas" panose="020B0609020204030204" pitchFamily="49" charset="0"/>
              </a:rPr>
              <a:t>mayor_correlacion</a:t>
            </a:r>
            <a:r>
              <a:rPr lang="es-ES" sz="1000" dirty="0">
                <a:solidFill>
                  <a:srgbClr val="0070C0"/>
                </a:solidFill>
                <a:latin typeface="Consolas" panose="020B0609020204030204" pitchFamily="49" charset="0"/>
                <a:cs typeface="Consolas" panose="020B0609020204030204" pitchFamily="49" charset="0"/>
              </a:rPr>
              <a:t>[3], col=color, </a:t>
            </a:r>
            <a:r>
              <a:rPr lang="es-ES" sz="1000" dirty="0" err="1">
                <a:solidFill>
                  <a:srgbClr val="0070C0"/>
                </a:solidFill>
                <a:latin typeface="Consolas" panose="020B0609020204030204" pitchFamily="49" charset="0"/>
                <a:cs typeface="Consolas" panose="020B0609020204030204" pitchFamily="49" charset="0"/>
              </a:rPr>
              <a:t>ylab</a:t>
            </a:r>
            <a:r>
              <a:rPr lang="es-ES" sz="1000" dirty="0">
                <a:solidFill>
                  <a:srgbClr val="0070C0"/>
                </a:solidFill>
                <a:latin typeface="Consolas" panose="020B0609020204030204" pitchFamily="49" charset="0"/>
                <a:cs typeface="Consolas" panose="020B0609020204030204" pitchFamily="49" charset="0"/>
              </a:rPr>
              <a:t>="Porcentaje de clientes fugados")</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legend</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topright</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legend</a:t>
            </a:r>
            <a:r>
              <a:rPr lang="es-ES" sz="1000" dirty="0">
                <a:solidFill>
                  <a:srgbClr val="0070C0"/>
                </a:solidFill>
                <a:latin typeface="Consolas" panose="020B0609020204030204" pitchFamily="49" charset="0"/>
                <a:cs typeface="Consolas" panose="020B0609020204030204" pitchFamily="49" charset="0"/>
              </a:rPr>
              <a:t>=tabla_doble_var3[1,],col=color, </a:t>
            </a:r>
            <a:r>
              <a:rPr lang="es-ES" sz="1000" dirty="0" err="1">
                <a:solidFill>
                  <a:srgbClr val="0070C0"/>
                </a:solidFill>
                <a:latin typeface="Consolas" panose="020B0609020204030204" pitchFamily="49" charset="0"/>
                <a:cs typeface="Consolas" panose="020B0609020204030204" pitchFamily="49" charset="0"/>
              </a:rPr>
              <a:t>title</a:t>
            </a:r>
            <a:r>
              <a:rPr lang="es-ES" sz="1000" dirty="0">
                <a:solidFill>
                  <a:srgbClr val="0070C0"/>
                </a:solidFill>
                <a:latin typeface="Consolas" panose="020B0609020204030204" pitchFamily="49" charset="0"/>
                <a:cs typeface="Consolas" panose="020B0609020204030204" pitchFamily="49" charset="0"/>
              </a:rPr>
              <a:t>="Núm. Clientes", </a:t>
            </a:r>
            <a:r>
              <a:rPr lang="es-ES" sz="1000" dirty="0" err="1">
                <a:solidFill>
                  <a:srgbClr val="0070C0"/>
                </a:solidFill>
                <a:latin typeface="Consolas" panose="020B0609020204030204" pitchFamily="49" charset="0"/>
                <a:cs typeface="Consolas" panose="020B0609020204030204" pitchFamily="49" charset="0"/>
              </a:rPr>
              <a:t>pch</a:t>
            </a:r>
            <a:r>
              <a:rPr lang="es-ES" sz="1000" dirty="0">
                <a:solidFill>
                  <a:srgbClr val="0070C0"/>
                </a:solidFill>
                <a:latin typeface="Consolas" panose="020B0609020204030204" pitchFamily="49" charset="0"/>
                <a:cs typeface="Consolas" panose="020B0609020204030204" pitchFamily="49" charset="0"/>
              </a:rPr>
              <a:t>=15)</a:t>
            </a:r>
          </a:p>
          <a:p>
            <a:pPr>
              <a:lnSpc>
                <a:spcPts val="1275"/>
              </a:lnSpc>
              <a:defRPr/>
            </a:pPr>
            <a:r>
              <a:rPr lang="es-ES" sz="1000" dirty="0" err="1">
                <a:solidFill>
                  <a:srgbClr val="0070C0"/>
                </a:solidFill>
                <a:latin typeface="Consolas" panose="020B0609020204030204" pitchFamily="49" charset="0"/>
                <a:cs typeface="Consolas" panose="020B0609020204030204" pitchFamily="49" charset="0"/>
              </a:rPr>
              <a:t>abline</a:t>
            </a:r>
            <a:r>
              <a:rPr lang="es-ES" sz="1000" dirty="0">
                <a:solidFill>
                  <a:srgbClr val="0070C0"/>
                </a:solidFill>
                <a:latin typeface="Consolas" panose="020B0609020204030204" pitchFamily="49" charset="0"/>
                <a:cs typeface="Consolas" panose="020B0609020204030204" pitchFamily="49" charset="0"/>
              </a:rPr>
              <a:t>(</a:t>
            </a:r>
            <a:r>
              <a:rPr lang="es-ES" sz="1000" dirty="0" err="1">
                <a:solidFill>
                  <a:srgbClr val="0070C0"/>
                </a:solidFill>
                <a:latin typeface="Consolas" panose="020B0609020204030204" pitchFamily="49" charset="0"/>
                <a:cs typeface="Consolas" panose="020B0609020204030204" pitchFamily="49" charset="0"/>
              </a:rPr>
              <a:t>media_count_fraude</a:t>
            </a:r>
            <a:r>
              <a:rPr lang="es-ES" sz="1000" dirty="0">
                <a:solidFill>
                  <a:srgbClr val="0070C0"/>
                </a:solidFill>
                <a:latin typeface="Consolas" panose="020B0609020204030204" pitchFamily="49" charset="0"/>
                <a:cs typeface="Consolas" panose="020B0609020204030204" pitchFamily="49" charset="0"/>
              </a:rPr>
              <a:t>, 0, col="red")</a:t>
            </a:r>
          </a:p>
          <a:p>
            <a:pPr>
              <a:lnSpc>
                <a:spcPts val="1275"/>
              </a:lnSpc>
              <a:defRPr/>
            </a:pPr>
            <a:endParaRPr lang="es-ES" sz="1050" dirty="0">
              <a:solidFill>
                <a:srgbClr val="0070C0"/>
              </a:solidFill>
              <a:latin typeface="Consolas" panose="020B0609020204030204" pitchFamily="49" charset="0"/>
              <a:cs typeface="Consolas" panose="020B0609020204030204" pitchFamily="49" charset="0"/>
            </a:endParaRPr>
          </a:p>
          <a:p>
            <a:pPr marL="171450" indent="-171450">
              <a:lnSpc>
                <a:spcPts val="1275"/>
              </a:lnSpc>
              <a:buFont typeface="Arial" panose="020B0604020202020204" pitchFamily="34" charset="0"/>
              <a:buChar char="•"/>
              <a:defRPr/>
            </a:pPr>
            <a:endParaRPr lang="es-ES" sz="1400" dirty="0">
              <a:cs typeface="Lato Light"/>
            </a:endParaRPr>
          </a:p>
        </p:txBody>
      </p:sp>
    </p:spTree>
    <p:extLst>
      <p:ext uri="{BB962C8B-B14F-4D97-AF65-F5344CB8AC3E}">
        <p14:creationId xmlns:p14="http://schemas.microsoft.com/office/powerpoint/2010/main" val="367912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53548"/>
          </a:xfrm>
          <a:prstGeom prst="rect">
            <a:avLst/>
          </a:prstGeom>
        </p:spPr>
      </p:pic>
      <p:sp>
        <p:nvSpPr>
          <p:cNvPr id="31" name="Shape 1833"/>
          <p:cNvSpPr/>
          <p:nvPr/>
        </p:nvSpPr>
        <p:spPr>
          <a:xfrm>
            <a:off x="444500" y="-8128"/>
            <a:ext cx="8254999" cy="5143500"/>
          </a:xfrm>
          <a:prstGeom prst="rect">
            <a:avLst/>
          </a:prstGeom>
          <a:solidFill>
            <a:schemeClr val="tx2">
              <a:lumMod val="50000"/>
              <a:alpha val="76000"/>
            </a:schemeClr>
          </a:solidFill>
          <a:ln w="12700">
            <a:miter lim="400000"/>
          </a:ln>
        </p:spPr>
        <p:txBody>
          <a:bodyPr lIns="0" tIns="0" rIns="0" bIns="0" anchor="ctr"/>
          <a:lstStyle/>
          <a:p>
            <a:pPr lvl="0" algn="ctr">
              <a:defRPr sz="3200">
                <a:solidFill>
                  <a:srgbClr val="FFFFFF"/>
                </a:solidFill>
              </a:defRPr>
            </a:pPr>
            <a:endParaRPr sz="2400">
              <a:latin typeface="Raleway"/>
              <a:cs typeface="Raleway"/>
            </a:endParaRPr>
          </a:p>
        </p:txBody>
      </p:sp>
    </p:spTree>
    <p:extLst>
      <p:ext uri="{BB962C8B-B14F-4D97-AF65-F5344CB8AC3E}">
        <p14:creationId xmlns:p14="http://schemas.microsoft.com/office/powerpoint/2010/main" val="721279770"/>
      </p:ext>
    </p:extLst>
  </p:cSld>
  <p:clrMapOvr>
    <a:masterClrMapping/>
  </p:clrMapOvr>
</p:sld>
</file>

<file path=ppt/theme/theme1.xml><?xml version="1.0" encoding="utf-8"?>
<a:theme xmlns:a="http://schemas.openxmlformats.org/drawingml/2006/main" name="Cognodata2">
  <a:themeElements>
    <a:clrScheme name="Personalizado 1">
      <a:dk1>
        <a:sysClr val="windowText" lastClr="000000"/>
      </a:dk1>
      <a:lt1>
        <a:sysClr val="window" lastClr="FFFFFF"/>
      </a:lt1>
      <a:dk2>
        <a:srgbClr val="44546A"/>
      </a:dk2>
      <a:lt2>
        <a:srgbClr val="E7E6E6"/>
      </a:lt2>
      <a:accent1>
        <a:srgbClr val="9E1B32"/>
      </a:accent1>
      <a:accent2>
        <a:srgbClr val="932948"/>
      </a:accent2>
      <a:accent3>
        <a:srgbClr val="E91A46"/>
      </a:accent3>
      <a:accent4>
        <a:srgbClr val="FA5C2F"/>
      </a:accent4>
      <a:accent5>
        <a:srgbClr val="F6AE3F"/>
      </a:accent5>
      <a:accent6>
        <a:srgbClr val="3B2347"/>
      </a:accent6>
      <a:hlink>
        <a:srgbClr val="515151"/>
      </a:hlink>
      <a:folHlink>
        <a:srgbClr val="954F72"/>
      </a:folHlink>
    </a:clrScheme>
    <a:fontScheme name="Raleway">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gnodata2" id="{F990B00F-BDF6-4C1E-B291-33DDD6AD36E6}" vid="{E1542427-9AA9-4A9F-AFE3-D655A1F42A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Personalizado 1">
    <a:dk1>
      <a:sysClr val="windowText" lastClr="000000"/>
    </a:dk1>
    <a:lt1>
      <a:sysClr val="window" lastClr="FFFFFF"/>
    </a:lt1>
    <a:dk2>
      <a:srgbClr val="44546A"/>
    </a:dk2>
    <a:lt2>
      <a:srgbClr val="E7E6E6"/>
    </a:lt2>
    <a:accent1>
      <a:srgbClr val="9E1B32"/>
    </a:accent1>
    <a:accent2>
      <a:srgbClr val="932948"/>
    </a:accent2>
    <a:accent3>
      <a:srgbClr val="E91A46"/>
    </a:accent3>
    <a:accent4>
      <a:srgbClr val="FA5C2F"/>
    </a:accent4>
    <a:accent5>
      <a:srgbClr val="F6AE3F"/>
    </a:accent5>
    <a:accent6>
      <a:srgbClr val="3B2347"/>
    </a:accent6>
    <a:hlink>
      <a:srgbClr val="51515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21695</TotalTime>
  <Words>1555</Words>
  <Application>Microsoft Office PowerPoint</Application>
  <PresentationFormat>Presentación en pantalla (16:9)</PresentationFormat>
  <Paragraphs>149</Paragraphs>
  <Slides>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8</vt:i4>
      </vt:variant>
    </vt:vector>
  </HeadingPairs>
  <TitlesOfParts>
    <vt:vector size="15" baseType="lpstr">
      <vt:lpstr>Arial</vt:lpstr>
      <vt:lpstr>Calibri</vt:lpstr>
      <vt:lpstr>Consolas</vt:lpstr>
      <vt:lpstr>Lato Light</vt:lpstr>
      <vt:lpstr>Raleway</vt:lpstr>
      <vt:lpstr>Wingdings</vt:lpstr>
      <vt:lpstr>Cognodata2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Ergun Kayis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Mirije Shefiti</dc:creator>
  <cp:lastModifiedBy>Irene Cano</cp:lastModifiedBy>
  <cp:revision>1830</cp:revision>
  <cp:lastPrinted>2017-11-21T16:06:02Z</cp:lastPrinted>
  <dcterms:created xsi:type="dcterms:W3CDTF">2014-07-08T04:55:45Z</dcterms:created>
  <dcterms:modified xsi:type="dcterms:W3CDTF">2018-01-22T10:41:59Z</dcterms:modified>
</cp:coreProperties>
</file>