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58"/>
  </p:notesMasterIdLst>
  <p:handoutMasterIdLst>
    <p:handoutMasterId r:id="rId59"/>
  </p:handoutMasterIdLst>
  <p:sldIdLst>
    <p:sldId id="1505" r:id="rId2"/>
    <p:sldId id="879" r:id="rId3"/>
    <p:sldId id="1568" r:id="rId4"/>
    <p:sldId id="1569" r:id="rId5"/>
    <p:sldId id="1570" r:id="rId6"/>
    <p:sldId id="1572" r:id="rId7"/>
    <p:sldId id="1510" r:id="rId8"/>
    <p:sldId id="1571" r:id="rId9"/>
    <p:sldId id="1511" r:id="rId10"/>
    <p:sldId id="1573" r:id="rId11"/>
    <p:sldId id="1513" r:id="rId12"/>
    <p:sldId id="1574" r:id="rId13"/>
    <p:sldId id="1575" r:id="rId14"/>
    <p:sldId id="1577" r:id="rId15"/>
    <p:sldId id="1517" r:id="rId16"/>
    <p:sldId id="1518" r:id="rId17"/>
    <p:sldId id="1519" r:id="rId18"/>
    <p:sldId id="1578" r:id="rId19"/>
    <p:sldId id="1611" r:id="rId20"/>
    <p:sldId id="1579" r:id="rId21"/>
    <p:sldId id="1580" r:id="rId22"/>
    <p:sldId id="1581" r:id="rId23"/>
    <p:sldId id="1582" r:id="rId24"/>
    <p:sldId id="1583" r:id="rId25"/>
    <p:sldId id="1584" r:id="rId26"/>
    <p:sldId id="1585" r:id="rId27"/>
    <p:sldId id="1586" r:id="rId28"/>
    <p:sldId id="1587" r:id="rId29"/>
    <p:sldId id="1588" r:id="rId30"/>
    <p:sldId id="1589" r:id="rId31"/>
    <p:sldId id="1590" r:id="rId32"/>
    <p:sldId id="1591" r:id="rId33"/>
    <p:sldId id="1592" r:id="rId34"/>
    <p:sldId id="1593" r:id="rId35"/>
    <p:sldId id="1594" r:id="rId36"/>
    <p:sldId id="1612" r:id="rId37"/>
    <p:sldId id="1595" r:id="rId38"/>
    <p:sldId id="1596" r:id="rId39"/>
    <p:sldId id="1597" r:id="rId40"/>
    <p:sldId id="1598" r:id="rId41"/>
    <p:sldId id="1599" r:id="rId42"/>
    <p:sldId id="1600" r:id="rId43"/>
    <p:sldId id="1601" r:id="rId44"/>
    <p:sldId id="1602" r:id="rId45"/>
    <p:sldId id="1603" r:id="rId46"/>
    <p:sldId id="1604" r:id="rId47"/>
    <p:sldId id="1605" r:id="rId48"/>
    <p:sldId id="1606" r:id="rId49"/>
    <p:sldId id="1607" r:id="rId50"/>
    <p:sldId id="1615" r:id="rId51"/>
    <p:sldId id="1616" r:id="rId52"/>
    <p:sldId id="1609" r:id="rId53"/>
    <p:sldId id="1610" r:id="rId54"/>
    <p:sldId id="1614" r:id="rId55"/>
    <p:sldId id="1613" r:id="rId56"/>
    <p:sldId id="1214" r:id="rId57"/>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4967" userDrawn="1">
          <p15:clr>
            <a:srgbClr val="A4A3A4"/>
          </p15:clr>
        </p15:guide>
        <p15:guide id="5" orient="horz" pos="289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A5C2F"/>
    <a:srgbClr val="E91A46"/>
    <a:srgbClr val="932948"/>
    <a:srgbClr val="9E1B32"/>
    <a:srgbClr val="F6AE3F"/>
    <a:srgbClr val="D9D9D9"/>
    <a:srgbClr val="595959"/>
    <a:srgbClr val="D2D2D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6517" autoAdjust="0"/>
  </p:normalViewPr>
  <p:slideViewPr>
    <p:cSldViewPr snapToGrid="0" snapToObjects="1">
      <p:cViewPr varScale="1">
        <p:scale>
          <a:sx n="146" d="100"/>
          <a:sy n="146" d="100"/>
        </p:scale>
        <p:origin x="774" y="108"/>
      </p:cViewPr>
      <p:guideLst>
        <p:guide pos="4967"/>
        <p:guide orient="horz" pos="2890"/>
      </p:guideLst>
    </p:cSldViewPr>
  </p:slideViewPr>
  <p:notesTextViewPr>
    <p:cViewPr>
      <p:scale>
        <a:sx n="3" d="2"/>
        <a:sy n="3" d="2"/>
      </p:scale>
      <p:origin x="0" y="0"/>
    </p:cViewPr>
  </p:notesTextViewPr>
  <p:sorterViewPr>
    <p:cViewPr>
      <p:scale>
        <a:sx n="200" d="100"/>
        <a:sy n="200" d="100"/>
      </p:scale>
      <p:origin x="0" y="-14224"/>
    </p:cViewPr>
  </p:sorterViewPr>
  <p:notesViewPr>
    <p:cSldViewPr snapToGrid="0" snapToObjects="1">
      <p:cViewPr varScale="1">
        <p:scale>
          <a:sx n="97" d="100"/>
          <a:sy n="97" d="100"/>
        </p:scale>
        <p:origin x="381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880A83A8-2E45-0548-B3C9-C096518BCF82}" type="datetimeFigureOut">
              <a:rPr lang="en-US" smtClean="0"/>
              <a:t>2/21/2018</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05028E8-0986-2C48-A24F-782A77C255B6}" type="slidenum">
              <a:rPr lang="en-US" smtClean="0"/>
              <a:t>‹Nº›</a:t>
            </a:fld>
            <a:endParaRPr lang="en-US" dirty="0"/>
          </a:p>
        </p:txBody>
      </p:sp>
    </p:spTree>
    <p:extLst>
      <p:ext uri="{BB962C8B-B14F-4D97-AF65-F5344CB8AC3E}">
        <p14:creationId xmlns:p14="http://schemas.microsoft.com/office/powerpoint/2010/main" val="270514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7894DD2-0DDA-C24C-A772-AE987C62F897}" type="datetimeFigureOut">
              <a:rPr lang="en-US" smtClean="0"/>
              <a:t>2/21/2018</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624DC8D-BEC2-D34A-81E1-6AC3BD4AB132}" type="slidenum">
              <a:rPr lang="en-US" smtClean="0"/>
              <a:t>‹Nº›</a:t>
            </a:fld>
            <a:endParaRPr lang="en-US" dirty="0"/>
          </a:p>
        </p:txBody>
      </p:sp>
    </p:spTree>
    <p:extLst>
      <p:ext uri="{BB962C8B-B14F-4D97-AF65-F5344CB8AC3E}">
        <p14:creationId xmlns:p14="http://schemas.microsoft.com/office/powerpoint/2010/main" val="7582530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cstate="screen">
            <a:extLst>
              <a:ext uri="{28A0092B-C50C-407E-A947-70E740481C1C}">
                <a14:useLocalDpi xmlns:a14="http://schemas.microsoft.com/office/drawing/2010/main"/>
              </a:ext>
            </a:extLst>
          </a:blip>
          <a:srcRect r="-120"/>
          <a:stretch/>
        </p:blipFill>
        <p:spPr>
          <a:xfrm rot="21433746" flipH="1">
            <a:off x="-138711" y="177525"/>
            <a:ext cx="9965844" cy="5372209"/>
          </a:xfrm>
          <a:prstGeom prst="rect">
            <a:avLst/>
          </a:prstGeom>
        </p:spPr>
      </p:pic>
      <p:sp>
        <p:nvSpPr>
          <p:cNvPr id="7" name="Right Triangle 36"/>
          <p:cNvSpPr/>
          <p:nvPr/>
        </p:nvSpPr>
        <p:spPr>
          <a:xfrm rot="5400000">
            <a:off x="3732964" y="-3732958"/>
            <a:ext cx="1995579" cy="9461503"/>
          </a:xfrm>
          <a:prstGeom prst="rtTriangle">
            <a:avLst/>
          </a:prstGeom>
          <a:solidFill>
            <a:schemeClr val="accent2">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ight Triangle 3"/>
          <p:cNvSpPr/>
          <p:nvPr/>
        </p:nvSpPr>
        <p:spPr>
          <a:xfrm rot="5400000">
            <a:off x="3606165" y="-3606165"/>
            <a:ext cx="1931670" cy="914400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 name="Freeform 21"/>
          <p:cNvSpPr/>
          <p:nvPr/>
        </p:nvSpPr>
        <p:spPr>
          <a:xfrm>
            <a:off x="0" y="3903346"/>
            <a:ext cx="9144000" cy="1240153"/>
          </a:xfrm>
          <a:custGeom>
            <a:avLst/>
            <a:gdLst>
              <a:gd name="connsiteX0" fmla="*/ 9144002 w 9144003"/>
              <a:gd name="connsiteY0" fmla="*/ 0 h 1737360"/>
              <a:gd name="connsiteX1" fmla="*/ 9144002 w 9144003"/>
              <a:gd name="connsiteY1" fmla="*/ 935355 h 1737360"/>
              <a:gd name="connsiteX2" fmla="*/ 9144003 w 9144003"/>
              <a:gd name="connsiteY2" fmla="*/ 935355 h 1737360"/>
              <a:gd name="connsiteX3" fmla="*/ 9144003 w 9144003"/>
              <a:gd name="connsiteY3" fmla="*/ 1737360 h 1737360"/>
              <a:gd name="connsiteX4" fmla="*/ 1 w 9144003"/>
              <a:gd name="connsiteY4" fmla="*/ 1737360 h 1737360"/>
              <a:gd name="connsiteX5" fmla="*/ 1 w 9144003"/>
              <a:gd name="connsiteY5" fmla="*/ 935356 h 1737360"/>
              <a:gd name="connsiteX6" fmla="*/ 0 w 9144003"/>
              <a:gd name="connsiteY6" fmla="*/ 935356 h 1737360"/>
              <a:gd name="connsiteX7" fmla="*/ 1 w 9144003"/>
              <a:gd name="connsiteY7" fmla="*/ 935356 h 1737360"/>
              <a:gd name="connsiteX8" fmla="*/ 1 w 9144003"/>
              <a:gd name="connsiteY8" fmla="*/ 935355 h 1737360"/>
              <a:gd name="connsiteX9" fmla="*/ 5 w 9144003"/>
              <a:gd name="connsiteY9" fmla="*/ 935355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3" h="1737360">
                <a:moveTo>
                  <a:pt x="9144002" y="0"/>
                </a:moveTo>
                <a:lnTo>
                  <a:pt x="9144002" y="935355"/>
                </a:lnTo>
                <a:lnTo>
                  <a:pt x="9144003" y="935355"/>
                </a:lnTo>
                <a:lnTo>
                  <a:pt x="9144003" y="1737360"/>
                </a:lnTo>
                <a:lnTo>
                  <a:pt x="1" y="1737360"/>
                </a:lnTo>
                <a:lnTo>
                  <a:pt x="1" y="935356"/>
                </a:lnTo>
                <a:lnTo>
                  <a:pt x="0" y="935356"/>
                </a:lnTo>
                <a:lnTo>
                  <a:pt x="1" y="935356"/>
                </a:lnTo>
                <a:lnTo>
                  <a:pt x="1" y="935355"/>
                </a:lnTo>
                <a:lnTo>
                  <a:pt x="5" y="935355"/>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 name="5 Imagen" descr="logo_TAGLINE.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444500" y="195263"/>
            <a:ext cx="1947153" cy="611666"/>
          </a:xfrm>
          <a:prstGeom prst="rect">
            <a:avLst/>
          </a:prstGeom>
          <a:noFill/>
          <a:ln w="9525">
            <a:noFill/>
            <a:miter lim="800000"/>
            <a:headEnd/>
            <a:tailEnd/>
          </a:ln>
        </p:spPr>
      </p:pic>
      <p:sp>
        <p:nvSpPr>
          <p:cNvPr id="2" name="Title 1"/>
          <p:cNvSpPr>
            <a:spLocks noGrp="1"/>
          </p:cNvSpPr>
          <p:nvPr>
            <p:ph type="ctrTitle" hasCustomPrompt="1"/>
          </p:nvPr>
        </p:nvSpPr>
        <p:spPr>
          <a:xfrm>
            <a:off x="5142807" y="4220917"/>
            <a:ext cx="3868187" cy="276269"/>
          </a:xfrm>
          <a:prstGeom prst="rect">
            <a:avLst/>
          </a:prstGeom>
        </p:spPr>
        <p:txBody>
          <a:bodyPr>
            <a:normAutofit/>
          </a:bodyPr>
          <a:lstStyle>
            <a:lvl1pPr marL="0" algn="r" defTabSz="457200" rtl="0" eaLnBrk="1" latinLnBrk="0" hangingPunct="1">
              <a:defRPr lang="en-US" sz="1200" b="0" kern="1200" dirty="0">
                <a:solidFill>
                  <a:srgbClr val="4B4B4B"/>
                </a:solidFill>
                <a:latin typeface="Raleway" charset="0"/>
                <a:ea typeface="Raleway" charset="0"/>
                <a:cs typeface="Raleway" charset="0"/>
              </a:defRPr>
            </a:lvl1pPr>
          </a:lstStyle>
          <a:p>
            <a:r>
              <a:rPr lang="en-US" dirty="0"/>
              <a:t>CLICK TO EDIT MASTER TITLE STYLE</a:t>
            </a:r>
          </a:p>
        </p:txBody>
      </p:sp>
      <p:sp>
        <p:nvSpPr>
          <p:cNvPr id="3" name="Subtitle 2"/>
          <p:cNvSpPr>
            <a:spLocks noGrp="1"/>
          </p:cNvSpPr>
          <p:nvPr>
            <p:ph type="subTitle" idx="1"/>
          </p:nvPr>
        </p:nvSpPr>
        <p:spPr>
          <a:xfrm>
            <a:off x="5142807" y="4515582"/>
            <a:ext cx="3868187" cy="249297"/>
          </a:xfrm>
          <a:prstGeom prst="rect">
            <a:avLst/>
          </a:prstGeom>
        </p:spPr>
        <p:txBody>
          <a:bodyPr>
            <a:normAutofit/>
          </a:bodyPr>
          <a:lstStyle>
            <a:lvl1pPr marL="0" indent="0" algn="r" defTabSz="457200" rtl="0" eaLnBrk="1" latinLnBrk="0" hangingPunct="1">
              <a:buNone/>
              <a:defRPr lang="en-US" sz="1000" kern="1200" dirty="0">
                <a:solidFill>
                  <a:schemeClr val="bg1">
                    <a:lumMod val="50000"/>
                  </a:schemeClr>
                </a:solidFill>
                <a:latin typeface="Raleway" charset="0"/>
                <a:ea typeface="Raleway" charset="0"/>
                <a:cs typeface="Raleway"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
              <a:t>Haga clic para editar el estilo de subtítulo del patrón</a:t>
            </a:r>
            <a:endParaRPr lang="en-US" dirty="0"/>
          </a:p>
        </p:txBody>
      </p:sp>
    </p:spTree>
    <p:extLst>
      <p:ext uri="{BB962C8B-B14F-4D97-AF65-F5344CB8AC3E}">
        <p14:creationId xmlns:p14="http://schemas.microsoft.com/office/powerpoint/2010/main" val="403110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14987"/>
            <a:ext cx="9144000" cy="1628513"/>
          </a:xfrm>
          <a:prstGeom prst="rect">
            <a:avLst/>
          </a:prstGeom>
        </p:spPr>
      </p:pic>
      <p:sp>
        <p:nvSpPr>
          <p:cNvPr id="4" name="CuadroTexto 3"/>
          <p:cNvSpPr txBox="1"/>
          <p:nvPr/>
        </p:nvSpPr>
        <p:spPr>
          <a:xfrm>
            <a:off x="257262" y="1921080"/>
            <a:ext cx="2270620" cy="461665"/>
          </a:xfrm>
          <a:prstGeom prst="rect">
            <a:avLst/>
          </a:prstGeom>
          <a:noFill/>
        </p:spPr>
        <p:txBody>
          <a:bodyPr wrap="square" rtlCol="0">
            <a:spAutoFit/>
          </a:bodyPr>
          <a:lstStyle/>
          <a:p>
            <a:r>
              <a:rPr lang="es-ES" sz="2400" b="1" dirty="0">
                <a:latin typeface="Raleway" panose="020B0003030101060003" pitchFamily="34" charset="0"/>
              </a:rPr>
              <a:t>Índice</a:t>
            </a:r>
          </a:p>
        </p:txBody>
      </p:sp>
      <p:pic>
        <p:nvPicPr>
          <p:cNvPr id="5" name="5 Imagen" descr="logo_TAGLINE.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6670193" y="157244"/>
            <a:ext cx="2029308" cy="415288"/>
          </a:xfrm>
          <a:prstGeom prst="rect">
            <a:avLst/>
          </a:prstGeom>
          <a:noFill/>
          <a:ln w="9525">
            <a:noFill/>
            <a:miter lim="800000"/>
            <a:headEnd/>
            <a:tailEnd/>
          </a:ln>
        </p:spPr>
      </p:pic>
    </p:spTree>
    <p:extLst>
      <p:ext uri="{BB962C8B-B14F-4D97-AF65-F5344CB8AC3E}">
        <p14:creationId xmlns:p14="http://schemas.microsoft.com/office/powerpoint/2010/main" val="357963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sp>
        <p:nvSpPr>
          <p:cNvPr id="5" name="Title 1"/>
          <p:cNvSpPr>
            <a:spLocks noGrp="1"/>
          </p:cNvSpPr>
          <p:nvPr>
            <p:ph type="title" hasCustomPrompt="1"/>
          </p:nvPr>
        </p:nvSpPr>
        <p:spPr>
          <a:xfrm>
            <a:off x="444500" y="195263"/>
            <a:ext cx="8255000" cy="356085"/>
          </a:xfrm>
          <a:prstGeom prst="rect">
            <a:avLst/>
          </a:prstGeo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05727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without Foot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500" y="195263"/>
            <a:ext cx="8255000" cy="356085"/>
          </a:xfrm>
          <a:prstGeom prst="rect">
            <a:avLst/>
          </a:prstGeom>
        </p:spPr>
        <p:txBody>
          <a:bodyPr/>
          <a:lstStyle>
            <a:lvl1pPr algn="ctr">
              <a:defRPr/>
            </a:lvl1pPr>
          </a:lstStyle>
          <a:p>
            <a:r>
              <a:rPr lang="en-US" dirty="0"/>
              <a:t>CLICK TO EDIT MASTER TITLE STYLE</a:t>
            </a:r>
          </a:p>
        </p:txBody>
      </p:sp>
      <p:sp>
        <p:nvSpPr>
          <p:cNvPr id="4" name="Rectangle 3"/>
          <p:cNvSpPr/>
          <p:nvPr/>
        </p:nvSpPr>
        <p:spPr>
          <a:xfrm>
            <a:off x="4145937" y="4547423"/>
            <a:ext cx="942259" cy="532581"/>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Rectangle 3"/>
          <p:cNvSpPr/>
          <p:nvPr userDrawn="1"/>
        </p:nvSpPr>
        <p:spPr>
          <a:xfrm>
            <a:off x="4145937" y="4547423"/>
            <a:ext cx="942259" cy="532581"/>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9"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spTree>
    <p:extLst>
      <p:ext uri="{BB962C8B-B14F-4D97-AF65-F5344CB8AC3E}">
        <p14:creationId xmlns:p14="http://schemas.microsoft.com/office/powerpoint/2010/main" val="310909776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11"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spTree>
    <p:extLst>
      <p:ext uri="{BB962C8B-B14F-4D97-AF65-F5344CB8AC3E}">
        <p14:creationId xmlns:p14="http://schemas.microsoft.com/office/powerpoint/2010/main" val="42017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4" name="Picture Placeholder 17"/>
          <p:cNvSpPr>
            <a:spLocks noGrp="1"/>
          </p:cNvSpPr>
          <p:nvPr>
            <p:ph type="pic" sz="quarter" idx="14"/>
          </p:nvPr>
        </p:nvSpPr>
        <p:spPr>
          <a:xfrm>
            <a:off x="3008651" y="2247475"/>
            <a:ext cx="3083867" cy="1938342"/>
          </a:xfrm>
        </p:spPr>
        <p:txBody>
          <a:bodyPr rtlCol="0">
            <a:normAutofit/>
          </a:bodyPr>
          <a:lstStyle>
            <a:lvl1pPr marL="0" indent="0">
              <a:buNone/>
              <a:defRPr sz="1050">
                <a:solidFill>
                  <a:schemeClr val="tx1"/>
                </a:solidFill>
              </a:defRPr>
            </a:lvl1pPr>
          </a:lstStyle>
          <a:p>
            <a:pPr lvl="0"/>
            <a:endParaRPr lang="en-US" noProof="0" dirty="0"/>
          </a:p>
        </p:txBody>
      </p:sp>
    </p:spTree>
    <p:extLst>
      <p:ext uri="{BB962C8B-B14F-4D97-AF65-F5344CB8AC3E}">
        <p14:creationId xmlns:p14="http://schemas.microsoft.com/office/powerpoint/2010/main" val="243925871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39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ólo el título">
    <p:spTree>
      <p:nvGrpSpPr>
        <p:cNvPr id="1" name=""/>
        <p:cNvGrpSpPr/>
        <p:nvPr/>
      </p:nvGrpSpPr>
      <p:grpSpPr>
        <a:xfrm>
          <a:off x="0" y="0"/>
          <a:ext cx="0" cy="0"/>
          <a:chOff x="0" y="0"/>
          <a:chExt cx="0" cy="0"/>
        </a:xfrm>
      </p:grpSpPr>
      <p:sp>
        <p:nvSpPr>
          <p:cNvPr id="3" name="1 Título"/>
          <p:cNvSpPr>
            <a:spLocks noGrp="1"/>
          </p:cNvSpPr>
          <p:nvPr>
            <p:ph type="title"/>
          </p:nvPr>
        </p:nvSpPr>
        <p:spPr>
          <a:xfrm>
            <a:off x="457202" y="219347"/>
            <a:ext cx="8229601" cy="585763"/>
          </a:xfrm>
          <a:prstGeom prst="rect">
            <a:avLst/>
          </a:prstGeom>
        </p:spPr>
        <p:txBody>
          <a:bodyPr/>
          <a:lstStyle>
            <a:lvl1pPr algn="ctr">
              <a:defRPr>
                <a:solidFill>
                  <a:schemeClr val="tx1"/>
                </a:solidFill>
              </a:defRPr>
            </a:lvl1pPr>
          </a:lstStyle>
          <a:p>
            <a:r>
              <a:rPr lang="es-ES"/>
              <a:t>Haga clic para modificar el estilo de título del patrón</a:t>
            </a:r>
            <a:endParaRPr lang="es-ES" dirty="0"/>
          </a:p>
        </p:txBody>
      </p:sp>
      <p:sp>
        <p:nvSpPr>
          <p:cNvPr id="4"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spTree>
    <p:extLst>
      <p:ext uri="{BB962C8B-B14F-4D97-AF65-F5344CB8AC3E}">
        <p14:creationId xmlns:p14="http://schemas.microsoft.com/office/powerpoint/2010/main" val="4050518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pic>
        <p:nvPicPr>
          <p:cNvPr id="5" name="Imagen 4"/>
          <p:cNvPicPr>
            <a:picLocks noChangeAspect="1"/>
          </p:cNvPicPr>
          <p:nvPr userDrawn="1"/>
        </p:nvPicPr>
        <p:blipFill rotWithShape="1">
          <a:blip r:embed="rId10" cstate="screen">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a:ext>
            </a:extLst>
          </a:blip>
          <a:srcRect/>
          <a:stretch/>
        </p:blipFill>
        <p:spPr>
          <a:xfrm>
            <a:off x="444500" y="4633862"/>
            <a:ext cx="1351331" cy="324000"/>
          </a:xfrm>
          <a:prstGeom prst="rect">
            <a:avLst/>
          </a:prstGeom>
        </p:spPr>
      </p:pic>
    </p:spTree>
    <p:extLst>
      <p:ext uri="{BB962C8B-B14F-4D97-AF65-F5344CB8AC3E}">
        <p14:creationId xmlns:p14="http://schemas.microsoft.com/office/powerpoint/2010/main" val="112793283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9" r:id="rId5"/>
    <p:sldLayoutId id="2147483766" r:id="rId6"/>
    <p:sldLayoutId id="2147483767" r:id="rId7"/>
    <p:sldLayoutId id="2147483768" r:id="rId8"/>
  </p:sldLayoutIdLst>
  <p:hf hdr="0" ftr="0" dt="0"/>
  <p:txStyles>
    <p:titleStyle>
      <a:lvl1pPr algn="l" defTabSz="457189" rtl="0" eaLnBrk="1" latinLnBrk="0" hangingPunct="1">
        <a:spcBef>
          <a:spcPct val="0"/>
        </a:spcBef>
        <a:buNone/>
        <a:defRPr sz="1400" b="1" kern="1200">
          <a:solidFill>
            <a:schemeClr val="tx1"/>
          </a:solidFill>
          <a:latin typeface="Raleway"/>
          <a:ea typeface="+mj-ea"/>
          <a:cs typeface="Raleway"/>
        </a:defRPr>
      </a:lvl1pPr>
    </p:titleStyle>
    <p:bodyStyle>
      <a:lvl1pPr marL="342891" indent="-342891" algn="l" defTabSz="457189" rtl="0" eaLnBrk="1" latinLnBrk="0" hangingPunct="1">
        <a:spcBef>
          <a:spcPct val="20000"/>
        </a:spcBef>
        <a:buFont typeface="Arial"/>
        <a:buChar char="•"/>
        <a:defRPr sz="2400" kern="1200">
          <a:solidFill>
            <a:schemeClr val="tx1"/>
          </a:solidFill>
          <a:latin typeface="Raleway"/>
          <a:ea typeface="+mn-ea"/>
          <a:cs typeface="Raleway"/>
        </a:defRPr>
      </a:lvl1pPr>
      <a:lvl2pPr marL="742932" indent="-285744" algn="l" defTabSz="457189" rtl="0" eaLnBrk="1" latinLnBrk="0" hangingPunct="1">
        <a:spcBef>
          <a:spcPct val="20000"/>
        </a:spcBef>
        <a:buFont typeface="Arial"/>
        <a:buChar char="–"/>
        <a:defRPr sz="2000" kern="1200">
          <a:solidFill>
            <a:schemeClr val="tx1"/>
          </a:solidFill>
          <a:latin typeface="Raleway"/>
          <a:ea typeface="+mn-ea"/>
          <a:cs typeface="Raleway"/>
        </a:defRPr>
      </a:lvl2pPr>
      <a:lvl3pPr marL="1142971" indent="-228594" algn="l" defTabSz="457189" rtl="0" eaLnBrk="1" latinLnBrk="0" hangingPunct="1">
        <a:spcBef>
          <a:spcPct val="20000"/>
        </a:spcBef>
        <a:buFont typeface="Arial"/>
        <a:buChar char="•"/>
        <a:defRPr sz="1800" kern="1200">
          <a:solidFill>
            <a:schemeClr val="tx1"/>
          </a:solidFill>
          <a:latin typeface="Raleway"/>
          <a:ea typeface="+mn-ea"/>
          <a:cs typeface="Raleway"/>
        </a:defRPr>
      </a:lvl3pPr>
      <a:lvl4pPr marL="1600160" indent="-228594" algn="l" defTabSz="457189" rtl="0" eaLnBrk="1" latinLnBrk="0" hangingPunct="1">
        <a:spcBef>
          <a:spcPct val="20000"/>
        </a:spcBef>
        <a:buFont typeface="Arial"/>
        <a:buChar char="–"/>
        <a:defRPr sz="1600" kern="1200">
          <a:solidFill>
            <a:schemeClr val="tx1"/>
          </a:solidFill>
          <a:latin typeface="Raleway"/>
          <a:ea typeface="+mn-ea"/>
          <a:cs typeface="Raleway"/>
        </a:defRPr>
      </a:lvl4pPr>
      <a:lvl5pPr marL="2057349" indent="-228594" algn="l" defTabSz="457189" rtl="0" eaLnBrk="1" latinLnBrk="0" hangingPunct="1">
        <a:spcBef>
          <a:spcPct val="20000"/>
        </a:spcBef>
        <a:buFont typeface="Arial"/>
        <a:buChar char="»"/>
        <a:defRPr sz="1600" kern="1200">
          <a:solidFill>
            <a:schemeClr val="tx1"/>
          </a:solidFill>
          <a:latin typeface="Raleway"/>
          <a:ea typeface="+mn-ea"/>
          <a:cs typeface="Raleway"/>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pos="280" userDrawn="1">
          <p15:clr>
            <a:srgbClr val="F26B43"/>
          </p15:clr>
        </p15:guide>
        <p15:guide id="3" pos="5480" userDrawn="1">
          <p15:clr>
            <a:srgbClr val="F26B43"/>
          </p15:clr>
        </p15:guide>
        <p15:guide id="4" orient="horz" pos="1620" userDrawn="1">
          <p15:clr>
            <a:srgbClr val="F26B43"/>
          </p15:clr>
        </p15:guide>
        <p15:guide id="5" orient="horz" pos="2958" userDrawn="1">
          <p15:clr>
            <a:srgbClr val="F26B43"/>
          </p15:clr>
        </p15:guide>
        <p15:guide id="6" orient="horz" pos="12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cran.r-project.org/doc/manuals/"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mran.microsoft.com/download" TargetMode="External"/><Relationship Id="rId7" Type="http://schemas.openxmlformats.org/officeDocument/2006/relationships/image" Target="../media/image14.png"/><Relationship Id="rId2" Type="http://schemas.openxmlformats.org/officeDocument/2006/relationships/hyperlink" Target="https://www.r-project.org/"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hyperlink" Target="https://www.rstudio.com/products/rstudio/downloa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1"/>
          </a:xfrm>
          <a:prstGeom prst="rect">
            <a:avLst/>
          </a:prstGeom>
        </p:spPr>
      </p:pic>
      <p:sp>
        <p:nvSpPr>
          <p:cNvPr id="2" name="Marcador de número de diapositiva 1"/>
          <p:cNvSpPr>
            <a:spLocks noGrp="1"/>
          </p:cNvSpPr>
          <p:nvPr>
            <p:ph type="sldNum" sz="quarter" idx="4"/>
          </p:nvPr>
        </p:nvSpPr>
        <p:spPr/>
        <p:txBody>
          <a:bodyPr/>
          <a:lstStyle/>
          <a:p>
            <a:fld id="{D60D1EDE-7116-2443-9BDD-368CE5B37660}" type="slidenum">
              <a:rPr lang="en-US" smtClean="0">
                <a:solidFill>
                  <a:prstClr val="black">
                    <a:tint val="75000"/>
                  </a:prstClr>
                </a:solidFill>
              </a:rPr>
              <a:pPr/>
              <a:t>1</a:t>
            </a:fld>
            <a:endParaRPr lang="en-US" dirty="0">
              <a:solidFill>
                <a:prstClr val="black">
                  <a:tint val="75000"/>
                </a:prstClr>
              </a:solidFill>
            </a:endParaRPr>
          </a:p>
        </p:txBody>
      </p:sp>
      <p:sp>
        <p:nvSpPr>
          <p:cNvPr id="4" name="Right Triangle 36"/>
          <p:cNvSpPr/>
          <p:nvPr/>
        </p:nvSpPr>
        <p:spPr>
          <a:xfrm rot="5400000">
            <a:off x="3660216" y="-3660214"/>
            <a:ext cx="1995579" cy="9316018"/>
          </a:xfrm>
          <a:prstGeom prst="rtTriangle">
            <a:avLst/>
          </a:prstGeom>
          <a:solidFill>
            <a:schemeClr val="accent2">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ight Triangle 3"/>
          <p:cNvSpPr/>
          <p:nvPr/>
        </p:nvSpPr>
        <p:spPr>
          <a:xfrm rot="5400000">
            <a:off x="3606165" y="-3606165"/>
            <a:ext cx="1931670" cy="914400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21"/>
          <p:cNvSpPr/>
          <p:nvPr/>
        </p:nvSpPr>
        <p:spPr>
          <a:xfrm>
            <a:off x="0" y="3903346"/>
            <a:ext cx="9144000" cy="1240153"/>
          </a:xfrm>
          <a:custGeom>
            <a:avLst/>
            <a:gdLst>
              <a:gd name="connsiteX0" fmla="*/ 9144002 w 9144003"/>
              <a:gd name="connsiteY0" fmla="*/ 0 h 1737360"/>
              <a:gd name="connsiteX1" fmla="*/ 9144002 w 9144003"/>
              <a:gd name="connsiteY1" fmla="*/ 935355 h 1737360"/>
              <a:gd name="connsiteX2" fmla="*/ 9144003 w 9144003"/>
              <a:gd name="connsiteY2" fmla="*/ 935355 h 1737360"/>
              <a:gd name="connsiteX3" fmla="*/ 9144003 w 9144003"/>
              <a:gd name="connsiteY3" fmla="*/ 1737360 h 1737360"/>
              <a:gd name="connsiteX4" fmla="*/ 1 w 9144003"/>
              <a:gd name="connsiteY4" fmla="*/ 1737360 h 1737360"/>
              <a:gd name="connsiteX5" fmla="*/ 1 w 9144003"/>
              <a:gd name="connsiteY5" fmla="*/ 935356 h 1737360"/>
              <a:gd name="connsiteX6" fmla="*/ 0 w 9144003"/>
              <a:gd name="connsiteY6" fmla="*/ 935356 h 1737360"/>
              <a:gd name="connsiteX7" fmla="*/ 1 w 9144003"/>
              <a:gd name="connsiteY7" fmla="*/ 935356 h 1737360"/>
              <a:gd name="connsiteX8" fmla="*/ 1 w 9144003"/>
              <a:gd name="connsiteY8" fmla="*/ 935355 h 1737360"/>
              <a:gd name="connsiteX9" fmla="*/ 5 w 9144003"/>
              <a:gd name="connsiteY9" fmla="*/ 935355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3" h="1737360">
                <a:moveTo>
                  <a:pt x="9144002" y="0"/>
                </a:moveTo>
                <a:lnTo>
                  <a:pt x="9144002" y="935355"/>
                </a:lnTo>
                <a:lnTo>
                  <a:pt x="9144003" y="935355"/>
                </a:lnTo>
                <a:lnTo>
                  <a:pt x="9144003" y="1737360"/>
                </a:lnTo>
                <a:lnTo>
                  <a:pt x="1" y="1737360"/>
                </a:lnTo>
                <a:lnTo>
                  <a:pt x="1" y="935356"/>
                </a:lnTo>
                <a:lnTo>
                  <a:pt x="0" y="935356"/>
                </a:lnTo>
                <a:lnTo>
                  <a:pt x="1" y="935356"/>
                </a:lnTo>
                <a:lnTo>
                  <a:pt x="1" y="935355"/>
                </a:lnTo>
                <a:lnTo>
                  <a:pt x="5" y="935355"/>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7"/>
          <p:cNvSpPr/>
          <p:nvPr/>
        </p:nvSpPr>
        <p:spPr>
          <a:xfrm>
            <a:off x="3614437" y="4436514"/>
            <a:ext cx="5121494" cy="430887"/>
          </a:xfrm>
          <a:prstGeom prst="rect">
            <a:avLst/>
          </a:prstGeom>
        </p:spPr>
        <p:txBody>
          <a:bodyPr wrap="square" lIns="0" tIns="0" rIns="0" bIns="0">
            <a:spAutoFit/>
          </a:bodyPr>
          <a:lstStyle/>
          <a:p>
            <a:pPr algn="r"/>
            <a:r>
              <a:rPr lang="en-US" sz="1600" b="1" dirty="0">
                <a:solidFill>
                  <a:srgbClr val="4B4B4B"/>
                </a:solidFill>
                <a:latin typeface="Raleway" charset="0"/>
                <a:ea typeface="Raleway" charset="0"/>
                <a:cs typeface="Raleway" charset="0"/>
              </a:rPr>
              <a:t>FORMACIÓN R</a:t>
            </a:r>
          </a:p>
          <a:p>
            <a:pPr algn="r"/>
            <a:r>
              <a:rPr lang="en-US" sz="1200" dirty="0" err="1">
                <a:solidFill>
                  <a:srgbClr val="4B4B4B"/>
                </a:solidFill>
                <a:latin typeface="Raleway" charset="0"/>
                <a:ea typeface="Raleway" charset="0"/>
                <a:cs typeface="Raleway" charset="0"/>
              </a:rPr>
              <a:t>Parte</a:t>
            </a:r>
            <a:r>
              <a:rPr lang="en-US" sz="1200" dirty="0">
                <a:solidFill>
                  <a:srgbClr val="4B4B4B"/>
                </a:solidFill>
                <a:latin typeface="Raleway" charset="0"/>
                <a:ea typeface="Raleway" charset="0"/>
                <a:cs typeface="Raleway" charset="0"/>
              </a:rPr>
              <a:t> 1: </a:t>
            </a:r>
            <a:r>
              <a:rPr lang="en-US" sz="1200" dirty="0" err="1">
                <a:solidFill>
                  <a:srgbClr val="4B4B4B"/>
                </a:solidFill>
                <a:latin typeface="Raleway" charset="0"/>
                <a:ea typeface="Raleway" charset="0"/>
                <a:cs typeface="Raleway" charset="0"/>
              </a:rPr>
              <a:t>Introducción</a:t>
            </a:r>
            <a:endParaRPr lang="en-US" sz="1200" dirty="0">
              <a:solidFill>
                <a:srgbClr val="4B4B4B"/>
              </a:solidFill>
              <a:latin typeface="Raleway" charset="0"/>
              <a:ea typeface="Raleway" charset="0"/>
              <a:cs typeface="Raleway" charset="0"/>
            </a:endParaRPr>
          </a:p>
        </p:txBody>
      </p:sp>
      <p:pic>
        <p:nvPicPr>
          <p:cNvPr id="10" name="Imagen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3376" y="207780"/>
            <a:ext cx="2040407" cy="720000"/>
          </a:xfrm>
          <a:prstGeom prst="rect">
            <a:avLst/>
          </a:prstGeom>
        </p:spPr>
      </p:pic>
      <p:pic>
        <p:nvPicPr>
          <p:cNvPr id="1026" name="Picture 2" descr="Resultado de imagen de R STUDIO logo">
            <a:extLst>
              <a:ext uri="{FF2B5EF4-FFF2-40B4-BE49-F238E27FC236}">
                <a16:creationId xmlns:a16="http://schemas.microsoft.com/office/drawing/2014/main" id="{30203B64-DA73-4A69-B21D-276289E7C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014" y="2146984"/>
            <a:ext cx="4572001" cy="1604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R  logo">
            <a:extLst>
              <a:ext uri="{FF2B5EF4-FFF2-40B4-BE49-F238E27FC236}">
                <a16:creationId xmlns:a16="http://schemas.microsoft.com/office/drawing/2014/main" id="{A32D8C4E-5607-4D80-B7A9-5EEFCD14A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702" y="739806"/>
            <a:ext cx="2229775" cy="172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06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b="1"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04FCD548-E007-447B-83CE-F996BB9B7DE1}"/>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21223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1041993" y="843826"/>
            <a:ext cx="7579493" cy="3167534"/>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latin typeface="+mj-lt"/>
                <a:cs typeface="Lato Light"/>
              </a:rPr>
              <a:t>R es un lenguaje </a:t>
            </a:r>
            <a:r>
              <a:rPr lang="es-ES" sz="1400" dirty="0" err="1">
                <a:latin typeface="+mj-lt"/>
                <a:cs typeface="Lato Light"/>
              </a:rPr>
              <a:t>intrepretado</a:t>
            </a:r>
            <a:r>
              <a:rPr lang="es-ES" sz="1400" dirty="0">
                <a:latin typeface="+mj-lt"/>
                <a:cs typeface="Lato Light"/>
              </a:rPr>
              <a:t> e interactivo: Se basa en escribir instrucciones matemáticas y el motor de R ejecuta y muestra el resultado</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Normalmente, la forma de trabajar es codificar el programa en un script con extensión *.R para ir ejecutando secuencialmente partes y ver los resultados en la consola</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También se puede ejecutar directamente un script desde el </a:t>
            </a:r>
            <a:r>
              <a:rPr lang="es-ES" sz="1400" dirty="0" err="1">
                <a:latin typeface="+mj-lt"/>
                <a:cs typeface="Lato Light"/>
              </a:rPr>
              <a:t>cmd</a:t>
            </a:r>
            <a:r>
              <a:rPr lang="es-ES" sz="1400" dirty="0">
                <a:latin typeface="+mj-lt"/>
                <a:cs typeface="Lato Light"/>
              </a:rPr>
              <a:t>/terminal escribiendo:</a:t>
            </a:r>
          </a:p>
          <a:p>
            <a:pPr marL="628650" lvl="1" indent="-171450">
              <a:lnSpc>
                <a:spcPts val="1275"/>
              </a:lnSpc>
              <a:buFont typeface="Arial" panose="020B0604020202020204" pitchFamily="34" charset="0"/>
              <a:buChar char="•"/>
              <a:defRPr/>
            </a:pPr>
            <a:r>
              <a:rPr lang="es-ES" sz="1400" dirty="0" err="1">
                <a:latin typeface="+mj-lt"/>
                <a:cs typeface="Lato Light"/>
              </a:rPr>
              <a:t>Rscript</a:t>
            </a:r>
            <a:r>
              <a:rPr lang="es-ES" sz="1400" dirty="0">
                <a:latin typeface="+mj-lt"/>
                <a:cs typeface="Lato Light"/>
              </a:rPr>
              <a:t> </a:t>
            </a:r>
            <a:r>
              <a:rPr lang="es-ES" sz="1400" dirty="0" err="1">
                <a:latin typeface="+mj-lt"/>
                <a:cs typeface="Lato Light"/>
              </a:rPr>
              <a:t>mi_script.R</a:t>
            </a:r>
            <a:endParaRPr lang="es-ES" sz="1400" dirty="0">
              <a:latin typeface="+mj-lt"/>
              <a:cs typeface="Lato Light"/>
            </a:endParaRPr>
          </a:p>
          <a:p>
            <a:pPr marL="628650" lvl="1"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Para escribir comentarios hemos de usar el carácter # al principio de la línea de código:</a:t>
            </a:r>
          </a:p>
          <a:p>
            <a:pPr marL="628650" lvl="1" indent="-171450">
              <a:lnSpc>
                <a:spcPts val="1275"/>
              </a:lnSpc>
              <a:buFont typeface="Arial" panose="020B0604020202020204" pitchFamily="34" charset="0"/>
              <a:buChar char="•"/>
              <a:defRPr/>
            </a:pPr>
            <a:r>
              <a:rPr lang="es-ES" sz="1400" dirty="0">
                <a:solidFill>
                  <a:srgbClr val="00B050"/>
                </a:solidFill>
                <a:latin typeface="+mj-lt"/>
                <a:cs typeface="Lato Light"/>
              </a:rPr>
              <a:t>#Esto es un comentario</a:t>
            </a:r>
          </a:p>
          <a:p>
            <a:pPr marL="628650" lvl="1"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Por ahora R no dispone de un carácter para comentar varias líneas (tipo /* de SQL)</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El punto y coma (;) permite la ejecución de diferentes instrucciones en una sola línea, viendo por la consola el resultado secuencial de todas ellas</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p:txBody>
      </p:sp>
      <p:pic>
        <p:nvPicPr>
          <p:cNvPr id="24" name="Imagen 23">
            <a:extLst>
              <a:ext uri="{FF2B5EF4-FFF2-40B4-BE49-F238E27FC236}">
                <a16:creationId xmlns:a16="http://schemas.microsoft.com/office/drawing/2014/main" id="{75F1E11E-1062-439B-B43E-C4A6BB63B7CD}"/>
              </a:ext>
            </a:extLst>
          </p:cNvPr>
          <p:cNvPicPr>
            <a:picLocks noChangeAspect="1"/>
          </p:cNvPicPr>
          <p:nvPr/>
        </p:nvPicPr>
        <p:blipFill>
          <a:blip r:embed="rId2"/>
          <a:stretch>
            <a:fillRect/>
          </a:stretch>
        </p:blipFill>
        <p:spPr>
          <a:xfrm>
            <a:off x="3069224" y="3662502"/>
            <a:ext cx="2312671" cy="470374"/>
          </a:xfrm>
          <a:prstGeom prst="rect">
            <a:avLst/>
          </a:prstGeom>
        </p:spPr>
      </p:pic>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Identificadores, palabras reservadas y comentarios</a:t>
            </a:r>
          </a:p>
        </p:txBody>
      </p:sp>
      <p:sp>
        <p:nvSpPr>
          <p:cNvPr id="5" name="Marcador de número de diapositiva 1">
            <a:extLst>
              <a:ext uri="{FF2B5EF4-FFF2-40B4-BE49-F238E27FC236}">
                <a16:creationId xmlns:a16="http://schemas.microsoft.com/office/drawing/2014/main" id="{3F309748-AF66-440B-B66A-AC6956D1CCF2}"/>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11</a:t>
            </a:fld>
            <a:endParaRPr lang="en-US" sz="800" dirty="0">
              <a:solidFill>
                <a:prstClr val="black">
                  <a:tint val="75000"/>
                </a:prstClr>
              </a:solidFill>
            </a:endParaRPr>
          </a:p>
        </p:txBody>
      </p:sp>
    </p:spTree>
    <p:extLst>
      <p:ext uri="{BB962C8B-B14F-4D97-AF65-F5344CB8AC3E}">
        <p14:creationId xmlns:p14="http://schemas.microsoft.com/office/powerpoint/2010/main" val="172234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1041993" y="843826"/>
            <a:ext cx="7579493" cy="3167534"/>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latin typeface="+mj-lt"/>
                <a:cs typeface="Lato Light"/>
              </a:rPr>
              <a:t>Palabras reservadas en R</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Cada variable (para cualquier tipo de dato) debe tener un nombre para poder ser guardada en el </a:t>
            </a:r>
            <a:r>
              <a:rPr lang="es-ES" sz="1400" dirty="0" err="1">
                <a:latin typeface="+mj-lt"/>
                <a:cs typeface="Lato Light"/>
              </a:rPr>
              <a:t>workspace</a:t>
            </a:r>
            <a:r>
              <a:rPr lang="es-ES" sz="1400" dirty="0">
                <a:latin typeface="+mj-lt"/>
                <a:cs typeface="Lato Light"/>
              </a:rPr>
              <a:t> de R.</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R admite nombres de variables consistentes en letras, números, puntos y guion bajo.</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El nombre de la variable debe empezar con una letra o un punto no seguido de un número (en este caso la variable no se mostrará en el </a:t>
            </a:r>
            <a:r>
              <a:rPr lang="es-ES" sz="1400" dirty="0" err="1">
                <a:latin typeface="+mj-lt"/>
                <a:cs typeface="Lato Light"/>
              </a:rPr>
              <a:t>workspace</a:t>
            </a:r>
            <a:r>
              <a:rPr lang="es-ES" sz="1400" dirty="0">
                <a:latin typeface="+mj-lt"/>
                <a:cs typeface="Lato Light"/>
              </a:rPr>
              <a:t>)</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Para crear variables, podemos usar los comandos ‘=‘ o ‘&lt;-’: Asigna el valor a la variable</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Identificadores, palabras reservadas y comentarios</a:t>
            </a:r>
          </a:p>
        </p:txBody>
      </p:sp>
      <p:sp>
        <p:nvSpPr>
          <p:cNvPr id="5" name="object 16">
            <a:extLst>
              <a:ext uri="{FF2B5EF4-FFF2-40B4-BE49-F238E27FC236}">
                <a16:creationId xmlns:a16="http://schemas.microsoft.com/office/drawing/2014/main" id="{B7500410-A6DA-42B2-84DA-946D28A52D5E}"/>
              </a:ext>
            </a:extLst>
          </p:cNvPr>
          <p:cNvSpPr txBox="1"/>
          <p:nvPr/>
        </p:nvSpPr>
        <p:spPr>
          <a:xfrm>
            <a:off x="1672743" y="1006779"/>
            <a:ext cx="1659316" cy="689991"/>
          </a:xfrm>
          <a:prstGeom prst="rect">
            <a:avLst/>
          </a:prstGeom>
        </p:spPr>
        <p:txBody>
          <a:bodyPr wrap="square" lIns="0" tIns="0" rIns="0" bIns="0" rtlCol="0">
            <a:noAutofit/>
          </a:bodyPr>
          <a:lstStyle/>
          <a:p>
            <a:pPr marL="1181328" marR="166797" defTabSz="0">
              <a:lnSpc>
                <a:spcPts val="1580"/>
              </a:lnSpc>
              <a:spcBef>
                <a:spcPts val="435"/>
              </a:spcBef>
            </a:pPr>
            <a:r>
              <a:rPr sz="1350" spc="-3" dirty="0">
                <a:solidFill>
                  <a:schemeClr val="accent2"/>
                </a:solidFill>
                <a:latin typeface="Consolas"/>
                <a:cs typeface="Consolas"/>
              </a:rPr>
              <a:t>if </a:t>
            </a:r>
            <a:endParaRPr sz="1350" dirty="0">
              <a:solidFill>
                <a:schemeClr val="accent2"/>
              </a:solidFill>
              <a:latin typeface="Consolas"/>
              <a:cs typeface="Consolas"/>
            </a:endParaRPr>
          </a:p>
          <a:p>
            <a:pPr marL="1181328" marR="166797" defTabSz="0">
              <a:lnSpc>
                <a:spcPts val="1580"/>
              </a:lnSpc>
              <a:spcBef>
                <a:spcPts val="407"/>
              </a:spcBef>
            </a:pPr>
            <a:r>
              <a:rPr sz="1350" spc="-3" dirty="0">
                <a:solidFill>
                  <a:schemeClr val="accent2"/>
                </a:solidFill>
                <a:latin typeface="Consolas"/>
                <a:cs typeface="Consolas"/>
              </a:rPr>
              <a:t>for</a:t>
            </a:r>
            <a:endParaRPr sz="1350" dirty="0">
              <a:solidFill>
                <a:schemeClr val="accent2"/>
              </a:solidFill>
              <a:latin typeface="Consolas"/>
              <a:cs typeface="Consolas"/>
            </a:endParaRPr>
          </a:p>
          <a:p>
            <a:pPr marR="9525" algn="r" defTabSz="0">
              <a:lnSpc>
                <a:spcPts val="1538"/>
              </a:lnSpc>
              <a:spcBef>
                <a:spcPts val="485"/>
              </a:spcBef>
            </a:pPr>
            <a:r>
              <a:rPr sz="2025" spc="-3" baseline="1581" dirty="0">
                <a:solidFill>
                  <a:schemeClr val="accent2"/>
                </a:solidFill>
                <a:latin typeface="Consolas"/>
                <a:cs typeface="Consolas"/>
              </a:rPr>
              <a:t>FALSE</a:t>
            </a:r>
            <a:endParaRPr sz="1350" dirty="0">
              <a:solidFill>
                <a:schemeClr val="accent2"/>
              </a:solidFill>
              <a:latin typeface="Consolas"/>
              <a:cs typeface="Consolas"/>
            </a:endParaRPr>
          </a:p>
        </p:txBody>
      </p:sp>
      <p:sp>
        <p:nvSpPr>
          <p:cNvPr id="6" name="object 15">
            <a:extLst>
              <a:ext uri="{FF2B5EF4-FFF2-40B4-BE49-F238E27FC236}">
                <a16:creationId xmlns:a16="http://schemas.microsoft.com/office/drawing/2014/main" id="{6469D853-25C5-4EF5-AFE0-F722E7BD0A39}"/>
              </a:ext>
            </a:extLst>
          </p:cNvPr>
          <p:cNvSpPr txBox="1"/>
          <p:nvPr/>
        </p:nvSpPr>
        <p:spPr>
          <a:xfrm>
            <a:off x="3618358" y="1032903"/>
            <a:ext cx="419537" cy="689991"/>
          </a:xfrm>
          <a:prstGeom prst="rect">
            <a:avLst/>
          </a:prstGeom>
        </p:spPr>
        <p:txBody>
          <a:bodyPr wrap="square" lIns="0" tIns="0" rIns="0" bIns="0" rtlCol="0">
            <a:noAutofit/>
          </a:bodyPr>
          <a:lstStyle/>
          <a:p>
            <a:pPr marL="9525">
              <a:lnSpc>
                <a:spcPts val="1417"/>
              </a:lnSpc>
              <a:spcBef>
                <a:spcPts val="71"/>
              </a:spcBef>
            </a:pPr>
            <a:r>
              <a:rPr sz="2025" spc="-3" baseline="1581" dirty="0">
                <a:solidFill>
                  <a:schemeClr val="accent2"/>
                </a:solidFill>
                <a:latin typeface="Consolas"/>
                <a:cs typeface="Consolas"/>
              </a:rPr>
              <a:t>else</a:t>
            </a:r>
            <a:endParaRPr sz="1350" dirty="0">
              <a:solidFill>
                <a:schemeClr val="accent2"/>
              </a:solidFill>
              <a:latin typeface="Consolas"/>
              <a:cs typeface="Consolas"/>
            </a:endParaRPr>
          </a:p>
          <a:p>
            <a:pPr marL="9525" marR="25717">
              <a:lnSpc>
                <a:spcPct val="97574"/>
              </a:lnSpc>
              <a:spcBef>
                <a:spcPts val="337"/>
              </a:spcBef>
            </a:pPr>
            <a:r>
              <a:rPr sz="1350" spc="-3" dirty="0">
                <a:solidFill>
                  <a:schemeClr val="accent2"/>
                </a:solidFill>
                <a:latin typeface="Consolas"/>
                <a:cs typeface="Consolas"/>
              </a:rPr>
              <a:t>in</a:t>
            </a:r>
            <a:endParaRPr sz="1350" dirty="0">
              <a:solidFill>
                <a:schemeClr val="accent2"/>
              </a:solidFill>
              <a:latin typeface="Consolas"/>
              <a:cs typeface="Consolas"/>
            </a:endParaRPr>
          </a:p>
          <a:p>
            <a:pPr marL="9525">
              <a:lnSpc>
                <a:spcPct val="97574"/>
              </a:lnSpc>
              <a:spcBef>
                <a:spcPts val="363"/>
              </a:spcBef>
            </a:pPr>
            <a:r>
              <a:rPr sz="1350" spc="-3" dirty="0">
                <a:solidFill>
                  <a:schemeClr val="accent2"/>
                </a:solidFill>
                <a:latin typeface="Consolas"/>
                <a:cs typeface="Consolas"/>
              </a:rPr>
              <a:t>NULL</a:t>
            </a:r>
            <a:endParaRPr sz="1350" dirty="0">
              <a:solidFill>
                <a:schemeClr val="accent2"/>
              </a:solidFill>
              <a:latin typeface="Consolas"/>
              <a:cs typeface="Consolas"/>
            </a:endParaRPr>
          </a:p>
        </p:txBody>
      </p:sp>
      <p:sp>
        <p:nvSpPr>
          <p:cNvPr id="7" name="object 14">
            <a:extLst>
              <a:ext uri="{FF2B5EF4-FFF2-40B4-BE49-F238E27FC236}">
                <a16:creationId xmlns:a16="http://schemas.microsoft.com/office/drawing/2014/main" id="{CDA8F06F-0792-431E-9880-52CD5084A43E}"/>
              </a:ext>
            </a:extLst>
          </p:cNvPr>
          <p:cNvSpPr txBox="1"/>
          <p:nvPr/>
        </p:nvSpPr>
        <p:spPr>
          <a:xfrm>
            <a:off x="4392359" y="1032903"/>
            <a:ext cx="608804" cy="689991"/>
          </a:xfrm>
          <a:prstGeom prst="rect">
            <a:avLst/>
          </a:prstGeom>
        </p:spPr>
        <p:txBody>
          <a:bodyPr wrap="square" lIns="0" tIns="0" rIns="0" bIns="0" rtlCol="0">
            <a:noAutofit/>
          </a:bodyPr>
          <a:lstStyle/>
          <a:p>
            <a:pPr marL="9525">
              <a:lnSpc>
                <a:spcPts val="1417"/>
              </a:lnSpc>
              <a:spcBef>
                <a:spcPts val="71"/>
              </a:spcBef>
            </a:pPr>
            <a:r>
              <a:rPr sz="2025" spc="-3" baseline="1581" dirty="0">
                <a:solidFill>
                  <a:schemeClr val="accent2"/>
                </a:solidFill>
                <a:latin typeface="Consolas"/>
                <a:cs typeface="Consolas"/>
              </a:rPr>
              <a:t>repe</a:t>
            </a:r>
            <a:r>
              <a:rPr sz="2025" spc="3" baseline="1581" dirty="0">
                <a:solidFill>
                  <a:schemeClr val="accent2"/>
                </a:solidFill>
                <a:latin typeface="Consolas"/>
                <a:cs typeface="Consolas"/>
              </a:rPr>
              <a:t>a</a:t>
            </a:r>
            <a:r>
              <a:rPr sz="2025" baseline="1581" dirty="0">
                <a:solidFill>
                  <a:schemeClr val="accent2"/>
                </a:solidFill>
                <a:latin typeface="Consolas"/>
                <a:cs typeface="Consolas"/>
              </a:rPr>
              <a:t>t</a:t>
            </a:r>
            <a:endParaRPr sz="1350" dirty="0">
              <a:solidFill>
                <a:schemeClr val="accent2"/>
              </a:solidFill>
              <a:latin typeface="Consolas"/>
              <a:cs typeface="Consolas"/>
            </a:endParaRPr>
          </a:p>
          <a:p>
            <a:pPr marL="9525" marR="25717">
              <a:lnSpc>
                <a:spcPct val="97574"/>
              </a:lnSpc>
              <a:spcBef>
                <a:spcPts val="337"/>
              </a:spcBef>
            </a:pPr>
            <a:r>
              <a:rPr sz="1350" spc="-3" dirty="0">
                <a:solidFill>
                  <a:schemeClr val="accent2"/>
                </a:solidFill>
                <a:latin typeface="Consolas"/>
                <a:cs typeface="Consolas"/>
              </a:rPr>
              <a:t>next</a:t>
            </a:r>
            <a:endParaRPr sz="1350" dirty="0">
              <a:solidFill>
                <a:schemeClr val="accent2"/>
              </a:solidFill>
              <a:latin typeface="Consolas"/>
              <a:cs typeface="Consolas"/>
            </a:endParaRPr>
          </a:p>
          <a:p>
            <a:pPr marL="9525" marR="25717">
              <a:lnSpc>
                <a:spcPct val="97574"/>
              </a:lnSpc>
              <a:spcBef>
                <a:spcPts val="363"/>
              </a:spcBef>
            </a:pPr>
            <a:r>
              <a:rPr sz="1350" spc="-3" dirty="0">
                <a:solidFill>
                  <a:schemeClr val="accent2"/>
                </a:solidFill>
                <a:latin typeface="Consolas"/>
                <a:cs typeface="Consolas"/>
              </a:rPr>
              <a:t>Inf</a:t>
            </a:r>
            <a:endParaRPr sz="1350" dirty="0">
              <a:solidFill>
                <a:schemeClr val="accent2"/>
              </a:solidFill>
              <a:latin typeface="Consolas"/>
              <a:cs typeface="Consolas"/>
            </a:endParaRPr>
          </a:p>
        </p:txBody>
      </p:sp>
      <p:sp>
        <p:nvSpPr>
          <p:cNvPr id="8" name="object 13">
            <a:extLst>
              <a:ext uri="{FF2B5EF4-FFF2-40B4-BE49-F238E27FC236}">
                <a16:creationId xmlns:a16="http://schemas.microsoft.com/office/drawing/2014/main" id="{1E27CC08-1BA6-4CAF-86D1-A8629D494B43}"/>
              </a:ext>
            </a:extLst>
          </p:cNvPr>
          <p:cNvSpPr txBox="1"/>
          <p:nvPr/>
        </p:nvSpPr>
        <p:spPr>
          <a:xfrm>
            <a:off x="5231484" y="1032903"/>
            <a:ext cx="517625" cy="689991"/>
          </a:xfrm>
          <a:prstGeom prst="rect">
            <a:avLst/>
          </a:prstGeom>
        </p:spPr>
        <p:txBody>
          <a:bodyPr wrap="square" lIns="0" tIns="0" rIns="0" bIns="0" rtlCol="0">
            <a:noAutofit/>
          </a:bodyPr>
          <a:lstStyle/>
          <a:p>
            <a:pPr marL="9525" marR="4395">
              <a:lnSpc>
                <a:spcPts val="1417"/>
              </a:lnSpc>
              <a:spcBef>
                <a:spcPts val="71"/>
              </a:spcBef>
            </a:pPr>
            <a:r>
              <a:rPr sz="2025" spc="-3" baseline="1581" dirty="0">
                <a:solidFill>
                  <a:schemeClr val="accent2"/>
                </a:solidFill>
                <a:latin typeface="Consolas"/>
                <a:cs typeface="Consolas"/>
              </a:rPr>
              <a:t>while</a:t>
            </a:r>
            <a:endParaRPr sz="1350" dirty="0">
              <a:solidFill>
                <a:schemeClr val="accent2"/>
              </a:solidFill>
              <a:latin typeface="Consolas"/>
              <a:cs typeface="Consolas"/>
            </a:endParaRPr>
          </a:p>
          <a:p>
            <a:pPr marL="9525">
              <a:lnSpc>
                <a:spcPct val="97574"/>
              </a:lnSpc>
              <a:spcBef>
                <a:spcPts val="337"/>
              </a:spcBef>
            </a:pPr>
            <a:r>
              <a:rPr sz="1350" spc="-3" dirty="0">
                <a:solidFill>
                  <a:schemeClr val="accent2"/>
                </a:solidFill>
                <a:latin typeface="Consolas"/>
                <a:cs typeface="Consolas"/>
              </a:rPr>
              <a:t>break</a:t>
            </a:r>
            <a:endParaRPr sz="1350" dirty="0">
              <a:solidFill>
                <a:schemeClr val="accent2"/>
              </a:solidFill>
              <a:latin typeface="Consolas"/>
              <a:cs typeface="Consolas"/>
            </a:endParaRPr>
          </a:p>
          <a:p>
            <a:pPr marL="9525" marR="30113">
              <a:lnSpc>
                <a:spcPct val="97574"/>
              </a:lnSpc>
              <a:spcBef>
                <a:spcPts val="363"/>
              </a:spcBef>
            </a:pPr>
            <a:r>
              <a:rPr sz="1350" spc="-3" dirty="0">
                <a:solidFill>
                  <a:schemeClr val="accent2"/>
                </a:solidFill>
                <a:latin typeface="Consolas"/>
                <a:cs typeface="Consolas"/>
              </a:rPr>
              <a:t>Na</a:t>
            </a:r>
            <a:endParaRPr sz="1350" dirty="0">
              <a:solidFill>
                <a:schemeClr val="accent2"/>
              </a:solidFill>
              <a:latin typeface="Consolas"/>
              <a:cs typeface="Consolas"/>
            </a:endParaRPr>
          </a:p>
        </p:txBody>
      </p:sp>
      <p:sp>
        <p:nvSpPr>
          <p:cNvPr id="9" name="object 12">
            <a:extLst>
              <a:ext uri="{FF2B5EF4-FFF2-40B4-BE49-F238E27FC236}">
                <a16:creationId xmlns:a16="http://schemas.microsoft.com/office/drawing/2014/main" id="{DA012C04-8458-4032-BE8D-E3A182CB2E16}"/>
              </a:ext>
            </a:extLst>
          </p:cNvPr>
          <p:cNvSpPr txBox="1"/>
          <p:nvPr/>
        </p:nvSpPr>
        <p:spPr>
          <a:xfrm>
            <a:off x="6006725" y="1032903"/>
            <a:ext cx="796370" cy="689991"/>
          </a:xfrm>
          <a:prstGeom prst="rect">
            <a:avLst/>
          </a:prstGeom>
        </p:spPr>
        <p:txBody>
          <a:bodyPr wrap="square" lIns="0" tIns="0" rIns="0" bIns="0" rtlCol="0">
            <a:noAutofit/>
          </a:bodyPr>
          <a:lstStyle/>
          <a:p>
            <a:pPr marL="9525">
              <a:lnSpc>
                <a:spcPts val="1417"/>
              </a:lnSpc>
              <a:spcBef>
                <a:spcPts val="71"/>
              </a:spcBef>
            </a:pPr>
            <a:r>
              <a:rPr sz="2025" spc="-3" baseline="1581" dirty="0">
                <a:solidFill>
                  <a:schemeClr val="accent2"/>
                </a:solidFill>
                <a:latin typeface="Consolas"/>
                <a:cs typeface="Consolas"/>
              </a:rPr>
              <a:t>func</a:t>
            </a:r>
            <a:r>
              <a:rPr sz="2025" spc="3" baseline="1581" dirty="0">
                <a:solidFill>
                  <a:schemeClr val="accent2"/>
                </a:solidFill>
                <a:latin typeface="Consolas"/>
                <a:cs typeface="Consolas"/>
              </a:rPr>
              <a:t>t</a:t>
            </a:r>
            <a:r>
              <a:rPr sz="2025" spc="-3" baseline="1581" dirty="0">
                <a:solidFill>
                  <a:schemeClr val="accent2"/>
                </a:solidFill>
                <a:latin typeface="Consolas"/>
                <a:cs typeface="Consolas"/>
              </a:rPr>
              <a:t>io</a:t>
            </a:r>
            <a:r>
              <a:rPr sz="2025" baseline="1581" dirty="0">
                <a:solidFill>
                  <a:schemeClr val="accent2"/>
                </a:solidFill>
                <a:latin typeface="Consolas"/>
                <a:cs typeface="Consolas"/>
              </a:rPr>
              <a:t>n</a:t>
            </a:r>
            <a:endParaRPr sz="1350" dirty="0">
              <a:solidFill>
                <a:schemeClr val="accent2"/>
              </a:solidFill>
              <a:latin typeface="Consolas"/>
              <a:cs typeface="Consolas"/>
            </a:endParaRPr>
          </a:p>
          <a:p>
            <a:pPr marL="9525" marR="381963">
              <a:lnSpc>
                <a:spcPct val="120370"/>
              </a:lnSpc>
              <a:spcBef>
                <a:spcPts val="330"/>
              </a:spcBef>
            </a:pPr>
            <a:r>
              <a:rPr sz="1350" spc="-3" dirty="0">
                <a:solidFill>
                  <a:schemeClr val="accent2"/>
                </a:solidFill>
                <a:latin typeface="Consolas"/>
                <a:cs typeface="Consolas"/>
              </a:rPr>
              <a:t>TRUE NNA</a:t>
            </a:r>
            <a:endParaRPr sz="1350" dirty="0">
              <a:solidFill>
                <a:schemeClr val="accent2"/>
              </a:solidFill>
              <a:latin typeface="Consolas"/>
              <a:cs typeface="Consolas"/>
            </a:endParaRPr>
          </a:p>
        </p:txBody>
      </p:sp>
      <p:pic>
        <p:nvPicPr>
          <p:cNvPr id="4" name="Imagen 3">
            <a:extLst>
              <a:ext uri="{FF2B5EF4-FFF2-40B4-BE49-F238E27FC236}">
                <a16:creationId xmlns:a16="http://schemas.microsoft.com/office/drawing/2014/main" id="{F0873734-1BD3-4021-9CCE-821D720DC3E3}"/>
              </a:ext>
            </a:extLst>
          </p:cNvPr>
          <p:cNvPicPr>
            <a:picLocks noChangeAspect="1"/>
          </p:cNvPicPr>
          <p:nvPr/>
        </p:nvPicPr>
        <p:blipFill>
          <a:blip r:embed="rId2"/>
          <a:stretch>
            <a:fillRect/>
          </a:stretch>
        </p:blipFill>
        <p:spPr>
          <a:xfrm>
            <a:off x="679270" y="3786018"/>
            <a:ext cx="5414554" cy="828837"/>
          </a:xfrm>
          <a:prstGeom prst="rect">
            <a:avLst/>
          </a:prstGeom>
        </p:spPr>
      </p:pic>
      <p:pic>
        <p:nvPicPr>
          <p:cNvPr id="13" name="Imagen 12">
            <a:extLst>
              <a:ext uri="{FF2B5EF4-FFF2-40B4-BE49-F238E27FC236}">
                <a16:creationId xmlns:a16="http://schemas.microsoft.com/office/drawing/2014/main" id="{B2F54674-A064-4DC9-9BCA-86562F7743CA}"/>
              </a:ext>
            </a:extLst>
          </p:cNvPr>
          <p:cNvPicPr>
            <a:picLocks noChangeAspect="1"/>
          </p:cNvPicPr>
          <p:nvPr/>
        </p:nvPicPr>
        <p:blipFill>
          <a:blip r:embed="rId3"/>
          <a:stretch>
            <a:fillRect/>
          </a:stretch>
        </p:blipFill>
        <p:spPr>
          <a:xfrm>
            <a:off x="6339595" y="3688121"/>
            <a:ext cx="1824673" cy="1249973"/>
          </a:xfrm>
          <a:prstGeom prst="rect">
            <a:avLst/>
          </a:prstGeom>
        </p:spPr>
      </p:pic>
      <p:sp>
        <p:nvSpPr>
          <p:cNvPr id="11" name="Marcador de número de diapositiva 1">
            <a:extLst>
              <a:ext uri="{FF2B5EF4-FFF2-40B4-BE49-F238E27FC236}">
                <a16:creationId xmlns:a16="http://schemas.microsoft.com/office/drawing/2014/main" id="{2BD9B771-A1BE-4E90-84BB-A5F95E10EC2A}"/>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12</a:t>
            </a:fld>
            <a:endParaRPr lang="en-US" sz="800" dirty="0">
              <a:solidFill>
                <a:prstClr val="black">
                  <a:tint val="75000"/>
                </a:prstClr>
              </a:solidFill>
            </a:endParaRPr>
          </a:p>
        </p:txBody>
      </p:sp>
    </p:spTree>
    <p:extLst>
      <p:ext uri="{BB962C8B-B14F-4D97-AF65-F5344CB8AC3E}">
        <p14:creationId xmlns:p14="http://schemas.microsoft.com/office/powerpoint/2010/main" val="113529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b="1"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B4709250-25DD-4F71-B823-A64625A9AF5B}"/>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69288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1041994" y="843826"/>
            <a:ext cx="7429270" cy="4001095"/>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latin typeface="+mj-lt"/>
                <a:cs typeface="Lato Light"/>
              </a:rPr>
              <a:t>Los tipos de las variables no se declaran. El tipo de datos es determinado por el intérprete de R</a:t>
            </a:r>
          </a:p>
          <a:p>
            <a:pPr marL="628650" lvl="1" indent="-171450">
              <a:lnSpc>
                <a:spcPts val="1275"/>
              </a:lnSpc>
              <a:buFont typeface="Arial" panose="020B0604020202020204" pitchFamily="34" charset="0"/>
              <a:buChar char="•"/>
              <a:defRPr/>
            </a:pPr>
            <a:r>
              <a:rPr lang="es-ES" sz="1400" dirty="0">
                <a:latin typeface="+mj-lt"/>
                <a:cs typeface="Lato Light"/>
              </a:rPr>
              <a:t>Var1 &lt;- ‘Hola’ </a:t>
            </a:r>
            <a:r>
              <a:rPr lang="es-ES" sz="1400" dirty="0">
                <a:solidFill>
                  <a:srgbClr val="00B050"/>
                </a:solidFill>
                <a:latin typeface="+mj-lt"/>
                <a:cs typeface="Lato Light"/>
              </a:rPr>
              <a:t>#</a:t>
            </a:r>
            <a:r>
              <a:rPr lang="es-ES" sz="1400" dirty="0" err="1">
                <a:solidFill>
                  <a:srgbClr val="00B050"/>
                </a:solidFill>
                <a:latin typeface="+mj-lt"/>
                <a:cs typeface="Lato Light"/>
              </a:rPr>
              <a:t>character</a:t>
            </a:r>
            <a:endParaRPr lang="es-ES" sz="1400" dirty="0">
              <a:solidFill>
                <a:srgbClr val="00B050"/>
              </a:solidFill>
              <a:latin typeface="+mj-lt"/>
              <a:cs typeface="Lato Light"/>
            </a:endParaRPr>
          </a:p>
          <a:p>
            <a:pPr marL="628650" lvl="1" indent="-171450">
              <a:lnSpc>
                <a:spcPts val="1275"/>
              </a:lnSpc>
              <a:buFont typeface="Arial" panose="020B0604020202020204" pitchFamily="34" charset="0"/>
              <a:buChar char="•"/>
              <a:defRPr/>
            </a:pPr>
            <a:r>
              <a:rPr lang="es-ES" sz="1400" dirty="0">
                <a:latin typeface="+mj-lt"/>
                <a:cs typeface="Lato Light"/>
              </a:rPr>
              <a:t>Var2 &lt;- 2 </a:t>
            </a:r>
            <a:r>
              <a:rPr lang="es-ES" sz="1400" dirty="0">
                <a:solidFill>
                  <a:srgbClr val="00B050"/>
                </a:solidFill>
                <a:latin typeface="+mj-lt"/>
                <a:cs typeface="Lato Light"/>
              </a:rPr>
              <a:t>#</a:t>
            </a:r>
            <a:r>
              <a:rPr lang="es-ES" sz="1400" dirty="0" err="1">
                <a:solidFill>
                  <a:srgbClr val="00B050"/>
                </a:solidFill>
                <a:latin typeface="+mj-lt"/>
                <a:cs typeface="Lato Light"/>
              </a:rPr>
              <a:t>numeric</a:t>
            </a:r>
            <a:endParaRPr lang="es-ES" sz="1400" dirty="0">
              <a:solidFill>
                <a:srgbClr val="00B050"/>
              </a:solidFill>
              <a:latin typeface="+mj-lt"/>
              <a:cs typeface="Lato Light"/>
            </a:endParaRPr>
          </a:p>
          <a:p>
            <a:pPr marL="628650" lvl="1" indent="-171450">
              <a:lnSpc>
                <a:spcPts val="1275"/>
              </a:lnSpc>
              <a:buFont typeface="Arial" panose="020B0604020202020204" pitchFamily="34" charset="0"/>
              <a:buChar char="•"/>
              <a:defRPr/>
            </a:pPr>
            <a:endParaRPr lang="es-ES" sz="1400" dirty="0">
              <a:solidFill>
                <a:srgbClr val="00B050"/>
              </a:solidFill>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Existen 5 tipos de datos:</a:t>
            </a:r>
          </a:p>
          <a:p>
            <a:pPr marL="628650" lvl="1" indent="-171450">
              <a:lnSpc>
                <a:spcPts val="1275"/>
              </a:lnSpc>
              <a:buFont typeface="Arial" panose="020B0604020202020204" pitchFamily="34" charset="0"/>
              <a:buChar char="•"/>
              <a:defRPr/>
            </a:pPr>
            <a:r>
              <a:rPr lang="es-ES" sz="1400" b="1" dirty="0" err="1">
                <a:latin typeface="+mj-lt"/>
                <a:cs typeface="Lato Light"/>
              </a:rPr>
              <a:t>Logical</a:t>
            </a:r>
            <a:endParaRPr lang="es-ES" sz="1400" b="1" dirty="0">
              <a:latin typeface="+mj-lt"/>
              <a:cs typeface="Lato Light"/>
            </a:endParaRPr>
          </a:p>
          <a:p>
            <a:pPr marL="628650" lvl="1" indent="-171450">
              <a:lnSpc>
                <a:spcPts val="1275"/>
              </a:lnSpc>
              <a:buFont typeface="Arial" panose="020B0604020202020204" pitchFamily="34" charset="0"/>
              <a:buChar char="•"/>
              <a:defRPr/>
            </a:pPr>
            <a:r>
              <a:rPr lang="es-ES" sz="1400" b="1" dirty="0" err="1">
                <a:latin typeface="+mj-lt"/>
                <a:cs typeface="Lato Light"/>
              </a:rPr>
              <a:t>Numeric</a:t>
            </a:r>
            <a:endParaRPr lang="es-ES" sz="1400" b="1" dirty="0">
              <a:latin typeface="+mj-lt"/>
              <a:cs typeface="Lato Light"/>
            </a:endParaRPr>
          </a:p>
          <a:p>
            <a:pPr marL="628650" lvl="1" indent="-171450">
              <a:lnSpc>
                <a:spcPts val="1275"/>
              </a:lnSpc>
              <a:buFont typeface="Arial" panose="020B0604020202020204" pitchFamily="34" charset="0"/>
              <a:buChar char="•"/>
              <a:defRPr/>
            </a:pPr>
            <a:r>
              <a:rPr lang="es-ES" sz="1400" b="1" dirty="0" err="1">
                <a:latin typeface="+mj-lt"/>
                <a:cs typeface="Lato Light"/>
              </a:rPr>
              <a:t>Integer</a:t>
            </a:r>
            <a:endParaRPr lang="es-ES" sz="1400" b="1" dirty="0">
              <a:latin typeface="+mj-lt"/>
              <a:cs typeface="Lato Light"/>
            </a:endParaRPr>
          </a:p>
          <a:p>
            <a:pPr marL="628650" lvl="1" indent="-171450">
              <a:lnSpc>
                <a:spcPts val="1275"/>
              </a:lnSpc>
              <a:buFont typeface="Arial" panose="020B0604020202020204" pitchFamily="34" charset="0"/>
              <a:buChar char="•"/>
              <a:defRPr/>
            </a:pPr>
            <a:r>
              <a:rPr lang="es-ES" sz="1400" b="1" dirty="0" err="1">
                <a:latin typeface="+mj-lt"/>
                <a:cs typeface="Lato Light"/>
              </a:rPr>
              <a:t>Complex</a:t>
            </a:r>
            <a:endParaRPr lang="es-ES" sz="1400" b="1" dirty="0">
              <a:latin typeface="+mj-lt"/>
              <a:cs typeface="Lato Light"/>
            </a:endParaRPr>
          </a:p>
          <a:p>
            <a:pPr marL="628650" lvl="1" indent="-171450">
              <a:lnSpc>
                <a:spcPts val="1275"/>
              </a:lnSpc>
              <a:buFont typeface="Arial" panose="020B0604020202020204" pitchFamily="34" charset="0"/>
              <a:buChar char="•"/>
              <a:defRPr/>
            </a:pPr>
            <a:r>
              <a:rPr lang="es-ES" sz="1400" b="1" dirty="0" err="1">
                <a:latin typeface="+mj-lt"/>
                <a:cs typeface="Lato Light"/>
              </a:rPr>
              <a:t>Character</a:t>
            </a:r>
            <a:endParaRPr lang="es-ES" sz="1400" b="1" dirty="0">
              <a:latin typeface="+mj-lt"/>
              <a:cs typeface="Lato Light"/>
            </a:endParaRPr>
          </a:p>
          <a:p>
            <a:pPr marL="628650" lvl="1" indent="-171450">
              <a:lnSpc>
                <a:spcPts val="1275"/>
              </a:lnSpc>
              <a:buFont typeface="Arial" panose="020B0604020202020204" pitchFamily="34" charset="0"/>
              <a:buChar char="•"/>
              <a:defRPr/>
            </a:pPr>
            <a:endParaRPr lang="es-ES" sz="1400" dirty="0">
              <a:latin typeface="+mj-lt"/>
              <a:cs typeface="Lato Light"/>
            </a:endParaRPr>
          </a:p>
          <a:p>
            <a:pPr marL="628650" lvl="1"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r>
              <a:rPr lang="es-ES" sz="1400" dirty="0">
                <a:latin typeface="+mj-lt"/>
                <a:cs typeface="Lato Light"/>
              </a:rPr>
              <a:t>En cuanto a estructuras de datos, los más comunes son:</a:t>
            </a:r>
          </a:p>
          <a:p>
            <a:pPr marL="628650" lvl="1" indent="-171450">
              <a:lnSpc>
                <a:spcPts val="1275"/>
              </a:lnSpc>
              <a:buFont typeface="Arial" panose="020B0604020202020204" pitchFamily="34" charset="0"/>
              <a:buChar char="•"/>
              <a:defRPr/>
            </a:pPr>
            <a:r>
              <a:rPr lang="es-ES" sz="1400" b="1" dirty="0">
                <a:latin typeface="+mj-lt"/>
                <a:cs typeface="Lato Light"/>
              </a:rPr>
              <a:t>Vector</a:t>
            </a:r>
            <a:r>
              <a:rPr lang="es-ES" sz="1400" dirty="0">
                <a:latin typeface="+mj-lt"/>
                <a:cs typeface="Lato Light"/>
              </a:rPr>
              <a:t>: Secuencia de elementos del mismo tipo</a:t>
            </a:r>
          </a:p>
          <a:p>
            <a:pPr marL="628650" lvl="1" indent="-171450">
              <a:lnSpc>
                <a:spcPts val="1275"/>
              </a:lnSpc>
              <a:buFont typeface="Arial" panose="020B0604020202020204" pitchFamily="34" charset="0"/>
              <a:buChar char="•"/>
              <a:defRPr/>
            </a:pPr>
            <a:r>
              <a:rPr lang="es-ES" sz="1400" b="1" dirty="0" err="1">
                <a:latin typeface="+mj-lt"/>
                <a:cs typeface="Lato Light"/>
              </a:rPr>
              <a:t>List</a:t>
            </a:r>
            <a:r>
              <a:rPr lang="es-ES" sz="1400" dirty="0">
                <a:latin typeface="+mj-lt"/>
                <a:cs typeface="Lato Light"/>
              </a:rPr>
              <a:t>: Secuencia de elementos de cualquier tipo</a:t>
            </a:r>
          </a:p>
          <a:p>
            <a:pPr marL="628650" lvl="1" indent="-171450">
              <a:lnSpc>
                <a:spcPts val="1275"/>
              </a:lnSpc>
              <a:buFont typeface="Arial" panose="020B0604020202020204" pitchFamily="34" charset="0"/>
              <a:buChar char="•"/>
              <a:defRPr/>
            </a:pPr>
            <a:r>
              <a:rPr lang="es-ES" sz="1400" b="1" dirty="0">
                <a:latin typeface="+mj-lt"/>
                <a:cs typeface="Lato Light"/>
              </a:rPr>
              <a:t>Array</a:t>
            </a:r>
            <a:r>
              <a:rPr lang="es-ES" sz="1400" dirty="0">
                <a:latin typeface="+mj-lt"/>
                <a:cs typeface="Lato Light"/>
              </a:rPr>
              <a:t>: Secuencia rectangular (cada fila tiene la misma longitud, al igual que cada columna y cualquier otra dimensión) de elementos del mismo tipo</a:t>
            </a:r>
          </a:p>
          <a:p>
            <a:pPr marL="628650" lvl="1" indent="-171450">
              <a:lnSpc>
                <a:spcPts val="1275"/>
              </a:lnSpc>
              <a:buFont typeface="Arial" panose="020B0604020202020204" pitchFamily="34" charset="0"/>
              <a:buChar char="•"/>
              <a:defRPr/>
            </a:pPr>
            <a:r>
              <a:rPr lang="es-ES" sz="1400" b="1" dirty="0">
                <a:latin typeface="+mj-lt"/>
                <a:cs typeface="Lato Light"/>
              </a:rPr>
              <a:t>Matrix</a:t>
            </a:r>
            <a:r>
              <a:rPr lang="es-ES" sz="1400" dirty="0">
                <a:latin typeface="+mj-lt"/>
                <a:cs typeface="Lato Light"/>
              </a:rPr>
              <a:t>: Caso particular de array en 2D</a:t>
            </a:r>
          </a:p>
          <a:p>
            <a:pPr marL="628650" lvl="1" indent="-171450">
              <a:lnSpc>
                <a:spcPts val="1275"/>
              </a:lnSpc>
              <a:buFont typeface="Arial" panose="020B0604020202020204" pitchFamily="34" charset="0"/>
              <a:buChar char="•"/>
              <a:defRPr/>
            </a:pPr>
            <a:r>
              <a:rPr lang="es-ES" sz="1400" b="1" dirty="0">
                <a:latin typeface="+mj-lt"/>
                <a:cs typeface="Lato Light"/>
              </a:rPr>
              <a:t>Factor</a:t>
            </a:r>
            <a:r>
              <a:rPr lang="es-ES" sz="1400" dirty="0">
                <a:latin typeface="+mj-lt"/>
                <a:cs typeface="Lato Light"/>
              </a:rPr>
              <a:t>: Variables categóricas</a:t>
            </a:r>
          </a:p>
          <a:p>
            <a:pPr marL="628650" lvl="1" indent="-171450">
              <a:lnSpc>
                <a:spcPts val="1275"/>
              </a:lnSpc>
              <a:buFont typeface="Arial" panose="020B0604020202020204" pitchFamily="34" charset="0"/>
              <a:buChar char="•"/>
              <a:defRPr/>
            </a:pPr>
            <a:r>
              <a:rPr lang="es-ES" sz="1400" b="1" dirty="0">
                <a:latin typeface="+mj-lt"/>
                <a:cs typeface="Lato Light"/>
              </a:rPr>
              <a:t>Data </a:t>
            </a:r>
            <a:r>
              <a:rPr lang="es-ES" sz="1400" b="1" dirty="0" err="1">
                <a:latin typeface="+mj-lt"/>
                <a:cs typeface="Lato Light"/>
              </a:rPr>
              <a:t>Frame</a:t>
            </a:r>
            <a:r>
              <a:rPr lang="es-ES" sz="1400" dirty="0">
                <a:latin typeface="+mj-lt"/>
                <a:cs typeface="Lato Light"/>
              </a:rPr>
              <a:t>: Es una lista de vectores de la misma longitud. Es el objeto usado para guardar tablas de SQL (tablón)</a:t>
            </a:r>
          </a:p>
          <a:p>
            <a:pPr marL="171450" indent="-171450">
              <a:lnSpc>
                <a:spcPts val="1275"/>
              </a:lnSpc>
              <a:buFont typeface="Arial" panose="020B0604020202020204" pitchFamily="34" charset="0"/>
              <a:buChar char="•"/>
              <a:defRPr/>
            </a:pPr>
            <a:endParaRPr lang="es-ES" sz="1400" dirty="0">
              <a:latin typeface="+mj-lt"/>
              <a:cs typeface="Lato Light"/>
            </a:endParaRPr>
          </a:p>
          <a:p>
            <a:pPr marL="171450" indent="-171450">
              <a:lnSpc>
                <a:spcPts val="1275"/>
              </a:lnSpc>
              <a:buFont typeface="Arial" panose="020B0604020202020204" pitchFamily="34" charset="0"/>
              <a:buChar char="•"/>
              <a:defRPr/>
            </a:pPr>
            <a:endParaRPr lang="es-ES" sz="1400" dirty="0">
              <a:latin typeface="+mj-lt"/>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Tipos y estructuras de datos</a:t>
            </a:r>
          </a:p>
        </p:txBody>
      </p:sp>
      <p:sp>
        <p:nvSpPr>
          <p:cNvPr id="3" name="Rectángulo 2">
            <a:extLst>
              <a:ext uri="{FF2B5EF4-FFF2-40B4-BE49-F238E27FC236}">
                <a16:creationId xmlns:a16="http://schemas.microsoft.com/office/drawing/2014/main" id="{3B51F02C-6F01-4B4A-B005-2316146ECC63}"/>
              </a:ext>
            </a:extLst>
          </p:cNvPr>
          <p:cNvSpPr/>
          <p:nvPr/>
        </p:nvSpPr>
        <p:spPr>
          <a:xfrm>
            <a:off x="3546567" y="1722847"/>
            <a:ext cx="4572000" cy="1015663"/>
          </a:xfrm>
          <a:prstGeom prst="rect">
            <a:avLst/>
          </a:prstGeom>
        </p:spPr>
        <p:txBody>
          <a:bodyPr>
            <a:spAutoFit/>
          </a:bodyPr>
          <a:lstStyle/>
          <a:p>
            <a:r>
              <a:rPr lang="es-ES" sz="1200" dirty="0" err="1">
                <a:solidFill>
                  <a:srgbClr val="0070C0"/>
                </a:solidFill>
                <a:latin typeface="Consolas" panose="020B0609020204030204" pitchFamily="49" charset="0"/>
                <a:cs typeface="Consolas" panose="020B0609020204030204" pitchFamily="49" charset="0"/>
              </a:rPr>
              <a:t>myLogical</a:t>
            </a:r>
            <a:r>
              <a:rPr lang="es-ES" sz="1200" dirty="0">
                <a:solidFill>
                  <a:srgbClr val="0070C0"/>
                </a:solidFill>
                <a:latin typeface="Consolas" panose="020B0609020204030204" pitchFamily="49" charset="0"/>
                <a:cs typeface="Consolas" panose="020B0609020204030204" pitchFamily="49" charset="0"/>
              </a:rPr>
              <a:t> &lt;- TRUE; </a:t>
            </a:r>
            <a:r>
              <a:rPr lang="es-ES" sz="1200" dirty="0" err="1">
                <a:solidFill>
                  <a:srgbClr val="0070C0"/>
                </a:solidFill>
                <a:latin typeface="Consolas" panose="020B0609020204030204" pitchFamily="49" charset="0"/>
                <a:cs typeface="Consolas" panose="020B0609020204030204" pitchFamily="49" charset="0"/>
              </a:rPr>
              <a:t>class</a:t>
            </a:r>
            <a:r>
              <a:rPr lang="es-ES" sz="1200" dirty="0">
                <a:solidFill>
                  <a:srgbClr val="0070C0"/>
                </a:solidFill>
                <a:latin typeface="Consolas" panose="020B0609020204030204" pitchFamily="49" charset="0"/>
                <a:cs typeface="Consolas" panose="020B0609020204030204" pitchFamily="49" charset="0"/>
              </a:rPr>
              <a:t>(</a:t>
            </a:r>
            <a:r>
              <a:rPr lang="es-ES" sz="1200" dirty="0" err="1">
                <a:solidFill>
                  <a:srgbClr val="0070C0"/>
                </a:solidFill>
                <a:latin typeface="Consolas" panose="020B0609020204030204" pitchFamily="49" charset="0"/>
                <a:cs typeface="Consolas" panose="020B0609020204030204" pitchFamily="49" charset="0"/>
              </a:rPr>
              <a:t>myLogical</a:t>
            </a:r>
            <a:r>
              <a:rPr lang="es-ES" sz="1200" dirty="0">
                <a:solidFill>
                  <a:srgbClr val="0070C0"/>
                </a:solidFill>
                <a:latin typeface="Consolas" panose="020B0609020204030204" pitchFamily="49" charset="0"/>
                <a:cs typeface="Consolas" panose="020B0609020204030204" pitchFamily="49" charset="0"/>
              </a:rPr>
              <a:t>)</a:t>
            </a:r>
          </a:p>
          <a:p>
            <a:r>
              <a:rPr lang="es-ES" sz="1200" dirty="0" err="1">
                <a:solidFill>
                  <a:srgbClr val="0070C0"/>
                </a:solidFill>
                <a:latin typeface="Consolas" panose="020B0609020204030204" pitchFamily="49" charset="0"/>
                <a:cs typeface="Consolas" panose="020B0609020204030204" pitchFamily="49" charset="0"/>
              </a:rPr>
              <a:t>myNumeric</a:t>
            </a:r>
            <a:r>
              <a:rPr lang="es-ES" sz="1200" dirty="0">
                <a:solidFill>
                  <a:srgbClr val="0070C0"/>
                </a:solidFill>
                <a:latin typeface="Consolas" panose="020B0609020204030204" pitchFamily="49" charset="0"/>
                <a:cs typeface="Consolas" panose="020B0609020204030204" pitchFamily="49" charset="0"/>
              </a:rPr>
              <a:t> &lt;- 7.3; </a:t>
            </a:r>
            <a:r>
              <a:rPr lang="es-ES" sz="1200" dirty="0" err="1">
                <a:solidFill>
                  <a:srgbClr val="0070C0"/>
                </a:solidFill>
                <a:latin typeface="Consolas" panose="020B0609020204030204" pitchFamily="49" charset="0"/>
                <a:cs typeface="Consolas" panose="020B0609020204030204" pitchFamily="49" charset="0"/>
              </a:rPr>
              <a:t>class</a:t>
            </a:r>
            <a:r>
              <a:rPr lang="es-ES" sz="1200" dirty="0">
                <a:solidFill>
                  <a:srgbClr val="0070C0"/>
                </a:solidFill>
                <a:latin typeface="Consolas" panose="020B0609020204030204" pitchFamily="49" charset="0"/>
                <a:cs typeface="Consolas" panose="020B0609020204030204" pitchFamily="49" charset="0"/>
              </a:rPr>
              <a:t>(</a:t>
            </a:r>
            <a:r>
              <a:rPr lang="es-ES" sz="1200" dirty="0" err="1">
                <a:solidFill>
                  <a:srgbClr val="0070C0"/>
                </a:solidFill>
                <a:latin typeface="Consolas" panose="020B0609020204030204" pitchFamily="49" charset="0"/>
                <a:cs typeface="Consolas" panose="020B0609020204030204" pitchFamily="49" charset="0"/>
              </a:rPr>
              <a:t>myNumeric</a:t>
            </a:r>
            <a:r>
              <a:rPr lang="es-ES" sz="1200" dirty="0">
                <a:solidFill>
                  <a:srgbClr val="0070C0"/>
                </a:solidFill>
                <a:latin typeface="Consolas" panose="020B0609020204030204" pitchFamily="49" charset="0"/>
                <a:cs typeface="Consolas" panose="020B0609020204030204" pitchFamily="49" charset="0"/>
              </a:rPr>
              <a:t>)</a:t>
            </a:r>
          </a:p>
          <a:p>
            <a:r>
              <a:rPr lang="es-ES" sz="1200" dirty="0" err="1">
                <a:solidFill>
                  <a:srgbClr val="0070C0"/>
                </a:solidFill>
                <a:latin typeface="Consolas" panose="020B0609020204030204" pitchFamily="49" charset="0"/>
                <a:cs typeface="Consolas" panose="020B0609020204030204" pitchFamily="49" charset="0"/>
              </a:rPr>
              <a:t>myInteger</a:t>
            </a:r>
            <a:r>
              <a:rPr lang="es-ES" sz="1200" dirty="0">
                <a:solidFill>
                  <a:srgbClr val="0070C0"/>
                </a:solidFill>
                <a:latin typeface="Consolas" panose="020B0609020204030204" pitchFamily="49" charset="0"/>
                <a:cs typeface="Consolas" panose="020B0609020204030204" pitchFamily="49" charset="0"/>
              </a:rPr>
              <a:t> &lt;- </a:t>
            </a:r>
            <a:r>
              <a:rPr lang="es-ES" sz="1200" dirty="0" err="1">
                <a:solidFill>
                  <a:srgbClr val="0070C0"/>
                </a:solidFill>
                <a:latin typeface="Consolas" panose="020B0609020204030204" pitchFamily="49" charset="0"/>
                <a:cs typeface="Consolas" panose="020B0609020204030204" pitchFamily="49" charset="0"/>
              </a:rPr>
              <a:t>as.integer</a:t>
            </a:r>
            <a:r>
              <a:rPr lang="es-ES" sz="1200" dirty="0">
                <a:solidFill>
                  <a:srgbClr val="0070C0"/>
                </a:solidFill>
                <a:latin typeface="Consolas" panose="020B0609020204030204" pitchFamily="49" charset="0"/>
                <a:cs typeface="Consolas" panose="020B0609020204030204" pitchFamily="49" charset="0"/>
              </a:rPr>
              <a:t>(37); </a:t>
            </a:r>
            <a:r>
              <a:rPr lang="es-ES" sz="1200" dirty="0" err="1">
                <a:solidFill>
                  <a:srgbClr val="0070C0"/>
                </a:solidFill>
                <a:latin typeface="Consolas" panose="020B0609020204030204" pitchFamily="49" charset="0"/>
                <a:cs typeface="Consolas" panose="020B0609020204030204" pitchFamily="49" charset="0"/>
              </a:rPr>
              <a:t>class</a:t>
            </a:r>
            <a:r>
              <a:rPr lang="es-ES" sz="1200" dirty="0">
                <a:solidFill>
                  <a:srgbClr val="0070C0"/>
                </a:solidFill>
                <a:latin typeface="Consolas" panose="020B0609020204030204" pitchFamily="49" charset="0"/>
                <a:cs typeface="Consolas" panose="020B0609020204030204" pitchFamily="49" charset="0"/>
              </a:rPr>
              <a:t>(</a:t>
            </a:r>
            <a:r>
              <a:rPr lang="es-ES" sz="1200" dirty="0" err="1">
                <a:solidFill>
                  <a:srgbClr val="0070C0"/>
                </a:solidFill>
                <a:latin typeface="Consolas" panose="020B0609020204030204" pitchFamily="49" charset="0"/>
                <a:cs typeface="Consolas" panose="020B0609020204030204" pitchFamily="49" charset="0"/>
              </a:rPr>
              <a:t>myInteger</a:t>
            </a:r>
            <a:r>
              <a:rPr lang="es-ES" sz="1200" dirty="0">
                <a:solidFill>
                  <a:srgbClr val="0070C0"/>
                </a:solidFill>
                <a:latin typeface="Consolas" panose="020B0609020204030204" pitchFamily="49" charset="0"/>
                <a:cs typeface="Consolas" panose="020B0609020204030204" pitchFamily="49" charset="0"/>
              </a:rPr>
              <a:t>)</a:t>
            </a:r>
          </a:p>
          <a:p>
            <a:r>
              <a:rPr lang="es-ES" sz="1200" dirty="0" err="1">
                <a:solidFill>
                  <a:srgbClr val="0070C0"/>
                </a:solidFill>
                <a:latin typeface="Consolas" panose="020B0609020204030204" pitchFamily="49" charset="0"/>
                <a:cs typeface="Consolas" panose="020B0609020204030204" pitchFamily="49" charset="0"/>
              </a:rPr>
              <a:t>myComplex</a:t>
            </a:r>
            <a:r>
              <a:rPr lang="es-ES" sz="1200" dirty="0">
                <a:solidFill>
                  <a:srgbClr val="0070C0"/>
                </a:solidFill>
                <a:latin typeface="Consolas" panose="020B0609020204030204" pitchFamily="49" charset="0"/>
                <a:cs typeface="Consolas" panose="020B0609020204030204" pitchFamily="49" charset="0"/>
              </a:rPr>
              <a:t> &lt;- 1 + 1i; </a:t>
            </a:r>
            <a:r>
              <a:rPr lang="es-ES" sz="1200" dirty="0" err="1">
                <a:solidFill>
                  <a:srgbClr val="0070C0"/>
                </a:solidFill>
                <a:latin typeface="Consolas" panose="020B0609020204030204" pitchFamily="49" charset="0"/>
                <a:cs typeface="Consolas" panose="020B0609020204030204" pitchFamily="49" charset="0"/>
              </a:rPr>
              <a:t>class</a:t>
            </a:r>
            <a:r>
              <a:rPr lang="es-ES" sz="1200" dirty="0">
                <a:solidFill>
                  <a:srgbClr val="0070C0"/>
                </a:solidFill>
                <a:latin typeface="Consolas" panose="020B0609020204030204" pitchFamily="49" charset="0"/>
                <a:cs typeface="Consolas" panose="020B0609020204030204" pitchFamily="49" charset="0"/>
              </a:rPr>
              <a:t>(</a:t>
            </a:r>
            <a:r>
              <a:rPr lang="es-ES" sz="1200" dirty="0" err="1">
                <a:solidFill>
                  <a:srgbClr val="0070C0"/>
                </a:solidFill>
                <a:latin typeface="Consolas" panose="020B0609020204030204" pitchFamily="49" charset="0"/>
                <a:cs typeface="Consolas" panose="020B0609020204030204" pitchFamily="49" charset="0"/>
              </a:rPr>
              <a:t>myComplex</a:t>
            </a:r>
            <a:r>
              <a:rPr lang="es-ES" sz="1200" dirty="0">
                <a:solidFill>
                  <a:srgbClr val="0070C0"/>
                </a:solidFill>
                <a:latin typeface="Consolas" panose="020B0609020204030204" pitchFamily="49" charset="0"/>
                <a:cs typeface="Consolas" panose="020B0609020204030204" pitchFamily="49" charset="0"/>
              </a:rPr>
              <a:t>)</a:t>
            </a:r>
          </a:p>
          <a:p>
            <a:r>
              <a:rPr lang="es-ES" sz="1200" dirty="0" err="1">
                <a:solidFill>
                  <a:srgbClr val="0070C0"/>
                </a:solidFill>
                <a:latin typeface="Consolas" panose="020B0609020204030204" pitchFamily="49" charset="0"/>
                <a:cs typeface="Consolas" panose="020B0609020204030204" pitchFamily="49" charset="0"/>
              </a:rPr>
              <a:t>myCharacter</a:t>
            </a:r>
            <a:r>
              <a:rPr lang="es-ES" sz="1200" dirty="0">
                <a:solidFill>
                  <a:srgbClr val="0070C0"/>
                </a:solidFill>
                <a:latin typeface="Consolas" panose="020B0609020204030204" pitchFamily="49" charset="0"/>
                <a:cs typeface="Consolas" panose="020B0609020204030204" pitchFamily="49" charset="0"/>
              </a:rPr>
              <a:t> &lt;- "Hola"; </a:t>
            </a:r>
            <a:r>
              <a:rPr lang="es-ES" sz="1200" dirty="0" err="1">
                <a:solidFill>
                  <a:srgbClr val="0070C0"/>
                </a:solidFill>
                <a:latin typeface="Consolas" panose="020B0609020204030204" pitchFamily="49" charset="0"/>
                <a:cs typeface="Consolas" panose="020B0609020204030204" pitchFamily="49" charset="0"/>
              </a:rPr>
              <a:t>class</a:t>
            </a:r>
            <a:r>
              <a:rPr lang="es-ES" sz="1200" dirty="0">
                <a:solidFill>
                  <a:srgbClr val="0070C0"/>
                </a:solidFill>
                <a:latin typeface="Consolas" panose="020B0609020204030204" pitchFamily="49" charset="0"/>
                <a:cs typeface="Consolas" panose="020B0609020204030204" pitchFamily="49" charset="0"/>
              </a:rPr>
              <a:t>(</a:t>
            </a:r>
            <a:r>
              <a:rPr lang="es-ES" sz="1200" dirty="0" err="1">
                <a:solidFill>
                  <a:srgbClr val="0070C0"/>
                </a:solidFill>
                <a:latin typeface="Consolas" panose="020B0609020204030204" pitchFamily="49" charset="0"/>
                <a:cs typeface="Consolas" panose="020B0609020204030204" pitchFamily="49" charset="0"/>
              </a:rPr>
              <a:t>myCharacter</a:t>
            </a:r>
            <a:r>
              <a:rPr lang="es-ES" sz="1200" dirty="0">
                <a:solidFill>
                  <a:srgbClr val="0070C0"/>
                </a:solidFill>
                <a:latin typeface="Consolas" panose="020B0609020204030204" pitchFamily="49" charset="0"/>
                <a:cs typeface="Consolas" panose="020B0609020204030204" pitchFamily="49" charset="0"/>
              </a:rPr>
              <a:t>)</a:t>
            </a:r>
          </a:p>
        </p:txBody>
      </p:sp>
      <p:sp>
        <p:nvSpPr>
          <p:cNvPr id="5" name="Marcador de número de diapositiva 1">
            <a:extLst>
              <a:ext uri="{FF2B5EF4-FFF2-40B4-BE49-F238E27FC236}">
                <a16:creationId xmlns:a16="http://schemas.microsoft.com/office/drawing/2014/main" id="{A0A8636E-860D-4C23-BDD6-E9F33BA026EF}"/>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14</a:t>
            </a:fld>
            <a:endParaRPr lang="en-US" sz="800" dirty="0">
              <a:solidFill>
                <a:prstClr val="black">
                  <a:tint val="75000"/>
                </a:prstClr>
              </a:solidFill>
            </a:endParaRPr>
          </a:p>
        </p:txBody>
      </p:sp>
    </p:spTree>
    <p:extLst>
      <p:ext uri="{BB962C8B-B14F-4D97-AF65-F5344CB8AC3E}">
        <p14:creationId xmlns:p14="http://schemas.microsoft.com/office/powerpoint/2010/main" val="120650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652346" y="804809"/>
            <a:ext cx="2854339" cy="1493775"/>
          </a:xfrm>
          <a:prstGeom prst="rect">
            <a:avLst/>
          </a:prstGeom>
        </p:spPr>
        <p:txBody>
          <a:bodyPr wrap="square" lIns="0" tIns="0" rIns="0" bIns="0" rtlCol="0">
            <a:noAutofit/>
          </a:bodyPr>
          <a:lstStyle/>
          <a:p>
            <a:pPr marL="9525" marR="23933">
              <a:lnSpc>
                <a:spcPts val="1909"/>
              </a:lnSpc>
              <a:spcBef>
                <a:spcPts val="95"/>
              </a:spcBef>
            </a:pPr>
            <a:r>
              <a:rPr sz="2700" b="1" spc="-89" baseline="3413" dirty="0">
                <a:latin typeface="+mj-lt"/>
                <a:cs typeface="Calibri"/>
              </a:rPr>
              <a:t>V</a:t>
            </a:r>
            <a:r>
              <a:rPr sz="2700" b="1" baseline="3413" dirty="0">
                <a:latin typeface="+mj-lt"/>
                <a:cs typeface="Calibri"/>
              </a:rPr>
              <a:t>e</a:t>
            </a:r>
            <a:r>
              <a:rPr sz="2700" b="1" spc="3" baseline="3413" dirty="0">
                <a:latin typeface="+mj-lt"/>
                <a:cs typeface="Calibri"/>
              </a:rPr>
              <a:t>c</a:t>
            </a:r>
            <a:r>
              <a:rPr sz="2700" b="1" spc="-22" baseline="3413" dirty="0">
                <a:latin typeface="+mj-lt"/>
                <a:cs typeface="Calibri"/>
              </a:rPr>
              <a:t>t</a:t>
            </a:r>
            <a:r>
              <a:rPr sz="2700" b="1" baseline="3413" dirty="0">
                <a:latin typeface="+mj-lt"/>
                <a:cs typeface="Calibri"/>
              </a:rPr>
              <a:t>o</a:t>
            </a:r>
            <a:r>
              <a:rPr sz="2700" b="1" spc="-14" baseline="3413" dirty="0">
                <a:latin typeface="+mj-lt"/>
                <a:cs typeface="Calibri"/>
              </a:rPr>
              <a:t>r</a:t>
            </a:r>
            <a:r>
              <a:rPr sz="2700" b="1" baseline="3413" dirty="0">
                <a:latin typeface="+mj-lt"/>
                <a:cs typeface="Calibri"/>
              </a:rPr>
              <a:t>s</a:t>
            </a:r>
            <a:endParaRPr dirty="0">
              <a:latin typeface="+mj-lt"/>
              <a:cs typeface="Calibri"/>
            </a:endParaRPr>
          </a:p>
          <a:p>
            <a:pPr marL="321792">
              <a:lnSpc>
                <a:spcPct val="100014"/>
              </a:lnSpc>
              <a:spcBef>
                <a:spcPts val="714"/>
              </a:spcBef>
            </a:pPr>
            <a:r>
              <a:rPr sz="1500" dirty="0" err="1">
                <a:solidFill>
                  <a:srgbClr val="0070C0"/>
                </a:solidFill>
                <a:latin typeface="Consolas"/>
                <a:cs typeface="Consolas"/>
              </a:rPr>
              <a:t>myVect</a:t>
            </a:r>
            <a:r>
              <a:rPr sz="1500" spc="-7" dirty="0" err="1">
                <a:solidFill>
                  <a:srgbClr val="0070C0"/>
                </a:solidFill>
                <a:latin typeface="Consolas"/>
                <a:cs typeface="Consolas"/>
              </a:rPr>
              <a:t>o</a:t>
            </a:r>
            <a:r>
              <a:rPr sz="1500" dirty="0" err="1">
                <a:solidFill>
                  <a:srgbClr val="0070C0"/>
                </a:solidFill>
                <a:latin typeface="Consolas"/>
                <a:cs typeface="Consolas"/>
              </a:rPr>
              <a:t>r</a:t>
            </a:r>
            <a:r>
              <a:rPr sz="1500" dirty="0">
                <a:solidFill>
                  <a:srgbClr val="0070C0"/>
                </a:solidFill>
                <a:latin typeface="Consolas"/>
                <a:cs typeface="Consolas"/>
              </a:rPr>
              <a:t> </a:t>
            </a:r>
            <a:r>
              <a:rPr sz="1500" spc="-7" dirty="0">
                <a:solidFill>
                  <a:srgbClr val="0070C0"/>
                </a:solidFill>
                <a:latin typeface="Consolas"/>
                <a:cs typeface="Consolas"/>
              </a:rPr>
              <a:t>&lt;</a:t>
            </a:r>
            <a:r>
              <a:rPr sz="1500" dirty="0">
                <a:solidFill>
                  <a:srgbClr val="0070C0"/>
                </a:solidFill>
                <a:latin typeface="Consolas"/>
                <a:cs typeface="Consolas"/>
              </a:rPr>
              <a:t>- c(</a:t>
            </a:r>
            <a:r>
              <a:rPr sz="1500" spc="-3" dirty="0">
                <a:solidFill>
                  <a:srgbClr val="0070C0"/>
                </a:solidFill>
                <a:latin typeface="Consolas"/>
                <a:cs typeface="Consolas"/>
              </a:rPr>
              <a:t>2</a:t>
            </a:r>
            <a:r>
              <a:rPr sz="1500" dirty="0">
                <a:solidFill>
                  <a:srgbClr val="0070C0"/>
                </a:solidFill>
                <a:latin typeface="Consolas"/>
                <a:cs typeface="Consolas"/>
              </a:rPr>
              <a:t>,4</a:t>
            </a:r>
            <a:r>
              <a:rPr sz="1500" spc="-3" dirty="0">
                <a:solidFill>
                  <a:srgbClr val="0070C0"/>
                </a:solidFill>
                <a:latin typeface="Consolas"/>
                <a:cs typeface="Consolas"/>
              </a:rPr>
              <a:t>,</a:t>
            </a:r>
            <a:r>
              <a:rPr sz="1500" dirty="0">
                <a:solidFill>
                  <a:srgbClr val="0070C0"/>
                </a:solidFill>
                <a:latin typeface="Consolas"/>
                <a:cs typeface="Consolas"/>
              </a:rPr>
              <a:t>6)</a:t>
            </a:r>
            <a:r>
              <a:rPr lang="es-ES" sz="1500" dirty="0">
                <a:solidFill>
                  <a:srgbClr val="0070C0"/>
                </a:solidFill>
                <a:latin typeface="Consolas"/>
                <a:cs typeface="Consolas"/>
              </a:rPr>
              <a:t>;</a:t>
            </a:r>
            <a:r>
              <a:rPr sz="1500" dirty="0">
                <a:solidFill>
                  <a:srgbClr val="0070C0"/>
                </a:solidFill>
                <a:latin typeface="Consolas"/>
                <a:cs typeface="Consolas"/>
              </a:rPr>
              <a:t> class(</a:t>
            </a:r>
            <a:r>
              <a:rPr sz="1500" spc="-7" dirty="0" err="1">
                <a:solidFill>
                  <a:srgbClr val="0070C0"/>
                </a:solidFill>
                <a:latin typeface="Consolas"/>
                <a:cs typeface="Consolas"/>
              </a:rPr>
              <a:t>m</a:t>
            </a:r>
            <a:r>
              <a:rPr sz="1500" dirty="0" err="1">
                <a:solidFill>
                  <a:srgbClr val="0070C0"/>
                </a:solidFill>
                <a:latin typeface="Consolas"/>
                <a:cs typeface="Consolas"/>
              </a:rPr>
              <a:t>yV</a:t>
            </a:r>
            <a:r>
              <a:rPr sz="1500" spc="-3" dirty="0" err="1">
                <a:solidFill>
                  <a:srgbClr val="0070C0"/>
                </a:solidFill>
                <a:latin typeface="Consolas"/>
                <a:cs typeface="Consolas"/>
              </a:rPr>
              <a:t>e</a:t>
            </a:r>
            <a:r>
              <a:rPr sz="1500" spc="-7" dirty="0" err="1">
                <a:solidFill>
                  <a:srgbClr val="0070C0"/>
                </a:solidFill>
                <a:latin typeface="Consolas"/>
                <a:cs typeface="Consolas"/>
              </a:rPr>
              <a:t>c</a:t>
            </a:r>
            <a:r>
              <a:rPr sz="1500" dirty="0" err="1">
                <a:solidFill>
                  <a:srgbClr val="0070C0"/>
                </a:solidFill>
                <a:latin typeface="Consolas"/>
                <a:cs typeface="Consolas"/>
              </a:rPr>
              <a:t>to</a:t>
            </a:r>
            <a:r>
              <a:rPr sz="1500" spc="7" dirty="0" err="1">
                <a:solidFill>
                  <a:srgbClr val="0070C0"/>
                </a:solidFill>
                <a:latin typeface="Consolas"/>
                <a:cs typeface="Consolas"/>
              </a:rPr>
              <a:t>r</a:t>
            </a:r>
            <a:r>
              <a:rPr sz="1500" dirty="0">
                <a:solidFill>
                  <a:srgbClr val="0070C0"/>
                </a:solidFill>
                <a:latin typeface="Consolas"/>
                <a:cs typeface="Consolas"/>
              </a:rPr>
              <a:t>)</a:t>
            </a:r>
            <a:r>
              <a:rPr lang="es-ES" sz="1500" dirty="0">
                <a:solidFill>
                  <a:srgbClr val="0070C0"/>
                </a:solidFill>
                <a:latin typeface="Consolas"/>
                <a:cs typeface="Consolas"/>
              </a:rPr>
              <a:t>;</a:t>
            </a:r>
            <a:r>
              <a:rPr sz="1500" dirty="0">
                <a:solidFill>
                  <a:srgbClr val="0070C0"/>
                </a:solidFill>
                <a:latin typeface="Consolas"/>
                <a:cs typeface="Consolas"/>
              </a:rPr>
              <a:t> len</a:t>
            </a:r>
            <a:r>
              <a:rPr sz="1500" spc="-7" dirty="0">
                <a:solidFill>
                  <a:srgbClr val="0070C0"/>
                </a:solidFill>
                <a:latin typeface="Consolas"/>
                <a:cs typeface="Consolas"/>
              </a:rPr>
              <a:t>g</a:t>
            </a:r>
            <a:r>
              <a:rPr sz="1500" dirty="0">
                <a:solidFill>
                  <a:srgbClr val="0070C0"/>
                </a:solidFill>
                <a:latin typeface="Consolas"/>
                <a:cs typeface="Consolas"/>
              </a:rPr>
              <a:t>th</a:t>
            </a:r>
            <a:r>
              <a:rPr sz="1500" spc="-7" dirty="0">
                <a:solidFill>
                  <a:srgbClr val="0070C0"/>
                </a:solidFill>
                <a:latin typeface="Consolas"/>
                <a:cs typeface="Consolas"/>
              </a:rPr>
              <a:t>(</a:t>
            </a:r>
            <a:r>
              <a:rPr sz="1500" dirty="0" err="1">
                <a:solidFill>
                  <a:srgbClr val="0070C0"/>
                </a:solidFill>
                <a:latin typeface="Consolas"/>
                <a:cs typeface="Consolas"/>
              </a:rPr>
              <a:t>my</a:t>
            </a:r>
            <a:r>
              <a:rPr sz="1500" spc="-7" dirty="0" err="1">
                <a:solidFill>
                  <a:srgbClr val="0070C0"/>
                </a:solidFill>
                <a:latin typeface="Consolas"/>
                <a:cs typeface="Consolas"/>
              </a:rPr>
              <a:t>Ve</a:t>
            </a:r>
            <a:r>
              <a:rPr sz="1500" dirty="0" err="1">
                <a:solidFill>
                  <a:srgbClr val="0070C0"/>
                </a:solidFill>
                <a:latin typeface="Consolas"/>
                <a:cs typeface="Consolas"/>
              </a:rPr>
              <a:t>cto</a:t>
            </a:r>
            <a:r>
              <a:rPr sz="1500" spc="-3" dirty="0" err="1">
                <a:solidFill>
                  <a:srgbClr val="0070C0"/>
                </a:solidFill>
                <a:latin typeface="Consolas"/>
                <a:cs typeface="Consolas"/>
              </a:rPr>
              <a:t>r</a:t>
            </a:r>
            <a:r>
              <a:rPr sz="1500" dirty="0">
                <a:solidFill>
                  <a:srgbClr val="0070C0"/>
                </a:solidFill>
                <a:latin typeface="Consolas"/>
                <a:cs typeface="Consolas"/>
              </a:rPr>
              <a:t>)</a:t>
            </a:r>
            <a:r>
              <a:rPr lang="es-ES" sz="1500" dirty="0">
                <a:solidFill>
                  <a:srgbClr val="0070C0"/>
                </a:solidFill>
                <a:latin typeface="Consolas"/>
                <a:cs typeface="Consolas"/>
              </a:rPr>
              <a:t>;</a:t>
            </a:r>
            <a:r>
              <a:rPr sz="1500" dirty="0">
                <a:solidFill>
                  <a:srgbClr val="0070C0"/>
                </a:solidFill>
                <a:latin typeface="Consolas"/>
                <a:cs typeface="Consolas"/>
              </a:rPr>
              <a:t> myVect</a:t>
            </a:r>
            <a:r>
              <a:rPr sz="1500" spc="-7" dirty="0">
                <a:solidFill>
                  <a:srgbClr val="0070C0"/>
                </a:solidFill>
                <a:latin typeface="Consolas"/>
                <a:cs typeface="Consolas"/>
              </a:rPr>
              <a:t>o</a:t>
            </a:r>
            <a:r>
              <a:rPr sz="1500" spc="3" dirty="0">
                <a:solidFill>
                  <a:srgbClr val="0070C0"/>
                </a:solidFill>
                <a:latin typeface="Consolas"/>
                <a:cs typeface="Consolas"/>
              </a:rPr>
              <a:t>r</a:t>
            </a:r>
            <a:r>
              <a:rPr sz="1500" dirty="0">
                <a:solidFill>
                  <a:srgbClr val="0070C0"/>
                </a:solidFill>
                <a:latin typeface="Consolas"/>
                <a:cs typeface="Consolas"/>
              </a:rPr>
              <a:t>[</a:t>
            </a:r>
            <a:r>
              <a:rPr sz="1500" spc="-3" dirty="0">
                <a:solidFill>
                  <a:srgbClr val="0070C0"/>
                </a:solidFill>
                <a:latin typeface="Consolas"/>
                <a:cs typeface="Consolas"/>
              </a:rPr>
              <a:t>2</a:t>
            </a:r>
            <a:r>
              <a:rPr sz="1500" dirty="0">
                <a:solidFill>
                  <a:srgbClr val="0070C0"/>
                </a:solidFill>
                <a:latin typeface="Consolas"/>
                <a:cs typeface="Consolas"/>
              </a:rPr>
              <a:t>]</a:t>
            </a:r>
            <a:r>
              <a:rPr lang="es-ES" sz="1500" dirty="0">
                <a:solidFill>
                  <a:srgbClr val="0070C0"/>
                </a:solidFill>
                <a:latin typeface="Consolas"/>
                <a:cs typeface="Consolas"/>
              </a:rPr>
              <a:t>;</a:t>
            </a:r>
            <a:r>
              <a:rPr sz="1500" dirty="0">
                <a:solidFill>
                  <a:srgbClr val="0070C0"/>
                </a:solidFill>
                <a:latin typeface="Consolas"/>
                <a:cs typeface="Consolas"/>
              </a:rPr>
              <a:t> myVect</a:t>
            </a:r>
            <a:r>
              <a:rPr sz="1500" spc="-7" dirty="0">
                <a:solidFill>
                  <a:srgbClr val="0070C0"/>
                </a:solidFill>
                <a:latin typeface="Consolas"/>
                <a:cs typeface="Consolas"/>
              </a:rPr>
              <a:t>o</a:t>
            </a:r>
            <a:r>
              <a:rPr sz="1500" spc="3" dirty="0">
                <a:solidFill>
                  <a:srgbClr val="0070C0"/>
                </a:solidFill>
                <a:latin typeface="Consolas"/>
                <a:cs typeface="Consolas"/>
              </a:rPr>
              <a:t>r</a:t>
            </a:r>
            <a:r>
              <a:rPr sz="1500" dirty="0">
                <a:solidFill>
                  <a:srgbClr val="0070C0"/>
                </a:solidFill>
                <a:latin typeface="Consolas"/>
                <a:cs typeface="Consolas"/>
              </a:rPr>
              <a:t>[</a:t>
            </a:r>
            <a:r>
              <a:rPr sz="1500" spc="-3" dirty="0">
                <a:solidFill>
                  <a:srgbClr val="0070C0"/>
                </a:solidFill>
                <a:latin typeface="Consolas"/>
                <a:cs typeface="Consolas"/>
              </a:rPr>
              <a:t>1</a:t>
            </a:r>
            <a:r>
              <a:rPr sz="1500" spc="-7" dirty="0">
                <a:solidFill>
                  <a:srgbClr val="0070C0"/>
                </a:solidFill>
                <a:latin typeface="Consolas"/>
                <a:cs typeface="Consolas"/>
              </a:rPr>
              <a:t>:</a:t>
            </a:r>
            <a:r>
              <a:rPr sz="1500" dirty="0">
                <a:solidFill>
                  <a:srgbClr val="0070C0"/>
                </a:solidFill>
                <a:latin typeface="Consolas"/>
                <a:cs typeface="Consolas"/>
              </a:rPr>
              <a:t>2]</a:t>
            </a:r>
            <a:r>
              <a:rPr lang="es-ES" sz="1500" dirty="0">
                <a:solidFill>
                  <a:srgbClr val="0070C0"/>
                </a:solidFill>
                <a:latin typeface="Consolas"/>
                <a:cs typeface="Consolas"/>
              </a:rPr>
              <a:t>;</a:t>
            </a:r>
            <a:endParaRPr sz="1500" dirty="0">
              <a:solidFill>
                <a:srgbClr val="0070C0"/>
              </a:solidFill>
              <a:latin typeface="Consolas"/>
              <a:cs typeface="Consolas"/>
            </a:endParaRPr>
          </a:p>
        </p:txBody>
      </p:sp>
      <p:sp>
        <p:nvSpPr>
          <p:cNvPr id="7" name="object 7"/>
          <p:cNvSpPr txBox="1"/>
          <p:nvPr/>
        </p:nvSpPr>
        <p:spPr>
          <a:xfrm>
            <a:off x="1652348" y="3109687"/>
            <a:ext cx="659776" cy="247878"/>
          </a:xfrm>
          <a:prstGeom prst="rect">
            <a:avLst/>
          </a:prstGeom>
        </p:spPr>
        <p:txBody>
          <a:bodyPr wrap="square" lIns="0" tIns="0" rIns="0" bIns="0" rtlCol="0">
            <a:noAutofit/>
          </a:bodyPr>
          <a:lstStyle/>
          <a:p>
            <a:pPr marL="9525">
              <a:lnSpc>
                <a:spcPts val="1909"/>
              </a:lnSpc>
              <a:spcBef>
                <a:spcPts val="95"/>
              </a:spcBef>
            </a:pPr>
            <a:r>
              <a:rPr sz="2700" b="1" baseline="3413" dirty="0">
                <a:latin typeface="+mj-lt"/>
                <a:cs typeface="Calibri"/>
              </a:rPr>
              <a:t>Li</a:t>
            </a:r>
            <a:r>
              <a:rPr sz="2700" b="1" spc="-14" baseline="3413" dirty="0">
                <a:latin typeface="+mj-lt"/>
                <a:cs typeface="Calibri"/>
              </a:rPr>
              <a:t>s</a:t>
            </a:r>
            <a:r>
              <a:rPr sz="2700" b="1" baseline="3413" dirty="0">
                <a:latin typeface="+mj-lt"/>
                <a:cs typeface="Calibri"/>
              </a:rPr>
              <a:t>ts</a:t>
            </a:r>
            <a:endParaRPr dirty="0">
              <a:latin typeface="+mj-lt"/>
              <a:cs typeface="Calibri"/>
            </a:endParaRPr>
          </a:p>
        </p:txBody>
      </p:sp>
      <p:sp>
        <p:nvSpPr>
          <p:cNvPr id="6" name="object 6"/>
          <p:cNvSpPr txBox="1"/>
          <p:nvPr/>
        </p:nvSpPr>
        <p:spPr>
          <a:xfrm>
            <a:off x="2072532" y="3496828"/>
            <a:ext cx="2854338" cy="895922"/>
          </a:xfrm>
          <a:prstGeom prst="rect">
            <a:avLst/>
          </a:prstGeom>
        </p:spPr>
        <p:txBody>
          <a:bodyPr wrap="square" lIns="0" tIns="0" rIns="0" bIns="0" rtlCol="0">
            <a:noAutofit/>
          </a:bodyPr>
          <a:lstStyle/>
          <a:p>
            <a:pPr marL="9525">
              <a:lnSpc>
                <a:spcPts val="1568"/>
              </a:lnSpc>
              <a:spcBef>
                <a:spcPts val="78"/>
              </a:spcBef>
            </a:pPr>
            <a:r>
              <a:rPr sz="2250" baseline="2846" dirty="0" err="1">
                <a:solidFill>
                  <a:srgbClr val="0070C0"/>
                </a:solidFill>
                <a:latin typeface="Consolas"/>
                <a:cs typeface="Consolas"/>
              </a:rPr>
              <a:t>myLists</a:t>
            </a:r>
            <a:r>
              <a:rPr sz="2250" baseline="2846" dirty="0">
                <a:solidFill>
                  <a:srgbClr val="0070C0"/>
                </a:solidFill>
                <a:latin typeface="Consolas"/>
                <a:cs typeface="Consolas"/>
              </a:rPr>
              <a:t> &lt;-</a:t>
            </a:r>
            <a:r>
              <a:rPr sz="2250" spc="-11" baseline="2846" dirty="0">
                <a:solidFill>
                  <a:srgbClr val="0070C0"/>
                </a:solidFill>
                <a:latin typeface="Consolas"/>
                <a:cs typeface="Consolas"/>
              </a:rPr>
              <a:t> </a:t>
            </a:r>
            <a:r>
              <a:rPr lang="es-ES" sz="2250" spc="-11" baseline="2846" dirty="0" err="1">
                <a:solidFill>
                  <a:srgbClr val="0070C0"/>
                </a:solidFill>
                <a:latin typeface="Consolas"/>
                <a:cs typeface="Consolas"/>
              </a:rPr>
              <a:t>list</a:t>
            </a:r>
            <a:r>
              <a:rPr sz="2250" baseline="2846" dirty="0">
                <a:solidFill>
                  <a:srgbClr val="0070C0"/>
                </a:solidFill>
                <a:latin typeface="Consolas"/>
                <a:cs typeface="Consolas"/>
              </a:rPr>
              <a:t>(1,"2</a:t>
            </a:r>
            <a:r>
              <a:rPr sz="2250" spc="-7" baseline="2846" dirty="0">
                <a:solidFill>
                  <a:srgbClr val="0070C0"/>
                </a:solidFill>
                <a:latin typeface="Consolas"/>
                <a:cs typeface="Consolas"/>
              </a:rPr>
              <a:t>3</a:t>
            </a:r>
            <a:r>
              <a:rPr sz="2250" baseline="2846" dirty="0">
                <a:solidFill>
                  <a:srgbClr val="0070C0"/>
                </a:solidFill>
                <a:latin typeface="Consolas"/>
                <a:cs typeface="Consolas"/>
              </a:rPr>
              <a:t>")</a:t>
            </a:r>
            <a:r>
              <a:rPr lang="es-ES" sz="2250" baseline="2846" dirty="0">
                <a:solidFill>
                  <a:srgbClr val="0070C0"/>
                </a:solidFill>
                <a:latin typeface="Consolas"/>
                <a:cs typeface="Consolas"/>
              </a:rPr>
              <a:t>;</a:t>
            </a:r>
            <a:endParaRPr sz="1500" dirty="0">
              <a:solidFill>
                <a:srgbClr val="0070C0"/>
              </a:solidFill>
              <a:latin typeface="Consolas"/>
              <a:cs typeface="Consolas"/>
            </a:endParaRPr>
          </a:p>
          <a:p>
            <a:pPr marL="9525" marR="527798">
              <a:lnSpc>
                <a:spcPct val="100014"/>
              </a:lnSpc>
            </a:pPr>
            <a:r>
              <a:rPr sz="1500" dirty="0">
                <a:solidFill>
                  <a:srgbClr val="0070C0"/>
                </a:solidFill>
                <a:latin typeface="Consolas"/>
                <a:cs typeface="Consolas"/>
              </a:rPr>
              <a:t>class</a:t>
            </a:r>
            <a:r>
              <a:rPr sz="1500" spc="3" dirty="0">
                <a:solidFill>
                  <a:srgbClr val="0070C0"/>
                </a:solidFill>
                <a:latin typeface="Consolas"/>
                <a:cs typeface="Consolas"/>
              </a:rPr>
              <a:t>(</a:t>
            </a:r>
            <a:r>
              <a:rPr sz="1500" spc="-7" dirty="0" err="1">
                <a:solidFill>
                  <a:srgbClr val="0070C0"/>
                </a:solidFill>
                <a:latin typeface="Consolas"/>
                <a:cs typeface="Consolas"/>
              </a:rPr>
              <a:t>m</a:t>
            </a:r>
            <a:r>
              <a:rPr sz="1500" dirty="0" err="1">
                <a:solidFill>
                  <a:srgbClr val="0070C0"/>
                </a:solidFill>
                <a:latin typeface="Consolas"/>
                <a:cs typeface="Consolas"/>
              </a:rPr>
              <a:t>yL</a:t>
            </a:r>
            <a:r>
              <a:rPr sz="1500" spc="-3" dirty="0" err="1">
                <a:solidFill>
                  <a:srgbClr val="0070C0"/>
                </a:solidFill>
                <a:latin typeface="Consolas"/>
                <a:cs typeface="Consolas"/>
              </a:rPr>
              <a:t>i</a:t>
            </a:r>
            <a:r>
              <a:rPr sz="1500" spc="-7" dirty="0" err="1">
                <a:solidFill>
                  <a:srgbClr val="0070C0"/>
                </a:solidFill>
                <a:latin typeface="Consolas"/>
                <a:cs typeface="Consolas"/>
              </a:rPr>
              <a:t>s</a:t>
            </a:r>
            <a:r>
              <a:rPr sz="1500" dirty="0" err="1">
                <a:solidFill>
                  <a:srgbClr val="0070C0"/>
                </a:solidFill>
                <a:latin typeface="Consolas"/>
                <a:cs typeface="Consolas"/>
              </a:rPr>
              <a:t>t</a:t>
            </a:r>
            <a:r>
              <a:rPr sz="1500" spc="3" dirty="0" err="1">
                <a:solidFill>
                  <a:srgbClr val="0070C0"/>
                </a:solidFill>
                <a:latin typeface="Consolas"/>
                <a:cs typeface="Consolas"/>
              </a:rPr>
              <a:t>s</a:t>
            </a:r>
            <a:r>
              <a:rPr sz="1500" dirty="0">
                <a:solidFill>
                  <a:srgbClr val="0070C0"/>
                </a:solidFill>
                <a:latin typeface="Consolas"/>
                <a:cs typeface="Consolas"/>
              </a:rPr>
              <a:t>)</a:t>
            </a:r>
            <a:r>
              <a:rPr lang="es-ES" sz="1500" dirty="0">
                <a:solidFill>
                  <a:srgbClr val="0070C0"/>
                </a:solidFill>
                <a:latin typeface="Consolas"/>
                <a:cs typeface="Consolas"/>
              </a:rPr>
              <a:t>;</a:t>
            </a:r>
            <a:r>
              <a:rPr sz="1500" dirty="0">
                <a:solidFill>
                  <a:srgbClr val="0070C0"/>
                </a:solidFill>
                <a:latin typeface="Consolas"/>
                <a:cs typeface="Consolas"/>
              </a:rPr>
              <a:t> len</a:t>
            </a:r>
            <a:r>
              <a:rPr sz="1500" spc="-7" dirty="0">
                <a:solidFill>
                  <a:srgbClr val="0070C0"/>
                </a:solidFill>
                <a:latin typeface="Consolas"/>
                <a:cs typeface="Consolas"/>
              </a:rPr>
              <a:t>g</a:t>
            </a:r>
            <a:r>
              <a:rPr sz="1500" dirty="0">
                <a:solidFill>
                  <a:srgbClr val="0070C0"/>
                </a:solidFill>
                <a:latin typeface="Consolas"/>
                <a:cs typeface="Consolas"/>
              </a:rPr>
              <a:t>th</a:t>
            </a:r>
            <a:r>
              <a:rPr sz="1500" spc="-3" dirty="0">
                <a:solidFill>
                  <a:srgbClr val="0070C0"/>
                </a:solidFill>
                <a:latin typeface="Consolas"/>
                <a:cs typeface="Consolas"/>
              </a:rPr>
              <a:t>(</a:t>
            </a:r>
            <a:r>
              <a:rPr sz="1500" dirty="0" err="1">
                <a:solidFill>
                  <a:srgbClr val="0070C0"/>
                </a:solidFill>
                <a:latin typeface="Consolas"/>
                <a:cs typeface="Consolas"/>
              </a:rPr>
              <a:t>my</a:t>
            </a:r>
            <a:r>
              <a:rPr sz="1500" spc="-7" dirty="0" err="1">
                <a:solidFill>
                  <a:srgbClr val="0070C0"/>
                </a:solidFill>
                <a:latin typeface="Consolas"/>
                <a:cs typeface="Consolas"/>
              </a:rPr>
              <a:t>Li</a:t>
            </a:r>
            <a:r>
              <a:rPr sz="1500" dirty="0" err="1">
                <a:solidFill>
                  <a:srgbClr val="0070C0"/>
                </a:solidFill>
                <a:latin typeface="Consolas"/>
                <a:cs typeface="Consolas"/>
              </a:rPr>
              <a:t>st</a:t>
            </a:r>
            <a:r>
              <a:rPr sz="1500" spc="3" dirty="0" err="1">
                <a:solidFill>
                  <a:srgbClr val="0070C0"/>
                </a:solidFill>
                <a:latin typeface="Consolas"/>
                <a:cs typeface="Consolas"/>
              </a:rPr>
              <a:t>s</a:t>
            </a:r>
            <a:r>
              <a:rPr sz="1500" dirty="0">
                <a:solidFill>
                  <a:srgbClr val="0070C0"/>
                </a:solidFill>
                <a:latin typeface="Consolas"/>
                <a:cs typeface="Consolas"/>
              </a:rPr>
              <a:t>)</a:t>
            </a:r>
            <a:r>
              <a:rPr lang="es-ES" sz="1500" dirty="0">
                <a:solidFill>
                  <a:srgbClr val="0070C0"/>
                </a:solidFill>
                <a:latin typeface="Consolas"/>
                <a:cs typeface="Consolas"/>
              </a:rPr>
              <a:t>;</a:t>
            </a:r>
            <a:r>
              <a:rPr sz="1500" dirty="0">
                <a:solidFill>
                  <a:srgbClr val="0070C0"/>
                </a:solidFill>
                <a:latin typeface="Consolas"/>
                <a:cs typeface="Consolas"/>
              </a:rPr>
              <a:t> myList</a:t>
            </a:r>
            <a:r>
              <a:rPr sz="1500" spc="-3" dirty="0">
                <a:solidFill>
                  <a:srgbClr val="0070C0"/>
                </a:solidFill>
                <a:latin typeface="Consolas"/>
                <a:cs typeface="Consolas"/>
              </a:rPr>
              <a:t>s</a:t>
            </a:r>
            <a:r>
              <a:rPr sz="1500" dirty="0">
                <a:solidFill>
                  <a:srgbClr val="0070C0"/>
                </a:solidFill>
                <a:latin typeface="Consolas"/>
                <a:cs typeface="Consolas"/>
              </a:rPr>
              <a:t>[-</a:t>
            </a:r>
            <a:r>
              <a:rPr sz="1500" spc="-7" dirty="0">
                <a:solidFill>
                  <a:srgbClr val="0070C0"/>
                </a:solidFill>
                <a:latin typeface="Consolas"/>
                <a:cs typeface="Consolas"/>
              </a:rPr>
              <a:t>1]</a:t>
            </a:r>
            <a:r>
              <a:rPr lang="es-ES" sz="1500" spc="-7" dirty="0">
                <a:solidFill>
                  <a:srgbClr val="0070C0"/>
                </a:solidFill>
                <a:latin typeface="Consolas"/>
                <a:cs typeface="Consolas"/>
              </a:rPr>
              <a:t>;</a:t>
            </a:r>
            <a:endParaRPr sz="1500" dirty="0">
              <a:solidFill>
                <a:srgbClr val="0070C0"/>
              </a:solidFill>
              <a:latin typeface="Consolas"/>
              <a:cs typeface="Consolas"/>
            </a:endParaRPr>
          </a:p>
        </p:txBody>
      </p:sp>
      <p:sp>
        <p:nvSpPr>
          <p:cNvPr id="32" name="Título 2">
            <a:extLst>
              <a:ext uri="{FF2B5EF4-FFF2-40B4-BE49-F238E27FC236}">
                <a16:creationId xmlns:a16="http://schemas.microsoft.com/office/drawing/2014/main" id="{F16402F6-7808-4818-BCFF-4D128BCE67C6}"/>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Estructuras de datos</a:t>
            </a:r>
          </a:p>
        </p:txBody>
      </p:sp>
      <p:sp>
        <p:nvSpPr>
          <p:cNvPr id="8" name="Marcador de número de diapositiva 1">
            <a:extLst>
              <a:ext uri="{FF2B5EF4-FFF2-40B4-BE49-F238E27FC236}">
                <a16:creationId xmlns:a16="http://schemas.microsoft.com/office/drawing/2014/main" id="{3E8013C6-0598-4D1A-8E93-25C6CA93D717}"/>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15</a:t>
            </a:fld>
            <a:endParaRPr lang="en-US" sz="800" dirty="0">
              <a:solidFill>
                <a:prstClr val="black">
                  <a:tint val="75000"/>
                </a:prstClr>
              </a:solidFill>
            </a:endParaRPr>
          </a:p>
        </p:txBody>
      </p:sp>
    </p:spTree>
    <p:extLst>
      <p:ext uri="{BB962C8B-B14F-4D97-AF65-F5344CB8AC3E}">
        <p14:creationId xmlns:p14="http://schemas.microsoft.com/office/powerpoint/2010/main" val="313743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1672743" y="719799"/>
            <a:ext cx="3791960" cy="567298"/>
          </a:xfrm>
          <a:prstGeom prst="rect">
            <a:avLst/>
          </a:prstGeom>
        </p:spPr>
        <p:txBody>
          <a:bodyPr wrap="square" lIns="0" tIns="0" rIns="0" bIns="0" rtlCol="0">
            <a:noAutofit/>
          </a:bodyPr>
          <a:lstStyle/>
          <a:p>
            <a:pPr marL="9525" marR="27089">
              <a:lnSpc>
                <a:spcPts val="1909"/>
              </a:lnSpc>
              <a:spcBef>
                <a:spcPts val="95"/>
              </a:spcBef>
            </a:pPr>
            <a:r>
              <a:rPr sz="2700" b="1" baseline="3413" dirty="0">
                <a:latin typeface="Calibri"/>
                <a:cs typeface="Calibri"/>
              </a:rPr>
              <a:t>M</a:t>
            </a:r>
            <a:r>
              <a:rPr sz="2700" b="1" spc="-14" baseline="3413" dirty="0">
                <a:latin typeface="Calibri"/>
                <a:cs typeface="Calibri"/>
              </a:rPr>
              <a:t>a</a:t>
            </a:r>
            <a:r>
              <a:rPr sz="2700" b="1" baseline="3413" dirty="0">
                <a:latin typeface="Calibri"/>
                <a:cs typeface="Calibri"/>
              </a:rPr>
              <a:t>trices</a:t>
            </a:r>
            <a:endParaRPr dirty="0">
              <a:latin typeface="Calibri"/>
              <a:cs typeface="Calibri"/>
            </a:endParaRPr>
          </a:p>
        </p:txBody>
      </p:sp>
      <p:sp>
        <p:nvSpPr>
          <p:cNvPr id="11" name="object 11"/>
          <p:cNvSpPr txBox="1"/>
          <p:nvPr/>
        </p:nvSpPr>
        <p:spPr>
          <a:xfrm>
            <a:off x="1672743" y="2512600"/>
            <a:ext cx="1199945" cy="861716"/>
          </a:xfrm>
          <a:prstGeom prst="rect">
            <a:avLst/>
          </a:prstGeom>
        </p:spPr>
        <p:txBody>
          <a:bodyPr wrap="square" lIns="0" tIns="0" rIns="0" bIns="0" rtlCol="0">
            <a:noAutofit/>
          </a:bodyPr>
          <a:lstStyle/>
          <a:p>
            <a:pPr marL="9525" marR="31785">
              <a:lnSpc>
                <a:spcPts val="1909"/>
              </a:lnSpc>
              <a:spcBef>
                <a:spcPts val="95"/>
              </a:spcBef>
            </a:pPr>
            <a:r>
              <a:rPr sz="2700" b="1" baseline="3413" dirty="0">
                <a:latin typeface="Calibri"/>
                <a:cs typeface="Calibri"/>
              </a:rPr>
              <a:t>Ar</a:t>
            </a:r>
            <a:r>
              <a:rPr sz="2700" b="1" spc="-41" baseline="3413" dirty="0">
                <a:latin typeface="Calibri"/>
                <a:cs typeface="Calibri"/>
              </a:rPr>
              <a:t>r</a:t>
            </a:r>
            <a:r>
              <a:rPr sz="2700" b="1" spc="-33" baseline="3413" dirty="0">
                <a:latin typeface="Calibri"/>
                <a:cs typeface="Calibri"/>
              </a:rPr>
              <a:t>a</a:t>
            </a:r>
            <a:r>
              <a:rPr sz="2700" b="1" spc="-7" baseline="3413" dirty="0">
                <a:latin typeface="Calibri"/>
                <a:cs typeface="Calibri"/>
              </a:rPr>
              <a:t>y</a:t>
            </a:r>
            <a:r>
              <a:rPr sz="2700" b="1" baseline="3413" dirty="0">
                <a:latin typeface="Calibri"/>
                <a:cs typeface="Calibri"/>
              </a:rPr>
              <a:t>s</a:t>
            </a:r>
            <a:endParaRPr dirty="0">
              <a:latin typeface="Calibri"/>
              <a:cs typeface="Calibri"/>
            </a:endParaRPr>
          </a:p>
        </p:txBody>
      </p:sp>
      <p:sp>
        <p:nvSpPr>
          <p:cNvPr id="29" name="Rectángulo 28">
            <a:extLst>
              <a:ext uri="{FF2B5EF4-FFF2-40B4-BE49-F238E27FC236}">
                <a16:creationId xmlns:a16="http://schemas.microsoft.com/office/drawing/2014/main" id="{8AA8FC85-8114-43D8-A1CB-19F30C9EDA17}"/>
              </a:ext>
            </a:extLst>
          </p:cNvPr>
          <p:cNvSpPr/>
          <p:nvPr/>
        </p:nvSpPr>
        <p:spPr>
          <a:xfrm>
            <a:off x="1874719" y="796297"/>
            <a:ext cx="6302829" cy="1538883"/>
          </a:xfrm>
          <a:prstGeom prst="rect">
            <a:avLst/>
          </a:prstGeom>
        </p:spPr>
        <p:txBody>
          <a:bodyPr wrap="square">
            <a:spAutoFit/>
          </a:bodyPr>
          <a:lstStyle/>
          <a:p>
            <a:endParaRPr lang="es-ES" sz="1000" dirty="0">
              <a:solidFill>
                <a:srgbClr val="000000"/>
              </a:solidFill>
              <a:latin typeface="Consolas" panose="020B0609020204030204" pitchFamily="49" charset="0"/>
            </a:endParaRPr>
          </a:p>
          <a:p>
            <a:r>
              <a:rPr lang="fr-FR" sz="1400" dirty="0" err="1">
                <a:solidFill>
                  <a:srgbClr val="0070C0"/>
                </a:solidFill>
                <a:latin typeface="Consolas" panose="020B0609020204030204" pitchFamily="49" charset="0"/>
              </a:rPr>
              <a:t>myMatrix</a:t>
            </a:r>
            <a:r>
              <a:rPr lang="fr-FR" sz="1400" dirty="0">
                <a:solidFill>
                  <a:srgbClr val="0070C0"/>
                </a:solidFill>
                <a:latin typeface="Consolas" panose="020B0609020204030204" pitchFamily="49" charset="0"/>
              </a:rPr>
              <a:t> &lt;- matrix(c(11, 12, 13, 21, 22, 23), </a:t>
            </a:r>
          </a:p>
          <a:p>
            <a:r>
              <a:rPr lang="en-US" sz="1400" dirty="0" err="1">
                <a:solidFill>
                  <a:srgbClr val="0070C0"/>
                </a:solidFill>
                <a:latin typeface="Consolas" panose="020B0609020204030204" pitchFamily="49" charset="0"/>
              </a:rPr>
              <a:t>nrow</a:t>
            </a:r>
            <a:r>
              <a:rPr lang="en-US" sz="1400" dirty="0">
                <a:solidFill>
                  <a:srgbClr val="0070C0"/>
                </a:solidFill>
                <a:latin typeface="Consolas" panose="020B0609020204030204" pitchFamily="49" charset="0"/>
              </a:rPr>
              <a:t>=2, </a:t>
            </a:r>
            <a:r>
              <a:rPr lang="en-US" sz="1400" dirty="0" err="1">
                <a:solidFill>
                  <a:srgbClr val="0070C0"/>
                </a:solidFill>
                <a:latin typeface="Consolas" panose="020B0609020204030204" pitchFamily="49" charset="0"/>
              </a:rPr>
              <a:t>ncol</a:t>
            </a:r>
            <a:r>
              <a:rPr lang="en-US" sz="1400" dirty="0">
                <a:solidFill>
                  <a:srgbClr val="0070C0"/>
                </a:solidFill>
                <a:latin typeface="Consolas" panose="020B0609020204030204" pitchFamily="49" charset="0"/>
              </a:rPr>
              <a:t>=3, </a:t>
            </a:r>
            <a:r>
              <a:rPr lang="en-US" sz="1400" dirty="0" err="1">
                <a:solidFill>
                  <a:srgbClr val="0070C0"/>
                </a:solidFill>
                <a:latin typeface="Consolas" panose="020B0609020204030204" pitchFamily="49" charset="0"/>
              </a:rPr>
              <a:t>byrow</a:t>
            </a:r>
            <a:r>
              <a:rPr lang="en-US" sz="1400" dirty="0">
                <a:solidFill>
                  <a:srgbClr val="0070C0"/>
                </a:solidFill>
                <a:latin typeface="Consolas" panose="020B0609020204030204" pitchFamily="49" charset="0"/>
              </a:rPr>
              <a:t> = TRUE); </a:t>
            </a:r>
          </a:p>
          <a:p>
            <a:r>
              <a:rPr lang="es-ES" sz="1400" dirty="0" err="1">
                <a:solidFill>
                  <a:srgbClr val="0070C0"/>
                </a:solidFill>
                <a:latin typeface="Consolas" panose="020B0609020204030204" pitchFamily="49" charset="0"/>
              </a:rPr>
              <a:t>myMatrix</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dim</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myMatrix</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myMatrix</a:t>
            </a:r>
            <a:r>
              <a:rPr lang="es-ES" sz="1400" dirty="0">
                <a:solidFill>
                  <a:srgbClr val="0070C0"/>
                </a:solidFill>
                <a:latin typeface="Consolas" panose="020B0609020204030204" pitchFamily="49" charset="0"/>
              </a:rPr>
              <a:t>[1:2, 2]; </a:t>
            </a:r>
          </a:p>
          <a:p>
            <a:r>
              <a:rPr lang="es-ES" sz="1400" dirty="0" err="1">
                <a:solidFill>
                  <a:srgbClr val="0070C0"/>
                </a:solidFill>
                <a:latin typeface="Consolas" panose="020B0609020204030204" pitchFamily="49" charset="0"/>
              </a:rPr>
              <a:t>myMatrix</a:t>
            </a:r>
            <a:r>
              <a:rPr lang="es-ES" sz="1400" dirty="0">
                <a:solidFill>
                  <a:srgbClr val="0070C0"/>
                </a:solidFill>
                <a:latin typeface="Consolas" panose="020B0609020204030204" pitchFamily="49" charset="0"/>
              </a:rPr>
              <a:t>[, 2]; </a:t>
            </a:r>
            <a:endParaRPr lang="es-ES" sz="1400" dirty="0">
              <a:solidFill>
                <a:srgbClr val="0070C0"/>
              </a:solidFill>
            </a:endParaRPr>
          </a:p>
        </p:txBody>
      </p:sp>
      <p:sp>
        <p:nvSpPr>
          <p:cNvPr id="30" name="Rectángulo 29">
            <a:extLst>
              <a:ext uri="{FF2B5EF4-FFF2-40B4-BE49-F238E27FC236}">
                <a16:creationId xmlns:a16="http://schemas.microsoft.com/office/drawing/2014/main" id="{B4BD9F7B-A1B2-4619-A5F6-2BAAE694C18C}"/>
              </a:ext>
            </a:extLst>
          </p:cNvPr>
          <p:cNvSpPr/>
          <p:nvPr/>
        </p:nvSpPr>
        <p:spPr>
          <a:xfrm>
            <a:off x="1874719" y="2535245"/>
            <a:ext cx="6648994" cy="2185214"/>
          </a:xfrm>
          <a:prstGeom prst="rect">
            <a:avLst/>
          </a:prstGeom>
        </p:spPr>
        <p:txBody>
          <a:bodyPr wrap="square">
            <a:spAutoFit/>
          </a:bodyPr>
          <a:lstStyle/>
          <a:p>
            <a:endParaRPr lang="es-ES" sz="1000" dirty="0">
              <a:solidFill>
                <a:srgbClr val="000000"/>
              </a:solidFill>
              <a:latin typeface="Consolas" panose="020B0609020204030204" pitchFamily="49" charset="0"/>
            </a:endParaRPr>
          </a:p>
          <a:p>
            <a:r>
              <a:rPr lang="en-US" sz="1400" dirty="0" err="1">
                <a:solidFill>
                  <a:srgbClr val="0070C0"/>
                </a:solidFill>
                <a:latin typeface="Consolas" panose="020B0609020204030204" pitchFamily="49" charset="0"/>
              </a:rPr>
              <a:t>myArray</a:t>
            </a:r>
            <a:r>
              <a:rPr lang="en-US" sz="1400" dirty="0">
                <a:solidFill>
                  <a:srgbClr val="0070C0"/>
                </a:solidFill>
                <a:latin typeface="Consolas" panose="020B0609020204030204" pitchFamily="49" charset="0"/>
              </a:rPr>
              <a:t> &lt;- array( 1:24, dim = c(4, 3, 2), </a:t>
            </a:r>
          </a:p>
          <a:p>
            <a:r>
              <a:rPr lang="es-ES" sz="1400" dirty="0" err="1">
                <a:solidFill>
                  <a:srgbClr val="0070C0"/>
                </a:solidFill>
                <a:latin typeface="Consolas" panose="020B0609020204030204" pitchFamily="49" charset="0"/>
              </a:rPr>
              <a:t>dimnames</a:t>
            </a:r>
            <a:r>
              <a:rPr lang="es-ES" sz="1400" dirty="0">
                <a:solidFill>
                  <a:srgbClr val="0070C0"/>
                </a:solidFill>
                <a:latin typeface="Consolas" panose="020B0609020204030204" pitchFamily="49" charset="0"/>
              </a:rPr>
              <a:t> = </a:t>
            </a:r>
            <a:r>
              <a:rPr lang="es-ES" sz="1400" dirty="0" err="1">
                <a:solidFill>
                  <a:srgbClr val="0070C0"/>
                </a:solidFill>
                <a:latin typeface="Consolas" panose="020B0609020204030204" pitchFamily="49" charset="0"/>
              </a:rPr>
              <a:t>list</a:t>
            </a:r>
            <a:r>
              <a:rPr lang="es-ES" sz="1400" dirty="0">
                <a:solidFill>
                  <a:srgbClr val="0070C0"/>
                </a:solidFill>
                <a:latin typeface="Consolas" panose="020B0609020204030204" pitchFamily="49" charset="0"/>
              </a:rPr>
              <a:t>( </a:t>
            </a:r>
          </a:p>
          <a:p>
            <a:r>
              <a:rPr lang="pt-BR" sz="1400" dirty="0">
                <a:solidFill>
                  <a:srgbClr val="0070C0"/>
                </a:solidFill>
                <a:latin typeface="Consolas" panose="020B0609020204030204" pitchFamily="49" charset="0"/>
              </a:rPr>
              <a:t>c("dim1_1", "dim1_2", "dim1_3", "dim1_4"), </a:t>
            </a:r>
          </a:p>
          <a:p>
            <a:r>
              <a:rPr lang="es-ES" sz="1400" dirty="0">
                <a:solidFill>
                  <a:srgbClr val="0070C0"/>
                </a:solidFill>
                <a:latin typeface="Consolas" panose="020B0609020204030204" pitchFamily="49" charset="0"/>
              </a:rPr>
              <a:t>c("dim2_1", "dim2_2", "dim2_3"), </a:t>
            </a:r>
          </a:p>
          <a:p>
            <a:r>
              <a:rPr lang="es-ES" sz="1400" dirty="0">
                <a:solidFill>
                  <a:srgbClr val="0070C0"/>
                </a:solidFill>
                <a:latin typeface="Consolas" panose="020B0609020204030204" pitchFamily="49" charset="0"/>
              </a:rPr>
              <a:t>c("dim3_1", "dim3_2"))); </a:t>
            </a:r>
          </a:p>
          <a:p>
            <a:r>
              <a:rPr lang="es-ES" sz="1400" dirty="0" err="1">
                <a:solidFill>
                  <a:srgbClr val="0070C0"/>
                </a:solidFill>
                <a:latin typeface="Consolas" panose="020B0609020204030204" pitchFamily="49" charset="0"/>
              </a:rPr>
              <a:t>myArray</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myArray</a:t>
            </a:r>
            <a:r>
              <a:rPr lang="es-ES" sz="1400" dirty="0">
                <a:solidFill>
                  <a:srgbClr val="0070C0"/>
                </a:solidFill>
                <a:latin typeface="Consolas" panose="020B0609020204030204" pitchFamily="49" charset="0"/>
              </a:rPr>
              <a:t>[1,2,1]; </a:t>
            </a:r>
          </a:p>
          <a:p>
            <a:r>
              <a:rPr lang="es-ES" sz="1400" dirty="0" err="1">
                <a:solidFill>
                  <a:srgbClr val="0070C0"/>
                </a:solidFill>
                <a:latin typeface="Consolas" panose="020B0609020204030204" pitchFamily="49" charset="0"/>
              </a:rPr>
              <a:t>myArray</a:t>
            </a:r>
            <a:r>
              <a:rPr lang="es-ES" sz="1400" dirty="0">
                <a:solidFill>
                  <a:srgbClr val="0070C0"/>
                </a:solidFill>
                <a:latin typeface="Consolas" panose="020B0609020204030204" pitchFamily="49" charset="0"/>
              </a:rPr>
              <a:t>[1:2,2,1]; </a:t>
            </a:r>
          </a:p>
          <a:p>
            <a:r>
              <a:rPr lang="es-ES" sz="1400" dirty="0" err="1">
                <a:solidFill>
                  <a:srgbClr val="0070C0"/>
                </a:solidFill>
                <a:latin typeface="Consolas" panose="020B0609020204030204" pitchFamily="49" charset="0"/>
              </a:rPr>
              <a:t>myArray</a:t>
            </a:r>
            <a:r>
              <a:rPr lang="es-ES" sz="1400" dirty="0">
                <a:solidFill>
                  <a:srgbClr val="0070C0"/>
                </a:solidFill>
                <a:latin typeface="Consolas" panose="020B0609020204030204" pitchFamily="49" charset="0"/>
              </a:rPr>
              <a:t>[1,,]; </a:t>
            </a:r>
            <a:endParaRPr lang="es-ES" sz="1400" dirty="0">
              <a:solidFill>
                <a:srgbClr val="0070C0"/>
              </a:solidFill>
            </a:endParaRPr>
          </a:p>
        </p:txBody>
      </p:sp>
      <p:sp>
        <p:nvSpPr>
          <p:cNvPr id="31" name="Título 2">
            <a:extLst>
              <a:ext uri="{FF2B5EF4-FFF2-40B4-BE49-F238E27FC236}">
                <a16:creationId xmlns:a16="http://schemas.microsoft.com/office/drawing/2014/main" id="{EDC9EA0C-632D-4177-8CBD-272041383BEB}"/>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Estructuras de datos</a:t>
            </a:r>
          </a:p>
        </p:txBody>
      </p:sp>
      <p:sp>
        <p:nvSpPr>
          <p:cNvPr id="7" name="Marcador de número de diapositiva 1">
            <a:extLst>
              <a:ext uri="{FF2B5EF4-FFF2-40B4-BE49-F238E27FC236}">
                <a16:creationId xmlns:a16="http://schemas.microsoft.com/office/drawing/2014/main" id="{1D372D08-6116-4934-8290-ACA3828570C9}"/>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16</a:t>
            </a:fld>
            <a:endParaRPr lang="en-US" sz="800" dirty="0">
              <a:solidFill>
                <a:prstClr val="black">
                  <a:tint val="75000"/>
                </a:prstClr>
              </a:solidFill>
            </a:endParaRPr>
          </a:p>
        </p:txBody>
      </p:sp>
    </p:spTree>
    <p:extLst>
      <p:ext uri="{BB962C8B-B14F-4D97-AF65-F5344CB8AC3E}">
        <p14:creationId xmlns:p14="http://schemas.microsoft.com/office/powerpoint/2010/main" val="71649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672743" y="739490"/>
            <a:ext cx="3599345" cy="1653434"/>
          </a:xfrm>
          <a:prstGeom prst="rect">
            <a:avLst/>
          </a:prstGeom>
        </p:spPr>
        <p:txBody>
          <a:bodyPr wrap="square" lIns="0" tIns="0" rIns="0" bIns="0" rtlCol="0">
            <a:noAutofit/>
          </a:bodyPr>
          <a:lstStyle/>
          <a:p>
            <a:pPr marL="9525" marR="31785">
              <a:lnSpc>
                <a:spcPts val="1909"/>
              </a:lnSpc>
              <a:spcBef>
                <a:spcPts val="95"/>
              </a:spcBef>
            </a:pPr>
            <a:r>
              <a:rPr sz="2700" b="1" spc="-44" baseline="3413" dirty="0">
                <a:latin typeface="+mj-lt"/>
                <a:cs typeface="Calibri"/>
              </a:rPr>
              <a:t>F</a:t>
            </a:r>
            <a:r>
              <a:rPr sz="2700" b="1" baseline="3413" dirty="0">
                <a:latin typeface="+mj-lt"/>
                <a:cs typeface="Calibri"/>
              </a:rPr>
              <a:t>a</a:t>
            </a:r>
            <a:r>
              <a:rPr sz="2700" b="1" spc="3" baseline="3413" dirty="0">
                <a:latin typeface="+mj-lt"/>
                <a:cs typeface="Calibri"/>
              </a:rPr>
              <a:t>c</a:t>
            </a:r>
            <a:r>
              <a:rPr sz="2700" b="1" spc="-22" baseline="3413" dirty="0">
                <a:latin typeface="+mj-lt"/>
                <a:cs typeface="Calibri"/>
              </a:rPr>
              <a:t>t</a:t>
            </a:r>
            <a:r>
              <a:rPr sz="2700" b="1" baseline="3413" dirty="0">
                <a:latin typeface="+mj-lt"/>
                <a:cs typeface="Calibri"/>
              </a:rPr>
              <a:t>o</a:t>
            </a:r>
            <a:r>
              <a:rPr sz="2700" b="1" spc="-14" baseline="3413" dirty="0">
                <a:latin typeface="+mj-lt"/>
                <a:cs typeface="Calibri"/>
              </a:rPr>
              <a:t>r</a:t>
            </a:r>
            <a:r>
              <a:rPr sz="2700" b="1" baseline="3413" dirty="0">
                <a:latin typeface="+mj-lt"/>
                <a:cs typeface="Calibri"/>
              </a:rPr>
              <a:t>s</a:t>
            </a:r>
            <a:endParaRPr dirty="0">
              <a:latin typeface="+mj-lt"/>
              <a:cs typeface="Calibri"/>
            </a:endParaRPr>
          </a:p>
        </p:txBody>
      </p:sp>
      <p:sp>
        <p:nvSpPr>
          <p:cNvPr id="9" name="object 9"/>
          <p:cNvSpPr txBox="1"/>
          <p:nvPr/>
        </p:nvSpPr>
        <p:spPr>
          <a:xfrm>
            <a:off x="1672743" y="2715071"/>
            <a:ext cx="2799353" cy="1858907"/>
          </a:xfrm>
          <a:prstGeom prst="rect">
            <a:avLst/>
          </a:prstGeom>
        </p:spPr>
        <p:txBody>
          <a:bodyPr wrap="square" lIns="0" tIns="0" rIns="0" bIns="0" rtlCol="0">
            <a:noAutofit/>
          </a:bodyPr>
          <a:lstStyle/>
          <a:p>
            <a:pPr marL="9525" marR="31785">
              <a:lnSpc>
                <a:spcPts val="1909"/>
              </a:lnSpc>
              <a:spcBef>
                <a:spcPts val="95"/>
              </a:spcBef>
            </a:pPr>
            <a:r>
              <a:rPr sz="2700" b="1" baseline="3413" dirty="0">
                <a:latin typeface="+mj-lt"/>
                <a:cs typeface="Calibri"/>
              </a:rPr>
              <a:t>D</a:t>
            </a:r>
            <a:r>
              <a:rPr sz="2700" b="1" spc="-14" baseline="3413" dirty="0">
                <a:latin typeface="+mj-lt"/>
                <a:cs typeface="Calibri"/>
              </a:rPr>
              <a:t>a</a:t>
            </a:r>
            <a:r>
              <a:rPr sz="2700" b="1" spc="-22" baseline="3413" dirty="0">
                <a:latin typeface="+mj-lt"/>
                <a:cs typeface="Calibri"/>
              </a:rPr>
              <a:t>t</a:t>
            </a:r>
            <a:r>
              <a:rPr sz="2700" b="1" baseline="3413" dirty="0">
                <a:latin typeface="+mj-lt"/>
                <a:cs typeface="Calibri"/>
              </a:rPr>
              <a:t>a F</a:t>
            </a:r>
            <a:r>
              <a:rPr sz="2700" b="1" spc="-33" baseline="3413" dirty="0">
                <a:latin typeface="+mj-lt"/>
                <a:cs typeface="Calibri"/>
              </a:rPr>
              <a:t>r</a:t>
            </a:r>
            <a:r>
              <a:rPr sz="2700" b="1" baseline="3413" dirty="0">
                <a:latin typeface="+mj-lt"/>
                <a:cs typeface="Calibri"/>
              </a:rPr>
              <a:t>am</a:t>
            </a:r>
            <a:r>
              <a:rPr sz="2700" b="1" spc="7" baseline="3413" dirty="0">
                <a:latin typeface="+mj-lt"/>
                <a:cs typeface="Calibri"/>
              </a:rPr>
              <a:t>e</a:t>
            </a:r>
            <a:r>
              <a:rPr sz="2700" b="1" baseline="3413" dirty="0">
                <a:latin typeface="+mj-lt"/>
                <a:cs typeface="Calibri"/>
              </a:rPr>
              <a:t>s</a:t>
            </a:r>
            <a:endParaRPr dirty="0">
              <a:latin typeface="+mj-lt"/>
              <a:cs typeface="Calibri"/>
            </a:endParaRPr>
          </a:p>
        </p:txBody>
      </p:sp>
      <p:sp>
        <p:nvSpPr>
          <p:cNvPr id="18" name="Rectángulo 17">
            <a:extLst>
              <a:ext uri="{FF2B5EF4-FFF2-40B4-BE49-F238E27FC236}">
                <a16:creationId xmlns:a16="http://schemas.microsoft.com/office/drawing/2014/main" id="{7774EC1F-A8EC-4472-BFBB-070EF0F59EAB}"/>
              </a:ext>
            </a:extLst>
          </p:cNvPr>
          <p:cNvSpPr/>
          <p:nvPr/>
        </p:nvSpPr>
        <p:spPr>
          <a:xfrm>
            <a:off x="1861456" y="870427"/>
            <a:ext cx="4572000" cy="1538883"/>
          </a:xfrm>
          <a:prstGeom prst="rect">
            <a:avLst/>
          </a:prstGeom>
        </p:spPr>
        <p:txBody>
          <a:bodyPr>
            <a:spAutoFit/>
          </a:bodyPr>
          <a:lstStyle/>
          <a:p>
            <a:endParaRPr lang="es-ES" sz="1000" dirty="0">
              <a:solidFill>
                <a:srgbClr val="0070C0"/>
              </a:solidFill>
              <a:latin typeface="Consolas" panose="020B0609020204030204" pitchFamily="49" charset="0"/>
            </a:endParaRPr>
          </a:p>
          <a:p>
            <a:r>
              <a:rPr lang="es-ES" sz="1400" dirty="0">
                <a:solidFill>
                  <a:srgbClr val="0070C0"/>
                </a:solidFill>
                <a:latin typeface="Consolas" panose="020B0609020204030204" pitchFamily="49" charset="0"/>
              </a:rPr>
              <a:t>myFactor1 &lt;- factor(c(1,3,7,9)); </a:t>
            </a:r>
          </a:p>
          <a:p>
            <a:r>
              <a:rPr lang="es-ES" sz="1400" dirty="0" err="1">
                <a:solidFill>
                  <a:srgbClr val="0070C0"/>
                </a:solidFill>
                <a:latin typeface="Consolas" panose="020B0609020204030204" pitchFamily="49" charset="0"/>
              </a:rPr>
              <a:t>class</a:t>
            </a:r>
            <a:r>
              <a:rPr lang="es-ES" sz="1400" dirty="0">
                <a:solidFill>
                  <a:srgbClr val="0070C0"/>
                </a:solidFill>
                <a:latin typeface="Consolas" panose="020B0609020204030204" pitchFamily="49" charset="0"/>
              </a:rPr>
              <a:t>(myFactor1); </a:t>
            </a:r>
          </a:p>
          <a:p>
            <a:r>
              <a:rPr lang="es-ES" sz="1400" dirty="0" err="1">
                <a:solidFill>
                  <a:srgbClr val="0070C0"/>
                </a:solidFill>
                <a:latin typeface="Consolas" panose="020B0609020204030204" pitchFamily="49" charset="0"/>
              </a:rPr>
              <a:t>levels</a:t>
            </a:r>
            <a:r>
              <a:rPr lang="es-ES" sz="1400" dirty="0">
                <a:solidFill>
                  <a:srgbClr val="0070C0"/>
                </a:solidFill>
                <a:latin typeface="Consolas" panose="020B0609020204030204" pitchFamily="49" charset="0"/>
              </a:rPr>
              <a:t>(myFactor1); </a:t>
            </a:r>
          </a:p>
          <a:p>
            <a:r>
              <a:rPr lang="es-ES" sz="1400" dirty="0" err="1">
                <a:solidFill>
                  <a:srgbClr val="0070C0"/>
                </a:solidFill>
                <a:latin typeface="Consolas" panose="020B0609020204030204" pitchFamily="49" charset="0"/>
              </a:rPr>
              <a:t>nlevels</a:t>
            </a:r>
            <a:r>
              <a:rPr lang="es-ES" sz="1400" dirty="0">
                <a:solidFill>
                  <a:srgbClr val="0070C0"/>
                </a:solidFill>
                <a:latin typeface="Consolas" panose="020B0609020204030204" pitchFamily="49" charset="0"/>
              </a:rPr>
              <a:t>(myFactor1); </a:t>
            </a:r>
          </a:p>
          <a:p>
            <a:r>
              <a:rPr lang="es-ES" sz="1400" dirty="0">
                <a:solidFill>
                  <a:srgbClr val="0070C0"/>
                </a:solidFill>
                <a:latin typeface="Consolas" panose="020B0609020204030204" pitchFamily="49" charset="0"/>
              </a:rPr>
              <a:t>myFactor2 &lt;- factor(c("</a:t>
            </a:r>
            <a:r>
              <a:rPr lang="es-ES" sz="1400" dirty="0" err="1">
                <a:solidFill>
                  <a:srgbClr val="0070C0"/>
                </a:solidFill>
                <a:latin typeface="Consolas" panose="020B0609020204030204" pitchFamily="49" charset="0"/>
              </a:rPr>
              <a:t>yes","no</a:t>
            </a:r>
            <a:r>
              <a:rPr lang="es-ES" sz="1400" dirty="0">
                <a:solidFill>
                  <a:srgbClr val="0070C0"/>
                </a:solidFill>
                <a:latin typeface="Consolas" panose="020B0609020204030204" pitchFamily="49" charset="0"/>
              </a:rPr>
              <a:t>")); </a:t>
            </a:r>
          </a:p>
          <a:p>
            <a:r>
              <a:rPr lang="es-ES" sz="1400" dirty="0">
                <a:solidFill>
                  <a:srgbClr val="0070C0"/>
                </a:solidFill>
                <a:latin typeface="Consolas" panose="020B0609020204030204" pitchFamily="49" charset="0"/>
              </a:rPr>
              <a:t>myFactor2; </a:t>
            </a:r>
            <a:endParaRPr lang="es-ES" sz="1400" dirty="0">
              <a:solidFill>
                <a:srgbClr val="0070C0"/>
              </a:solidFill>
            </a:endParaRPr>
          </a:p>
        </p:txBody>
      </p:sp>
      <p:sp>
        <p:nvSpPr>
          <p:cNvPr id="19" name="Rectángulo 18">
            <a:extLst>
              <a:ext uri="{FF2B5EF4-FFF2-40B4-BE49-F238E27FC236}">
                <a16:creationId xmlns:a16="http://schemas.microsoft.com/office/drawing/2014/main" id="{0EDD9B36-192D-49D9-A9A7-DDD7E628CAAC}"/>
              </a:ext>
            </a:extLst>
          </p:cNvPr>
          <p:cNvSpPr/>
          <p:nvPr/>
        </p:nvSpPr>
        <p:spPr>
          <a:xfrm>
            <a:off x="1861456" y="2821221"/>
            <a:ext cx="6773092" cy="1538883"/>
          </a:xfrm>
          <a:prstGeom prst="rect">
            <a:avLst/>
          </a:prstGeom>
        </p:spPr>
        <p:txBody>
          <a:bodyPr wrap="square">
            <a:spAutoFit/>
          </a:bodyPr>
          <a:lstStyle/>
          <a:p>
            <a:endParaRPr lang="es-ES" sz="1000" dirty="0">
              <a:solidFill>
                <a:srgbClr val="0070C0"/>
              </a:solidFill>
              <a:latin typeface="Consolas" panose="020B0609020204030204" pitchFamily="49" charset="0"/>
            </a:endParaRPr>
          </a:p>
          <a:p>
            <a:r>
              <a:rPr lang="es-ES" sz="1400" dirty="0" err="1">
                <a:solidFill>
                  <a:srgbClr val="0070C0"/>
                </a:solidFill>
                <a:latin typeface="Consolas" panose="020B0609020204030204" pitchFamily="49" charset="0"/>
              </a:rPr>
              <a:t>myDataFrames</a:t>
            </a:r>
            <a:r>
              <a:rPr lang="es-ES" sz="1400" dirty="0">
                <a:solidFill>
                  <a:srgbClr val="0070C0"/>
                </a:solidFill>
                <a:latin typeface="Consolas" panose="020B0609020204030204" pitchFamily="49" charset="0"/>
              </a:rPr>
              <a:t> = </a:t>
            </a:r>
            <a:r>
              <a:rPr lang="es-ES" sz="1400" dirty="0" err="1">
                <a:solidFill>
                  <a:srgbClr val="0070C0"/>
                </a:solidFill>
                <a:latin typeface="Consolas" panose="020B0609020204030204" pitchFamily="49" charset="0"/>
              </a:rPr>
              <a:t>data.frame</a:t>
            </a:r>
            <a:r>
              <a:rPr lang="es-ES" sz="1400" dirty="0">
                <a:solidFill>
                  <a:srgbClr val="0070C0"/>
                </a:solidFill>
                <a:latin typeface="Consolas" panose="020B0609020204030204" pitchFamily="49" charset="0"/>
              </a:rPr>
              <a:t>( x = </a:t>
            </a:r>
            <a:r>
              <a:rPr lang="es-ES" sz="1400" dirty="0" err="1">
                <a:solidFill>
                  <a:srgbClr val="0070C0"/>
                </a:solidFill>
                <a:latin typeface="Consolas" panose="020B0609020204030204" pitchFamily="49" charset="0"/>
              </a:rPr>
              <a:t>letters</a:t>
            </a:r>
            <a:r>
              <a:rPr lang="es-ES" sz="1400" dirty="0">
                <a:solidFill>
                  <a:srgbClr val="0070C0"/>
                </a:solidFill>
                <a:latin typeface="Consolas" panose="020B0609020204030204" pitchFamily="49" charset="0"/>
              </a:rPr>
              <a:t>[1:5], y = </a:t>
            </a:r>
            <a:r>
              <a:rPr lang="es-ES" sz="1400" dirty="0" err="1">
                <a:solidFill>
                  <a:srgbClr val="0070C0"/>
                </a:solidFill>
                <a:latin typeface="Consolas" panose="020B0609020204030204" pitchFamily="49" charset="0"/>
              </a:rPr>
              <a:t>rnorm</a:t>
            </a:r>
            <a:r>
              <a:rPr lang="es-ES" sz="1400" dirty="0">
                <a:solidFill>
                  <a:srgbClr val="0070C0"/>
                </a:solidFill>
                <a:latin typeface="Consolas" panose="020B0609020204030204" pitchFamily="49" charset="0"/>
              </a:rPr>
              <a:t>(5), z = </a:t>
            </a:r>
            <a:r>
              <a:rPr lang="es-ES" sz="1400" dirty="0" err="1">
                <a:solidFill>
                  <a:srgbClr val="0070C0"/>
                </a:solidFill>
                <a:latin typeface="Consolas" panose="020B0609020204030204" pitchFamily="49" charset="0"/>
              </a:rPr>
              <a:t>runif</a:t>
            </a:r>
            <a:r>
              <a:rPr lang="es-ES" sz="1400" dirty="0">
                <a:solidFill>
                  <a:srgbClr val="0070C0"/>
                </a:solidFill>
                <a:latin typeface="Consolas" panose="020B0609020204030204" pitchFamily="49" charset="0"/>
              </a:rPr>
              <a:t>(5) &gt; 0.5); </a:t>
            </a:r>
          </a:p>
          <a:p>
            <a:r>
              <a:rPr lang="es-ES" sz="1400" dirty="0" err="1">
                <a:solidFill>
                  <a:srgbClr val="0070C0"/>
                </a:solidFill>
                <a:latin typeface="Consolas" panose="020B0609020204030204" pitchFamily="49" charset="0"/>
              </a:rPr>
              <a:t>myDataFrames</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myDataFrames$x</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myDataFrames$x</a:t>
            </a:r>
            <a:r>
              <a:rPr lang="es-ES" sz="1400" dirty="0">
                <a:solidFill>
                  <a:srgbClr val="0070C0"/>
                </a:solidFill>
                <a:latin typeface="Consolas" panose="020B0609020204030204" pitchFamily="49" charset="0"/>
              </a:rPr>
              <a:t>[1:2]; </a:t>
            </a:r>
          </a:p>
          <a:p>
            <a:r>
              <a:rPr lang="es-ES" sz="1400" dirty="0" err="1">
                <a:solidFill>
                  <a:srgbClr val="0070C0"/>
                </a:solidFill>
                <a:latin typeface="Consolas" panose="020B0609020204030204" pitchFamily="49" charset="0"/>
              </a:rPr>
              <a:t>myDataFrames$z</a:t>
            </a:r>
            <a:r>
              <a:rPr lang="es-ES" sz="1400" dirty="0">
                <a:solidFill>
                  <a:srgbClr val="0070C0"/>
                </a:solidFill>
                <a:latin typeface="Consolas" panose="020B0609020204030204" pitchFamily="49" charset="0"/>
              </a:rPr>
              <a:t>[2]; </a:t>
            </a:r>
            <a:endParaRPr lang="es-ES" sz="1400" dirty="0">
              <a:solidFill>
                <a:srgbClr val="0070C0"/>
              </a:solidFill>
            </a:endParaRPr>
          </a:p>
        </p:txBody>
      </p:sp>
      <p:sp>
        <p:nvSpPr>
          <p:cNvPr id="20" name="Título 2">
            <a:extLst>
              <a:ext uri="{FF2B5EF4-FFF2-40B4-BE49-F238E27FC236}">
                <a16:creationId xmlns:a16="http://schemas.microsoft.com/office/drawing/2014/main" id="{DF9598E2-CC41-48C1-BBF2-3669E6C341A7}"/>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Estructuras de datos</a:t>
            </a:r>
          </a:p>
        </p:txBody>
      </p:sp>
      <p:sp>
        <p:nvSpPr>
          <p:cNvPr id="7" name="Marcador de número de diapositiva 1">
            <a:extLst>
              <a:ext uri="{FF2B5EF4-FFF2-40B4-BE49-F238E27FC236}">
                <a16:creationId xmlns:a16="http://schemas.microsoft.com/office/drawing/2014/main" id="{71B44CF4-DA85-4A74-85A9-AC4743B8158A}"/>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17</a:t>
            </a:fld>
            <a:endParaRPr lang="en-US" sz="800" dirty="0">
              <a:solidFill>
                <a:prstClr val="black">
                  <a:tint val="75000"/>
                </a:prstClr>
              </a:solidFill>
            </a:endParaRPr>
          </a:p>
        </p:txBody>
      </p:sp>
    </p:spTree>
    <p:extLst>
      <p:ext uri="{BB962C8B-B14F-4D97-AF65-F5344CB8AC3E}">
        <p14:creationId xmlns:p14="http://schemas.microsoft.com/office/powerpoint/2010/main" val="3763347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679966" y="836311"/>
            <a:ext cx="2799353" cy="1858907"/>
          </a:xfrm>
          <a:prstGeom prst="rect">
            <a:avLst/>
          </a:prstGeom>
        </p:spPr>
        <p:txBody>
          <a:bodyPr wrap="square" lIns="0" tIns="0" rIns="0" bIns="0" rtlCol="0">
            <a:noAutofit/>
          </a:bodyPr>
          <a:lstStyle/>
          <a:p>
            <a:pPr marL="9525" marR="31785">
              <a:lnSpc>
                <a:spcPts val="1909"/>
              </a:lnSpc>
              <a:spcBef>
                <a:spcPts val="95"/>
              </a:spcBef>
            </a:pPr>
            <a:r>
              <a:rPr sz="2700" b="1" baseline="3413" dirty="0">
                <a:latin typeface="+mj-lt"/>
                <a:cs typeface="Calibri"/>
              </a:rPr>
              <a:t>D</a:t>
            </a:r>
            <a:r>
              <a:rPr sz="2700" b="1" spc="-14" baseline="3413" dirty="0">
                <a:latin typeface="+mj-lt"/>
                <a:cs typeface="Calibri"/>
              </a:rPr>
              <a:t>a</a:t>
            </a:r>
            <a:r>
              <a:rPr sz="2700" b="1" spc="-22" baseline="3413" dirty="0">
                <a:latin typeface="+mj-lt"/>
                <a:cs typeface="Calibri"/>
              </a:rPr>
              <a:t>t</a:t>
            </a:r>
            <a:r>
              <a:rPr sz="2700" b="1" baseline="3413" dirty="0">
                <a:latin typeface="+mj-lt"/>
                <a:cs typeface="Calibri"/>
              </a:rPr>
              <a:t>a F</a:t>
            </a:r>
            <a:r>
              <a:rPr sz="2700" b="1" spc="-33" baseline="3413" dirty="0">
                <a:latin typeface="+mj-lt"/>
                <a:cs typeface="Calibri"/>
              </a:rPr>
              <a:t>r</a:t>
            </a:r>
            <a:r>
              <a:rPr sz="2700" b="1" baseline="3413" dirty="0">
                <a:latin typeface="+mj-lt"/>
                <a:cs typeface="Calibri"/>
              </a:rPr>
              <a:t>am</a:t>
            </a:r>
            <a:r>
              <a:rPr sz="2700" b="1" spc="7" baseline="3413" dirty="0">
                <a:latin typeface="+mj-lt"/>
                <a:cs typeface="Calibri"/>
              </a:rPr>
              <a:t>e</a:t>
            </a:r>
            <a:r>
              <a:rPr sz="2700" b="1" baseline="3413" dirty="0">
                <a:latin typeface="+mj-lt"/>
                <a:cs typeface="Calibri"/>
              </a:rPr>
              <a:t>s</a:t>
            </a:r>
            <a:endParaRPr dirty="0">
              <a:latin typeface="+mj-lt"/>
              <a:cs typeface="Calibri"/>
            </a:endParaRPr>
          </a:p>
        </p:txBody>
      </p:sp>
      <p:sp>
        <p:nvSpPr>
          <p:cNvPr id="19" name="Rectángulo 18">
            <a:extLst>
              <a:ext uri="{FF2B5EF4-FFF2-40B4-BE49-F238E27FC236}">
                <a16:creationId xmlns:a16="http://schemas.microsoft.com/office/drawing/2014/main" id="{0EDD9B36-192D-49D9-A9A7-DDD7E628CAAC}"/>
              </a:ext>
            </a:extLst>
          </p:cNvPr>
          <p:cNvSpPr/>
          <p:nvPr/>
        </p:nvSpPr>
        <p:spPr>
          <a:xfrm>
            <a:off x="809897" y="986436"/>
            <a:ext cx="7824651" cy="2400657"/>
          </a:xfrm>
          <a:prstGeom prst="rect">
            <a:avLst/>
          </a:prstGeom>
        </p:spPr>
        <p:txBody>
          <a:bodyPr wrap="square">
            <a:spAutoFit/>
          </a:bodyPr>
          <a:lstStyle/>
          <a:p>
            <a:pPr marL="171450" indent="-171450">
              <a:buFont typeface="Arial" panose="020B0604020202020204" pitchFamily="34" charset="0"/>
              <a:buChar char="•"/>
            </a:pPr>
            <a:endParaRPr lang="es-ES" sz="1000" dirty="0">
              <a:solidFill>
                <a:srgbClr val="0070C0"/>
              </a:solidFill>
              <a:latin typeface="Consolas" panose="020B0609020204030204" pitchFamily="49" charset="0"/>
            </a:endParaRPr>
          </a:p>
          <a:p>
            <a:pPr marL="285750" indent="-285750">
              <a:buFont typeface="Arial" panose="020B0604020202020204" pitchFamily="34" charset="0"/>
              <a:buChar char="•"/>
            </a:pPr>
            <a:r>
              <a:rPr lang="en-US" sz="1400" dirty="0">
                <a:solidFill>
                  <a:srgbClr val="0070C0"/>
                </a:solidFill>
                <a:latin typeface="Consolas" panose="020B0609020204030204" pitchFamily="49" charset="0"/>
              </a:rPr>
              <a:t>head();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primeras</a:t>
            </a:r>
            <a:r>
              <a:rPr lang="en-US" sz="1400" dirty="0">
                <a:solidFill>
                  <a:srgbClr val="00B050"/>
                </a:solidFill>
                <a:latin typeface="Consolas" panose="020B0609020204030204" pitchFamily="49" charset="0"/>
              </a:rPr>
              <a:t> 6 </a:t>
            </a:r>
            <a:r>
              <a:rPr lang="en-US" sz="1400" dirty="0" err="1">
                <a:solidFill>
                  <a:srgbClr val="00B050"/>
                </a:solidFill>
                <a:latin typeface="Consolas" panose="020B0609020204030204" pitchFamily="49" charset="0"/>
              </a:rPr>
              <a:t>filas</a:t>
            </a:r>
            <a:endParaRPr lang="en-US" sz="1400" dirty="0">
              <a:solidFill>
                <a:srgbClr val="00B050"/>
              </a:solidFill>
              <a:latin typeface="Consolas" panose="020B0609020204030204" pitchFamily="49" charset="0"/>
            </a:endParaRPr>
          </a:p>
          <a:p>
            <a:pPr marL="285750" indent="-285750">
              <a:buFont typeface="Arial" panose="020B0604020202020204" pitchFamily="34" charset="0"/>
              <a:buChar char="•"/>
            </a:pPr>
            <a:r>
              <a:rPr lang="en-US" sz="1400" dirty="0">
                <a:solidFill>
                  <a:srgbClr val="0070C0"/>
                </a:solidFill>
                <a:latin typeface="Consolas" panose="020B0609020204030204" pitchFamily="49" charset="0"/>
              </a:rPr>
              <a:t>tail();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últimas</a:t>
            </a:r>
            <a:r>
              <a:rPr lang="en-US" sz="1400" dirty="0">
                <a:solidFill>
                  <a:srgbClr val="00B050"/>
                </a:solidFill>
                <a:latin typeface="Consolas" panose="020B0609020204030204" pitchFamily="49" charset="0"/>
              </a:rPr>
              <a:t> 6 </a:t>
            </a:r>
            <a:r>
              <a:rPr lang="en-US" sz="1400" dirty="0" err="1">
                <a:solidFill>
                  <a:srgbClr val="00B050"/>
                </a:solidFill>
                <a:latin typeface="Consolas" panose="020B0609020204030204" pitchFamily="49" charset="0"/>
              </a:rPr>
              <a:t>filas</a:t>
            </a:r>
            <a:endParaRPr lang="en-US" sz="1400" dirty="0">
              <a:solidFill>
                <a:srgbClr val="00B050"/>
              </a:solidFill>
              <a:latin typeface="Consolas" panose="020B0609020204030204" pitchFamily="49" charset="0"/>
            </a:endParaRPr>
          </a:p>
          <a:p>
            <a:pPr marL="285750" indent="-285750">
              <a:buFont typeface="Arial" panose="020B0604020202020204" pitchFamily="34" charset="0"/>
              <a:buChar char="•"/>
            </a:pPr>
            <a:r>
              <a:rPr lang="en-US" sz="1400" dirty="0">
                <a:solidFill>
                  <a:srgbClr val="0070C0"/>
                </a:solidFill>
                <a:latin typeface="Consolas" panose="020B0609020204030204" pitchFamily="49" charset="0"/>
              </a:rPr>
              <a:t>dim(); </a:t>
            </a:r>
            <a:r>
              <a:rPr lang="en-US" sz="1400" dirty="0">
                <a:solidFill>
                  <a:srgbClr val="00B050"/>
                </a:solidFill>
                <a:latin typeface="Consolas" panose="020B0609020204030204" pitchFamily="49" charset="0"/>
              </a:rPr>
              <a:t>#dimension del </a:t>
            </a:r>
            <a:r>
              <a:rPr lang="en-US" sz="1400" dirty="0" err="1">
                <a:solidFill>
                  <a:srgbClr val="00B050"/>
                </a:solidFill>
                <a:latin typeface="Consolas" panose="020B0609020204030204" pitchFamily="49" charset="0"/>
              </a:rPr>
              <a:t>dataframe</a:t>
            </a:r>
            <a:endParaRPr lang="en-US" sz="1400" dirty="0">
              <a:solidFill>
                <a:srgbClr val="00B050"/>
              </a:solidFill>
              <a:latin typeface="Consolas" panose="020B0609020204030204" pitchFamily="49" charset="0"/>
            </a:endParaRPr>
          </a:p>
          <a:p>
            <a:pPr marL="285750" indent="-285750">
              <a:buFont typeface="Arial" panose="020B0604020202020204" pitchFamily="34" charset="0"/>
              <a:buChar char="•"/>
            </a:pPr>
            <a:r>
              <a:rPr lang="en-US" sz="1400" dirty="0" err="1">
                <a:solidFill>
                  <a:srgbClr val="0070C0"/>
                </a:solidFill>
                <a:latin typeface="Consolas" panose="020B0609020204030204" pitchFamily="49" charset="0"/>
              </a:rPr>
              <a:t>nrow</a:t>
            </a:r>
            <a:r>
              <a:rPr lang="en-US" sz="1400" dirty="0">
                <a:solidFill>
                  <a:srgbClr val="0070C0"/>
                </a:solidFill>
                <a:latin typeface="Consolas" panose="020B0609020204030204" pitchFamily="49" charset="0"/>
              </a:rPr>
              <a:t>();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numero</a:t>
            </a:r>
            <a:r>
              <a:rPr lang="en-US" sz="1400" dirty="0">
                <a:solidFill>
                  <a:srgbClr val="00B050"/>
                </a:solidFill>
                <a:latin typeface="Consolas" panose="020B0609020204030204" pitchFamily="49" charset="0"/>
              </a:rPr>
              <a:t> de </a:t>
            </a:r>
            <a:r>
              <a:rPr lang="en-US" sz="1400" dirty="0" err="1">
                <a:solidFill>
                  <a:srgbClr val="00B050"/>
                </a:solidFill>
                <a:latin typeface="Consolas" panose="020B0609020204030204" pitchFamily="49" charset="0"/>
              </a:rPr>
              <a:t>filas</a:t>
            </a:r>
            <a:endParaRPr lang="en-US" sz="1400" dirty="0">
              <a:solidFill>
                <a:srgbClr val="00B050"/>
              </a:solidFill>
              <a:latin typeface="Consolas" panose="020B0609020204030204" pitchFamily="49" charset="0"/>
            </a:endParaRPr>
          </a:p>
          <a:p>
            <a:pPr marL="285750" indent="-285750">
              <a:buFont typeface="Arial" panose="020B0604020202020204" pitchFamily="34" charset="0"/>
              <a:buChar char="•"/>
            </a:pPr>
            <a:r>
              <a:rPr lang="en-US" sz="1400" dirty="0" err="1">
                <a:solidFill>
                  <a:srgbClr val="0070C0"/>
                </a:solidFill>
                <a:latin typeface="Consolas" panose="020B0609020204030204" pitchFamily="49" charset="0"/>
              </a:rPr>
              <a:t>ncol</a:t>
            </a:r>
            <a:r>
              <a:rPr lang="en-US" sz="1400" dirty="0">
                <a:solidFill>
                  <a:srgbClr val="0070C0"/>
                </a:solidFill>
                <a:latin typeface="Consolas" panose="020B0609020204030204" pitchFamily="49" charset="0"/>
              </a:rPr>
              <a:t>();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número</a:t>
            </a:r>
            <a:r>
              <a:rPr lang="en-US" sz="1400" dirty="0">
                <a:solidFill>
                  <a:srgbClr val="00B050"/>
                </a:solidFill>
                <a:latin typeface="Consolas" panose="020B0609020204030204" pitchFamily="49" charset="0"/>
              </a:rPr>
              <a:t> de </a:t>
            </a:r>
            <a:r>
              <a:rPr lang="en-US" sz="1400" dirty="0" err="1">
                <a:solidFill>
                  <a:srgbClr val="00B050"/>
                </a:solidFill>
                <a:latin typeface="Consolas" panose="020B0609020204030204" pitchFamily="49" charset="0"/>
              </a:rPr>
              <a:t>columnas</a:t>
            </a:r>
            <a:endParaRPr lang="en-US" sz="1400" dirty="0">
              <a:solidFill>
                <a:srgbClr val="00B050"/>
              </a:solidFill>
              <a:latin typeface="Consolas" panose="020B0609020204030204" pitchFamily="49" charset="0"/>
            </a:endParaRPr>
          </a:p>
          <a:p>
            <a:pPr marL="285750" indent="-285750">
              <a:buFont typeface="Arial" panose="020B0604020202020204" pitchFamily="34" charset="0"/>
              <a:buChar char="•"/>
            </a:pPr>
            <a:r>
              <a:rPr lang="en-US" sz="1400" dirty="0" err="1">
                <a:solidFill>
                  <a:srgbClr val="0070C0"/>
                </a:solidFill>
                <a:latin typeface="Consolas" panose="020B0609020204030204" pitchFamily="49" charset="0"/>
              </a:rPr>
              <a:t>str</a:t>
            </a:r>
            <a:r>
              <a:rPr lang="en-US" sz="1400" dirty="0">
                <a:solidFill>
                  <a:srgbClr val="0070C0"/>
                </a:solidFill>
                <a:latin typeface="Consolas" panose="020B0609020204030204" pitchFamily="49" charset="0"/>
              </a:rPr>
              <a:t>();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estructura</a:t>
            </a:r>
            <a:r>
              <a:rPr lang="en-US" sz="1400" dirty="0">
                <a:solidFill>
                  <a:srgbClr val="00B050"/>
                </a:solidFill>
                <a:latin typeface="Consolas" panose="020B0609020204030204" pitchFamily="49" charset="0"/>
              </a:rPr>
              <a:t> del </a:t>
            </a:r>
            <a:r>
              <a:rPr lang="en-US" sz="1400" dirty="0" err="1">
                <a:solidFill>
                  <a:srgbClr val="00B050"/>
                </a:solidFill>
                <a:latin typeface="Consolas" panose="020B0609020204030204" pitchFamily="49" charset="0"/>
              </a:rPr>
              <a:t>dataframe</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Nombre</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columna</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tipo</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dato</a:t>
            </a:r>
            <a:r>
              <a:rPr lang="en-US" sz="1400" dirty="0">
                <a:solidFill>
                  <a:srgbClr val="00B050"/>
                </a:solidFill>
                <a:latin typeface="Consolas" panose="020B0609020204030204" pitchFamily="49" charset="0"/>
              </a:rPr>
              <a:t> y preview</a:t>
            </a:r>
          </a:p>
          <a:p>
            <a:pPr marL="285750" indent="-285750">
              <a:buFont typeface="Arial" panose="020B0604020202020204" pitchFamily="34" charset="0"/>
              <a:buChar char="•"/>
            </a:pPr>
            <a:r>
              <a:rPr lang="en-US" sz="1400" dirty="0">
                <a:solidFill>
                  <a:srgbClr val="0070C0"/>
                </a:solidFill>
                <a:latin typeface="Consolas" panose="020B0609020204030204" pitchFamily="49" charset="0"/>
              </a:rPr>
              <a:t>names();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nombres</a:t>
            </a:r>
            <a:r>
              <a:rPr lang="en-US" sz="1400" dirty="0">
                <a:solidFill>
                  <a:srgbClr val="00B050"/>
                </a:solidFill>
                <a:latin typeface="Consolas" panose="020B0609020204030204" pitchFamily="49" charset="0"/>
              </a:rPr>
              <a:t> de las </a:t>
            </a:r>
            <a:r>
              <a:rPr lang="en-US" sz="1400" dirty="0" err="1">
                <a:solidFill>
                  <a:srgbClr val="00B050"/>
                </a:solidFill>
                <a:latin typeface="Consolas" panose="020B0609020204030204" pitchFamily="49" charset="0"/>
              </a:rPr>
              <a:t>columnas</a:t>
            </a:r>
            <a:endParaRPr lang="en-US" sz="1400" dirty="0">
              <a:solidFill>
                <a:srgbClr val="00B050"/>
              </a:solidFill>
              <a:latin typeface="Consolas" panose="020B0609020204030204" pitchFamily="49" charset="0"/>
            </a:endParaRPr>
          </a:p>
          <a:p>
            <a:pPr marL="285750" indent="-285750">
              <a:buFont typeface="Arial" panose="020B0604020202020204" pitchFamily="34" charset="0"/>
              <a:buChar char="•"/>
            </a:pPr>
            <a:r>
              <a:rPr lang="en-US" sz="1400" dirty="0" err="1">
                <a:solidFill>
                  <a:srgbClr val="0070C0"/>
                </a:solidFill>
                <a:latin typeface="Consolas" panose="020B0609020204030204" pitchFamily="49" charset="0"/>
              </a:rPr>
              <a:t>sapply</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dataframe</a:t>
            </a:r>
            <a:r>
              <a:rPr lang="en-US" sz="1400" dirty="0">
                <a:solidFill>
                  <a:srgbClr val="0070C0"/>
                </a:solidFill>
                <a:latin typeface="Consolas" panose="020B0609020204030204" pitchFamily="49" charset="0"/>
              </a:rPr>
              <a:t>, class);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clase</a:t>
            </a:r>
            <a:r>
              <a:rPr lang="en-US" sz="1400" dirty="0">
                <a:solidFill>
                  <a:srgbClr val="00B050"/>
                </a:solidFill>
                <a:latin typeface="Consolas" panose="020B0609020204030204" pitchFamily="49" charset="0"/>
              </a:rPr>
              <a:t> de </a:t>
            </a:r>
            <a:r>
              <a:rPr lang="en-US" sz="1400" dirty="0" err="1">
                <a:solidFill>
                  <a:srgbClr val="00B050"/>
                </a:solidFill>
                <a:latin typeface="Consolas" panose="020B0609020204030204" pitchFamily="49" charset="0"/>
              </a:rPr>
              <a:t>cada</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columna</a:t>
            </a:r>
            <a:endParaRPr lang="en-US" sz="1400" dirty="0">
              <a:solidFill>
                <a:srgbClr val="00B050"/>
              </a:solidFill>
              <a:latin typeface="Consolas" panose="020B0609020204030204" pitchFamily="49" charset="0"/>
            </a:endParaRPr>
          </a:p>
          <a:p>
            <a:pPr marL="285750" indent="-285750">
              <a:buFont typeface="Arial" panose="020B0604020202020204" pitchFamily="34" charset="0"/>
              <a:buChar char="•"/>
            </a:pPr>
            <a:r>
              <a:rPr lang="en-US" sz="1400" dirty="0">
                <a:solidFill>
                  <a:srgbClr val="0070C0"/>
                </a:solidFill>
                <a:latin typeface="Consolas" panose="020B0609020204030204" pitchFamily="49" charset="0"/>
              </a:rPr>
              <a:t>summary(); </a:t>
            </a:r>
            <a:r>
              <a:rPr lang="en-US" sz="1400" dirty="0">
                <a:solidFill>
                  <a:srgbClr val="00B050"/>
                </a:solidFill>
                <a:latin typeface="Consolas" panose="020B0609020204030204" pitchFamily="49" charset="0"/>
              </a:rPr>
              <a:t>#</a:t>
            </a:r>
            <a:r>
              <a:rPr lang="en-US" sz="1400" dirty="0" err="1">
                <a:solidFill>
                  <a:srgbClr val="00B050"/>
                </a:solidFill>
                <a:latin typeface="Consolas" panose="020B0609020204030204" pitchFamily="49" charset="0"/>
              </a:rPr>
              <a:t>estadísticos</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principales</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según</a:t>
            </a:r>
            <a:r>
              <a:rPr lang="en-US" sz="1400" dirty="0">
                <a:solidFill>
                  <a:srgbClr val="00B050"/>
                </a:solidFill>
                <a:latin typeface="Consolas" panose="020B0609020204030204" pitchFamily="49" charset="0"/>
              </a:rPr>
              <a:t> </a:t>
            </a:r>
            <a:r>
              <a:rPr lang="en-US" sz="1400" dirty="0" err="1">
                <a:solidFill>
                  <a:srgbClr val="00B050"/>
                </a:solidFill>
                <a:latin typeface="Consolas" panose="020B0609020204030204" pitchFamily="49" charset="0"/>
              </a:rPr>
              <a:t>tipo</a:t>
            </a:r>
            <a:r>
              <a:rPr lang="en-US" sz="1400" dirty="0">
                <a:solidFill>
                  <a:srgbClr val="00B050"/>
                </a:solidFill>
                <a:latin typeface="Consolas" panose="020B0609020204030204" pitchFamily="49" charset="0"/>
              </a:rPr>
              <a:t> de </a:t>
            </a:r>
            <a:r>
              <a:rPr lang="en-US" sz="1400" dirty="0" err="1">
                <a:solidFill>
                  <a:srgbClr val="00B050"/>
                </a:solidFill>
                <a:latin typeface="Consolas" panose="020B0609020204030204" pitchFamily="49" charset="0"/>
              </a:rPr>
              <a:t>columna</a:t>
            </a:r>
            <a:endParaRPr lang="es-ES" sz="1400" dirty="0">
              <a:solidFill>
                <a:srgbClr val="00B050"/>
              </a:solidFill>
            </a:endParaRPr>
          </a:p>
          <a:p>
            <a:pPr marL="285750" indent="-285750">
              <a:buFont typeface="Arial" panose="020B0604020202020204" pitchFamily="34" charset="0"/>
              <a:buChar char="•"/>
            </a:pPr>
            <a:endParaRPr lang="es-ES" sz="1400" dirty="0">
              <a:solidFill>
                <a:srgbClr val="00B050"/>
              </a:solidFill>
            </a:endParaRPr>
          </a:p>
        </p:txBody>
      </p:sp>
      <p:sp>
        <p:nvSpPr>
          <p:cNvPr id="20" name="Título 2">
            <a:extLst>
              <a:ext uri="{FF2B5EF4-FFF2-40B4-BE49-F238E27FC236}">
                <a16:creationId xmlns:a16="http://schemas.microsoft.com/office/drawing/2014/main" id="{DF9598E2-CC41-48C1-BBF2-3669E6C341A7}"/>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Comandos útiles con </a:t>
            </a:r>
            <a:r>
              <a:rPr lang="es-ES" sz="1800" dirty="0" err="1"/>
              <a:t>DataFrame</a:t>
            </a:r>
            <a:endParaRPr lang="es-ES" sz="1800" dirty="0"/>
          </a:p>
        </p:txBody>
      </p:sp>
      <p:sp>
        <p:nvSpPr>
          <p:cNvPr id="5" name="Marcador de número de diapositiva 1">
            <a:extLst>
              <a:ext uri="{FF2B5EF4-FFF2-40B4-BE49-F238E27FC236}">
                <a16:creationId xmlns:a16="http://schemas.microsoft.com/office/drawing/2014/main" id="{70CB0D9B-4995-4A06-AB06-9044A0035687}"/>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18</a:t>
            </a:fld>
            <a:endParaRPr lang="en-US" sz="800" dirty="0">
              <a:solidFill>
                <a:prstClr val="black">
                  <a:tint val="75000"/>
                </a:prstClr>
              </a:solidFill>
            </a:endParaRPr>
          </a:p>
        </p:txBody>
      </p:sp>
    </p:spTree>
    <p:extLst>
      <p:ext uri="{BB962C8B-B14F-4D97-AF65-F5344CB8AC3E}">
        <p14:creationId xmlns:p14="http://schemas.microsoft.com/office/powerpoint/2010/main" val="141477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0EDD9B36-192D-49D9-A9A7-DDD7E628CAAC}"/>
              </a:ext>
            </a:extLst>
          </p:cNvPr>
          <p:cNvSpPr/>
          <p:nvPr/>
        </p:nvSpPr>
        <p:spPr>
          <a:xfrm>
            <a:off x="862147" y="630089"/>
            <a:ext cx="7824651" cy="4647426"/>
          </a:xfrm>
          <a:prstGeom prst="rect">
            <a:avLst/>
          </a:prstGeom>
        </p:spPr>
        <p:txBody>
          <a:bodyPr wrap="square">
            <a:spAutoFit/>
          </a:bodyPr>
          <a:lstStyle/>
          <a:p>
            <a:r>
              <a:rPr lang="en-US" sz="1200" dirty="0" err="1">
                <a:solidFill>
                  <a:srgbClr val="0070C0"/>
                </a:solidFill>
                <a:latin typeface="Consolas"/>
                <a:cs typeface="Consolas"/>
              </a:rPr>
              <a:t>myVect</a:t>
            </a:r>
            <a:r>
              <a:rPr lang="en-US" sz="1200" spc="-7" dirty="0" err="1">
                <a:solidFill>
                  <a:srgbClr val="0070C0"/>
                </a:solidFill>
                <a:latin typeface="Consolas"/>
                <a:cs typeface="Consolas"/>
              </a:rPr>
              <a:t>o</a:t>
            </a:r>
            <a:r>
              <a:rPr lang="en-US" sz="1200" dirty="0" err="1">
                <a:solidFill>
                  <a:srgbClr val="0070C0"/>
                </a:solidFill>
                <a:latin typeface="Consolas"/>
                <a:cs typeface="Consolas"/>
              </a:rPr>
              <a:t>r</a:t>
            </a:r>
            <a:r>
              <a:rPr lang="en-US" sz="1200" dirty="0">
                <a:solidFill>
                  <a:srgbClr val="0070C0"/>
                </a:solidFill>
                <a:latin typeface="Consolas"/>
                <a:cs typeface="Consolas"/>
              </a:rPr>
              <a:t> </a:t>
            </a:r>
            <a:r>
              <a:rPr lang="en-US" sz="1200" spc="-7" dirty="0">
                <a:solidFill>
                  <a:srgbClr val="0070C0"/>
                </a:solidFill>
                <a:latin typeface="Consolas"/>
                <a:cs typeface="Consolas"/>
              </a:rPr>
              <a:t>&lt;</a:t>
            </a:r>
            <a:r>
              <a:rPr lang="en-US" sz="1200" dirty="0">
                <a:solidFill>
                  <a:srgbClr val="0070C0"/>
                </a:solidFill>
                <a:latin typeface="Consolas"/>
                <a:cs typeface="Consolas"/>
              </a:rPr>
              <a:t>- c(</a:t>
            </a:r>
            <a:r>
              <a:rPr lang="en-US" sz="1200" spc="-3" dirty="0">
                <a:solidFill>
                  <a:srgbClr val="0070C0"/>
                </a:solidFill>
                <a:latin typeface="Consolas"/>
                <a:cs typeface="Consolas"/>
              </a:rPr>
              <a:t>2</a:t>
            </a:r>
            <a:r>
              <a:rPr lang="en-US" sz="1200" dirty="0">
                <a:solidFill>
                  <a:srgbClr val="0070C0"/>
                </a:solidFill>
                <a:latin typeface="Consolas"/>
                <a:cs typeface="Consolas"/>
              </a:rPr>
              <a:t>,4</a:t>
            </a:r>
            <a:r>
              <a:rPr lang="en-US" sz="1200" spc="-3" dirty="0">
                <a:solidFill>
                  <a:srgbClr val="0070C0"/>
                </a:solidFill>
                <a:latin typeface="Consolas"/>
                <a:cs typeface="Consolas"/>
              </a:rPr>
              <a:t>,</a:t>
            </a:r>
            <a:r>
              <a:rPr lang="en-US" sz="1200" dirty="0">
                <a:solidFill>
                  <a:srgbClr val="0070C0"/>
                </a:solidFill>
                <a:latin typeface="Consolas"/>
                <a:cs typeface="Consolas"/>
              </a:rPr>
              <a:t>6);</a:t>
            </a:r>
          </a:p>
          <a:p>
            <a:r>
              <a:rPr lang="en-US" sz="1200" dirty="0" err="1">
                <a:solidFill>
                  <a:srgbClr val="0070C0"/>
                </a:solidFill>
                <a:latin typeface="Consolas" panose="020B0609020204030204" pitchFamily="49" charset="0"/>
              </a:rPr>
              <a:t>myLists</a:t>
            </a:r>
            <a:r>
              <a:rPr lang="en-US" sz="1200" dirty="0">
                <a:solidFill>
                  <a:srgbClr val="0070C0"/>
                </a:solidFill>
                <a:latin typeface="Consolas" panose="020B0609020204030204" pitchFamily="49" charset="0"/>
              </a:rPr>
              <a:t> &lt;- list(1,"23");</a:t>
            </a:r>
          </a:p>
          <a:p>
            <a:r>
              <a:rPr lang="fr-FR" sz="1200" dirty="0" err="1">
                <a:solidFill>
                  <a:srgbClr val="0070C0"/>
                </a:solidFill>
                <a:latin typeface="Consolas" panose="020B0609020204030204" pitchFamily="49" charset="0"/>
              </a:rPr>
              <a:t>myMatrix</a:t>
            </a:r>
            <a:r>
              <a:rPr lang="fr-FR" sz="1200" dirty="0">
                <a:solidFill>
                  <a:srgbClr val="0070C0"/>
                </a:solidFill>
                <a:latin typeface="Consolas" panose="020B0609020204030204" pitchFamily="49" charset="0"/>
              </a:rPr>
              <a:t> &lt;- matrix(c(11, 12, 13, 21, 22, 23),</a:t>
            </a:r>
            <a:r>
              <a:rPr lang="en-US" sz="1200" dirty="0">
                <a:solidFill>
                  <a:srgbClr val="0070C0"/>
                </a:solidFill>
                <a:latin typeface="Consolas" panose="020B0609020204030204" pitchFamily="49" charset="0"/>
              </a:rPr>
              <a:t> </a:t>
            </a:r>
            <a:r>
              <a:rPr lang="en-US" sz="1200" dirty="0" err="1">
                <a:solidFill>
                  <a:srgbClr val="0070C0"/>
                </a:solidFill>
                <a:latin typeface="Consolas" panose="020B0609020204030204" pitchFamily="49" charset="0"/>
              </a:rPr>
              <a:t>nrow</a:t>
            </a:r>
            <a:r>
              <a:rPr lang="en-US" sz="1200" dirty="0">
                <a:solidFill>
                  <a:srgbClr val="0070C0"/>
                </a:solidFill>
                <a:latin typeface="Consolas" panose="020B0609020204030204" pitchFamily="49" charset="0"/>
              </a:rPr>
              <a:t>=2, </a:t>
            </a:r>
            <a:r>
              <a:rPr lang="en-US" sz="1200" dirty="0" err="1">
                <a:solidFill>
                  <a:srgbClr val="0070C0"/>
                </a:solidFill>
                <a:latin typeface="Consolas" panose="020B0609020204030204" pitchFamily="49" charset="0"/>
              </a:rPr>
              <a:t>ncol</a:t>
            </a:r>
            <a:r>
              <a:rPr lang="en-US" sz="1200" dirty="0">
                <a:solidFill>
                  <a:srgbClr val="0070C0"/>
                </a:solidFill>
                <a:latin typeface="Consolas" panose="020B0609020204030204" pitchFamily="49" charset="0"/>
              </a:rPr>
              <a:t>=3, </a:t>
            </a:r>
            <a:r>
              <a:rPr lang="en-US" sz="1200" dirty="0" err="1">
                <a:solidFill>
                  <a:srgbClr val="0070C0"/>
                </a:solidFill>
                <a:latin typeface="Consolas" panose="020B0609020204030204" pitchFamily="49" charset="0"/>
              </a:rPr>
              <a:t>byrow</a:t>
            </a:r>
            <a:r>
              <a:rPr lang="en-US" sz="1200" dirty="0">
                <a:solidFill>
                  <a:srgbClr val="0070C0"/>
                </a:solidFill>
                <a:latin typeface="Consolas" panose="020B0609020204030204" pitchFamily="49" charset="0"/>
              </a:rPr>
              <a:t> = TRUE); </a:t>
            </a:r>
            <a:r>
              <a:rPr lang="fr-FR" sz="1200" dirty="0">
                <a:solidFill>
                  <a:srgbClr val="0070C0"/>
                </a:solidFill>
                <a:latin typeface="Consolas" panose="020B0609020204030204" pitchFamily="49" charset="0"/>
              </a:rPr>
              <a:t> </a:t>
            </a:r>
          </a:p>
          <a:p>
            <a:r>
              <a:rPr lang="es-ES" sz="1200" dirty="0" err="1">
                <a:solidFill>
                  <a:srgbClr val="0070C0"/>
                </a:solidFill>
                <a:latin typeface="Consolas" panose="020B0609020204030204" pitchFamily="49" charset="0"/>
              </a:rPr>
              <a:t>myDataFrames</a:t>
            </a:r>
            <a:r>
              <a:rPr lang="es-ES" sz="1200" dirty="0">
                <a:solidFill>
                  <a:srgbClr val="0070C0"/>
                </a:solidFill>
                <a:latin typeface="Consolas" panose="020B0609020204030204" pitchFamily="49" charset="0"/>
              </a:rPr>
              <a:t> = </a:t>
            </a:r>
            <a:r>
              <a:rPr lang="es-ES" sz="1200" dirty="0" err="1">
                <a:solidFill>
                  <a:srgbClr val="0070C0"/>
                </a:solidFill>
                <a:latin typeface="Consolas" panose="020B0609020204030204" pitchFamily="49" charset="0"/>
              </a:rPr>
              <a:t>data.frame</a:t>
            </a:r>
            <a:r>
              <a:rPr lang="es-ES" sz="1200" dirty="0">
                <a:solidFill>
                  <a:srgbClr val="0070C0"/>
                </a:solidFill>
                <a:latin typeface="Consolas" panose="020B0609020204030204" pitchFamily="49" charset="0"/>
              </a:rPr>
              <a:t>( x = </a:t>
            </a:r>
            <a:r>
              <a:rPr lang="es-ES" sz="1200" dirty="0" err="1">
                <a:solidFill>
                  <a:srgbClr val="0070C0"/>
                </a:solidFill>
                <a:latin typeface="Consolas" panose="020B0609020204030204" pitchFamily="49" charset="0"/>
              </a:rPr>
              <a:t>letters</a:t>
            </a:r>
            <a:r>
              <a:rPr lang="es-ES" sz="1200" dirty="0">
                <a:solidFill>
                  <a:srgbClr val="0070C0"/>
                </a:solidFill>
                <a:latin typeface="Consolas" panose="020B0609020204030204" pitchFamily="49" charset="0"/>
              </a:rPr>
              <a:t>[1:5], y = </a:t>
            </a:r>
            <a:r>
              <a:rPr lang="es-ES" sz="1200" dirty="0" err="1">
                <a:solidFill>
                  <a:srgbClr val="0070C0"/>
                </a:solidFill>
                <a:latin typeface="Consolas" panose="020B0609020204030204" pitchFamily="49" charset="0"/>
              </a:rPr>
              <a:t>rnorm</a:t>
            </a:r>
            <a:r>
              <a:rPr lang="es-ES" sz="1200" dirty="0">
                <a:solidFill>
                  <a:srgbClr val="0070C0"/>
                </a:solidFill>
                <a:latin typeface="Consolas" panose="020B0609020204030204" pitchFamily="49" charset="0"/>
              </a:rPr>
              <a:t>(5), z = </a:t>
            </a:r>
            <a:r>
              <a:rPr lang="es-ES" sz="1200" dirty="0" err="1">
                <a:solidFill>
                  <a:srgbClr val="0070C0"/>
                </a:solidFill>
                <a:latin typeface="Consolas" panose="020B0609020204030204" pitchFamily="49" charset="0"/>
              </a:rPr>
              <a:t>runif</a:t>
            </a:r>
            <a:r>
              <a:rPr lang="es-ES" sz="1200" dirty="0">
                <a:solidFill>
                  <a:srgbClr val="0070C0"/>
                </a:solidFill>
                <a:latin typeface="Consolas" panose="020B0609020204030204" pitchFamily="49" charset="0"/>
              </a:rPr>
              <a:t>(5)&gt;0.5); </a:t>
            </a:r>
          </a:p>
          <a:p>
            <a:endParaRPr lang="es-ES" sz="1200" dirty="0">
              <a:cs typeface="Lato Light"/>
            </a:endParaRPr>
          </a:p>
          <a:p>
            <a:pPr marL="285750" indent="-285750">
              <a:buFont typeface="Arial" panose="020B0604020202020204" pitchFamily="34" charset="0"/>
              <a:buChar char="•"/>
            </a:pPr>
            <a:r>
              <a:rPr lang="es-ES" sz="1200" dirty="0">
                <a:cs typeface="Lato Light"/>
              </a:rPr>
              <a:t>Al primer elemento de los </a:t>
            </a:r>
            <a:r>
              <a:rPr lang="es-ES" sz="1200" dirty="0" err="1">
                <a:cs typeface="Lato Light"/>
              </a:rPr>
              <a:t>arrays</a:t>
            </a:r>
            <a:r>
              <a:rPr lang="es-ES" sz="1200" dirty="0">
                <a:cs typeface="Lato Light"/>
              </a:rPr>
              <a:t>, vectores, matrices, listas y data </a:t>
            </a:r>
            <a:r>
              <a:rPr lang="es-ES" sz="1200" dirty="0" err="1">
                <a:cs typeface="Lato Light"/>
              </a:rPr>
              <a:t>frames</a:t>
            </a:r>
            <a:r>
              <a:rPr lang="es-ES" sz="1200" dirty="0">
                <a:cs typeface="Lato Light"/>
              </a:rPr>
              <a:t> se accede con el índice 1</a:t>
            </a:r>
          </a:p>
          <a:p>
            <a:pPr marL="457200" lvl="2"/>
            <a:r>
              <a:rPr lang="en-US" sz="1200" dirty="0" err="1">
                <a:solidFill>
                  <a:srgbClr val="0070C0"/>
                </a:solidFill>
                <a:latin typeface="Consolas"/>
                <a:cs typeface="Consolas"/>
              </a:rPr>
              <a:t>myVector</a:t>
            </a:r>
            <a:r>
              <a:rPr lang="en-US" sz="1200" dirty="0">
                <a:solidFill>
                  <a:srgbClr val="0070C0"/>
                </a:solidFill>
                <a:latin typeface="Consolas"/>
                <a:cs typeface="Consolas"/>
              </a:rPr>
              <a:t>[1];</a:t>
            </a:r>
          </a:p>
          <a:p>
            <a:pPr marL="457200" lvl="2"/>
            <a:r>
              <a:rPr lang="en-US" sz="1200" dirty="0" err="1">
                <a:solidFill>
                  <a:srgbClr val="0070C0"/>
                </a:solidFill>
                <a:latin typeface="Consolas"/>
                <a:cs typeface="Consolas"/>
              </a:rPr>
              <a:t>myLists</a:t>
            </a:r>
            <a:r>
              <a:rPr lang="en-US" sz="1200" dirty="0">
                <a:solidFill>
                  <a:srgbClr val="0070C0"/>
                </a:solidFill>
                <a:latin typeface="Consolas"/>
                <a:cs typeface="Consolas"/>
              </a:rPr>
              <a:t>[[1]];</a:t>
            </a:r>
          </a:p>
          <a:p>
            <a:pPr marL="457200" lvl="2"/>
            <a:r>
              <a:rPr lang="en-US" sz="1200" dirty="0" err="1">
                <a:solidFill>
                  <a:srgbClr val="0070C0"/>
                </a:solidFill>
                <a:latin typeface="Consolas"/>
                <a:cs typeface="Consolas"/>
              </a:rPr>
              <a:t>myMatrix</a:t>
            </a:r>
            <a:r>
              <a:rPr lang="en-US" sz="1200" dirty="0">
                <a:solidFill>
                  <a:srgbClr val="0070C0"/>
                </a:solidFill>
                <a:latin typeface="Consolas"/>
                <a:cs typeface="Consolas"/>
              </a:rPr>
              <a:t>[1,1];</a:t>
            </a:r>
          </a:p>
          <a:p>
            <a:pPr marL="457200" lvl="2"/>
            <a:r>
              <a:rPr lang="en-US" sz="1200" dirty="0" err="1">
                <a:solidFill>
                  <a:srgbClr val="0070C0"/>
                </a:solidFill>
                <a:latin typeface="Consolas"/>
                <a:cs typeface="Consolas"/>
              </a:rPr>
              <a:t>myDataFrames</a:t>
            </a:r>
            <a:r>
              <a:rPr lang="en-US" sz="1200" dirty="0">
                <a:solidFill>
                  <a:srgbClr val="0070C0"/>
                </a:solidFill>
                <a:latin typeface="Consolas"/>
                <a:cs typeface="Consolas"/>
              </a:rPr>
              <a:t>[1,1];</a:t>
            </a:r>
          </a:p>
          <a:p>
            <a:pPr marL="285750" indent="-285750">
              <a:buFont typeface="Arial" panose="020B0604020202020204" pitchFamily="34" charset="0"/>
              <a:buChar char="•"/>
            </a:pPr>
            <a:r>
              <a:rPr lang="es-ES" sz="1200" dirty="0">
                <a:cs typeface="Lato Light"/>
              </a:rPr>
              <a:t>Se pueden seleccionar elementos seguidos utilizando a:b, donde a es el índice del primer elemento y b el índice del último elemento seleccionado </a:t>
            </a:r>
          </a:p>
          <a:p>
            <a:r>
              <a:rPr lang="es-ES" sz="1200" dirty="0">
                <a:cs typeface="Lato Light"/>
              </a:rPr>
              <a:t>	</a:t>
            </a:r>
            <a:r>
              <a:rPr lang="en-US" sz="1200" dirty="0" err="1">
                <a:solidFill>
                  <a:srgbClr val="0070C0"/>
                </a:solidFill>
                <a:latin typeface="Consolas"/>
                <a:cs typeface="Consolas"/>
              </a:rPr>
              <a:t>myVector</a:t>
            </a:r>
            <a:r>
              <a:rPr lang="en-US" sz="1200" dirty="0">
                <a:solidFill>
                  <a:srgbClr val="0070C0"/>
                </a:solidFill>
                <a:latin typeface="Consolas"/>
                <a:cs typeface="Consolas"/>
              </a:rPr>
              <a:t>[1:2];</a:t>
            </a:r>
          </a:p>
          <a:p>
            <a:r>
              <a:rPr lang="es-ES" sz="1200" dirty="0">
                <a:solidFill>
                  <a:srgbClr val="0070C0"/>
                </a:solidFill>
                <a:latin typeface="Consolas"/>
                <a:cs typeface="Consolas"/>
              </a:rPr>
              <a:t>	</a:t>
            </a:r>
            <a:r>
              <a:rPr lang="en-US" sz="1200" dirty="0" err="1">
                <a:solidFill>
                  <a:srgbClr val="0070C0"/>
                </a:solidFill>
                <a:latin typeface="Consolas"/>
                <a:cs typeface="Consolas"/>
              </a:rPr>
              <a:t>myMatrix</a:t>
            </a:r>
            <a:r>
              <a:rPr lang="en-US" sz="1200" dirty="0">
                <a:solidFill>
                  <a:srgbClr val="0070C0"/>
                </a:solidFill>
                <a:latin typeface="Consolas"/>
                <a:cs typeface="Consolas"/>
              </a:rPr>
              <a:t>[2:5,1];</a:t>
            </a:r>
          </a:p>
          <a:p>
            <a:pPr marL="285750" indent="-285750">
              <a:buFont typeface="Arial" panose="020B0604020202020204" pitchFamily="34" charset="0"/>
              <a:buChar char="•"/>
            </a:pPr>
            <a:r>
              <a:rPr lang="es-ES" sz="1200" dirty="0"/>
              <a:t>En las matrices y </a:t>
            </a:r>
            <a:r>
              <a:rPr lang="es-ES" sz="1200" dirty="0" err="1"/>
              <a:t>dataframes</a:t>
            </a:r>
            <a:r>
              <a:rPr lang="es-ES" sz="1200" dirty="0"/>
              <a:t>, si queremos seleccionar todos los elementos de una fila, el índice de la columna lo dejaremos en blanco. Y, por el contrario, si queremos seleccionar todos los elementos de una columna, el que dejaremos en blanco será el índice de la fila</a:t>
            </a:r>
          </a:p>
          <a:p>
            <a:r>
              <a:rPr lang="en-US" sz="1200" dirty="0">
                <a:solidFill>
                  <a:srgbClr val="0070C0"/>
                </a:solidFill>
                <a:latin typeface="Consolas"/>
                <a:cs typeface="Consolas"/>
              </a:rPr>
              <a:t>	</a:t>
            </a:r>
            <a:r>
              <a:rPr lang="fr-FR" sz="1200" dirty="0" err="1">
                <a:solidFill>
                  <a:srgbClr val="0070C0"/>
                </a:solidFill>
                <a:latin typeface="Consolas" panose="020B0609020204030204" pitchFamily="49" charset="0"/>
              </a:rPr>
              <a:t>myMatrix</a:t>
            </a:r>
            <a:r>
              <a:rPr lang="en-US" sz="1200" dirty="0">
                <a:solidFill>
                  <a:srgbClr val="0070C0"/>
                </a:solidFill>
                <a:latin typeface="Consolas"/>
                <a:cs typeface="Consolas"/>
              </a:rPr>
              <a:t>[2,];</a:t>
            </a:r>
          </a:p>
          <a:p>
            <a:r>
              <a:rPr lang="es-ES" sz="1200" dirty="0">
                <a:solidFill>
                  <a:srgbClr val="0070C0"/>
                </a:solidFill>
                <a:latin typeface="Consolas"/>
                <a:cs typeface="Consolas"/>
              </a:rPr>
              <a:t>	</a:t>
            </a:r>
            <a:r>
              <a:rPr lang="es-ES" sz="1200" dirty="0" err="1">
                <a:solidFill>
                  <a:srgbClr val="0070C0"/>
                </a:solidFill>
                <a:latin typeface="Consolas" panose="020B0609020204030204" pitchFamily="49" charset="0"/>
              </a:rPr>
              <a:t>myDataFrames</a:t>
            </a:r>
            <a:r>
              <a:rPr lang="en-US" sz="1200" dirty="0">
                <a:solidFill>
                  <a:srgbClr val="0070C0"/>
                </a:solidFill>
                <a:latin typeface="Consolas"/>
                <a:cs typeface="Consolas"/>
              </a:rPr>
              <a:t>[,3];</a:t>
            </a:r>
          </a:p>
          <a:p>
            <a:pPr lvl="1"/>
            <a:endParaRPr lang="en-US" sz="1200" dirty="0"/>
          </a:p>
          <a:p>
            <a:endParaRPr lang="en-US" sz="1400" dirty="0">
              <a:solidFill>
                <a:srgbClr val="0070C0"/>
              </a:solidFill>
              <a:latin typeface="Consolas"/>
              <a:cs typeface="Consolas"/>
            </a:endParaRPr>
          </a:p>
          <a:p>
            <a:endParaRPr lang="es-ES" sz="1400" dirty="0">
              <a:cs typeface="Lato Light"/>
            </a:endParaRPr>
          </a:p>
          <a:p>
            <a:endParaRPr lang="es-ES" sz="1400" dirty="0">
              <a:solidFill>
                <a:srgbClr val="00B050"/>
              </a:solidFill>
            </a:endParaRPr>
          </a:p>
          <a:p>
            <a:pPr marL="285750" indent="-285750">
              <a:buFont typeface="Arial" panose="020B0604020202020204" pitchFamily="34" charset="0"/>
              <a:buChar char="•"/>
            </a:pPr>
            <a:endParaRPr lang="es-ES" sz="1400" dirty="0">
              <a:solidFill>
                <a:srgbClr val="00B050"/>
              </a:solidFill>
            </a:endParaRPr>
          </a:p>
        </p:txBody>
      </p:sp>
      <p:sp>
        <p:nvSpPr>
          <p:cNvPr id="20" name="Título 2">
            <a:extLst>
              <a:ext uri="{FF2B5EF4-FFF2-40B4-BE49-F238E27FC236}">
                <a16:creationId xmlns:a16="http://schemas.microsoft.com/office/drawing/2014/main" id="{DF9598E2-CC41-48C1-BBF2-3669E6C341A7}"/>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Indexación</a:t>
            </a:r>
          </a:p>
        </p:txBody>
      </p:sp>
      <p:sp>
        <p:nvSpPr>
          <p:cNvPr id="4" name="Marcador de número de diapositiva 1">
            <a:extLst>
              <a:ext uri="{FF2B5EF4-FFF2-40B4-BE49-F238E27FC236}">
                <a16:creationId xmlns:a16="http://schemas.microsoft.com/office/drawing/2014/main" id="{26F8C803-4125-47CE-B11B-25829B56AFB0}"/>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19</a:t>
            </a:fld>
            <a:endParaRPr lang="en-US" sz="800" dirty="0">
              <a:solidFill>
                <a:prstClr val="black">
                  <a:tint val="75000"/>
                </a:prstClr>
              </a:solidFill>
            </a:endParaRPr>
          </a:p>
        </p:txBody>
      </p:sp>
    </p:spTree>
    <p:extLst>
      <p:ext uri="{BB962C8B-B14F-4D97-AF65-F5344CB8AC3E}">
        <p14:creationId xmlns:p14="http://schemas.microsoft.com/office/powerpoint/2010/main" val="331793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b="1"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DE96F89A-6488-4F65-8902-67F83048CDF6}"/>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2</a:t>
            </a:fld>
            <a:endParaRPr lang="en-US" dirty="0">
              <a:solidFill>
                <a:prstClr val="black">
                  <a:tint val="75000"/>
                </a:prstClr>
              </a:solidFill>
            </a:endParaRPr>
          </a:p>
        </p:txBody>
      </p:sp>
    </p:spTree>
    <p:extLst>
      <p:ext uri="{BB962C8B-B14F-4D97-AF65-F5344CB8AC3E}">
        <p14:creationId xmlns:p14="http://schemas.microsoft.com/office/powerpoint/2010/main" val="3816152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b="1" dirty="0">
                <a:latin typeface="Raleway" panose="020B0003030101060003" pitchFamily="34" charset="0"/>
              </a:rPr>
              <a:t>Variables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E5EDC41D-A6C5-400F-9258-5A57A7138E7F}"/>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417223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3667671"/>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R admite nombres de variables consistentes en letras, números, puntos y </a:t>
            </a:r>
            <a:r>
              <a:rPr lang="es-ES" sz="1400" dirty="0" err="1">
                <a:cs typeface="Lato Light"/>
              </a:rPr>
              <a:t>guión</a:t>
            </a:r>
            <a:r>
              <a:rPr lang="es-ES" sz="1400" dirty="0">
                <a:cs typeface="Lato Light"/>
              </a:rPr>
              <a:t> bajo.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El nombre de la variable debe empezar con una letra o un punto no seguido de un número (en este caso la variable no se mostrará en el </a:t>
            </a:r>
            <a:r>
              <a:rPr lang="es-ES" sz="1400" dirty="0" err="1">
                <a:cs typeface="Lato Light"/>
              </a:rPr>
              <a:t>workspace</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Para crear variables, podemos usar los comandos ‘=‘ o ‘&lt;-’: Asigna el valor a la variable</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La función </a:t>
            </a:r>
            <a:r>
              <a:rPr lang="es-ES" sz="1400" dirty="0" err="1">
                <a:cs typeface="Lato Light"/>
              </a:rPr>
              <a:t>class</a:t>
            </a:r>
            <a:r>
              <a:rPr lang="es-ES" sz="1400" dirty="0">
                <a:cs typeface="Lato Light"/>
              </a:rPr>
              <a:t>() muestra el tipo de dato de la variable</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Las variables se “reescriben” si se reasignan, y por tanto puede cambiar el tipo de dato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Lista de variables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Borrado de variables</a:t>
            </a: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Variables</a:t>
            </a:r>
          </a:p>
        </p:txBody>
      </p:sp>
      <p:sp>
        <p:nvSpPr>
          <p:cNvPr id="2" name="Rectángulo 1">
            <a:extLst>
              <a:ext uri="{FF2B5EF4-FFF2-40B4-BE49-F238E27FC236}">
                <a16:creationId xmlns:a16="http://schemas.microsoft.com/office/drawing/2014/main" id="{C171BF4F-6104-4D4C-8C24-0F6EE090C670}"/>
              </a:ext>
            </a:extLst>
          </p:cNvPr>
          <p:cNvSpPr/>
          <p:nvPr/>
        </p:nvSpPr>
        <p:spPr>
          <a:xfrm>
            <a:off x="2227217" y="1675092"/>
            <a:ext cx="4572000" cy="307777"/>
          </a:xfrm>
          <a:prstGeom prst="rect">
            <a:avLst/>
          </a:prstGeom>
        </p:spPr>
        <p:txBody>
          <a:bodyPr>
            <a:spAutoFit/>
          </a:bodyPr>
          <a:lstStyle/>
          <a:p>
            <a:r>
              <a:rPr lang="es-ES" sz="1400" dirty="0">
                <a:solidFill>
                  <a:srgbClr val="0070C0"/>
                </a:solidFill>
                <a:latin typeface="Consolas" panose="020B0609020204030204" pitchFamily="49" charset="0"/>
              </a:rPr>
              <a:t>A = 1; b &lt;- </a:t>
            </a:r>
            <a:r>
              <a:rPr lang="es-ES" sz="1400" dirty="0" err="1">
                <a:solidFill>
                  <a:srgbClr val="0070C0"/>
                </a:solidFill>
                <a:latin typeface="Consolas" panose="020B0609020204030204" pitchFamily="49" charset="0"/>
              </a:rPr>
              <a:t>list</a:t>
            </a:r>
            <a:r>
              <a:rPr lang="es-ES" sz="1400" dirty="0">
                <a:solidFill>
                  <a:srgbClr val="0070C0"/>
                </a:solidFill>
                <a:latin typeface="Consolas" panose="020B0609020204030204" pitchFamily="49" charset="0"/>
              </a:rPr>
              <a:t>(c(2,'3')) </a:t>
            </a:r>
          </a:p>
        </p:txBody>
      </p:sp>
      <p:sp>
        <p:nvSpPr>
          <p:cNvPr id="3" name="Rectángulo 2">
            <a:extLst>
              <a:ext uri="{FF2B5EF4-FFF2-40B4-BE49-F238E27FC236}">
                <a16:creationId xmlns:a16="http://schemas.microsoft.com/office/drawing/2014/main" id="{D69B928C-906C-4E1E-A1CB-57802BAC19E7}"/>
              </a:ext>
            </a:extLst>
          </p:cNvPr>
          <p:cNvSpPr/>
          <p:nvPr/>
        </p:nvSpPr>
        <p:spPr>
          <a:xfrm>
            <a:off x="2214153" y="1961738"/>
            <a:ext cx="4572000" cy="830997"/>
          </a:xfrm>
          <a:prstGeom prst="rect">
            <a:avLst/>
          </a:prstGeom>
        </p:spPr>
        <p:txBody>
          <a:bodyPr>
            <a:spAutoFit/>
          </a:bodyPr>
          <a:lstStyle/>
          <a:p>
            <a:endParaRPr lang="es-ES" sz="1000" dirty="0">
              <a:solidFill>
                <a:srgbClr val="0070C0"/>
              </a:solidFill>
              <a:latin typeface="Consolas" panose="020B0609020204030204" pitchFamily="49" charset="0"/>
            </a:endParaRPr>
          </a:p>
          <a:p>
            <a:endParaRPr lang="es-ES" sz="10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A = 1; class(A) </a:t>
            </a:r>
          </a:p>
          <a:p>
            <a:r>
              <a:rPr lang="en-US" sz="1400" dirty="0">
                <a:solidFill>
                  <a:srgbClr val="0070C0"/>
                </a:solidFill>
                <a:latin typeface="Consolas" panose="020B0609020204030204" pitchFamily="49" charset="0"/>
              </a:rPr>
              <a:t>b &lt;- list(c(2,'3')); class(b) </a:t>
            </a:r>
          </a:p>
        </p:txBody>
      </p:sp>
      <p:sp>
        <p:nvSpPr>
          <p:cNvPr id="10" name="Rectángulo 9">
            <a:extLst>
              <a:ext uri="{FF2B5EF4-FFF2-40B4-BE49-F238E27FC236}">
                <a16:creationId xmlns:a16="http://schemas.microsoft.com/office/drawing/2014/main" id="{A47D43FF-A287-4029-A7B6-FD29194A1F69}"/>
              </a:ext>
            </a:extLst>
          </p:cNvPr>
          <p:cNvSpPr/>
          <p:nvPr/>
        </p:nvSpPr>
        <p:spPr>
          <a:xfrm>
            <a:off x="2227217" y="2810709"/>
            <a:ext cx="4572000" cy="615553"/>
          </a:xfrm>
          <a:prstGeom prst="rect">
            <a:avLst/>
          </a:prstGeom>
        </p:spPr>
        <p:txBody>
          <a:bodyPr>
            <a:spAutoFit/>
          </a:bodyPr>
          <a:lstStyle/>
          <a:p>
            <a:endParaRPr lang="es-ES" sz="1000" dirty="0">
              <a:solidFill>
                <a:srgbClr val="0070C0"/>
              </a:solidFill>
              <a:latin typeface="Consolas" panose="020B0609020204030204" pitchFamily="49" charset="0"/>
            </a:endParaRPr>
          </a:p>
          <a:p>
            <a:endParaRPr lang="es-ES" sz="10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A = 1; class(A); A = TRUE; class(A) </a:t>
            </a:r>
          </a:p>
        </p:txBody>
      </p:sp>
      <p:sp>
        <p:nvSpPr>
          <p:cNvPr id="14" name="Rectángulo 13">
            <a:extLst>
              <a:ext uri="{FF2B5EF4-FFF2-40B4-BE49-F238E27FC236}">
                <a16:creationId xmlns:a16="http://schemas.microsoft.com/office/drawing/2014/main" id="{464BCABD-D72D-4C42-9262-12462FF1797F}"/>
              </a:ext>
            </a:extLst>
          </p:cNvPr>
          <p:cNvSpPr/>
          <p:nvPr/>
        </p:nvSpPr>
        <p:spPr>
          <a:xfrm>
            <a:off x="2227217" y="3444236"/>
            <a:ext cx="4572000" cy="615553"/>
          </a:xfrm>
          <a:prstGeom prst="rect">
            <a:avLst/>
          </a:prstGeom>
        </p:spPr>
        <p:txBody>
          <a:bodyPr>
            <a:spAutoFit/>
          </a:bodyPr>
          <a:lstStyle/>
          <a:p>
            <a:endParaRPr lang="es-ES" sz="1000" dirty="0">
              <a:solidFill>
                <a:srgbClr val="0070C0"/>
              </a:solidFill>
              <a:latin typeface="Consolas" panose="020B0609020204030204" pitchFamily="49" charset="0"/>
            </a:endParaRPr>
          </a:p>
          <a:p>
            <a:endParaRPr lang="es-ES" sz="10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ls(); ls(</a:t>
            </a:r>
            <a:r>
              <a:rPr lang="en-US" sz="1400" dirty="0" err="1">
                <a:solidFill>
                  <a:srgbClr val="0070C0"/>
                </a:solidFill>
                <a:latin typeface="Consolas" panose="020B0609020204030204" pitchFamily="49" charset="0"/>
              </a:rPr>
              <a:t>all.names</a:t>
            </a:r>
            <a:r>
              <a:rPr lang="en-US" sz="1400" dirty="0">
                <a:solidFill>
                  <a:srgbClr val="0070C0"/>
                </a:solidFill>
                <a:latin typeface="Consolas" panose="020B0609020204030204" pitchFamily="49" charset="0"/>
              </a:rPr>
              <a:t>=TRUE); </a:t>
            </a:r>
          </a:p>
        </p:txBody>
      </p:sp>
      <p:sp>
        <p:nvSpPr>
          <p:cNvPr id="15" name="Rectángulo 14">
            <a:extLst>
              <a:ext uri="{FF2B5EF4-FFF2-40B4-BE49-F238E27FC236}">
                <a16:creationId xmlns:a16="http://schemas.microsoft.com/office/drawing/2014/main" id="{9DC2DECB-6AE1-40CF-835B-696A06D8113D}"/>
              </a:ext>
            </a:extLst>
          </p:cNvPr>
          <p:cNvSpPr/>
          <p:nvPr/>
        </p:nvSpPr>
        <p:spPr>
          <a:xfrm>
            <a:off x="2227217" y="3973584"/>
            <a:ext cx="4572000" cy="615553"/>
          </a:xfrm>
          <a:prstGeom prst="rect">
            <a:avLst/>
          </a:prstGeom>
        </p:spPr>
        <p:txBody>
          <a:bodyPr>
            <a:spAutoFit/>
          </a:bodyPr>
          <a:lstStyle/>
          <a:p>
            <a:endParaRPr lang="es-ES" sz="1000" dirty="0">
              <a:solidFill>
                <a:srgbClr val="0070C0"/>
              </a:solidFill>
              <a:latin typeface="Consolas" panose="020B0609020204030204" pitchFamily="49" charset="0"/>
            </a:endParaRPr>
          </a:p>
          <a:p>
            <a:endParaRPr lang="es-ES" sz="1000" dirty="0">
              <a:solidFill>
                <a:srgbClr val="0070C0"/>
              </a:solidFill>
              <a:latin typeface="Consolas" panose="020B0609020204030204" pitchFamily="49" charset="0"/>
            </a:endParaRPr>
          </a:p>
          <a:p>
            <a:r>
              <a:rPr lang="en-US" sz="1400" dirty="0" err="1">
                <a:solidFill>
                  <a:srgbClr val="0070C0"/>
                </a:solidFill>
                <a:latin typeface="Consolas" panose="020B0609020204030204" pitchFamily="49" charset="0"/>
              </a:rPr>
              <a:t>rm</a:t>
            </a:r>
            <a:r>
              <a:rPr lang="en-US" sz="1400" dirty="0">
                <a:solidFill>
                  <a:srgbClr val="0070C0"/>
                </a:solidFill>
                <a:latin typeface="Consolas" panose="020B0609020204030204" pitchFamily="49" charset="0"/>
              </a:rPr>
              <a:t>(variable);</a:t>
            </a:r>
          </a:p>
        </p:txBody>
      </p:sp>
      <p:sp>
        <p:nvSpPr>
          <p:cNvPr id="9" name="Marcador de número de diapositiva 1">
            <a:extLst>
              <a:ext uri="{FF2B5EF4-FFF2-40B4-BE49-F238E27FC236}">
                <a16:creationId xmlns:a16="http://schemas.microsoft.com/office/drawing/2014/main" id="{56C80C14-AB3D-4ECC-9DE6-83569B84CEFF}"/>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21</a:t>
            </a:fld>
            <a:endParaRPr lang="en-US" sz="800" dirty="0">
              <a:solidFill>
                <a:prstClr val="black">
                  <a:tint val="75000"/>
                </a:prstClr>
              </a:solidFill>
            </a:endParaRPr>
          </a:p>
        </p:txBody>
      </p:sp>
    </p:spTree>
    <p:extLst>
      <p:ext uri="{BB962C8B-B14F-4D97-AF65-F5344CB8AC3E}">
        <p14:creationId xmlns:p14="http://schemas.microsoft.com/office/powerpoint/2010/main" val="2122459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b="1"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B3B22F9C-C033-486B-9A72-18D8C960455A}"/>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22</a:t>
            </a:fld>
            <a:endParaRPr lang="en-US" dirty="0">
              <a:solidFill>
                <a:prstClr val="black">
                  <a:tint val="75000"/>
                </a:prstClr>
              </a:solidFill>
            </a:endParaRPr>
          </a:p>
        </p:txBody>
      </p:sp>
    </p:spTree>
    <p:extLst>
      <p:ext uri="{BB962C8B-B14F-4D97-AF65-F5344CB8AC3E}">
        <p14:creationId xmlns:p14="http://schemas.microsoft.com/office/powerpoint/2010/main" val="100399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3500958"/>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Los </a:t>
            </a:r>
            <a:r>
              <a:rPr lang="es-ES" sz="1400" dirty="0" err="1">
                <a:cs typeface="Lato Light"/>
              </a:rPr>
              <a:t>Strings</a:t>
            </a:r>
            <a:r>
              <a:rPr lang="es-ES" sz="1400" dirty="0">
                <a:cs typeface="Lato Light"/>
              </a:rPr>
              <a:t> se crean cuando se asocia a una variable un valor entre comillas (simples o dobles)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R posee multitud de funciones para manipular </a:t>
            </a:r>
            <a:r>
              <a:rPr lang="es-ES" sz="1400" dirty="0" err="1">
                <a:cs typeface="Lato Light"/>
              </a:rPr>
              <a:t>Strings</a:t>
            </a: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628650" lvl="1" indent="-171450">
              <a:lnSpc>
                <a:spcPts val="1275"/>
              </a:lnSpc>
              <a:buFont typeface="Arial" panose="020B0604020202020204" pitchFamily="34" charset="0"/>
              <a:buChar char="•"/>
              <a:defRPr/>
            </a:pPr>
            <a:r>
              <a:rPr lang="es-ES" sz="1050" dirty="0">
                <a:cs typeface="Lato Light"/>
              </a:rPr>
              <a:t>Concatenar: paste()</a:t>
            </a: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r>
              <a:rPr lang="es-ES" sz="1050" dirty="0">
                <a:cs typeface="Lato Light"/>
              </a:rPr>
              <a:t>Formato: </a:t>
            </a:r>
            <a:r>
              <a:rPr lang="es-ES" sz="1050" dirty="0" err="1">
                <a:cs typeface="Lato Light"/>
              </a:rPr>
              <a:t>format</a:t>
            </a:r>
            <a:r>
              <a:rPr lang="es-ES" sz="1050" dirty="0">
                <a:cs typeface="Lato Light"/>
              </a:rPr>
              <a:t>()</a:t>
            </a: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r>
              <a:rPr lang="es-ES" sz="1050" dirty="0">
                <a:cs typeface="Lato Light"/>
              </a:rPr>
              <a:t>Contar caracteres: </a:t>
            </a:r>
            <a:r>
              <a:rPr lang="es-ES" sz="1050" dirty="0" err="1">
                <a:cs typeface="Lato Light"/>
              </a:rPr>
              <a:t>nchar</a:t>
            </a:r>
            <a:r>
              <a:rPr lang="es-ES" sz="1050" dirty="0">
                <a:cs typeface="Lato Light"/>
              </a:rPr>
              <a:t>()</a:t>
            </a: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r>
              <a:rPr lang="es-ES" sz="1050" dirty="0">
                <a:cs typeface="Lato Light"/>
              </a:rPr>
              <a:t>Cambiar mayúsculas-minúsculas: </a:t>
            </a:r>
            <a:r>
              <a:rPr lang="es-ES" sz="1050" dirty="0" err="1">
                <a:cs typeface="Lato Light"/>
              </a:rPr>
              <a:t>toupper</a:t>
            </a:r>
            <a:r>
              <a:rPr lang="es-ES" sz="1050" dirty="0">
                <a:cs typeface="Lato Light"/>
              </a:rPr>
              <a:t>() </a:t>
            </a:r>
            <a:r>
              <a:rPr lang="es-ES" sz="1050" dirty="0" err="1">
                <a:cs typeface="Lato Light"/>
              </a:rPr>
              <a:t>tolower</a:t>
            </a:r>
            <a:r>
              <a:rPr lang="es-ES" sz="1050" dirty="0">
                <a:cs typeface="Lato Light"/>
              </a:rPr>
              <a:t>()</a:t>
            </a: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endParaRPr lang="es-ES" sz="1050" dirty="0">
              <a:cs typeface="Lato Light"/>
            </a:endParaRPr>
          </a:p>
          <a:p>
            <a:pPr marL="628650" lvl="1" indent="-171450">
              <a:lnSpc>
                <a:spcPts val="1275"/>
              </a:lnSpc>
              <a:buFont typeface="Arial" panose="020B0604020202020204" pitchFamily="34" charset="0"/>
              <a:buChar char="•"/>
              <a:defRPr/>
            </a:pPr>
            <a:r>
              <a:rPr lang="es-ES" sz="1050" dirty="0">
                <a:cs typeface="Lato Light"/>
              </a:rPr>
              <a:t>Extraer: </a:t>
            </a:r>
            <a:r>
              <a:rPr lang="es-ES" sz="1050" dirty="0" err="1">
                <a:cs typeface="Lato Light"/>
              </a:rPr>
              <a:t>substring</a:t>
            </a:r>
            <a:r>
              <a:rPr lang="es-ES" sz="1050" dirty="0">
                <a:cs typeface="Lato Light"/>
              </a:rPr>
              <a:t>()</a:t>
            </a: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Strings</a:t>
            </a:r>
            <a:endParaRPr lang="es-ES" sz="1800" dirty="0"/>
          </a:p>
        </p:txBody>
      </p:sp>
      <p:sp>
        <p:nvSpPr>
          <p:cNvPr id="4" name="Rectángulo 3">
            <a:extLst>
              <a:ext uri="{FF2B5EF4-FFF2-40B4-BE49-F238E27FC236}">
                <a16:creationId xmlns:a16="http://schemas.microsoft.com/office/drawing/2014/main" id="{2B648CBD-18CD-4DD2-87B3-EFCEEE4699FE}"/>
              </a:ext>
            </a:extLst>
          </p:cNvPr>
          <p:cNvSpPr/>
          <p:nvPr/>
        </p:nvSpPr>
        <p:spPr>
          <a:xfrm>
            <a:off x="2286000" y="1763334"/>
            <a:ext cx="4572000" cy="415498"/>
          </a:xfrm>
          <a:prstGeom prst="rect">
            <a:avLst/>
          </a:prstGeom>
        </p:spPr>
        <p:txBody>
          <a:bodyPr>
            <a:spAutoFit/>
          </a:bodyPr>
          <a:lstStyle/>
          <a:p>
            <a:endParaRPr lang="es-ES" sz="900" dirty="0">
              <a:solidFill>
                <a:srgbClr val="0070C0"/>
              </a:solidFill>
              <a:latin typeface="Consolas" panose="020B0609020204030204" pitchFamily="49" charset="0"/>
            </a:endParaRP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(paste("</a:t>
            </a:r>
            <a:r>
              <a:rPr lang="es-ES" sz="1200" dirty="0" err="1">
                <a:solidFill>
                  <a:srgbClr val="0070C0"/>
                </a:solidFill>
                <a:latin typeface="Consolas" panose="020B0609020204030204" pitchFamily="49" charset="0"/>
              </a:rPr>
              <a:t>a","b","c</a:t>
            </a:r>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sep</a:t>
            </a:r>
            <a:r>
              <a:rPr lang="es-ES" sz="1200" dirty="0">
                <a:solidFill>
                  <a:srgbClr val="0070C0"/>
                </a:solidFill>
                <a:latin typeface="Consolas" panose="020B0609020204030204" pitchFamily="49" charset="0"/>
              </a:rPr>
              <a:t> = " _-_ "))</a:t>
            </a:r>
            <a:endParaRPr lang="es-ES" sz="1200" dirty="0">
              <a:solidFill>
                <a:srgbClr val="0070C0"/>
              </a:solidFill>
            </a:endParaRPr>
          </a:p>
        </p:txBody>
      </p:sp>
      <p:sp>
        <p:nvSpPr>
          <p:cNvPr id="5" name="Rectángulo 4">
            <a:extLst>
              <a:ext uri="{FF2B5EF4-FFF2-40B4-BE49-F238E27FC236}">
                <a16:creationId xmlns:a16="http://schemas.microsoft.com/office/drawing/2014/main" id="{6515B943-4091-4AF6-8217-873072D80004}"/>
              </a:ext>
            </a:extLst>
          </p:cNvPr>
          <p:cNvSpPr/>
          <p:nvPr/>
        </p:nvSpPr>
        <p:spPr>
          <a:xfrm>
            <a:off x="2161904" y="2247363"/>
            <a:ext cx="5440680" cy="415498"/>
          </a:xfrm>
          <a:prstGeom prst="rect">
            <a:avLst/>
          </a:prstGeom>
        </p:spPr>
        <p:txBody>
          <a:bodyPr wrap="square">
            <a:spAutoFit/>
          </a:bodyPr>
          <a:lstStyle/>
          <a:p>
            <a:endParaRPr lang="es-ES" sz="900" dirty="0">
              <a:solidFill>
                <a:srgbClr val="0070C0"/>
              </a:solidFill>
              <a:latin typeface="Consolas" panose="020B0609020204030204" pitchFamily="49" charset="0"/>
            </a:endParaRP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format</a:t>
            </a:r>
            <a:r>
              <a:rPr lang="es-ES" sz="1200" dirty="0">
                <a:solidFill>
                  <a:srgbClr val="0070C0"/>
                </a:solidFill>
                <a:latin typeface="Consolas" panose="020B0609020204030204" pitchFamily="49" charset="0"/>
              </a:rPr>
              <a:t>(23.123456789, </a:t>
            </a:r>
            <a:r>
              <a:rPr lang="es-ES" sz="1200" dirty="0" err="1">
                <a:solidFill>
                  <a:srgbClr val="0070C0"/>
                </a:solidFill>
                <a:latin typeface="Consolas" panose="020B0609020204030204" pitchFamily="49" charset="0"/>
              </a:rPr>
              <a:t>digits</a:t>
            </a:r>
            <a:r>
              <a:rPr lang="es-ES" sz="1200" dirty="0">
                <a:solidFill>
                  <a:srgbClr val="0070C0"/>
                </a:solidFill>
                <a:latin typeface="Consolas" panose="020B0609020204030204" pitchFamily="49" charset="0"/>
              </a:rPr>
              <a:t> = 4)) </a:t>
            </a:r>
            <a:endParaRPr lang="es-ES" sz="1200" dirty="0">
              <a:solidFill>
                <a:srgbClr val="0070C0"/>
              </a:solidFill>
            </a:endParaRPr>
          </a:p>
        </p:txBody>
      </p:sp>
      <p:sp>
        <p:nvSpPr>
          <p:cNvPr id="6" name="Rectángulo 5">
            <a:extLst>
              <a:ext uri="{FF2B5EF4-FFF2-40B4-BE49-F238E27FC236}">
                <a16:creationId xmlns:a16="http://schemas.microsoft.com/office/drawing/2014/main" id="{D18FF6E7-27A9-473B-97B6-56E4C0544651}"/>
              </a:ext>
            </a:extLst>
          </p:cNvPr>
          <p:cNvSpPr/>
          <p:nvPr/>
        </p:nvSpPr>
        <p:spPr>
          <a:xfrm>
            <a:off x="1985554" y="2766173"/>
            <a:ext cx="6805749" cy="415498"/>
          </a:xfrm>
          <a:prstGeom prst="rect">
            <a:avLst/>
          </a:prstGeom>
        </p:spPr>
        <p:txBody>
          <a:bodyPr wrap="square">
            <a:spAutoFit/>
          </a:bodyPr>
          <a:lstStyle/>
          <a:p>
            <a:endParaRPr lang="es-ES" sz="9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print(</a:t>
            </a:r>
            <a:r>
              <a:rPr lang="en-US" sz="1200" dirty="0" err="1">
                <a:solidFill>
                  <a:srgbClr val="0070C0"/>
                </a:solidFill>
                <a:latin typeface="Consolas" panose="020B0609020204030204" pitchFamily="49" charset="0"/>
              </a:rPr>
              <a:t>nchar</a:t>
            </a:r>
            <a:r>
              <a:rPr lang="en-US" sz="1200" dirty="0">
                <a:solidFill>
                  <a:srgbClr val="0070C0"/>
                </a:solidFill>
                <a:latin typeface="Consolas" panose="020B0609020204030204" pitchFamily="49" charset="0"/>
              </a:rPr>
              <a:t>("Count the number of characters")) </a:t>
            </a:r>
            <a:endParaRPr lang="es-ES" sz="1200" dirty="0">
              <a:solidFill>
                <a:srgbClr val="0070C0"/>
              </a:solidFill>
            </a:endParaRPr>
          </a:p>
        </p:txBody>
      </p:sp>
      <p:sp>
        <p:nvSpPr>
          <p:cNvPr id="7" name="Rectángulo 6">
            <a:extLst>
              <a:ext uri="{FF2B5EF4-FFF2-40B4-BE49-F238E27FC236}">
                <a16:creationId xmlns:a16="http://schemas.microsoft.com/office/drawing/2014/main" id="{93125B3E-4EF3-4100-BC67-EE03E2E4EE74}"/>
              </a:ext>
            </a:extLst>
          </p:cNvPr>
          <p:cNvSpPr/>
          <p:nvPr/>
        </p:nvSpPr>
        <p:spPr>
          <a:xfrm>
            <a:off x="1985554" y="3244342"/>
            <a:ext cx="6916783" cy="600164"/>
          </a:xfrm>
          <a:prstGeom prst="rect">
            <a:avLst/>
          </a:prstGeom>
        </p:spPr>
        <p:txBody>
          <a:bodyPr wrap="square">
            <a:spAutoFit/>
          </a:bodyPr>
          <a:lstStyle/>
          <a:p>
            <a:endParaRPr lang="es-ES" sz="9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print(</a:t>
            </a:r>
            <a:r>
              <a:rPr lang="en-US" sz="1200" dirty="0" err="1">
                <a:solidFill>
                  <a:srgbClr val="0070C0"/>
                </a:solidFill>
                <a:latin typeface="Consolas" panose="020B0609020204030204" pitchFamily="49" charset="0"/>
              </a:rPr>
              <a:t>toupper</a:t>
            </a:r>
            <a:r>
              <a:rPr lang="en-US" sz="1200" dirty="0">
                <a:solidFill>
                  <a:srgbClr val="0070C0"/>
                </a:solidFill>
                <a:latin typeface="Consolas" panose="020B0609020204030204" pitchFamily="49" charset="0"/>
              </a:rPr>
              <a:t>("Count the number of characters")) </a:t>
            </a:r>
          </a:p>
          <a:p>
            <a:r>
              <a:rPr lang="en-US" sz="1200" dirty="0">
                <a:solidFill>
                  <a:srgbClr val="0070C0"/>
                </a:solidFill>
                <a:latin typeface="Consolas" panose="020B0609020204030204" pitchFamily="49" charset="0"/>
              </a:rPr>
              <a:t>print(</a:t>
            </a:r>
            <a:r>
              <a:rPr lang="en-US" sz="1200" dirty="0" err="1">
                <a:solidFill>
                  <a:srgbClr val="0070C0"/>
                </a:solidFill>
                <a:latin typeface="Consolas" panose="020B0609020204030204" pitchFamily="49" charset="0"/>
              </a:rPr>
              <a:t>tolower</a:t>
            </a:r>
            <a:r>
              <a:rPr lang="en-US" sz="1200" dirty="0">
                <a:solidFill>
                  <a:srgbClr val="0070C0"/>
                </a:solidFill>
                <a:latin typeface="Consolas" panose="020B0609020204030204" pitchFamily="49" charset="0"/>
              </a:rPr>
              <a:t>("Count the number of characters")) </a:t>
            </a:r>
            <a:endParaRPr lang="es-ES" sz="1200" dirty="0">
              <a:solidFill>
                <a:srgbClr val="0070C0"/>
              </a:solidFill>
            </a:endParaRPr>
          </a:p>
        </p:txBody>
      </p:sp>
      <p:sp>
        <p:nvSpPr>
          <p:cNvPr id="8" name="Rectángulo 7">
            <a:extLst>
              <a:ext uri="{FF2B5EF4-FFF2-40B4-BE49-F238E27FC236}">
                <a16:creationId xmlns:a16="http://schemas.microsoft.com/office/drawing/2014/main" id="{FB35B5CC-5A91-4100-B668-FD246CD3E452}"/>
              </a:ext>
            </a:extLst>
          </p:cNvPr>
          <p:cNvSpPr/>
          <p:nvPr/>
        </p:nvSpPr>
        <p:spPr>
          <a:xfrm>
            <a:off x="1463040" y="3941078"/>
            <a:ext cx="7680960" cy="415498"/>
          </a:xfrm>
          <a:prstGeom prst="rect">
            <a:avLst/>
          </a:prstGeom>
        </p:spPr>
        <p:txBody>
          <a:bodyPr wrap="square">
            <a:spAutoFit/>
          </a:bodyPr>
          <a:lstStyle/>
          <a:p>
            <a:endParaRPr lang="es-ES" sz="9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print(substring(" writing any text between quotes ", 2, 8)) </a:t>
            </a:r>
            <a:endParaRPr lang="es-ES" sz="1200" dirty="0">
              <a:solidFill>
                <a:srgbClr val="0070C0"/>
              </a:solidFill>
            </a:endParaRPr>
          </a:p>
        </p:txBody>
      </p:sp>
      <p:sp>
        <p:nvSpPr>
          <p:cNvPr id="16" name="Rectángulo 15">
            <a:extLst>
              <a:ext uri="{FF2B5EF4-FFF2-40B4-BE49-F238E27FC236}">
                <a16:creationId xmlns:a16="http://schemas.microsoft.com/office/drawing/2014/main" id="{F7FF8F3C-AFFC-4167-A64F-89EC5FFB6B76}"/>
              </a:ext>
            </a:extLst>
          </p:cNvPr>
          <p:cNvSpPr/>
          <p:nvPr/>
        </p:nvSpPr>
        <p:spPr>
          <a:xfrm>
            <a:off x="2286000" y="868724"/>
            <a:ext cx="4572000" cy="415498"/>
          </a:xfrm>
          <a:prstGeom prst="rect">
            <a:avLst/>
          </a:prstGeom>
        </p:spPr>
        <p:txBody>
          <a:bodyPr>
            <a:spAutoFit/>
          </a:bodyPr>
          <a:lstStyle/>
          <a:p>
            <a:endParaRPr lang="es-ES" sz="900" dirty="0">
              <a:solidFill>
                <a:srgbClr val="0070C0"/>
              </a:solidFill>
              <a:latin typeface="Consolas" panose="020B0609020204030204" pitchFamily="49" charset="0"/>
            </a:endParaRPr>
          </a:p>
          <a:p>
            <a:r>
              <a:rPr lang="es-ES" sz="1200" dirty="0">
                <a:solidFill>
                  <a:srgbClr val="0070C0"/>
                </a:solidFill>
                <a:latin typeface="Consolas" panose="020B0609020204030204" pitchFamily="49" charset="0"/>
              </a:rPr>
              <a:t>a &lt;- </a:t>
            </a:r>
            <a:r>
              <a:rPr lang="en-US" sz="1200" dirty="0">
                <a:solidFill>
                  <a:srgbClr val="0070C0"/>
                </a:solidFill>
                <a:latin typeface="Consolas" panose="020B0609020204030204" pitchFamily="49" charset="0"/>
              </a:rPr>
              <a:t>(" writing any text between quotes ")</a:t>
            </a:r>
            <a:endParaRPr lang="es-ES" sz="1200" dirty="0">
              <a:solidFill>
                <a:srgbClr val="0070C0"/>
              </a:solidFill>
            </a:endParaRPr>
          </a:p>
        </p:txBody>
      </p:sp>
      <p:sp>
        <p:nvSpPr>
          <p:cNvPr id="10" name="Marcador de número de diapositiva 1">
            <a:extLst>
              <a:ext uri="{FF2B5EF4-FFF2-40B4-BE49-F238E27FC236}">
                <a16:creationId xmlns:a16="http://schemas.microsoft.com/office/drawing/2014/main" id="{952FF9A3-5002-4FC0-93F1-14EEF33B1938}"/>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23</a:t>
            </a:fld>
            <a:endParaRPr lang="en-US" sz="800" dirty="0">
              <a:solidFill>
                <a:prstClr val="black">
                  <a:tint val="75000"/>
                </a:prstClr>
              </a:solidFill>
            </a:endParaRPr>
          </a:p>
        </p:txBody>
      </p:sp>
    </p:spTree>
    <p:extLst>
      <p:ext uri="{BB962C8B-B14F-4D97-AF65-F5344CB8AC3E}">
        <p14:creationId xmlns:p14="http://schemas.microsoft.com/office/powerpoint/2010/main" val="163358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b="1"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8674EE00-F20A-4D89-9AB0-6EF96B0D8180}"/>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24</a:t>
            </a:fld>
            <a:endParaRPr lang="en-US" dirty="0">
              <a:solidFill>
                <a:prstClr val="black">
                  <a:tint val="75000"/>
                </a:prstClr>
              </a:solidFill>
            </a:endParaRPr>
          </a:p>
        </p:txBody>
      </p:sp>
    </p:spTree>
    <p:extLst>
      <p:ext uri="{BB962C8B-B14F-4D97-AF65-F5344CB8AC3E}">
        <p14:creationId xmlns:p14="http://schemas.microsoft.com/office/powerpoint/2010/main" val="87131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768907" cy="1333698"/>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Los vectores son secuencias de elementos de un mismo tipo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Para ello se utiliza el comando </a:t>
            </a:r>
            <a:r>
              <a:rPr lang="es-ES" sz="1400" dirty="0">
                <a:latin typeface="Consolas" panose="020B0609020204030204" pitchFamily="49" charset="0"/>
                <a:cs typeface="Consolas" panose="020B0609020204030204" pitchFamily="49" charset="0"/>
              </a:rPr>
              <a:t>c()</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Indexación</a:t>
            </a:r>
          </a:p>
          <a:p>
            <a:pPr marL="628650" lvl="1" indent="-171450">
              <a:lnSpc>
                <a:spcPts val="1275"/>
              </a:lnSpc>
              <a:buFont typeface="Arial" panose="020B0604020202020204" pitchFamily="34" charset="0"/>
              <a:buChar char="•"/>
              <a:defRPr/>
            </a:pPr>
            <a:r>
              <a:rPr lang="es-ES" sz="1050" dirty="0">
                <a:cs typeface="Lato Light"/>
              </a:rPr>
              <a:t>A los elementos de un vector se accede mediante indexación con [ ], empezando en la posición 1</a:t>
            </a:r>
          </a:p>
          <a:p>
            <a:pPr marL="628650" lvl="1" indent="-171450">
              <a:lnSpc>
                <a:spcPts val="1275"/>
              </a:lnSpc>
              <a:buFont typeface="Arial" panose="020B0604020202020204" pitchFamily="34" charset="0"/>
              <a:buChar char="•"/>
              <a:defRPr/>
            </a:pPr>
            <a:r>
              <a:rPr lang="es-ES" sz="1050" dirty="0">
                <a:cs typeface="Lato Light"/>
              </a:rPr>
              <a:t>Si accedemos a un valor con índice negativo, selecciona todos los valores menos el indicado</a:t>
            </a:r>
          </a:p>
          <a:p>
            <a:pPr marL="628650" lvl="1" indent="-171450">
              <a:lnSpc>
                <a:spcPts val="1275"/>
              </a:lnSpc>
              <a:buFont typeface="Arial" panose="020B0604020202020204" pitchFamily="34" charset="0"/>
              <a:buChar char="•"/>
              <a:defRPr/>
            </a:pPr>
            <a:r>
              <a:rPr lang="es-ES" sz="1050" dirty="0">
                <a:cs typeface="Lato Light"/>
              </a:rPr>
              <a:t>TRUE, FALSE, 0, 1 también pueden ser usados para indexar. Si el índice es TRUE o 1, el elemento es seleccionado</a:t>
            </a: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Vectors</a:t>
            </a:r>
            <a:endParaRPr lang="es-ES" sz="1800" dirty="0"/>
          </a:p>
        </p:txBody>
      </p:sp>
      <p:sp>
        <p:nvSpPr>
          <p:cNvPr id="2" name="Rectángulo 1">
            <a:extLst>
              <a:ext uri="{FF2B5EF4-FFF2-40B4-BE49-F238E27FC236}">
                <a16:creationId xmlns:a16="http://schemas.microsoft.com/office/drawing/2014/main" id="{9B353650-DFA5-45D2-A539-ECAA5744730E}"/>
              </a:ext>
            </a:extLst>
          </p:cNvPr>
          <p:cNvSpPr/>
          <p:nvPr/>
        </p:nvSpPr>
        <p:spPr>
          <a:xfrm>
            <a:off x="2834640" y="1915225"/>
            <a:ext cx="4572000" cy="2616101"/>
          </a:xfrm>
          <a:prstGeom prst="rect">
            <a:avLst/>
          </a:prstGeom>
        </p:spPr>
        <p:txBody>
          <a:bodyPr>
            <a:spAutoFit/>
          </a:bodyPr>
          <a:lstStyle/>
          <a:p>
            <a:endParaRPr lang="es-ES" sz="1000" dirty="0">
              <a:solidFill>
                <a:srgbClr val="0070C0"/>
              </a:solidFill>
              <a:latin typeface="Consolas" panose="020B0609020204030204" pitchFamily="49" charset="0"/>
            </a:endParaRPr>
          </a:p>
          <a:p>
            <a:r>
              <a:rPr lang="es-ES" sz="1400" dirty="0" err="1">
                <a:solidFill>
                  <a:srgbClr val="0070C0"/>
                </a:solidFill>
                <a:latin typeface="Consolas" panose="020B0609020204030204" pitchFamily="49" charset="0"/>
              </a:rPr>
              <a:t>myVector</a:t>
            </a:r>
            <a:r>
              <a:rPr lang="es-ES" sz="1400" dirty="0">
                <a:solidFill>
                  <a:srgbClr val="0070C0"/>
                </a:solidFill>
                <a:latin typeface="Consolas" panose="020B0609020204030204" pitchFamily="49" charset="0"/>
              </a:rPr>
              <a:t> &lt;- c(2,4,6); </a:t>
            </a:r>
          </a:p>
          <a:p>
            <a:r>
              <a:rPr lang="es-ES" sz="1400" dirty="0" err="1">
                <a:solidFill>
                  <a:srgbClr val="0070C0"/>
                </a:solidFill>
                <a:latin typeface="Consolas" panose="020B0609020204030204" pitchFamily="49" charset="0"/>
              </a:rPr>
              <a:t>class</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myVector</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length</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myVector</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myVector</a:t>
            </a:r>
            <a:r>
              <a:rPr lang="es-ES" sz="1400" dirty="0">
                <a:solidFill>
                  <a:srgbClr val="0070C0"/>
                </a:solidFill>
                <a:latin typeface="Consolas" panose="020B0609020204030204" pitchFamily="49" charset="0"/>
              </a:rPr>
              <a:t>[2]; </a:t>
            </a:r>
          </a:p>
          <a:p>
            <a:r>
              <a:rPr lang="es-ES" sz="1400" dirty="0" err="1">
                <a:solidFill>
                  <a:srgbClr val="0070C0"/>
                </a:solidFill>
                <a:latin typeface="Consolas" panose="020B0609020204030204" pitchFamily="49" charset="0"/>
              </a:rPr>
              <a:t>myVector</a:t>
            </a:r>
            <a:r>
              <a:rPr lang="es-ES" sz="1400" dirty="0">
                <a:solidFill>
                  <a:srgbClr val="0070C0"/>
                </a:solidFill>
                <a:latin typeface="Consolas" panose="020B0609020204030204" pitchFamily="49" charset="0"/>
              </a:rPr>
              <a:t>[1:2]; </a:t>
            </a:r>
          </a:p>
          <a:p>
            <a:r>
              <a:rPr lang="en-US" sz="1400" dirty="0">
                <a:solidFill>
                  <a:srgbClr val="0070C0"/>
                </a:solidFill>
                <a:latin typeface="Consolas" panose="020B0609020204030204" pitchFamily="49" charset="0"/>
              </a:rPr>
              <a:t>test_gt_3 = </a:t>
            </a:r>
            <a:r>
              <a:rPr lang="en-US" sz="1400" dirty="0" err="1">
                <a:solidFill>
                  <a:srgbClr val="0070C0"/>
                </a:solidFill>
                <a:latin typeface="Consolas" panose="020B0609020204030204" pitchFamily="49" charset="0"/>
              </a:rPr>
              <a:t>myVector</a:t>
            </a:r>
            <a:r>
              <a:rPr lang="en-US" sz="1400" dirty="0">
                <a:solidFill>
                  <a:srgbClr val="0070C0"/>
                </a:solidFill>
                <a:latin typeface="Consolas" panose="020B0609020204030204" pitchFamily="49" charset="0"/>
              </a:rPr>
              <a:t>&gt;3; </a:t>
            </a:r>
          </a:p>
          <a:p>
            <a:r>
              <a:rPr lang="es-ES" sz="1400" dirty="0">
                <a:solidFill>
                  <a:srgbClr val="0070C0"/>
                </a:solidFill>
                <a:latin typeface="Consolas" panose="020B0609020204030204" pitchFamily="49" charset="0"/>
              </a:rPr>
              <a:t>test_gt_3; </a:t>
            </a:r>
          </a:p>
          <a:p>
            <a:r>
              <a:rPr lang="es-ES" sz="1400" dirty="0" err="1">
                <a:solidFill>
                  <a:srgbClr val="0070C0"/>
                </a:solidFill>
                <a:latin typeface="Consolas" panose="020B0609020204030204" pitchFamily="49" charset="0"/>
              </a:rPr>
              <a:t>myVector</a:t>
            </a:r>
            <a:r>
              <a:rPr lang="es-ES" sz="1400" dirty="0">
                <a:solidFill>
                  <a:srgbClr val="0070C0"/>
                </a:solidFill>
                <a:latin typeface="Consolas" panose="020B0609020204030204" pitchFamily="49" charset="0"/>
              </a:rPr>
              <a:t>[test_gt_3]; </a:t>
            </a:r>
          </a:p>
          <a:p>
            <a:r>
              <a:rPr lang="es-ES" sz="1400" dirty="0">
                <a:solidFill>
                  <a:srgbClr val="0070C0"/>
                </a:solidFill>
                <a:latin typeface="Consolas" panose="020B0609020204030204" pitchFamily="49" charset="0"/>
              </a:rPr>
              <a:t>vector_01 = c(0,1,0); </a:t>
            </a:r>
          </a:p>
          <a:p>
            <a:r>
              <a:rPr lang="es-ES" sz="1400" dirty="0">
                <a:solidFill>
                  <a:srgbClr val="0070C0"/>
                </a:solidFill>
                <a:latin typeface="Consolas" panose="020B0609020204030204" pitchFamily="49" charset="0"/>
              </a:rPr>
              <a:t>vector_01; </a:t>
            </a:r>
          </a:p>
          <a:p>
            <a:r>
              <a:rPr lang="es-ES" sz="1400" dirty="0" err="1">
                <a:solidFill>
                  <a:srgbClr val="0070C0"/>
                </a:solidFill>
                <a:latin typeface="Consolas" panose="020B0609020204030204" pitchFamily="49" charset="0"/>
              </a:rPr>
              <a:t>myVector</a:t>
            </a:r>
            <a:r>
              <a:rPr lang="es-ES" sz="1400" dirty="0">
                <a:solidFill>
                  <a:srgbClr val="0070C0"/>
                </a:solidFill>
                <a:latin typeface="Consolas" panose="020B0609020204030204" pitchFamily="49" charset="0"/>
              </a:rPr>
              <a:t>[vector_01]; </a:t>
            </a:r>
            <a:endParaRPr lang="es-ES" sz="1400" dirty="0">
              <a:solidFill>
                <a:srgbClr val="0070C0"/>
              </a:solidFill>
            </a:endParaRPr>
          </a:p>
        </p:txBody>
      </p:sp>
      <p:sp>
        <p:nvSpPr>
          <p:cNvPr id="5" name="Marcador de número de diapositiva 1">
            <a:extLst>
              <a:ext uri="{FF2B5EF4-FFF2-40B4-BE49-F238E27FC236}">
                <a16:creationId xmlns:a16="http://schemas.microsoft.com/office/drawing/2014/main" id="{C121C11A-4179-4FF9-878D-4ED84A065626}"/>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25</a:t>
            </a:fld>
            <a:endParaRPr lang="en-US" sz="800" dirty="0">
              <a:solidFill>
                <a:prstClr val="black">
                  <a:tint val="75000"/>
                </a:prstClr>
              </a:solidFill>
            </a:endParaRPr>
          </a:p>
        </p:txBody>
      </p:sp>
    </p:spTree>
    <p:extLst>
      <p:ext uri="{BB962C8B-B14F-4D97-AF65-F5344CB8AC3E}">
        <p14:creationId xmlns:p14="http://schemas.microsoft.com/office/powerpoint/2010/main" val="2035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b="1" dirty="0" err="1">
                <a:latin typeface="Raleway" panose="020B0003030101060003" pitchFamily="34" charset="0"/>
              </a:rPr>
              <a:t>Lists</a:t>
            </a:r>
            <a:endParaRPr lang="es-ES" b="1"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50D63917-5739-4A77-82D3-7B00461772C8}"/>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26</a:t>
            </a:fld>
            <a:endParaRPr lang="en-US" dirty="0">
              <a:solidFill>
                <a:prstClr val="black">
                  <a:tint val="75000"/>
                </a:prstClr>
              </a:solidFill>
            </a:endParaRPr>
          </a:p>
        </p:txBody>
      </p:sp>
    </p:spTree>
    <p:extLst>
      <p:ext uri="{BB962C8B-B14F-4D97-AF65-F5344CB8AC3E}">
        <p14:creationId xmlns:p14="http://schemas.microsoft.com/office/powerpoint/2010/main" val="2311353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1000274"/>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Las listas son secuencias de elementos de cualquier tipo: Números, </a:t>
            </a:r>
            <a:r>
              <a:rPr lang="es-ES" sz="1400" dirty="0" err="1">
                <a:cs typeface="Lato Light"/>
              </a:rPr>
              <a:t>strings</a:t>
            </a:r>
            <a:r>
              <a:rPr lang="es-ES" sz="1400" dirty="0">
                <a:cs typeface="Lato Light"/>
              </a:rPr>
              <a:t>, vectores, otras listas, matrices, objetos, </a:t>
            </a:r>
            <a:r>
              <a:rPr lang="es-ES" sz="1400" dirty="0" err="1">
                <a:cs typeface="Lato Light"/>
              </a:rPr>
              <a:t>etc</a:t>
            </a: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Para ello se utiliza el comando </a:t>
            </a:r>
            <a:r>
              <a:rPr lang="es-ES" sz="1400" dirty="0" err="1">
                <a:cs typeface="Lato Light"/>
              </a:rPr>
              <a:t>list</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Se puede establecer un nombre para cada elemento de la lista</a:t>
            </a:r>
            <a:endParaRPr lang="es-ES" sz="1050" dirty="0">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Lists</a:t>
            </a:r>
            <a:endParaRPr lang="es-ES" sz="1800" dirty="0"/>
          </a:p>
        </p:txBody>
      </p:sp>
      <p:sp>
        <p:nvSpPr>
          <p:cNvPr id="2" name="Rectángulo 1">
            <a:extLst>
              <a:ext uri="{FF2B5EF4-FFF2-40B4-BE49-F238E27FC236}">
                <a16:creationId xmlns:a16="http://schemas.microsoft.com/office/drawing/2014/main" id="{9B353650-DFA5-45D2-A539-ECAA5744730E}"/>
              </a:ext>
            </a:extLst>
          </p:cNvPr>
          <p:cNvSpPr/>
          <p:nvPr/>
        </p:nvSpPr>
        <p:spPr>
          <a:xfrm>
            <a:off x="1913708" y="1555996"/>
            <a:ext cx="6871063" cy="3046988"/>
          </a:xfrm>
          <a:prstGeom prst="rect">
            <a:avLst/>
          </a:prstGeom>
        </p:spPr>
        <p:txBody>
          <a:bodyPr wrap="square">
            <a:spAutoFit/>
          </a:bodyPr>
          <a:lstStyle/>
          <a:p>
            <a:endParaRPr lang="es-ES" sz="1000" dirty="0">
              <a:solidFill>
                <a:srgbClr val="0070C0"/>
              </a:solidFill>
              <a:latin typeface="Consolas" panose="020B0609020204030204" pitchFamily="49" charset="0"/>
            </a:endParaRPr>
          </a:p>
          <a:p>
            <a:r>
              <a:rPr lang="es-ES" sz="1400" dirty="0" err="1">
                <a:solidFill>
                  <a:srgbClr val="0070C0"/>
                </a:solidFill>
                <a:latin typeface="Consolas" panose="020B0609020204030204" pitchFamily="49" charset="0"/>
              </a:rPr>
              <a:t>myLists</a:t>
            </a:r>
            <a:r>
              <a:rPr lang="es-ES" sz="1400" dirty="0">
                <a:solidFill>
                  <a:srgbClr val="0070C0"/>
                </a:solidFill>
                <a:latin typeface="Consolas" panose="020B0609020204030204" pitchFamily="49" charset="0"/>
              </a:rPr>
              <a:t> &lt;- </a:t>
            </a:r>
            <a:r>
              <a:rPr lang="es-ES" sz="1400" dirty="0" err="1">
                <a:solidFill>
                  <a:srgbClr val="0070C0"/>
                </a:solidFill>
                <a:latin typeface="Consolas" panose="020B0609020204030204" pitchFamily="49" charset="0"/>
              </a:rPr>
              <a:t>list</a:t>
            </a:r>
            <a:r>
              <a:rPr lang="es-ES" sz="1400" dirty="0">
                <a:solidFill>
                  <a:srgbClr val="0070C0"/>
                </a:solidFill>
                <a:latin typeface="Consolas" panose="020B0609020204030204" pitchFamily="49" charset="0"/>
              </a:rPr>
              <a:t>(1,"23");</a:t>
            </a:r>
          </a:p>
          <a:p>
            <a:r>
              <a:rPr lang="es-ES" sz="1400" dirty="0" err="1">
                <a:solidFill>
                  <a:srgbClr val="0070C0"/>
                </a:solidFill>
                <a:latin typeface="Consolas" panose="020B0609020204030204" pitchFamily="49" charset="0"/>
              </a:rPr>
              <a:t>class</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myLists</a:t>
            </a:r>
            <a:r>
              <a:rPr lang="es-ES" sz="1400" dirty="0">
                <a:solidFill>
                  <a:srgbClr val="0070C0"/>
                </a:solidFill>
                <a:latin typeface="Consolas" panose="020B0609020204030204" pitchFamily="49" charset="0"/>
              </a:rPr>
              <a:t>);</a:t>
            </a:r>
          </a:p>
          <a:p>
            <a:r>
              <a:rPr lang="es-ES" sz="1400" dirty="0" err="1">
                <a:solidFill>
                  <a:srgbClr val="0070C0"/>
                </a:solidFill>
                <a:latin typeface="Consolas" panose="020B0609020204030204" pitchFamily="49" charset="0"/>
              </a:rPr>
              <a:t>length</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myLists</a:t>
            </a:r>
            <a:r>
              <a:rPr lang="es-ES" sz="1400" dirty="0">
                <a:solidFill>
                  <a:srgbClr val="0070C0"/>
                </a:solidFill>
                <a:latin typeface="Consolas" panose="020B0609020204030204" pitchFamily="49" charset="0"/>
              </a:rPr>
              <a:t>);</a:t>
            </a:r>
          </a:p>
          <a:p>
            <a:r>
              <a:rPr lang="es-ES" sz="1400" dirty="0" err="1">
                <a:solidFill>
                  <a:srgbClr val="0070C0"/>
                </a:solidFill>
                <a:latin typeface="Consolas" panose="020B0609020204030204" pitchFamily="49" charset="0"/>
              </a:rPr>
              <a:t>myLists</a:t>
            </a:r>
            <a:r>
              <a:rPr lang="es-ES" sz="1400" dirty="0">
                <a:solidFill>
                  <a:srgbClr val="0070C0"/>
                </a:solidFill>
                <a:latin typeface="Consolas" panose="020B0609020204030204" pitchFamily="49" charset="0"/>
              </a:rPr>
              <a:t>[-1];</a:t>
            </a:r>
          </a:p>
          <a:p>
            <a:r>
              <a:rPr lang="es-ES" sz="1400" dirty="0">
                <a:solidFill>
                  <a:srgbClr val="00B050"/>
                </a:solidFill>
                <a:latin typeface="Consolas" panose="020B0609020204030204" pitchFamily="49" charset="0"/>
              </a:rPr>
              <a:t># lista con un vector, una matriz y una lista</a:t>
            </a:r>
          </a:p>
          <a:p>
            <a:r>
              <a:rPr lang="es-ES" sz="1400" dirty="0" err="1">
                <a:solidFill>
                  <a:srgbClr val="0070C0"/>
                </a:solidFill>
                <a:latin typeface="Consolas" panose="020B0609020204030204" pitchFamily="49" charset="0"/>
              </a:rPr>
              <a:t>list_data</a:t>
            </a:r>
            <a:r>
              <a:rPr lang="es-ES" sz="1400" dirty="0">
                <a:solidFill>
                  <a:srgbClr val="0070C0"/>
                </a:solidFill>
                <a:latin typeface="Consolas" panose="020B0609020204030204" pitchFamily="49" charset="0"/>
              </a:rPr>
              <a:t> &lt;- </a:t>
            </a:r>
            <a:r>
              <a:rPr lang="es-ES" sz="1400" dirty="0" err="1">
                <a:solidFill>
                  <a:srgbClr val="0070C0"/>
                </a:solidFill>
                <a:latin typeface="Consolas" panose="020B0609020204030204" pitchFamily="49" charset="0"/>
              </a:rPr>
              <a:t>list</a:t>
            </a:r>
            <a:r>
              <a:rPr lang="es-ES" sz="1400" dirty="0">
                <a:solidFill>
                  <a:srgbClr val="0070C0"/>
                </a:solidFill>
                <a:latin typeface="Consolas" panose="020B0609020204030204" pitchFamily="49" charset="0"/>
              </a:rPr>
              <a:t>(c("</a:t>
            </a:r>
            <a:r>
              <a:rPr lang="es-ES" sz="1400" dirty="0" err="1">
                <a:solidFill>
                  <a:srgbClr val="0070C0"/>
                </a:solidFill>
                <a:latin typeface="Consolas" panose="020B0609020204030204" pitchFamily="49" charset="0"/>
              </a:rPr>
              <a:t>Jan","Feb","Mar</a:t>
            </a:r>
            <a:r>
              <a:rPr lang="es-ES" sz="1400" dirty="0">
                <a:solidFill>
                  <a:srgbClr val="0070C0"/>
                </a:solidFill>
                <a:latin typeface="Consolas" panose="020B0609020204030204" pitchFamily="49" charset="0"/>
              </a:rPr>
              <a:t>"), </a:t>
            </a:r>
            <a:r>
              <a:rPr lang="es-ES" sz="1400" dirty="0" err="1">
                <a:solidFill>
                  <a:srgbClr val="0070C0"/>
                </a:solidFill>
                <a:latin typeface="Consolas" panose="020B0609020204030204" pitchFamily="49" charset="0"/>
              </a:rPr>
              <a:t>matrix</a:t>
            </a:r>
            <a:r>
              <a:rPr lang="es-ES" sz="1400" dirty="0">
                <a:solidFill>
                  <a:srgbClr val="0070C0"/>
                </a:solidFill>
                <a:latin typeface="Consolas" panose="020B0609020204030204" pitchFamily="49" charset="0"/>
              </a:rPr>
              <a:t>(c(3,9,5,1,- 2,8), </a:t>
            </a:r>
            <a:r>
              <a:rPr lang="es-ES" sz="1400" dirty="0" err="1">
                <a:solidFill>
                  <a:srgbClr val="0070C0"/>
                </a:solidFill>
                <a:latin typeface="Consolas" panose="020B0609020204030204" pitchFamily="49" charset="0"/>
              </a:rPr>
              <a:t>nrow</a:t>
            </a:r>
            <a:r>
              <a:rPr lang="es-ES" sz="1400" dirty="0">
                <a:solidFill>
                  <a:srgbClr val="0070C0"/>
                </a:solidFill>
                <a:latin typeface="Consolas" panose="020B0609020204030204" pitchFamily="49" charset="0"/>
              </a:rPr>
              <a:t>=2), </a:t>
            </a:r>
            <a:r>
              <a:rPr lang="es-ES" sz="1400" dirty="0" err="1">
                <a:solidFill>
                  <a:srgbClr val="0070C0"/>
                </a:solidFill>
                <a:latin typeface="Consolas" panose="020B0609020204030204" pitchFamily="49" charset="0"/>
              </a:rPr>
              <a:t>list</a:t>
            </a:r>
            <a:r>
              <a:rPr lang="es-ES" sz="1400" dirty="0">
                <a:solidFill>
                  <a:srgbClr val="0070C0"/>
                </a:solidFill>
                <a:latin typeface="Consolas" panose="020B0609020204030204" pitchFamily="49" charset="0"/>
              </a:rPr>
              <a:t>("green",12.3));</a:t>
            </a:r>
          </a:p>
          <a:p>
            <a:r>
              <a:rPr lang="es-ES" sz="1400" dirty="0">
                <a:solidFill>
                  <a:srgbClr val="00B050"/>
                </a:solidFill>
                <a:latin typeface="Consolas" panose="020B0609020204030204" pitchFamily="49" charset="0"/>
              </a:rPr>
              <a:t># establecer nombres</a:t>
            </a:r>
          </a:p>
          <a:p>
            <a:r>
              <a:rPr lang="es-ES" sz="1400" dirty="0" err="1">
                <a:solidFill>
                  <a:srgbClr val="0070C0"/>
                </a:solidFill>
                <a:latin typeface="Consolas" panose="020B0609020204030204" pitchFamily="49" charset="0"/>
              </a:rPr>
              <a:t>names</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list_data</a:t>
            </a:r>
            <a:r>
              <a:rPr lang="es-ES" sz="1400" dirty="0">
                <a:solidFill>
                  <a:srgbClr val="0070C0"/>
                </a:solidFill>
                <a:latin typeface="Consolas" panose="020B0609020204030204" pitchFamily="49" charset="0"/>
              </a:rPr>
              <a:t>) &lt;- c("1st </a:t>
            </a:r>
            <a:r>
              <a:rPr lang="es-ES" sz="1400" dirty="0" err="1">
                <a:solidFill>
                  <a:srgbClr val="0070C0"/>
                </a:solidFill>
                <a:latin typeface="Consolas" panose="020B0609020204030204" pitchFamily="49" charset="0"/>
              </a:rPr>
              <a:t>Quarter</a:t>
            </a:r>
            <a:r>
              <a:rPr lang="es-ES" sz="1400" dirty="0">
                <a:solidFill>
                  <a:srgbClr val="0070C0"/>
                </a:solidFill>
                <a:latin typeface="Consolas" panose="020B0609020204030204" pitchFamily="49" charset="0"/>
              </a:rPr>
              <a:t>", "</a:t>
            </a:r>
            <a:r>
              <a:rPr lang="es-ES" sz="1400" dirty="0" err="1">
                <a:solidFill>
                  <a:srgbClr val="0070C0"/>
                </a:solidFill>
                <a:latin typeface="Consolas" panose="020B0609020204030204" pitchFamily="49" charset="0"/>
              </a:rPr>
              <a:t>A_Matrix</a:t>
            </a:r>
            <a:r>
              <a:rPr lang="es-ES" sz="1400" dirty="0">
                <a:solidFill>
                  <a:srgbClr val="0070C0"/>
                </a:solidFill>
                <a:latin typeface="Consolas" panose="020B0609020204030204" pitchFamily="49" charset="0"/>
              </a:rPr>
              <a:t>", "A </a:t>
            </a:r>
            <a:r>
              <a:rPr lang="es-ES" sz="1400" dirty="0" err="1">
                <a:solidFill>
                  <a:srgbClr val="0070C0"/>
                </a:solidFill>
                <a:latin typeface="Consolas" panose="020B0609020204030204" pitchFamily="49" charset="0"/>
              </a:rPr>
              <a:t>Inner</a:t>
            </a:r>
            <a:r>
              <a:rPr lang="es-ES" sz="1400" dirty="0">
                <a:solidFill>
                  <a:srgbClr val="0070C0"/>
                </a:solidFill>
                <a:latin typeface="Consolas" panose="020B0609020204030204" pitchFamily="49" charset="0"/>
              </a:rPr>
              <a:t> </a:t>
            </a:r>
            <a:r>
              <a:rPr lang="es-ES" sz="1400" dirty="0" err="1">
                <a:solidFill>
                  <a:srgbClr val="0070C0"/>
                </a:solidFill>
                <a:latin typeface="Consolas" panose="020B0609020204030204" pitchFamily="49" charset="0"/>
              </a:rPr>
              <a:t>list</a:t>
            </a:r>
            <a:r>
              <a:rPr lang="es-ES" sz="1400" dirty="0">
                <a:solidFill>
                  <a:srgbClr val="0070C0"/>
                </a:solidFill>
                <a:latin typeface="Consolas" panose="020B0609020204030204" pitchFamily="49" charset="0"/>
              </a:rPr>
              <a:t>"); </a:t>
            </a:r>
            <a:r>
              <a:rPr lang="es-ES" sz="1400" dirty="0" err="1">
                <a:solidFill>
                  <a:srgbClr val="0070C0"/>
                </a:solidFill>
                <a:latin typeface="Consolas" panose="020B0609020204030204" pitchFamily="49" charset="0"/>
              </a:rPr>
              <a:t>print</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list_data</a:t>
            </a:r>
            <a:r>
              <a:rPr lang="es-ES" sz="1400" dirty="0">
                <a:solidFill>
                  <a:srgbClr val="0070C0"/>
                </a:solidFill>
                <a:latin typeface="Consolas" panose="020B0609020204030204" pitchFamily="49" charset="0"/>
              </a:rPr>
              <a:t>);</a:t>
            </a:r>
          </a:p>
          <a:p>
            <a:r>
              <a:rPr lang="es-ES" sz="1400" dirty="0">
                <a:solidFill>
                  <a:srgbClr val="00B050"/>
                </a:solidFill>
                <a:latin typeface="Consolas" panose="020B0609020204030204" pitchFamily="49" charset="0"/>
              </a:rPr>
              <a:t># indexación (puede hacerse por nombre con el comando $)</a:t>
            </a:r>
          </a:p>
          <a:p>
            <a:r>
              <a:rPr lang="es-ES" sz="1400" dirty="0" err="1">
                <a:solidFill>
                  <a:srgbClr val="0070C0"/>
                </a:solidFill>
                <a:latin typeface="Consolas" panose="020B0609020204030204" pitchFamily="49" charset="0"/>
              </a:rPr>
              <a:t>print</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list_data</a:t>
            </a:r>
            <a:r>
              <a:rPr lang="es-ES" sz="1400" dirty="0">
                <a:solidFill>
                  <a:srgbClr val="0070C0"/>
                </a:solidFill>
                <a:latin typeface="Consolas" panose="020B0609020204030204" pitchFamily="49" charset="0"/>
              </a:rPr>
              <a:t>[3]);</a:t>
            </a:r>
          </a:p>
          <a:p>
            <a:r>
              <a:rPr lang="es-ES" sz="1400" dirty="0" err="1">
                <a:solidFill>
                  <a:srgbClr val="0070C0"/>
                </a:solidFill>
                <a:latin typeface="Consolas" panose="020B0609020204030204" pitchFamily="49" charset="0"/>
              </a:rPr>
              <a:t>print</a:t>
            </a:r>
            <a:r>
              <a:rPr lang="es-ES" sz="1400" dirty="0">
                <a:solidFill>
                  <a:srgbClr val="0070C0"/>
                </a:solidFill>
                <a:latin typeface="Consolas" panose="020B0609020204030204" pitchFamily="49" charset="0"/>
              </a:rPr>
              <a:t>(</a:t>
            </a:r>
            <a:r>
              <a:rPr lang="es-ES" sz="1400" dirty="0" err="1">
                <a:solidFill>
                  <a:srgbClr val="0070C0"/>
                </a:solidFill>
                <a:latin typeface="Consolas" panose="020B0609020204030204" pitchFamily="49" charset="0"/>
              </a:rPr>
              <a:t>list_data$A_Matrix</a:t>
            </a:r>
            <a:r>
              <a:rPr lang="es-ES" sz="1400" dirty="0">
                <a:solidFill>
                  <a:srgbClr val="0070C0"/>
                </a:solidFill>
                <a:latin typeface="Consolas" panose="020B0609020204030204" pitchFamily="49" charset="0"/>
              </a:rPr>
              <a:t>);</a:t>
            </a:r>
            <a:endParaRPr lang="es-ES" sz="1400" dirty="0">
              <a:solidFill>
                <a:srgbClr val="0070C0"/>
              </a:solidFill>
            </a:endParaRPr>
          </a:p>
        </p:txBody>
      </p:sp>
      <p:sp>
        <p:nvSpPr>
          <p:cNvPr id="5" name="Marcador de número de diapositiva 1">
            <a:extLst>
              <a:ext uri="{FF2B5EF4-FFF2-40B4-BE49-F238E27FC236}">
                <a16:creationId xmlns:a16="http://schemas.microsoft.com/office/drawing/2014/main" id="{125BEFDE-62D0-4FFB-9733-8C6BD1D5979F}"/>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27</a:t>
            </a:fld>
            <a:endParaRPr lang="en-US" sz="800" dirty="0">
              <a:solidFill>
                <a:prstClr val="black">
                  <a:tint val="75000"/>
                </a:prstClr>
              </a:solidFill>
            </a:endParaRPr>
          </a:p>
        </p:txBody>
      </p:sp>
    </p:spTree>
    <p:extLst>
      <p:ext uri="{BB962C8B-B14F-4D97-AF65-F5344CB8AC3E}">
        <p14:creationId xmlns:p14="http://schemas.microsoft.com/office/powerpoint/2010/main" val="3155836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b="1"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5DD83186-76B1-4C72-B1A3-F593564548C5}"/>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28</a:t>
            </a:fld>
            <a:endParaRPr lang="en-US" dirty="0">
              <a:solidFill>
                <a:prstClr val="black">
                  <a:tint val="75000"/>
                </a:prstClr>
              </a:solidFill>
            </a:endParaRPr>
          </a:p>
        </p:txBody>
      </p:sp>
    </p:spTree>
    <p:extLst>
      <p:ext uri="{BB962C8B-B14F-4D97-AF65-F5344CB8AC3E}">
        <p14:creationId xmlns:p14="http://schemas.microsoft.com/office/powerpoint/2010/main" val="2529030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1500411"/>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Las matrices son </a:t>
            </a:r>
            <a:r>
              <a:rPr lang="es-ES" sz="1400" dirty="0" err="1">
                <a:cs typeface="Lato Light"/>
              </a:rPr>
              <a:t>arrays</a:t>
            </a:r>
            <a:r>
              <a:rPr lang="es-ES" sz="1400" dirty="0">
                <a:cs typeface="Lato Light"/>
              </a:rPr>
              <a:t> bidimensionales rectangulares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Contienen elementos del mismo tipo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Se crean con el comando </a:t>
            </a:r>
            <a:r>
              <a:rPr lang="es-ES" sz="1400" dirty="0" err="1">
                <a:latin typeface="Consolas" panose="020B0609020204030204" pitchFamily="49" charset="0"/>
                <a:cs typeface="Consolas" panose="020B0609020204030204" pitchFamily="49" charset="0"/>
              </a:rPr>
              <a:t>matrix</a:t>
            </a:r>
            <a:r>
              <a:rPr lang="es-ES" sz="1400" dirty="0">
                <a:latin typeface="Consolas" panose="020B0609020204030204" pitchFamily="49" charset="0"/>
                <a:cs typeface="Consolas" panose="020B0609020204030204" pitchFamily="49" charset="0"/>
              </a:rPr>
              <a:t>() </a:t>
            </a:r>
            <a:r>
              <a:rPr lang="es-ES" sz="1400" dirty="0">
                <a:cs typeface="Lato Light"/>
              </a:rPr>
              <a:t>con la sintaxis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Ejemplo:</a:t>
            </a:r>
            <a:endParaRPr lang="es-ES" sz="1050" dirty="0">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Matrices</a:t>
            </a:r>
          </a:p>
        </p:txBody>
      </p:sp>
      <p:sp>
        <p:nvSpPr>
          <p:cNvPr id="2" name="Rectángulo 1">
            <a:extLst>
              <a:ext uri="{FF2B5EF4-FFF2-40B4-BE49-F238E27FC236}">
                <a16:creationId xmlns:a16="http://schemas.microsoft.com/office/drawing/2014/main" id="{9B353650-DFA5-45D2-A539-ECAA5744730E}"/>
              </a:ext>
            </a:extLst>
          </p:cNvPr>
          <p:cNvSpPr/>
          <p:nvPr/>
        </p:nvSpPr>
        <p:spPr>
          <a:xfrm>
            <a:off x="2272937" y="1481915"/>
            <a:ext cx="6871063" cy="307777"/>
          </a:xfrm>
          <a:prstGeom prst="rect">
            <a:avLst/>
          </a:prstGeom>
        </p:spPr>
        <p:txBody>
          <a:bodyPr wrap="square">
            <a:spAutoFit/>
          </a:bodyPr>
          <a:lstStyle/>
          <a:p>
            <a:r>
              <a:rPr lang="es-ES" sz="1400" dirty="0" err="1">
                <a:solidFill>
                  <a:srgbClr val="0070C0"/>
                </a:solidFill>
                <a:latin typeface="Consolas" panose="020B0609020204030204" pitchFamily="49" charset="0"/>
              </a:rPr>
              <a:t>matrix</a:t>
            </a:r>
            <a:r>
              <a:rPr lang="es-ES" sz="1400" dirty="0">
                <a:solidFill>
                  <a:srgbClr val="0070C0"/>
                </a:solidFill>
                <a:latin typeface="Consolas" panose="020B0609020204030204" pitchFamily="49" charset="0"/>
              </a:rPr>
              <a:t>(data, </a:t>
            </a:r>
            <a:r>
              <a:rPr lang="es-ES" sz="1400" dirty="0" err="1">
                <a:solidFill>
                  <a:srgbClr val="0070C0"/>
                </a:solidFill>
                <a:latin typeface="Consolas" panose="020B0609020204030204" pitchFamily="49" charset="0"/>
              </a:rPr>
              <a:t>nrow</a:t>
            </a:r>
            <a:r>
              <a:rPr lang="es-ES" sz="1400" dirty="0">
                <a:solidFill>
                  <a:srgbClr val="0070C0"/>
                </a:solidFill>
                <a:latin typeface="Consolas" panose="020B0609020204030204" pitchFamily="49" charset="0"/>
              </a:rPr>
              <a:t>, </a:t>
            </a:r>
            <a:r>
              <a:rPr lang="es-ES" sz="1400" dirty="0" err="1">
                <a:solidFill>
                  <a:srgbClr val="0070C0"/>
                </a:solidFill>
                <a:latin typeface="Consolas" panose="020B0609020204030204" pitchFamily="49" charset="0"/>
              </a:rPr>
              <a:t>ncol</a:t>
            </a:r>
            <a:r>
              <a:rPr lang="es-ES" sz="1400" dirty="0">
                <a:solidFill>
                  <a:srgbClr val="0070C0"/>
                </a:solidFill>
                <a:latin typeface="Consolas" panose="020B0609020204030204" pitchFamily="49" charset="0"/>
              </a:rPr>
              <a:t>, </a:t>
            </a:r>
            <a:r>
              <a:rPr lang="es-ES" sz="1400" dirty="0" err="1">
                <a:solidFill>
                  <a:srgbClr val="0070C0"/>
                </a:solidFill>
                <a:latin typeface="Consolas" panose="020B0609020204030204" pitchFamily="49" charset="0"/>
              </a:rPr>
              <a:t>byrow</a:t>
            </a:r>
            <a:r>
              <a:rPr lang="es-ES" sz="1400" dirty="0">
                <a:solidFill>
                  <a:srgbClr val="0070C0"/>
                </a:solidFill>
                <a:latin typeface="Consolas" panose="020B0609020204030204" pitchFamily="49" charset="0"/>
              </a:rPr>
              <a:t>, </a:t>
            </a:r>
            <a:r>
              <a:rPr lang="es-ES" sz="1400" dirty="0" err="1">
                <a:solidFill>
                  <a:srgbClr val="0070C0"/>
                </a:solidFill>
                <a:latin typeface="Consolas" panose="020B0609020204030204" pitchFamily="49" charset="0"/>
              </a:rPr>
              <a:t>dimnames</a:t>
            </a:r>
            <a:r>
              <a:rPr lang="es-ES" sz="1400" dirty="0">
                <a:solidFill>
                  <a:srgbClr val="0070C0"/>
                </a:solidFill>
                <a:latin typeface="Consolas" panose="020B0609020204030204" pitchFamily="49" charset="0"/>
              </a:rPr>
              <a:t>)</a:t>
            </a:r>
            <a:endParaRPr lang="es-ES" sz="1400" dirty="0">
              <a:solidFill>
                <a:srgbClr val="0070C0"/>
              </a:solidFill>
            </a:endParaRPr>
          </a:p>
        </p:txBody>
      </p:sp>
      <p:sp>
        <p:nvSpPr>
          <p:cNvPr id="3" name="Rectángulo 2">
            <a:extLst>
              <a:ext uri="{FF2B5EF4-FFF2-40B4-BE49-F238E27FC236}">
                <a16:creationId xmlns:a16="http://schemas.microsoft.com/office/drawing/2014/main" id="{9A880355-44AC-4470-91B8-AC97A2B83D47}"/>
              </a:ext>
            </a:extLst>
          </p:cNvPr>
          <p:cNvSpPr/>
          <p:nvPr/>
        </p:nvSpPr>
        <p:spPr>
          <a:xfrm>
            <a:off x="1959894" y="2028301"/>
            <a:ext cx="6632202" cy="2285241"/>
          </a:xfrm>
          <a:prstGeom prst="rect">
            <a:avLst/>
          </a:prstGeom>
        </p:spPr>
        <p:txBody>
          <a:bodyPr wrap="square">
            <a:spAutoFit/>
          </a:bodyPr>
          <a:lstStyle/>
          <a:p>
            <a:endParaRPr lang="es-ES" sz="1050" dirty="0">
              <a:solidFill>
                <a:srgbClr val="0070C0"/>
              </a:solidFill>
              <a:latin typeface="Consolas" panose="020B0609020204030204" pitchFamily="49" charset="0"/>
            </a:endParaRPr>
          </a:p>
          <a:p>
            <a:r>
              <a:rPr lang="fr-FR" sz="1200" dirty="0" err="1">
                <a:solidFill>
                  <a:srgbClr val="0070C0"/>
                </a:solidFill>
                <a:latin typeface="Consolas" panose="020B0609020204030204" pitchFamily="49" charset="0"/>
              </a:rPr>
              <a:t>myMatrix</a:t>
            </a:r>
            <a:r>
              <a:rPr lang="fr-FR" sz="1200" dirty="0">
                <a:solidFill>
                  <a:srgbClr val="0070C0"/>
                </a:solidFill>
                <a:latin typeface="Consolas" panose="020B0609020204030204" pitchFamily="49" charset="0"/>
              </a:rPr>
              <a:t> &lt;- matrix(c(11, 12, 13, 21, 22, 23),</a:t>
            </a:r>
            <a:r>
              <a:rPr lang="en-US" sz="1200" dirty="0" err="1">
                <a:solidFill>
                  <a:srgbClr val="0070C0"/>
                </a:solidFill>
                <a:latin typeface="Consolas" panose="020B0609020204030204" pitchFamily="49" charset="0"/>
              </a:rPr>
              <a:t>nrow</a:t>
            </a:r>
            <a:r>
              <a:rPr lang="en-US" sz="1200" dirty="0">
                <a:solidFill>
                  <a:srgbClr val="0070C0"/>
                </a:solidFill>
                <a:latin typeface="Consolas" panose="020B0609020204030204" pitchFamily="49" charset="0"/>
              </a:rPr>
              <a:t>=2, </a:t>
            </a:r>
            <a:r>
              <a:rPr lang="en-US" sz="1200" dirty="0" err="1">
                <a:solidFill>
                  <a:srgbClr val="0070C0"/>
                </a:solidFill>
                <a:latin typeface="Consolas" panose="020B0609020204030204" pitchFamily="49" charset="0"/>
              </a:rPr>
              <a:t>ncol</a:t>
            </a:r>
            <a:r>
              <a:rPr lang="en-US" sz="1200" dirty="0">
                <a:solidFill>
                  <a:srgbClr val="0070C0"/>
                </a:solidFill>
                <a:latin typeface="Consolas" panose="020B0609020204030204" pitchFamily="49" charset="0"/>
              </a:rPr>
              <a:t>=3, </a:t>
            </a:r>
            <a:r>
              <a:rPr lang="en-US" sz="1200" dirty="0" err="1">
                <a:solidFill>
                  <a:srgbClr val="0070C0"/>
                </a:solidFill>
                <a:latin typeface="Consolas" panose="020B0609020204030204" pitchFamily="49" charset="0"/>
              </a:rPr>
              <a:t>byrow</a:t>
            </a:r>
            <a:r>
              <a:rPr lang="en-US" sz="1200" dirty="0">
                <a:solidFill>
                  <a:srgbClr val="0070C0"/>
                </a:solidFill>
                <a:latin typeface="Consolas" panose="020B0609020204030204" pitchFamily="49" charset="0"/>
              </a:rPr>
              <a:t> = TRUE); </a:t>
            </a:r>
          </a:p>
          <a:p>
            <a:r>
              <a:rPr lang="es-ES" sz="1200" dirty="0" err="1">
                <a:solidFill>
                  <a:srgbClr val="0070C0"/>
                </a:solidFill>
                <a:latin typeface="Consolas" panose="020B0609020204030204" pitchFamily="49" charset="0"/>
              </a:rPr>
              <a:t>myMatrix</a:t>
            </a:r>
            <a:r>
              <a:rPr lang="es-ES" sz="1200" dirty="0">
                <a:solidFill>
                  <a:srgbClr val="0070C0"/>
                </a:solidFill>
                <a:latin typeface="Consolas" panose="020B0609020204030204" pitchFamily="49" charset="0"/>
              </a:rPr>
              <a:t>; </a:t>
            </a:r>
          </a:p>
          <a:p>
            <a:r>
              <a:rPr lang="es-ES" sz="1200" dirty="0" err="1">
                <a:solidFill>
                  <a:srgbClr val="0070C0"/>
                </a:solidFill>
                <a:latin typeface="Consolas" panose="020B0609020204030204" pitchFamily="49" charset="0"/>
              </a:rPr>
              <a:t>dim</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myMatrix</a:t>
            </a:r>
            <a:r>
              <a:rPr lang="es-ES" sz="1200" dirty="0">
                <a:solidFill>
                  <a:srgbClr val="0070C0"/>
                </a:solidFill>
                <a:latin typeface="Consolas" panose="020B0609020204030204" pitchFamily="49" charset="0"/>
              </a:rPr>
              <a:t>); </a:t>
            </a:r>
          </a:p>
          <a:p>
            <a:r>
              <a:rPr lang="es-ES" sz="1200" dirty="0" err="1">
                <a:solidFill>
                  <a:srgbClr val="0070C0"/>
                </a:solidFill>
                <a:latin typeface="Consolas" panose="020B0609020204030204" pitchFamily="49" charset="0"/>
              </a:rPr>
              <a:t>myMatrix</a:t>
            </a:r>
            <a:r>
              <a:rPr lang="es-ES" sz="1200" dirty="0">
                <a:solidFill>
                  <a:srgbClr val="0070C0"/>
                </a:solidFill>
                <a:latin typeface="Consolas" panose="020B0609020204030204" pitchFamily="49" charset="0"/>
              </a:rPr>
              <a:t>[1:2, 2]; </a:t>
            </a:r>
          </a:p>
          <a:p>
            <a:r>
              <a:rPr lang="es-ES" sz="1200" dirty="0" err="1">
                <a:solidFill>
                  <a:srgbClr val="0070C0"/>
                </a:solidFill>
                <a:latin typeface="Consolas" panose="020B0609020204030204" pitchFamily="49" charset="0"/>
              </a:rPr>
              <a:t>myMatrix</a:t>
            </a:r>
            <a:r>
              <a:rPr lang="es-ES" sz="1200" dirty="0">
                <a:solidFill>
                  <a:srgbClr val="0070C0"/>
                </a:solidFill>
                <a:latin typeface="Consolas" panose="020B0609020204030204" pitchFamily="49" charset="0"/>
              </a:rPr>
              <a:t>[, 2];</a:t>
            </a:r>
          </a:p>
          <a:p>
            <a:r>
              <a:rPr lang="en-US" sz="1200" dirty="0" err="1">
                <a:solidFill>
                  <a:srgbClr val="0070C0"/>
                </a:solidFill>
                <a:latin typeface="Consolas" panose="020B0609020204030204" pitchFamily="49" charset="0"/>
              </a:rPr>
              <a:t>rownames</a:t>
            </a:r>
            <a:r>
              <a:rPr lang="en-US" sz="1200" dirty="0">
                <a:solidFill>
                  <a:srgbClr val="0070C0"/>
                </a:solidFill>
                <a:latin typeface="Consolas" panose="020B0609020204030204" pitchFamily="49" charset="0"/>
              </a:rPr>
              <a:t> = c("row1", "row2", "row3", "row4"); </a:t>
            </a:r>
          </a:p>
          <a:p>
            <a:r>
              <a:rPr lang="it-IT" sz="1200" dirty="0">
                <a:solidFill>
                  <a:srgbClr val="0070C0"/>
                </a:solidFill>
                <a:latin typeface="Consolas" panose="020B0609020204030204" pitchFamily="49" charset="0"/>
              </a:rPr>
              <a:t>colnames = c("col1", "col2", "col3"); </a:t>
            </a:r>
          </a:p>
          <a:p>
            <a:r>
              <a:rPr lang="es-ES" sz="1200" dirty="0">
                <a:solidFill>
                  <a:srgbClr val="0070C0"/>
                </a:solidFill>
                <a:latin typeface="Consolas" panose="020B0609020204030204" pitchFamily="49" charset="0"/>
              </a:rPr>
              <a:t>P &lt;- </a:t>
            </a:r>
            <a:r>
              <a:rPr lang="es-ES" sz="1200" dirty="0" err="1">
                <a:solidFill>
                  <a:srgbClr val="0070C0"/>
                </a:solidFill>
                <a:latin typeface="Consolas" panose="020B0609020204030204" pitchFamily="49" charset="0"/>
              </a:rPr>
              <a:t>matrix</a:t>
            </a:r>
            <a:r>
              <a:rPr lang="es-ES" sz="1200" dirty="0">
                <a:solidFill>
                  <a:srgbClr val="0070C0"/>
                </a:solidFill>
                <a:latin typeface="Consolas" panose="020B0609020204030204" pitchFamily="49" charset="0"/>
              </a:rPr>
              <a:t>(c(3:14), </a:t>
            </a:r>
            <a:r>
              <a:rPr lang="es-ES" sz="1200" dirty="0" err="1">
                <a:solidFill>
                  <a:srgbClr val="0070C0"/>
                </a:solidFill>
                <a:latin typeface="Consolas" panose="020B0609020204030204" pitchFamily="49" charset="0"/>
              </a:rPr>
              <a:t>nrow</a:t>
            </a:r>
            <a:r>
              <a:rPr lang="es-ES" sz="1200" dirty="0">
                <a:solidFill>
                  <a:srgbClr val="0070C0"/>
                </a:solidFill>
                <a:latin typeface="Consolas" panose="020B0609020204030204" pitchFamily="49" charset="0"/>
              </a:rPr>
              <a:t>=4, </a:t>
            </a:r>
            <a:r>
              <a:rPr lang="es-ES" sz="1200" dirty="0" err="1">
                <a:solidFill>
                  <a:srgbClr val="0070C0"/>
                </a:solidFill>
                <a:latin typeface="Consolas" panose="020B0609020204030204" pitchFamily="49" charset="0"/>
              </a:rPr>
              <a:t>byrow</a:t>
            </a:r>
            <a:r>
              <a:rPr lang="es-ES" sz="1200" dirty="0">
                <a:solidFill>
                  <a:srgbClr val="0070C0"/>
                </a:solidFill>
                <a:latin typeface="Consolas" panose="020B0609020204030204" pitchFamily="49" charset="0"/>
              </a:rPr>
              <a:t>=TRUE, </a:t>
            </a:r>
            <a:r>
              <a:rPr lang="es-ES" sz="1200" dirty="0" err="1">
                <a:solidFill>
                  <a:srgbClr val="0070C0"/>
                </a:solidFill>
                <a:latin typeface="Consolas" panose="020B0609020204030204" pitchFamily="49" charset="0"/>
              </a:rPr>
              <a:t>dimnames</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list</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rownames</a:t>
            </a:r>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colnames</a:t>
            </a:r>
            <a:r>
              <a:rPr lang="es-ES" sz="1200" dirty="0">
                <a:solidFill>
                  <a:srgbClr val="0070C0"/>
                </a:solidFill>
                <a:latin typeface="Consolas" panose="020B0609020204030204" pitchFamily="49" charset="0"/>
              </a:rPr>
              <a:t>));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(P);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(P[4,2]);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(P[3,]); </a:t>
            </a:r>
          </a:p>
        </p:txBody>
      </p:sp>
      <p:sp>
        <p:nvSpPr>
          <p:cNvPr id="6" name="Marcador de número de diapositiva 1">
            <a:extLst>
              <a:ext uri="{FF2B5EF4-FFF2-40B4-BE49-F238E27FC236}">
                <a16:creationId xmlns:a16="http://schemas.microsoft.com/office/drawing/2014/main" id="{942A4F46-FC16-48F3-B09D-C160E3D002B5}"/>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29</a:t>
            </a:fld>
            <a:endParaRPr lang="en-US" sz="800" dirty="0">
              <a:solidFill>
                <a:prstClr val="black">
                  <a:tint val="75000"/>
                </a:prstClr>
              </a:solidFill>
            </a:endParaRPr>
          </a:p>
        </p:txBody>
      </p:sp>
    </p:spTree>
    <p:extLst>
      <p:ext uri="{BB962C8B-B14F-4D97-AF65-F5344CB8AC3E}">
        <p14:creationId xmlns:p14="http://schemas.microsoft.com/office/powerpoint/2010/main" val="104196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sz="1600" dirty="0"/>
              <a:t>R es un software estadístico, open </a:t>
            </a:r>
            <a:r>
              <a:rPr lang="es-ES" sz="1600" dirty="0" err="1"/>
              <a:t>source</a:t>
            </a:r>
            <a:r>
              <a:rPr lang="es-ES" sz="1600" dirty="0"/>
              <a:t> y con un gran apoyo de la comunidad, que permite realizar estadísticas y distribuciones de datos en entornos analíticos</a:t>
            </a:r>
          </a:p>
        </p:txBody>
      </p:sp>
      <p:sp>
        <p:nvSpPr>
          <p:cNvPr id="42" name="CuadroTexto 41"/>
          <p:cNvSpPr txBox="1"/>
          <p:nvPr/>
        </p:nvSpPr>
        <p:spPr>
          <a:xfrm>
            <a:off x="3246120" y="855527"/>
            <a:ext cx="5597434" cy="3962623"/>
          </a:xfrm>
          <a:prstGeom prst="rect">
            <a:avLst/>
          </a:prstGeom>
          <a:noFill/>
        </p:spPr>
        <p:txBody>
          <a:bodyPr wrap="square" rtlCol="0">
            <a:spAutoFit/>
          </a:bodyPr>
          <a:lstStyle/>
          <a:p>
            <a:pPr fontAlgn="base">
              <a:lnSpc>
                <a:spcPts val="922"/>
              </a:lnSpc>
              <a:spcBef>
                <a:spcPct val="0"/>
              </a:spcBef>
              <a:spcAft>
                <a:spcPts val="675"/>
              </a:spcAft>
            </a:pPr>
            <a:r>
              <a:rPr lang="es-ES" sz="1050" dirty="0">
                <a:solidFill>
                  <a:prstClr val="black"/>
                </a:solidFill>
                <a:latin typeface="Raleway" panose="020B0003030101060003" pitchFamily="34" charset="0"/>
                <a:cs typeface="Calibri"/>
              </a:rPr>
              <a:t>Las características más importantes de este lenguaje son:</a:t>
            </a:r>
          </a:p>
          <a:p>
            <a:pPr fontAlgn="base">
              <a:lnSpc>
                <a:spcPts val="922"/>
              </a:lnSpc>
              <a:spcBef>
                <a:spcPct val="0"/>
              </a:spcBef>
              <a:spcAft>
                <a:spcPts val="675"/>
              </a:spcAft>
            </a:pPr>
            <a:endParaRPr lang="es-ES" sz="1050" dirty="0">
              <a:solidFill>
                <a:prstClr val="black"/>
              </a:solidFill>
              <a:latin typeface="Raleway" panose="020B0003030101060003" pitchFamily="34" charset="0"/>
              <a:cs typeface="Calibri"/>
            </a:endParaRPr>
          </a:p>
          <a:p>
            <a:pPr marL="160734" indent="-160734" fontAlgn="base">
              <a:lnSpc>
                <a:spcPts val="922"/>
              </a:lnSpc>
              <a:spcBef>
                <a:spcPct val="0"/>
              </a:spcBef>
              <a:spcAft>
                <a:spcPts val="675"/>
              </a:spcAft>
              <a:buFont typeface="Arial"/>
              <a:buChar char="•"/>
            </a:pPr>
            <a:r>
              <a:rPr lang="es-ES" sz="1050" dirty="0">
                <a:solidFill>
                  <a:prstClr val="black"/>
                </a:solidFill>
                <a:latin typeface="Raleway" panose="020B0003030101060003" pitchFamily="34" charset="0"/>
                <a:cs typeface="Calibri"/>
              </a:rPr>
              <a:t>R es un </a:t>
            </a:r>
            <a:r>
              <a:rPr lang="es-ES" sz="1050" b="1" dirty="0">
                <a:solidFill>
                  <a:schemeClr val="accent2"/>
                </a:solidFill>
                <a:latin typeface="Raleway" panose="020B0003030101060003" pitchFamily="34" charset="0"/>
              </a:rPr>
              <a:t>entorno software libre </a:t>
            </a:r>
            <a:r>
              <a:rPr lang="es-ES" sz="1050" dirty="0">
                <a:solidFill>
                  <a:prstClr val="black"/>
                </a:solidFill>
                <a:latin typeface="Raleway" panose="020B0003030101060003" pitchFamily="34" charset="0"/>
                <a:cs typeface="Calibri"/>
              </a:rPr>
              <a:t>destinado a </a:t>
            </a:r>
            <a:r>
              <a:rPr lang="es-ES" sz="1050" b="1" dirty="0">
                <a:solidFill>
                  <a:schemeClr val="accent2"/>
                </a:solidFill>
                <a:latin typeface="Raleway" panose="020B0003030101060003" pitchFamily="34" charset="0"/>
              </a:rPr>
              <a:t>computación estadística, algoritmos matemáticos y representación visual</a:t>
            </a:r>
          </a:p>
          <a:p>
            <a:pPr marL="160734" indent="-160734" fontAlgn="base">
              <a:lnSpc>
                <a:spcPts val="922"/>
              </a:lnSpc>
              <a:spcBef>
                <a:spcPct val="0"/>
              </a:spcBef>
              <a:spcAft>
                <a:spcPts val="675"/>
              </a:spcAft>
              <a:buFont typeface="Arial"/>
              <a:buChar char="•"/>
            </a:pPr>
            <a:r>
              <a:rPr lang="en-US" sz="1050" dirty="0">
                <a:solidFill>
                  <a:prstClr val="black"/>
                </a:solidFill>
                <a:latin typeface="Raleway" panose="020B0003030101060003" pitchFamily="34" charset="0"/>
                <a:cs typeface="Calibri"/>
              </a:rPr>
              <a:t>R official website:  </a:t>
            </a:r>
            <a:r>
              <a:rPr lang="en-US" sz="1050" dirty="0">
                <a:solidFill>
                  <a:prstClr val="black"/>
                </a:solidFill>
                <a:latin typeface="Raleway" panose="020B0003030101060003" pitchFamily="34" charset="0"/>
                <a:cs typeface="Calibri"/>
                <a:hlinkClick r:id="rId2"/>
              </a:rPr>
              <a:t>https://www.r-project.org/</a:t>
            </a:r>
            <a:endParaRPr lang="en-US" sz="1050" dirty="0">
              <a:solidFill>
                <a:prstClr val="black"/>
              </a:solidFill>
              <a:latin typeface="Raleway" panose="020B0003030101060003" pitchFamily="34" charset="0"/>
              <a:cs typeface="Calibri"/>
            </a:endParaRPr>
          </a:p>
          <a:p>
            <a:pPr marL="617934" lvl="1" indent="-160734" fontAlgn="base">
              <a:lnSpc>
                <a:spcPts val="922"/>
              </a:lnSpc>
              <a:spcBef>
                <a:spcPct val="0"/>
              </a:spcBef>
              <a:spcAft>
                <a:spcPts val="675"/>
              </a:spcAft>
              <a:buFont typeface="Arial"/>
              <a:buChar char="•"/>
            </a:pPr>
            <a:r>
              <a:rPr lang="en-US" sz="1050" dirty="0" err="1">
                <a:solidFill>
                  <a:prstClr val="black"/>
                </a:solidFill>
                <a:latin typeface="Raleway" panose="020B0003030101060003" pitchFamily="34" charset="0"/>
                <a:cs typeface="Calibri"/>
              </a:rPr>
              <a:t>Manuales</a:t>
            </a:r>
            <a:r>
              <a:rPr lang="en-US" sz="1050" dirty="0">
                <a:solidFill>
                  <a:prstClr val="black"/>
                </a:solidFill>
                <a:latin typeface="Raleway" panose="020B0003030101060003" pitchFamily="34" charset="0"/>
                <a:cs typeface="Calibri"/>
              </a:rPr>
              <a:t> de </a:t>
            </a:r>
            <a:r>
              <a:rPr lang="en-US" sz="1050" dirty="0" err="1">
                <a:solidFill>
                  <a:prstClr val="black"/>
                </a:solidFill>
                <a:latin typeface="Raleway" panose="020B0003030101060003" pitchFamily="34" charset="0"/>
                <a:cs typeface="Calibri"/>
              </a:rPr>
              <a:t>referencia</a:t>
            </a:r>
            <a:r>
              <a:rPr lang="en-US" sz="1050" dirty="0">
                <a:solidFill>
                  <a:prstClr val="black"/>
                </a:solidFill>
                <a:latin typeface="Raleway" panose="020B0003030101060003" pitchFamily="34" charset="0"/>
                <a:cs typeface="Calibri"/>
              </a:rPr>
              <a:t>: </a:t>
            </a:r>
            <a:r>
              <a:rPr lang="en-US" sz="1050" dirty="0">
                <a:solidFill>
                  <a:prstClr val="black"/>
                </a:solidFill>
                <a:latin typeface="Raleway" panose="020B0003030101060003" pitchFamily="34" charset="0"/>
                <a:cs typeface="Calibri"/>
                <a:hlinkClick r:id="rId3"/>
              </a:rPr>
              <a:t>https://cran.r-project.org/doc/manuals/</a:t>
            </a:r>
            <a:endParaRPr lang="en-US" sz="1050" dirty="0">
              <a:solidFill>
                <a:prstClr val="black"/>
              </a:solidFill>
              <a:latin typeface="Raleway" panose="020B0003030101060003" pitchFamily="34" charset="0"/>
              <a:cs typeface="Calibri"/>
            </a:endParaRPr>
          </a:p>
          <a:p>
            <a:pPr marL="160734" indent="-160734" fontAlgn="base">
              <a:lnSpc>
                <a:spcPts val="922"/>
              </a:lnSpc>
              <a:spcBef>
                <a:spcPct val="0"/>
              </a:spcBef>
              <a:spcAft>
                <a:spcPts val="675"/>
              </a:spcAft>
              <a:buFont typeface="Arial"/>
              <a:buChar char="•"/>
            </a:pPr>
            <a:r>
              <a:rPr lang="es-ES" sz="1050" dirty="0">
                <a:solidFill>
                  <a:prstClr val="black"/>
                </a:solidFill>
                <a:latin typeface="Raleway" panose="020B0003030101060003" pitchFamily="34" charset="0"/>
                <a:cs typeface="Calibri"/>
              </a:rPr>
              <a:t>R es un </a:t>
            </a:r>
            <a:r>
              <a:rPr lang="es-ES" sz="1050" b="1" dirty="0">
                <a:solidFill>
                  <a:schemeClr val="accent2"/>
                </a:solidFill>
                <a:latin typeface="Raleway" panose="020B0003030101060003" pitchFamily="34" charset="0"/>
              </a:rPr>
              <a:t>lenguaje débilmente tipado</a:t>
            </a:r>
            <a:r>
              <a:rPr lang="es-ES" sz="1050" dirty="0">
                <a:solidFill>
                  <a:prstClr val="black"/>
                </a:solidFill>
                <a:latin typeface="Raleway" panose="020B0003030101060003" pitchFamily="34" charset="0"/>
                <a:cs typeface="Calibri"/>
              </a:rPr>
              <a:t>, es decir, se puede asignar a una variable cualquier tipo de dato para su trabajo posterior.</a:t>
            </a:r>
          </a:p>
          <a:p>
            <a:pPr marL="160734" indent="-160734" fontAlgn="base">
              <a:lnSpc>
                <a:spcPts val="922"/>
              </a:lnSpc>
              <a:spcBef>
                <a:spcPct val="0"/>
              </a:spcBef>
              <a:spcAft>
                <a:spcPts val="675"/>
              </a:spcAft>
              <a:buFont typeface="Arial"/>
              <a:buChar char="•"/>
            </a:pPr>
            <a:r>
              <a:rPr lang="es-ES" sz="1050" dirty="0">
                <a:solidFill>
                  <a:prstClr val="black"/>
                </a:solidFill>
                <a:latin typeface="Raleway" panose="020B0003030101060003" pitchFamily="34" charset="0"/>
                <a:cs typeface="Calibri"/>
              </a:rPr>
              <a:t>Posee herramientas que favorecen la </a:t>
            </a:r>
            <a:r>
              <a:rPr lang="es-ES" sz="1050" b="1" dirty="0">
                <a:solidFill>
                  <a:schemeClr val="accent2"/>
                </a:solidFill>
                <a:latin typeface="Raleway" panose="020B0003030101060003" pitchFamily="34" charset="0"/>
              </a:rPr>
              <a:t>encapsulación</a:t>
            </a:r>
            <a:r>
              <a:rPr lang="es-ES" sz="1050" dirty="0">
                <a:solidFill>
                  <a:prstClr val="black"/>
                </a:solidFill>
                <a:latin typeface="Raleway" panose="020B0003030101060003" pitchFamily="34" charset="0"/>
                <a:cs typeface="Calibri"/>
              </a:rPr>
              <a:t>, como es la creación de </a:t>
            </a:r>
            <a:r>
              <a:rPr lang="es-ES" sz="1050" b="1" dirty="0">
                <a:solidFill>
                  <a:schemeClr val="accent2"/>
                </a:solidFill>
                <a:latin typeface="Raleway" panose="020B0003030101060003" pitchFamily="34" charset="0"/>
              </a:rPr>
              <a:t>funciones y scripts</a:t>
            </a:r>
            <a:r>
              <a:rPr lang="es-ES" sz="1050" dirty="0">
                <a:solidFill>
                  <a:prstClr val="black"/>
                </a:solidFill>
                <a:latin typeface="Raleway" panose="020B0003030101060003" pitchFamily="34" charset="0"/>
                <a:cs typeface="Calibri"/>
              </a:rPr>
              <a:t>, fácilmente incluibles en otros códigos.</a:t>
            </a:r>
          </a:p>
          <a:p>
            <a:pPr marL="160734" indent="-160734" fontAlgn="base">
              <a:lnSpc>
                <a:spcPts val="922"/>
              </a:lnSpc>
              <a:spcBef>
                <a:spcPct val="0"/>
              </a:spcBef>
              <a:spcAft>
                <a:spcPts val="675"/>
              </a:spcAft>
              <a:buFont typeface="Arial"/>
              <a:buChar char="•"/>
            </a:pPr>
            <a:r>
              <a:rPr lang="es-ES" sz="1050" dirty="0">
                <a:solidFill>
                  <a:prstClr val="black"/>
                </a:solidFill>
                <a:latin typeface="Raleway" panose="020B0003030101060003" pitchFamily="34" charset="0"/>
                <a:cs typeface="Calibri"/>
              </a:rPr>
              <a:t>R permite configurar diferentes entornos que llevan asociadas una serie de variables. Dichos entornos se pueden anidar. Él </a:t>
            </a:r>
            <a:r>
              <a:rPr lang="es-ES" sz="1050" b="1" dirty="0">
                <a:solidFill>
                  <a:schemeClr val="accent2"/>
                </a:solidFill>
                <a:latin typeface="Raleway" panose="020B0003030101060003" pitchFamily="34" charset="0"/>
              </a:rPr>
              <a:t>ámbito de las variables es léxico</a:t>
            </a:r>
            <a:r>
              <a:rPr lang="es-ES" sz="1050" dirty="0">
                <a:solidFill>
                  <a:prstClr val="black"/>
                </a:solidFill>
                <a:latin typeface="Raleway" panose="020B0003030101060003" pitchFamily="34" charset="0"/>
                <a:cs typeface="Calibri"/>
              </a:rPr>
              <a:t>, es decir, las variables son tomadas del entorno en el que nos encontremos en ese momento.</a:t>
            </a:r>
          </a:p>
          <a:p>
            <a:pPr marL="160734" indent="-160734" fontAlgn="base">
              <a:lnSpc>
                <a:spcPts val="922"/>
              </a:lnSpc>
              <a:spcBef>
                <a:spcPct val="0"/>
              </a:spcBef>
              <a:spcAft>
                <a:spcPts val="675"/>
              </a:spcAft>
              <a:buFont typeface="Arial"/>
              <a:buChar char="•"/>
            </a:pPr>
            <a:r>
              <a:rPr lang="es-ES" sz="1050" dirty="0">
                <a:solidFill>
                  <a:prstClr val="black"/>
                </a:solidFill>
                <a:latin typeface="Raleway" panose="020B0003030101060003" pitchFamily="34" charset="0"/>
                <a:cs typeface="Calibri"/>
              </a:rPr>
              <a:t>Facilidad de </a:t>
            </a:r>
            <a:r>
              <a:rPr lang="es-ES" sz="1050" b="1" dirty="0">
                <a:solidFill>
                  <a:schemeClr val="accent2"/>
                </a:solidFill>
                <a:latin typeface="Raleway" panose="020B0003030101060003" pitchFamily="34" charset="0"/>
              </a:rPr>
              <a:t>conexión a bases de datos SQL y no relacionales </a:t>
            </a:r>
            <a:r>
              <a:rPr lang="es-ES" sz="1050" dirty="0">
                <a:solidFill>
                  <a:prstClr val="black"/>
                </a:solidFill>
                <a:latin typeface="Raleway" panose="020B0003030101060003" pitchFamily="34" charset="0"/>
                <a:cs typeface="Calibri"/>
              </a:rPr>
              <a:t>para la extracción de información.</a:t>
            </a:r>
          </a:p>
          <a:p>
            <a:pPr marL="160734" indent="-160734" fontAlgn="base">
              <a:lnSpc>
                <a:spcPts val="922"/>
              </a:lnSpc>
              <a:spcBef>
                <a:spcPct val="0"/>
              </a:spcBef>
              <a:spcAft>
                <a:spcPts val="675"/>
              </a:spcAft>
              <a:buFont typeface="Arial"/>
              <a:buChar char="•"/>
            </a:pPr>
            <a:r>
              <a:rPr lang="es-ES" sz="1050" dirty="0">
                <a:solidFill>
                  <a:prstClr val="black"/>
                </a:solidFill>
                <a:latin typeface="Raleway" panose="020B0003030101060003" pitchFamily="34" charset="0"/>
                <a:cs typeface="Calibri"/>
              </a:rPr>
              <a:t>Es </a:t>
            </a:r>
            <a:r>
              <a:rPr lang="es-ES" sz="1050" b="1" dirty="0">
                <a:solidFill>
                  <a:schemeClr val="accent2"/>
                </a:solidFill>
                <a:latin typeface="Raleway" panose="020B0003030101060003" pitchFamily="34" charset="0"/>
              </a:rPr>
              <a:t>open </a:t>
            </a:r>
            <a:r>
              <a:rPr lang="es-ES" sz="1050" b="1" dirty="0" err="1">
                <a:solidFill>
                  <a:schemeClr val="accent2"/>
                </a:solidFill>
                <a:latin typeface="Raleway" panose="020B0003030101060003" pitchFamily="34" charset="0"/>
              </a:rPr>
              <a:t>source</a:t>
            </a:r>
            <a:r>
              <a:rPr lang="es-ES" sz="1050" b="1" dirty="0">
                <a:solidFill>
                  <a:schemeClr val="accent2"/>
                </a:solidFill>
                <a:latin typeface="Raleway" panose="020B0003030101060003" pitchFamily="34" charset="0"/>
              </a:rPr>
              <a:t> </a:t>
            </a:r>
            <a:r>
              <a:rPr lang="es-ES" sz="1050" dirty="0">
                <a:solidFill>
                  <a:prstClr val="black"/>
                </a:solidFill>
                <a:latin typeface="Raleway" panose="020B0003030101060003" pitchFamily="34" charset="0"/>
                <a:cs typeface="Calibri"/>
              </a:rPr>
              <a:t>y dispone de una gran cantidad de librerías, proporcionando un amplio abanico de herramientas estadísticas (modelos lineales y no lineales, </a:t>
            </a:r>
            <a:r>
              <a:rPr lang="es-ES" sz="1050" dirty="0" err="1">
                <a:solidFill>
                  <a:prstClr val="black"/>
                </a:solidFill>
                <a:latin typeface="Raleway" panose="020B0003030101060003" pitchFamily="34" charset="0"/>
                <a:cs typeface="Calibri"/>
              </a:rPr>
              <a:t>tests</a:t>
            </a:r>
            <a:r>
              <a:rPr lang="es-ES" sz="1050" dirty="0">
                <a:solidFill>
                  <a:prstClr val="black"/>
                </a:solidFill>
                <a:latin typeface="Raleway" panose="020B0003030101060003" pitchFamily="34" charset="0"/>
                <a:cs typeface="Calibri"/>
              </a:rPr>
              <a:t> estadísticos, análisis de series temporales, algoritmos de clasificación y agrupamiento, etc.) y gráficas.</a:t>
            </a:r>
          </a:p>
          <a:p>
            <a:pPr marL="160734" indent="-160734" fontAlgn="base">
              <a:lnSpc>
                <a:spcPts val="922"/>
              </a:lnSpc>
              <a:spcBef>
                <a:spcPct val="0"/>
              </a:spcBef>
              <a:spcAft>
                <a:spcPts val="675"/>
              </a:spcAft>
              <a:buFont typeface="Arial"/>
              <a:buChar char="•"/>
            </a:pPr>
            <a:endParaRPr lang="es-ES" sz="1050" dirty="0">
              <a:solidFill>
                <a:prstClr val="black"/>
              </a:solidFill>
              <a:latin typeface="Raleway" panose="020B0003030101060003" pitchFamily="34" charset="0"/>
              <a:cs typeface="Calibri"/>
            </a:endParaRPr>
          </a:p>
          <a:p>
            <a:pPr fontAlgn="base">
              <a:spcBef>
                <a:spcPct val="0"/>
              </a:spcBef>
              <a:spcAft>
                <a:spcPts val="675"/>
              </a:spcAft>
            </a:pPr>
            <a:r>
              <a:rPr lang="es-ES" sz="1050" dirty="0">
                <a:solidFill>
                  <a:prstClr val="black"/>
                </a:solidFill>
                <a:latin typeface="Raleway" panose="020B0003030101060003" pitchFamily="34" charset="0"/>
                <a:cs typeface="Calibri"/>
              </a:rPr>
              <a:t>Asimismo, posee un gran soporte de la comunidad para el seguimiento y corrección de errores.</a:t>
            </a:r>
          </a:p>
          <a:p>
            <a:pPr marL="417909" lvl="1" indent="-160734" fontAlgn="base">
              <a:spcBef>
                <a:spcPct val="0"/>
              </a:spcBef>
              <a:spcAft>
                <a:spcPts val="675"/>
              </a:spcAft>
              <a:buFont typeface="Arial"/>
              <a:buChar char="•"/>
            </a:pPr>
            <a:endParaRPr lang="es-ES" sz="1050" dirty="0">
              <a:solidFill>
                <a:prstClr val="black"/>
              </a:solidFill>
              <a:latin typeface="Calibri"/>
              <a:cs typeface="Calibri"/>
            </a:endParaRPr>
          </a:p>
        </p:txBody>
      </p:sp>
      <p:sp>
        <p:nvSpPr>
          <p:cNvPr id="5" name="Marcador de número de diapositiva 4"/>
          <p:cNvSpPr>
            <a:spLocks noGrp="1"/>
          </p:cNvSpPr>
          <p:nvPr>
            <p:ph type="sldNum" sz="quarter" idx="4"/>
          </p:nvPr>
        </p:nvSpPr>
        <p:spPr/>
        <p:txBody>
          <a:bodyPr/>
          <a:lstStyle/>
          <a:p>
            <a:fld id="{D60D1EDE-7116-2443-9BDD-368CE5B37660}" type="slidenum">
              <a:rPr lang="en-US" smtClean="0">
                <a:solidFill>
                  <a:prstClr val="black">
                    <a:tint val="75000"/>
                  </a:prstClr>
                </a:solidFill>
              </a:rPr>
              <a:pPr/>
              <a:t>3</a:t>
            </a:fld>
            <a:endParaRPr lang="en-US" dirty="0">
              <a:solidFill>
                <a:prstClr val="black">
                  <a:tint val="75000"/>
                </a:prstClr>
              </a:solidFill>
            </a:endParaRPr>
          </a:p>
        </p:txBody>
      </p:sp>
      <p:pic>
        <p:nvPicPr>
          <p:cNvPr id="7" name="Picture 4" descr="Resultado de imagen de R  logo">
            <a:extLst>
              <a:ext uri="{FF2B5EF4-FFF2-40B4-BE49-F238E27FC236}">
                <a16:creationId xmlns:a16="http://schemas.microsoft.com/office/drawing/2014/main" id="{BCD4EF00-E3FE-4ECC-8FC4-7313B6E11E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2" y="1596750"/>
            <a:ext cx="2229775" cy="172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937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b="1"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6D8E2EB8-E6DB-4666-9AF9-2F0138283BA7}"/>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30</a:t>
            </a:fld>
            <a:endParaRPr lang="en-US" dirty="0">
              <a:solidFill>
                <a:prstClr val="black">
                  <a:tint val="75000"/>
                </a:prstClr>
              </a:solidFill>
            </a:endParaRPr>
          </a:p>
        </p:txBody>
      </p:sp>
    </p:spTree>
    <p:extLst>
      <p:ext uri="{BB962C8B-B14F-4D97-AF65-F5344CB8AC3E}">
        <p14:creationId xmlns:p14="http://schemas.microsoft.com/office/powerpoint/2010/main" val="544873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333425"/>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Sirven para almacenar datos del mismo tipo en estructuras de más de 2 dimensiones</a:t>
            </a:r>
          </a:p>
          <a:p>
            <a:pPr marL="171450" indent="-171450">
              <a:lnSpc>
                <a:spcPts val="1275"/>
              </a:lnSpc>
              <a:buFont typeface="Arial" panose="020B0604020202020204" pitchFamily="34" charset="0"/>
              <a:buChar char="•"/>
              <a:defRPr/>
            </a:pPr>
            <a:endParaRPr lang="es-ES" sz="1400" dirty="0">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Arrays</a:t>
            </a:r>
            <a:endParaRPr lang="es-ES" sz="1800" dirty="0"/>
          </a:p>
        </p:txBody>
      </p:sp>
      <p:sp>
        <p:nvSpPr>
          <p:cNvPr id="3" name="Rectángulo 2">
            <a:extLst>
              <a:ext uri="{FF2B5EF4-FFF2-40B4-BE49-F238E27FC236}">
                <a16:creationId xmlns:a16="http://schemas.microsoft.com/office/drawing/2014/main" id="{9A880355-44AC-4470-91B8-AC97A2B83D47}"/>
              </a:ext>
            </a:extLst>
          </p:cNvPr>
          <p:cNvSpPr/>
          <p:nvPr/>
        </p:nvSpPr>
        <p:spPr>
          <a:xfrm>
            <a:off x="1437379" y="1028993"/>
            <a:ext cx="6632202" cy="3416320"/>
          </a:xfrm>
          <a:prstGeom prst="rect">
            <a:avLst/>
          </a:prstGeom>
        </p:spPr>
        <p:txBody>
          <a:bodyPr wrap="square">
            <a:spAutoFit/>
          </a:bodyPr>
          <a:lstStyle/>
          <a:p>
            <a:r>
              <a:rPr lang="es-ES" sz="1200" dirty="0">
                <a:solidFill>
                  <a:srgbClr val="0070C0"/>
                </a:solidFill>
                <a:latin typeface="Consolas" panose="020B0609020204030204" pitchFamily="49" charset="0"/>
              </a:rPr>
              <a:t>vector1 &lt;- c(5,9,3) ;</a:t>
            </a:r>
          </a:p>
          <a:p>
            <a:r>
              <a:rPr lang="es-ES" sz="1200" dirty="0">
                <a:solidFill>
                  <a:srgbClr val="0070C0"/>
                </a:solidFill>
                <a:latin typeface="Consolas" panose="020B0609020204030204" pitchFamily="49" charset="0"/>
              </a:rPr>
              <a:t>vector2 &lt;- c(10,11,12,13,14,15) ;</a:t>
            </a:r>
          </a:p>
          <a:p>
            <a:r>
              <a:rPr lang="es-ES" sz="1200" dirty="0" err="1">
                <a:solidFill>
                  <a:srgbClr val="0070C0"/>
                </a:solidFill>
                <a:latin typeface="Consolas" panose="020B0609020204030204" pitchFamily="49" charset="0"/>
              </a:rPr>
              <a:t>column.names</a:t>
            </a:r>
            <a:r>
              <a:rPr lang="es-ES" sz="1200" dirty="0">
                <a:solidFill>
                  <a:srgbClr val="0070C0"/>
                </a:solidFill>
                <a:latin typeface="Consolas" panose="020B0609020204030204" pitchFamily="49" charset="0"/>
              </a:rPr>
              <a:t> &lt;- c("COL1","COL2","COL3") ;</a:t>
            </a:r>
          </a:p>
          <a:p>
            <a:r>
              <a:rPr lang="es-ES" sz="1200" dirty="0" err="1">
                <a:solidFill>
                  <a:srgbClr val="0070C0"/>
                </a:solidFill>
                <a:latin typeface="Consolas" panose="020B0609020204030204" pitchFamily="49" charset="0"/>
              </a:rPr>
              <a:t>row.names</a:t>
            </a:r>
            <a:r>
              <a:rPr lang="es-ES" sz="1200" dirty="0">
                <a:solidFill>
                  <a:srgbClr val="0070C0"/>
                </a:solidFill>
                <a:latin typeface="Consolas" panose="020B0609020204030204" pitchFamily="49" charset="0"/>
              </a:rPr>
              <a:t> &lt;- c("ROW1","ROW2","ROW3") ;</a:t>
            </a:r>
          </a:p>
          <a:p>
            <a:r>
              <a:rPr lang="es-ES" sz="1200" dirty="0" err="1">
                <a:solidFill>
                  <a:srgbClr val="0070C0"/>
                </a:solidFill>
                <a:latin typeface="Consolas" panose="020B0609020204030204" pitchFamily="49" charset="0"/>
              </a:rPr>
              <a:t>matrix.names</a:t>
            </a:r>
            <a:r>
              <a:rPr lang="es-ES" sz="1200" dirty="0">
                <a:solidFill>
                  <a:srgbClr val="0070C0"/>
                </a:solidFill>
                <a:latin typeface="Consolas" panose="020B0609020204030204" pitchFamily="49" charset="0"/>
              </a:rPr>
              <a:t> &lt;- c("Matrix1","Matrix2");</a:t>
            </a:r>
          </a:p>
          <a:p>
            <a:endParaRPr lang="es-ES" sz="1200" dirty="0">
              <a:solidFill>
                <a:srgbClr val="0070C0"/>
              </a:solidFill>
              <a:latin typeface="Consolas" panose="020B0609020204030204" pitchFamily="49" charset="0"/>
            </a:endParaRPr>
          </a:p>
          <a:p>
            <a:r>
              <a:rPr lang="es-ES" sz="1200" dirty="0">
                <a:solidFill>
                  <a:srgbClr val="00B050"/>
                </a:solidFill>
                <a:latin typeface="Consolas" panose="020B0609020204030204" pitchFamily="49" charset="0"/>
              </a:rPr>
              <a:t>#Creamos Array</a:t>
            </a:r>
          </a:p>
          <a:p>
            <a:r>
              <a:rPr lang="es-ES" sz="1200" dirty="0" err="1">
                <a:solidFill>
                  <a:srgbClr val="0070C0"/>
                </a:solidFill>
                <a:latin typeface="Consolas" panose="020B0609020204030204" pitchFamily="49" charset="0"/>
              </a:rPr>
              <a:t>new.array</a:t>
            </a:r>
            <a:r>
              <a:rPr lang="es-ES" sz="1200" dirty="0">
                <a:solidFill>
                  <a:srgbClr val="0070C0"/>
                </a:solidFill>
                <a:latin typeface="Consolas" panose="020B0609020204030204" pitchFamily="49" charset="0"/>
              </a:rPr>
              <a:t> &lt;- array(c(vector1,vector2),</a:t>
            </a:r>
            <a:r>
              <a:rPr lang="es-ES" sz="1200" dirty="0" err="1">
                <a:solidFill>
                  <a:srgbClr val="0070C0"/>
                </a:solidFill>
                <a:latin typeface="Consolas" panose="020B0609020204030204" pitchFamily="49" charset="0"/>
              </a:rPr>
              <a:t>dim</a:t>
            </a:r>
            <a:r>
              <a:rPr lang="es-ES" sz="1200" dirty="0">
                <a:solidFill>
                  <a:srgbClr val="0070C0"/>
                </a:solidFill>
                <a:latin typeface="Consolas" panose="020B0609020204030204" pitchFamily="49" charset="0"/>
              </a:rPr>
              <a:t>=c(3,3,2),</a:t>
            </a:r>
            <a:r>
              <a:rPr lang="es-ES" sz="1200" dirty="0" err="1">
                <a:solidFill>
                  <a:srgbClr val="0070C0"/>
                </a:solidFill>
                <a:latin typeface="Consolas" panose="020B0609020204030204" pitchFamily="49" charset="0"/>
              </a:rPr>
              <a:t>dimnames</a:t>
            </a:r>
            <a:r>
              <a:rPr lang="es-ES" sz="1200" dirty="0">
                <a:solidFill>
                  <a:srgbClr val="0070C0"/>
                </a:solidFill>
                <a:latin typeface="Consolas" panose="020B0609020204030204" pitchFamily="49" charset="0"/>
              </a:rPr>
              <a:t> = </a:t>
            </a:r>
            <a:r>
              <a:rPr lang="es-ES" sz="1200" dirty="0" err="1">
                <a:solidFill>
                  <a:srgbClr val="0070C0"/>
                </a:solidFill>
                <a:latin typeface="Consolas" panose="020B0609020204030204" pitchFamily="49" charset="0"/>
              </a:rPr>
              <a:t>list</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column.names,row.names,matrix.names</a:t>
            </a:r>
            <a:r>
              <a:rPr lang="es-ES" sz="1200" dirty="0">
                <a:solidFill>
                  <a:srgbClr val="0070C0"/>
                </a:solidFill>
                <a:latin typeface="Consolas" panose="020B0609020204030204" pitchFamily="49" charset="0"/>
              </a:rPr>
              <a:t>));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new.array</a:t>
            </a:r>
            <a:r>
              <a:rPr lang="es-ES" sz="1200" dirty="0">
                <a:solidFill>
                  <a:srgbClr val="0070C0"/>
                </a:solidFill>
                <a:latin typeface="Consolas" panose="020B0609020204030204" pitchFamily="49" charset="0"/>
              </a:rPr>
              <a:t>); </a:t>
            </a:r>
          </a:p>
          <a:p>
            <a:endParaRPr lang="es-ES" sz="1200" dirty="0">
              <a:solidFill>
                <a:srgbClr val="0070C0"/>
              </a:solidFill>
              <a:latin typeface="Consolas" panose="020B0609020204030204" pitchFamily="49" charset="0"/>
            </a:endParaRPr>
          </a:p>
          <a:p>
            <a:r>
              <a:rPr lang="es-ES" sz="1200" dirty="0">
                <a:solidFill>
                  <a:srgbClr val="00B050"/>
                </a:solidFill>
                <a:latin typeface="Consolas" panose="020B0609020204030204" pitchFamily="49" charset="0"/>
              </a:rPr>
              <a:t>#Suma de todas las filas a través de todas las matrices </a:t>
            </a:r>
          </a:p>
          <a:p>
            <a:r>
              <a:rPr lang="es-ES" sz="1200" dirty="0" err="1">
                <a:solidFill>
                  <a:srgbClr val="0070C0"/>
                </a:solidFill>
                <a:latin typeface="Consolas" panose="020B0609020204030204" pitchFamily="49" charset="0"/>
              </a:rPr>
              <a:t>result</a:t>
            </a:r>
            <a:r>
              <a:rPr lang="es-ES" sz="1200" dirty="0">
                <a:solidFill>
                  <a:srgbClr val="0070C0"/>
                </a:solidFill>
                <a:latin typeface="Consolas" panose="020B0609020204030204" pitchFamily="49" charset="0"/>
              </a:rPr>
              <a:t> &lt;- </a:t>
            </a:r>
            <a:r>
              <a:rPr lang="es-ES" sz="1200" dirty="0" err="1">
                <a:solidFill>
                  <a:srgbClr val="0070C0"/>
                </a:solidFill>
                <a:latin typeface="Consolas" panose="020B0609020204030204" pitchFamily="49" charset="0"/>
              </a:rPr>
              <a:t>apply</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new.array</a:t>
            </a:r>
            <a:r>
              <a:rPr lang="es-ES" sz="1200" dirty="0">
                <a:solidFill>
                  <a:srgbClr val="0070C0"/>
                </a:solidFill>
                <a:latin typeface="Consolas" panose="020B0609020204030204" pitchFamily="49" charset="0"/>
              </a:rPr>
              <a:t>, c(1), sum);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result</a:t>
            </a:r>
            <a:r>
              <a:rPr lang="es-ES" sz="1200" dirty="0">
                <a:solidFill>
                  <a:srgbClr val="0070C0"/>
                </a:solidFill>
                <a:latin typeface="Consolas" panose="020B0609020204030204" pitchFamily="49" charset="0"/>
              </a:rPr>
              <a:t>); </a:t>
            </a:r>
          </a:p>
          <a:p>
            <a:endParaRPr lang="es-ES" sz="1200" dirty="0">
              <a:solidFill>
                <a:srgbClr val="0070C0"/>
              </a:solidFill>
              <a:latin typeface="Consolas" panose="020B0609020204030204" pitchFamily="49" charset="0"/>
            </a:endParaRPr>
          </a:p>
          <a:p>
            <a:r>
              <a:rPr lang="es-ES" sz="1200" dirty="0">
                <a:solidFill>
                  <a:srgbClr val="00B050"/>
                </a:solidFill>
                <a:latin typeface="Consolas" panose="020B0609020204030204" pitchFamily="49" charset="0"/>
              </a:rPr>
              <a:t>#Suma de columnas </a:t>
            </a:r>
          </a:p>
          <a:p>
            <a:r>
              <a:rPr lang="es-ES" sz="1200" dirty="0" err="1">
                <a:solidFill>
                  <a:srgbClr val="0070C0"/>
                </a:solidFill>
                <a:latin typeface="Consolas" panose="020B0609020204030204" pitchFamily="49" charset="0"/>
              </a:rPr>
              <a:t>result</a:t>
            </a:r>
            <a:r>
              <a:rPr lang="es-ES" sz="1200" dirty="0">
                <a:solidFill>
                  <a:srgbClr val="0070C0"/>
                </a:solidFill>
                <a:latin typeface="Consolas" panose="020B0609020204030204" pitchFamily="49" charset="0"/>
              </a:rPr>
              <a:t> &lt;- </a:t>
            </a:r>
            <a:r>
              <a:rPr lang="es-ES" sz="1200" dirty="0" err="1">
                <a:solidFill>
                  <a:srgbClr val="0070C0"/>
                </a:solidFill>
                <a:latin typeface="Consolas" panose="020B0609020204030204" pitchFamily="49" charset="0"/>
              </a:rPr>
              <a:t>apply</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new.array</a:t>
            </a:r>
            <a:r>
              <a:rPr lang="es-ES" sz="1200" dirty="0">
                <a:solidFill>
                  <a:srgbClr val="0070C0"/>
                </a:solidFill>
                <a:latin typeface="Consolas" panose="020B0609020204030204" pitchFamily="49" charset="0"/>
              </a:rPr>
              <a:t>, c(2), sum);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result</a:t>
            </a:r>
            <a:r>
              <a:rPr lang="es-ES" sz="1200" dirty="0">
                <a:solidFill>
                  <a:srgbClr val="0070C0"/>
                </a:solidFill>
                <a:latin typeface="Consolas" panose="020B0609020204030204" pitchFamily="49" charset="0"/>
              </a:rPr>
              <a:t>);</a:t>
            </a:r>
            <a:endParaRPr lang="es-ES" sz="1600" dirty="0">
              <a:solidFill>
                <a:srgbClr val="0070C0"/>
              </a:solidFill>
              <a:latin typeface="Consolas" panose="020B0609020204030204" pitchFamily="49" charset="0"/>
            </a:endParaRPr>
          </a:p>
        </p:txBody>
      </p:sp>
      <p:sp>
        <p:nvSpPr>
          <p:cNvPr id="5" name="Marcador de número de diapositiva 1">
            <a:extLst>
              <a:ext uri="{FF2B5EF4-FFF2-40B4-BE49-F238E27FC236}">
                <a16:creationId xmlns:a16="http://schemas.microsoft.com/office/drawing/2014/main" id="{801D4A66-EC09-464D-A5AE-BAE86EAC03AC}"/>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31</a:t>
            </a:fld>
            <a:endParaRPr lang="en-US" sz="800" dirty="0">
              <a:solidFill>
                <a:prstClr val="black">
                  <a:tint val="75000"/>
                </a:prstClr>
              </a:solidFill>
            </a:endParaRPr>
          </a:p>
        </p:txBody>
      </p:sp>
    </p:spTree>
    <p:extLst>
      <p:ext uri="{BB962C8B-B14F-4D97-AF65-F5344CB8AC3E}">
        <p14:creationId xmlns:p14="http://schemas.microsoft.com/office/powerpoint/2010/main" val="1734124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b="1"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AA72C40E-EC65-4614-80C0-FD1DECB83E06}"/>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32</a:t>
            </a:fld>
            <a:endParaRPr lang="en-US" dirty="0">
              <a:solidFill>
                <a:prstClr val="black">
                  <a:tint val="75000"/>
                </a:prstClr>
              </a:solidFill>
            </a:endParaRPr>
          </a:p>
        </p:txBody>
      </p:sp>
    </p:spTree>
    <p:extLst>
      <p:ext uri="{BB962C8B-B14F-4D97-AF65-F5344CB8AC3E}">
        <p14:creationId xmlns:p14="http://schemas.microsoft.com/office/powerpoint/2010/main" val="2277673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1500411"/>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Los factores son estructuras de datos que son usadas para categorizar los datos y guardarlo como niveles (pueden ser tanto </a:t>
            </a:r>
            <a:r>
              <a:rPr lang="es-ES" sz="1400" dirty="0" err="1">
                <a:cs typeface="Lato Light"/>
              </a:rPr>
              <a:t>strings</a:t>
            </a:r>
            <a:r>
              <a:rPr lang="es-ES" sz="1400" dirty="0">
                <a:cs typeface="Lato Light"/>
              </a:rPr>
              <a:t> como enteros)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Se utilizan sobre todo si se quiere hacer análisis de datos o modelación estadística</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Para crearlos se utiliza la función factor() que toma un vector como entrada</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Si se crea un data </a:t>
            </a:r>
            <a:r>
              <a:rPr lang="es-ES" sz="1400" dirty="0" err="1">
                <a:cs typeface="Lato Light"/>
              </a:rPr>
              <a:t>frame</a:t>
            </a:r>
            <a:r>
              <a:rPr lang="es-ES" sz="1400" dirty="0">
                <a:cs typeface="Lato Light"/>
              </a:rPr>
              <a:t> con una columna con texto, R lo trata como categórica y crea un factor por cada valor de la columna (para eficiencia de almacenaje)</a:t>
            </a: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Factors</a:t>
            </a:r>
            <a:endParaRPr lang="es-ES" sz="1800" dirty="0"/>
          </a:p>
        </p:txBody>
      </p:sp>
      <p:sp>
        <p:nvSpPr>
          <p:cNvPr id="3" name="Rectángulo 2">
            <a:extLst>
              <a:ext uri="{FF2B5EF4-FFF2-40B4-BE49-F238E27FC236}">
                <a16:creationId xmlns:a16="http://schemas.microsoft.com/office/drawing/2014/main" id="{9A880355-44AC-4470-91B8-AC97A2B83D47}"/>
              </a:ext>
            </a:extLst>
          </p:cNvPr>
          <p:cNvSpPr/>
          <p:nvPr/>
        </p:nvSpPr>
        <p:spPr>
          <a:xfrm>
            <a:off x="917896" y="2149100"/>
            <a:ext cx="7579493" cy="2631490"/>
          </a:xfrm>
          <a:prstGeom prst="rect">
            <a:avLst/>
          </a:prstGeom>
        </p:spPr>
        <p:txBody>
          <a:bodyPr wrap="square">
            <a:spAutoFit/>
          </a:bodyPr>
          <a:lstStyle/>
          <a:p>
            <a:r>
              <a:rPr lang="en-US" sz="1100" dirty="0">
                <a:solidFill>
                  <a:srgbClr val="0070C0"/>
                </a:solidFill>
                <a:latin typeface="Consolas" panose="020B0609020204030204" pitchFamily="49" charset="0"/>
              </a:rPr>
              <a:t>input &lt;- c("East", "</a:t>
            </a:r>
            <a:r>
              <a:rPr lang="en-US" sz="1100" dirty="0" err="1">
                <a:solidFill>
                  <a:srgbClr val="0070C0"/>
                </a:solidFill>
                <a:latin typeface="Consolas" panose="020B0609020204030204" pitchFamily="49" charset="0"/>
              </a:rPr>
              <a:t>West","East","North</a:t>
            </a:r>
            <a:r>
              <a:rPr lang="en-US" sz="1100" dirty="0">
                <a:solidFill>
                  <a:srgbClr val="0070C0"/>
                </a:solidFill>
                <a:latin typeface="Consolas" panose="020B0609020204030204" pitchFamily="49" charset="0"/>
              </a:rPr>
              <a:t>", "</a:t>
            </a:r>
            <a:r>
              <a:rPr lang="en-US" sz="1100" dirty="0" err="1">
                <a:solidFill>
                  <a:srgbClr val="0070C0"/>
                </a:solidFill>
                <a:latin typeface="Consolas" panose="020B0609020204030204" pitchFamily="49" charset="0"/>
              </a:rPr>
              <a:t>North","East","West","West","West","East","North</a:t>
            </a:r>
            <a:r>
              <a:rPr lang="en-US" sz="1100" dirty="0">
                <a:solidFill>
                  <a:srgbClr val="0070C0"/>
                </a:solidFill>
                <a:latin typeface="Consolas" panose="020B0609020204030204" pitchFamily="49" charset="0"/>
              </a:rPr>
              <a:t>");</a:t>
            </a:r>
          </a:p>
          <a:p>
            <a:r>
              <a:rPr lang="en-US" sz="1100" dirty="0">
                <a:solidFill>
                  <a:srgbClr val="0070C0"/>
                </a:solidFill>
                <a:latin typeface="Consolas" panose="020B0609020204030204" pitchFamily="49" charset="0"/>
              </a:rPr>
              <a:t>print(input);</a:t>
            </a:r>
          </a:p>
          <a:p>
            <a:r>
              <a:rPr lang="en-US" sz="1100" dirty="0">
                <a:solidFill>
                  <a:srgbClr val="0070C0"/>
                </a:solidFill>
                <a:latin typeface="Consolas" panose="020B0609020204030204" pitchFamily="49" charset="0"/>
              </a:rPr>
              <a:t>print(</a:t>
            </a:r>
            <a:r>
              <a:rPr lang="en-US" sz="1100" dirty="0" err="1">
                <a:solidFill>
                  <a:srgbClr val="0070C0"/>
                </a:solidFill>
                <a:latin typeface="Consolas" panose="020B0609020204030204" pitchFamily="49" charset="0"/>
              </a:rPr>
              <a:t>is.factor</a:t>
            </a:r>
            <a:r>
              <a:rPr lang="en-US" sz="1100" dirty="0">
                <a:solidFill>
                  <a:srgbClr val="0070C0"/>
                </a:solidFill>
                <a:latin typeface="Consolas" panose="020B0609020204030204" pitchFamily="49" charset="0"/>
              </a:rPr>
              <a:t>(input));</a:t>
            </a:r>
          </a:p>
          <a:p>
            <a:endParaRPr lang="en-US" sz="1100" dirty="0">
              <a:solidFill>
                <a:srgbClr val="0070C0"/>
              </a:solidFill>
              <a:latin typeface="Consolas" panose="020B0609020204030204" pitchFamily="49" charset="0"/>
            </a:endParaRPr>
          </a:p>
          <a:p>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Convertimos</a:t>
            </a:r>
            <a:r>
              <a:rPr lang="en-US" sz="1100" dirty="0">
                <a:solidFill>
                  <a:srgbClr val="00B050"/>
                </a:solidFill>
                <a:latin typeface="Consolas" panose="020B0609020204030204" pitchFamily="49" charset="0"/>
              </a:rPr>
              <a:t> a factor</a:t>
            </a:r>
          </a:p>
          <a:p>
            <a:r>
              <a:rPr lang="en-US" sz="1100" dirty="0" err="1">
                <a:solidFill>
                  <a:srgbClr val="0070C0"/>
                </a:solidFill>
                <a:latin typeface="Consolas" panose="020B0609020204030204" pitchFamily="49" charset="0"/>
              </a:rPr>
              <a:t>factor_data</a:t>
            </a:r>
            <a:r>
              <a:rPr lang="en-US" sz="1100" dirty="0">
                <a:solidFill>
                  <a:srgbClr val="0070C0"/>
                </a:solidFill>
                <a:latin typeface="Consolas" panose="020B0609020204030204" pitchFamily="49" charset="0"/>
              </a:rPr>
              <a:t> &lt;- factor(input);</a:t>
            </a:r>
          </a:p>
          <a:p>
            <a:r>
              <a:rPr lang="en-US" sz="1100" dirty="0">
                <a:solidFill>
                  <a:srgbClr val="0070C0"/>
                </a:solidFill>
                <a:latin typeface="Consolas" panose="020B0609020204030204" pitchFamily="49" charset="0"/>
              </a:rPr>
              <a:t>print(</a:t>
            </a:r>
            <a:r>
              <a:rPr lang="en-US" sz="1100" dirty="0" err="1">
                <a:solidFill>
                  <a:srgbClr val="0070C0"/>
                </a:solidFill>
                <a:latin typeface="Consolas" panose="020B0609020204030204" pitchFamily="49" charset="0"/>
              </a:rPr>
              <a:t>factor_data</a:t>
            </a:r>
            <a:r>
              <a:rPr lang="en-US" sz="1100" dirty="0">
                <a:solidFill>
                  <a:srgbClr val="0070C0"/>
                </a:solidFill>
                <a:latin typeface="Consolas" panose="020B0609020204030204" pitchFamily="49" charset="0"/>
              </a:rPr>
              <a:t>);</a:t>
            </a:r>
          </a:p>
          <a:p>
            <a:r>
              <a:rPr lang="en-US" sz="1100" dirty="0">
                <a:solidFill>
                  <a:srgbClr val="0070C0"/>
                </a:solidFill>
                <a:latin typeface="Consolas" panose="020B0609020204030204" pitchFamily="49" charset="0"/>
              </a:rPr>
              <a:t>print(</a:t>
            </a:r>
            <a:r>
              <a:rPr lang="en-US" sz="1100" dirty="0" err="1">
                <a:solidFill>
                  <a:srgbClr val="0070C0"/>
                </a:solidFill>
                <a:latin typeface="Consolas" panose="020B0609020204030204" pitchFamily="49" charset="0"/>
              </a:rPr>
              <a:t>is.factor</a:t>
            </a:r>
            <a:r>
              <a:rPr lang="en-US" sz="1100" dirty="0">
                <a:solidFill>
                  <a:srgbClr val="0070C0"/>
                </a:solidFill>
                <a:latin typeface="Consolas" panose="020B0609020204030204" pitchFamily="49" charset="0"/>
              </a:rPr>
              <a:t>(</a:t>
            </a:r>
            <a:r>
              <a:rPr lang="en-US" sz="1100" dirty="0" err="1">
                <a:solidFill>
                  <a:srgbClr val="0070C0"/>
                </a:solidFill>
                <a:latin typeface="Consolas" panose="020B0609020204030204" pitchFamily="49" charset="0"/>
              </a:rPr>
              <a:t>factor_data</a:t>
            </a:r>
            <a:r>
              <a:rPr lang="en-US" sz="1100" dirty="0">
                <a:solidFill>
                  <a:srgbClr val="0070C0"/>
                </a:solidFill>
                <a:latin typeface="Consolas" panose="020B0609020204030204" pitchFamily="49" charset="0"/>
              </a:rPr>
              <a:t>));</a:t>
            </a:r>
          </a:p>
          <a:p>
            <a:endParaRPr lang="en-US" sz="1100" dirty="0">
              <a:solidFill>
                <a:srgbClr val="0070C0"/>
              </a:solidFill>
              <a:latin typeface="Consolas" panose="020B0609020204030204" pitchFamily="49" charset="0"/>
            </a:endParaRPr>
          </a:p>
          <a:p>
            <a:r>
              <a:rPr lang="es-ES" sz="1100" dirty="0" err="1">
                <a:solidFill>
                  <a:srgbClr val="0070C0"/>
                </a:solidFill>
                <a:latin typeface="Consolas" panose="020B0609020204030204" pitchFamily="49" charset="0"/>
              </a:rPr>
              <a:t>levels</a:t>
            </a:r>
            <a:r>
              <a:rPr lang="es-ES" sz="1100" dirty="0">
                <a:solidFill>
                  <a:srgbClr val="0070C0"/>
                </a:solidFill>
                <a:latin typeface="Consolas" panose="020B0609020204030204" pitchFamily="49" charset="0"/>
              </a:rPr>
              <a:t>(</a:t>
            </a:r>
            <a:r>
              <a:rPr lang="es-ES" sz="1100" dirty="0" err="1">
                <a:solidFill>
                  <a:srgbClr val="0070C0"/>
                </a:solidFill>
                <a:latin typeface="Consolas" panose="020B0609020204030204" pitchFamily="49" charset="0"/>
              </a:rPr>
              <a:t>factor_data</a:t>
            </a:r>
            <a:r>
              <a:rPr lang="es-ES" sz="1100" dirty="0">
                <a:solidFill>
                  <a:srgbClr val="0070C0"/>
                </a:solidFill>
                <a:latin typeface="Consolas" panose="020B0609020204030204" pitchFamily="49" charset="0"/>
              </a:rPr>
              <a:t>)</a:t>
            </a:r>
          </a:p>
          <a:p>
            <a:r>
              <a:rPr lang="es-ES" sz="1100" dirty="0" err="1">
                <a:solidFill>
                  <a:srgbClr val="0070C0"/>
                </a:solidFill>
                <a:latin typeface="Consolas" panose="020B0609020204030204" pitchFamily="49" charset="0"/>
              </a:rPr>
              <a:t>nlevels</a:t>
            </a:r>
            <a:r>
              <a:rPr lang="es-ES" sz="1100" dirty="0">
                <a:solidFill>
                  <a:srgbClr val="0070C0"/>
                </a:solidFill>
                <a:latin typeface="Consolas" panose="020B0609020204030204" pitchFamily="49" charset="0"/>
              </a:rPr>
              <a:t>(</a:t>
            </a:r>
            <a:r>
              <a:rPr lang="es-ES" sz="1100" dirty="0" err="1">
                <a:solidFill>
                  <a:srgbClr val="0070C0"/>
                </a:solidFill>
                <a:latin typeface="Consolas" panose="020B0609020204030204" pitchFamily="49" charset="0"/>
              </a:rPr>
              <a:t>factor_data</a:t>
            </a:r>
            <a:r>
              <a:rPr lang="es-ES" sz="1100" dirty="0">
                <a:solidFill>
                  <a:srgbClr val="0070C0"/>
                </a:solidFill>
                <a:latin typeface="Consolas" panose="020B0609020204030204" pitchFamily="49" charset="0"/>
              </a:rPr>
              <a:t>)</a:t>
            </a:r>
          </a:p>
          <a:p>
            <a:endParaRPr lang="es-ES" sz="1100" dirty="0">
              <a:solidFill>
                <a:srgbClr val="0070C0"/>
              </a:solidFill>
              <a:latin typeface="Consolas" panose="020B0609020204030204" pitchFamily="49" charset="0"/>
            </a:endParaRPr>
          </a:p>
          <a:p>
            <a:r>
              <a:rPr lang="es-ES" sz="1100" dirty="0">
                <a:solidFill>
                  <a:srgbClr val="00B050"/>
                </a:solidFill>
                <a:latin typeface="Consolas" panose="020B0609020204030204" pitchFamily="49" charset="0"/>
              </a:rPr>
              <a:t>#Cambiar los factores</a:t>
            </a:r>
          </a:p>
          <a:p>
            <a:r>
              <a:rPr lang="es-ES" sz="1100" dirty="0" err="1">
                <a:solidFill>
                  <a:srgbClr val="0070C0"/>
                </a:solidFill>
                <a:latin typeface="Consolas" panose="020B0609020204030204" pitchFamily="49" charset="0"/>
              </a:rPr>
              <a:t>levels</a:t>
            </a:r>
            <a:r>
              <a:rPr lang="es-ES" sz="1100" dirty="0">
                <a:solidFill>
                  <a:srgbClr val="0070C0"/>
                </a:solidFill>
                <a:latin typeface="Consolas" panose="020B0609020204030204" pitchFamily="49" charset="0"/>
              </a:rPr>
              <a:t>(</a:t>
            </a:r>
            <a:r>
              <a:rPr lang="es-ES" sz="1100" dirty="0" err="1">
                <a:solidFill>
                  <a:srgbClr val="0070C0"/>
                </a:solidFill>
                <a:latin typeface="Consolas" panose="020B0609020204030204" pitchFamily="49" charset="0"/>
              </a:rPr>
              <a:t>factor_data</a:t>
            </a:r>
            <a:r>
              <a:rPr lang="es-ES" sz="1100" dirty="0">
                <a:solidFill>
                  <a:srgbClr val="0070C0"/>
                </a:solidFill>
                <a:latin typeface="Consolas" panose="020B0609020204030204" pitchFamily="49" charset="0"/>
              </a:rPr>
              <a:t>) &lt;- </a:t>
            </a:r>
            <a:r>
              <a:rPr lang="es-ES" sz="1100" dirty="0" err="1">
                <a:solidFill>
                  <a:srgbClr val="0070C0"/>
                </a:solidFill>
                <a:latin typeface="Consolas" panose="020B0609020204030204" pitchFamily="49" charset="0"/>
              </a:rPr>
              <a:t>list</a:t>
            </a:r>
            <a:r>
              <a:rPr lang="es-ES" sz="1100" dirty="0">
                <a:solidFill>
                  <a:srgbClr val="0070C0"/>
                </a:solidFill>
                <a:latin typeface="Consolas" panose="020B0609020204030204" pitchFamily="49" charset="0"/>
              </a:rPr>
              <a:t>(A="East", B="West", C="North")</a:t>
            </a:r>
          </a:p>
          <a:p>
            <a:r>
              <a:rPr lang="es-ES" sz="1100" dirty="0" err="1">
                <a:solidFill>
                  <a:srgbClr val="0070C0"/>
                </a:solidFill>
                <a:latin typeface="Consolas" panose="020B0609020204030204" pitchFamily="49" charset="0"/>
              </a:rPr>
              <a:t>factor_data</a:t>
            </a:r>
            <a:endParaRPr lang="es-ES" sz="1100" dirty="0">
              <a:solidFill>
                <a:srgbClr val="0070C0"/>
              </a:solidFill>
              <a:latin typeface="Consolas" panose="020B0609020204030204" pitchFamily="49" charset="0"/>
            </a:endParaRPr>
          </a:p>
        </p:txBody>
      </p:sp>
      <p:sp>
        <p:nvSpPr>
          <p:cNvPr id="5" name="Marcador de número de diapositiva 1">
            <a:extLst>
              <a:ext uri="{FF2B5EF4-FFF2-40B4-BE49-F238E27FC236}">
                <a16:creationId xmlns:a16="http://schemas.microsoft.com/office/drawing/2014/main" id="{9443FBD3-EB26-4D2E-848C-64C5871E21FD}"/>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33</a:t>
            </a:fld>
            <a:endParaRPr lang="en-US" sz="800" dirty="0">
              <a:solidFill>
                <a:prstClr val="black">
                  <a:tint val="75000"/>
                </a:prstClr>
              </a:solidFill>
            </a:endParaRPr>
          </a:p>
        </p:txBody>
      </p:sp>
    </p:spTree>
    <p:extLst>
      <p:ext uri="{BB962C8B-B14F-4D97-AF65-F5344CB8AC3E}">
        <p14:creationId xmlns:p14="http://schemas.microsoft.com/office/powerpoint/2010/main" val="1357767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b="1"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ECAACD57-5669-4A82-9129-E58A19BE42D5}"/>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34</a:t>
            </a:fld>
            <a:endParaRPr lang="en-US" dirty="0">
              <a:solidFill>
                <a:prstClr val="black">
                  <a:tint val="75000"/>
                </a:prstClr>
              </a:solidFill>
            </a:endParaRPr>
          </a:p>
        </p:txBody>
      </p:sp>
    </p:spTree>
    <p:extLst>
      <p:ext uri="{BB962C8B-B14F-4D97-AF65-F5344CB8AC3E}">
        <p14:creationId xmlns:p14="http://schemas.microsoft.com/office/powerpoint/2010/main" val="521194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3334246"/>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Son tablas o </a:t>
            </a:r>
            <a:r>
              <a:rPr lang="es-ES" sz="1400" dirty="0" err="1">
                <a:cs typeface="Lato Light"/>
              </a:rPr>
              <a:t>arrays</a:t>
            </a:r>
            <a:r>
              <a:rPr lang="es-ES" sz="1400" dirty="0">
                <a:cs typeface="Lato Light"/>
              </a:rPr>
              <a:t> bidimensionales en el que cada columna contiene valores de una variable y cada fila contiene un conjunto de valores para cada columna (tablón)</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Posee unas características especiales</a:t>
            </a:r>
          </a:p>
          <a:p>
            <a:pPr marL="628650" lvl="1" indent="-171450">
              <a:lnSpc>
                <a:spcPts val="1275"/>
              </a:lnSpc>
              <a:buFont typeface="Arial" panose="020B0604020202020204" pitchFamily="34" charset="0"/>
              <a:buChar char="•"/>
              <a:defRPr/>
            </a:pPr>
            <a:r>
              <a:rPr lang="es-ES" sz="1200" dirty="0">
                <a:cs typeface="Lato Light"/>
              </a:rPr>
              <a:t>Los nombres de columnas no pueden estar vacíos</a:t>
            </a:r>
          </a:p>
          <a:p>
            <a:pPr marL="628650" lvl="1" indent="-171450">
              <a:lnSpc>
                <a:spcPts val="1275"/>
              </a:lnSpc>
              <a:buFont typeface="Arial" panose="020B0604020202020204" pitchFamily="34" charset="0"/>
              <a:buChar char="•"/>
              <a:defRPr/>
            </a:pPr>
            <a:r>
              <a:rPr lang="es-ES" sz="1200" dirty="0">
                <a:cs typeface="Lato Light"/>
              </a:rPr>
              <a:t>Los nombres de fila deben ser únicos</a:t>
            </a:r>
          </a:p>
          <a:p>
            <a:pPr marL="628650" lvl="1" indent="-171450">
              <a:lnSpc>
                <a:spcPts val="1275"/>
              </a:lnSpc>
              <a:buFont typeface="Arial" panose="020B0604020202020204" pitchFamily="34" charset="0"/>
              <a:buChar char="•"/>
              <a:defRPr/>
            </a:pPr>
            <a:r>
              <a:rPr lang="es-ES" sz="1200" dirty="0">
                <a:cs typeface="Lato Light"/>
              </a:rPr>
              <a:t>Puede almacenar cualquier tipo de dato, pero cada columna solo puede almacenar un tipo de dato</a:t>
            </a: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r>
              <a:rPr lang="es-ES" sz="1200" dirty="0">
                <a:cs typeface="Lato Light"/>
              </a:rPr>
              <a:t>Su estructura es como una tabla de SQL</a:t>
            </a:r>
          </a:p>
          <a:p>
            <a:pPr lvl="1">
              <a:lnSpc>
                <a:spcPts val="1275"/>
              </a:lnSpc>
              <a:defRPr/>
            </a:pPr>
            <a:endParaRPr lang="es-ES" sz="12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Data </a:t>
            </a:r>
            <a:r>
              <a:rPr lang="es-ES" sz="1800" dirty="0" err="1"/>
              <a:t>frames</a:t>
            </a:r>
            <a:endParaRPr lang="es-ES" sz="1800" dirty="0"/>
          </a:p>
        </p:txBody>
      </p:sp>
      <p:sp>
        <p:nvSpPr>
          <p:cNvPr id="5" name="Rectángulo 4">
            <a:extLst>
              <a:ext uri="{FF2B5EF4-FFF2-40B4-BE49-F238E27FC236}">
                <a16:creationId xmlns:a16="http://schemas.microsoft.com/office/drawing/2014/main" id="{23A1C07B-ED8B-4D34-B02E-ED63CCFC9554}"/>
              </a:ext>
            </a:extLst>
          </p:cNvPr>
          <p:cNvSpPr/>
          <p:nvPr/>
        </p:nvSpPr>
        <p:spPr>
          <a:xfrm>
            <a:off x="1819004" y="1978666"/>
            <a:ext cx="6773092" cy="1384995"/>
          </a:xfrm>
          <a:prstGeom prst="rect">
            <a:avLst/>
          </a:prstGeom>
        </p:spPr>
        <p:txBody>
          <a:bodyPr wrap="square">
            <a:spAutoFit/>
          </a:bodyPr>
          <a:lstStyle/>
          <a:p>
            <a:r>
              <a:rPr lang="es-ES" sz="1400" dirty="0" err="1">
                <a:solidFill>
                  <a:srgbClr val="0070C0"/>
                </a:solidFill>
                <a:latin typeface="Consolas" panose="020B0609020204030204" pitchFamily="49" charset="0"/>
              </a:rPr>
              <a:t>myDataFrames</a:t>
            </a:r>
            <a:r>
              <a:rPr lang="es-ES" sz="1400" dirty="0">
                <a:solidFill>
                  <a:srgbClr val="0070C0"/>
                </a:solidFill>
                <a:latin typeface="Consolas" panose="020B0609020204030204" pitchFamily="49" charset="0"/>
              </a:rPr>
              <a:t> = </a:t>
            </a:r>
            <a:r>
              <a:rPr lang="es-ES" sz="1400" dirty="0" err="1">
                <a:solidFill>
                  <a:srgbClr val="0070C0"/>
                </a:solidFill>
                <a:latin typeface="Consolas" panose="020B0609020204030204" pitchFamily="49" charset="0"/>
              </a:rPr>
              <a:t>data.frame</a:t>
            </a:r>
            <a:r>
              <a:rPr lang="es-ES" sz="1400" dirty="0">
                <a:solidFill>
                  <a:srgbClr val="0070C0"/>
                </a:solidFill>
                <a:latin typeface="Consolas" panose="020B0609020204030204" pitchFamily="49" charset="0"/>
              </a:rPr>
              <a:t>( x = </a:t>
            </a:r>
            <a:r>
              <a:rPr lang="es-ES" sz="1400" dirty="0" err="1">
                <a:solidFill>
                  <a:srgbClr val="0070C0"/>
                </a:solidFill>
                <a:latin typeface="Consolas" panose="020B0609020204030204" pitchFamily="49" charset="0"/>
              </a:rPr>
              <a:t>letters</a:t>
            </a:r>
            <a:r>
              <a:rPr lang="es-ES" sz="1400" dirty="0">
                <a:solidFill>
                  <a:srgbClr val="0070C0"/>
                </a:solidFill>
                <a:latin typeface="Consolas" panose="020B0609020204030204" pitchFamily="49" charset="0"/>
              </a:rPr>
              <a:t>[1:5], y = </a:t>
            </a:r>
            <a:r>
              <a:rPr lang="es-ES" sz="1400" dirty="0" err="1">
                <a:solidFill>
                  <a:srgbClr val="0070C0"/>
                </a:solidFill>
                <a:latin typeface="Consolas" panose="020B0609020204030204" pitchFamily="49" charset="0"/>
              </a:rPr>
              <a:t>rnorm</a:t>
            </a:r>
            <a:r>
              <a:rPr lang="es-ES" sz="1400" dirty="0">
                <a:solidFill>
                  <a:srgbClr val="0070C0"/>
                </a:solidFill>
                <a:latin typeface="Consolas" panose="020B0609020204030204" pitchFamily="49" charset="0"/>
              </a:rPr>
              <a:t>(5), z = </a:t>
            </a:r>
            <a:r>
              <a:rPr lang="es-ES" sz="1400" dirty="0" err="1">
                <a:solidFill>
                  <a:srgbClr val="0070C0"/>
                </a:solidFill>
                <a:latin typeface="Consolas" panose="020B0609020204030204" pitchFamily="49" charset="0"/>
              </a:rPr>
              <a:t>runif</a:t>
            </a:r>
            <a:r>
              <a:rPr lang="es-ES" sz="1400" dirty="0">
                <a:solidFill>
                  <a:srgbClr val="0070C0"/>
                </a:solidFill>
                <a:latin typeface="Consolas" panose="020B0609020204030204" pitchFamily="49" charset="0"/>
              </a:rPr>
              <a:t>(5) &gt; 0.5); </a:t>
            </a:r>
          </a:p>
          <a:p>
            <a:r>
              <a:rPr lang="es-ES" sz="1400" dirty="0" err="1">
                <a:solidFill>
                  <a:srgbClr val="0070C0"/>
                </a:solidFill>
                <a:latin typeface="Consolas" panose="020B0609020204030204" pitchFamily="49" charset="0"/>
              </a:rPr>
              <a:t>myDataFrames</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myDataFrames$x</a:t>
            </a:r>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myDataFrames$x</a:t>
            </a:r>
            <a:r>
              <a:rPr lang="es-ES" sz="1400" dirty="0">
                <a:solidFill>
                  <a:srgbClr val="0070C0"/>
                </a:solidFill>
                <a:latin typeface="Consolas" panose="020B0609020204030204" pitchFamily="49" charset="0"/>
              </a:rPr>
              <a:t>[1:2]; </a:t>
            </a:r>
          </a:p>
          <a:p>
            <a:r>
              <a:rPr lang="es-ES" sz="1400" dirty="0" err="1">
                <a:solidFill>
                  <a:srgbClr val="0070C0"/>
                </a:solidFill>
                <a:latin typeface="Consolas" panose="020B0609020204030204" pitchFamily="49" charset="0"/>
              </a:rPr>
              <a:t>myDataFrames$z</a:t>
            </a:r>
            <a:r>
              <a:rPr lang="es-ES" sz="1400" dirty="0">
                <a:solidFill>
                  <a:srgbClr val="0070C0"/>
                </a:solidFill>
                <a:latin typeface="Consolas" panose="020B0609020204030204" pitchFamily="49" charset="0"/>
              </a:rPr>
              <a:t>[2]; </a:t>
            </a:r>
            <a:endParaRPr lang="es-ES" sz="1400" dirty="0">
              <a:solidFill>
                <a:srgbClr val="0070C0"/>
              </a:solidFill>
            </a:endParaRPr>
          </a:p>
        </p:txBody>
      </p:sp>
      <p:pic>
        <p:nvPicPr>
          <p:cNvPr id="2" name="Imagen 1">
            <a:extLst>
              <a:ext uri="{FF2B5EF4-FFF2-40B4-BE49-F238E27FC236}">
                <a16:creationId xmlns:a16="http://schemas.microsoft.com/office/drawing/2014/main" id="{FA812143-EBB4-41A8-AB4D-D5945465A767}"/>
              </a:ext>
            </a:extLst>
          </p:cNvPr>
          <p:cNvPicPr>
            <a:picLocks noChangeAspect="1"/>
          </p:cNvPicPr>
          <p:nvPr/>
        </p:nvPicPr>
        <p:blipFill>
          <a:blip r:embed="rId2"/>
          <a:stretch>
            <a:fillRect/>
          </a:stretch>
        </p:blipFill>
        <p:spPr>
          <a:xfrm>
            <a:off x="4276568" y="3820886"/>
            <a:ext cx="1336630" cy="1023802"/>
          </a:xfrm>
          <a:prstGeom prst="rect">
            <a:avLst/>
          </a:prstGeom>
        </p:spPr>
      </p:pic>
      <p:sp>
        <p:nvSpPr>
          <p:cNvPr id="6" name="Marcador de número de diapositiva 1">
            <a:extLst>
              <a:ext uri="{FF2B5EF4-FFF2-40B4-BE49-F238E27FC236}">
                <a16:creationId xmlns:a16="http://schemas.microsoft.com/office/drawing/2014/main" id="{88103DC6-B035-4CA9-A82F-FCB605FB42E5}"/>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35</a:t>
            </a:fld>
            <a:endParaRPr lang="en-US" sz="800" dirty="0">
              <a:solidFill>
                <a:prstClr val="black">
                  <a:tint val="75000"/>
                </a:prstClr>
              </a:solidFill>
            </a:endParaRPr>
          </a:p>
        </p:txBody>
      </p:sp>
    </p:spTree>
    <p:extLst>
      <p:ext uri="{BB962C8B-B14F-4D97-AF65-F5344CB8AC3E}">
        <p14:creationId xmlns:p14="http://schemas.microsoft.com/office/powerpoint/2010/main" val="4287439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2831544"/>
          </a:xfrm>
          <a:prstGeom prst="rect">
            <a:avLst/>
          </a:prstGeom>
          <a:noFill/>
        </p:spPr>
        <p:txBody>
          <a:bodyPr wrap="square" lIns="0" tIns="0" rIns="0" bIns="0" rtlCol="0">
            <a:spAutoFit/>
          </a:bodyPr>
          <a:lstStyle/>
          <a:p>
            <a:r>
              <a:rPr lang="es-ES" sz="1200" dirty="0" err="1">
                <a:solidFill>
                  <a:srgbClr val="0070C0"/>
                </a:solidFill>
                <a:latin typeface="Consolas" panose="020B0609020204030204" pitchFamily="49" charset="0"/>
              </a:rPr>
              <a:t>myDataFrames</a:t>
            </a:r>
            <a:r>
              <a:rPr lang="es-ES" sz="1200" dirty="0">
                <a:solidFill>
                  <a:srgbClr val="0070C0"/>
                </a:solidFill>
                <a:latin typeface="Consolas" panose="020B0609020204030204" pitchFamily="49" charset="0"/>
              </a:rPr>
              <a:t> = </a:t>
            </a:r>
            <a:r>
              <a:rPr lang="es-ES" sz="1200" dirty="0" err="1">
                <a:solidFill>
                  <a:srgbClr val="0070C0"/>
                </a:solidFill>
                <a:latin typeface="Consolas" panose="020B0609020204030204" pitchFamily="49" charset="0"/>
              </a:rPr>
              <a:t>data.frame</a:t>
            </a:r>
            <a:r>
              <a:rPr lang="es-ES" sz="1200" dirty="0">
                <a:solidFill>
                  <a:srgbClr val="0070C0"/>
                </a:solidFill>
                <a:latin typeface="Consolas" panose="020B0609020204030204" pitchFamily="49" charset="0"/>
              </a:rPr>
              <a:t>( x = </a:t>
            </a:r>
            <a:r>
              <a:rPr lang="es-ES" sz="1200" dirty="0" err="1">
                <a:solidFill>
                  <a:srgbClr val="0070C0"/>
                </a:solidFill>
                <a:latin typeface="Consolas" panose="020B0609020204030204" pitchFamily="49" charset="0"/>
              </a:rPr>
              <a:t>letters</a:t>
            </a:r>
            <a:r>
              <a:rPr lang="es-ES" sz="1200" dirty="0">
                <a:solidFill>
                  <a:srgbClr val="0070C0"/>
                </a:solidFill>
                <a:latin typeface="Consolas" panose="020B0609020204030204" pitchFamily="49" charset="0"/>
              </a:rPr>
              <a:t>[1:5], y = </a:t>
            </a:r>
            <a:r>
              <a:rPr lang="es-ES" sz="1200" dirty="0" err="1">
                <a:solidFill>
                  <a:srgbClr val="0070C0"/>
                </a:solidFill>
                <a:latin typeface="Consolas" panose="020B0609020204030204" pitchFamily="49" charset="0"/>
              </a:rPr>
              <a:t>rnorm</a:t>
            </a:r>
            <a:r>
              <a:rPr lang="es-ES" sz="1200" dirty="0">
                <a:solidFill>
                  <a:srgbClr val="0070C0"/>
                </a:solidFill>
                <a:latin typeface="Consolas" panose="020B0609020204030204" pitchFamily="49" charset="0"/>
              </a:rPr>
              <a:t>(5), z = </a:t>
            </a:r>
            <a:r>
              <a:rPr lang="es-ES" sz="1200" dirty="0" err="1">
                <a:solidFill>
                  <a:srgbClr val="0070C0"/>
                </a:solidFill>
                <a:latin typeface="Consolas" panose="020B0609020204030204" pitchFamily="49" charset="0"/>
              </a:rPr>
              <a:t>runif</a:t>
            </a:r>
            <a:r>
              <a:rPr lang="es-ES" sz="1200" dirty="0">
                <a:solidFill>
                  <a:srgbClr val="0070C0"/>
                </a:solidFill>
                <a:latin typeface="Consolas" panose="020B0609020204030204" pitchFamily="49" charset="0"/>
              </a:rPr>
              <a:t>(5)&gt;0.5);</a:t>
            </a:r>
          </a:p>
          <a:p>
            <a:endParaRPr lang="es-ES" sz="1200" dirty="0">
              <a:solidFill>
                <a:srgbClr val="0070C0"/>
              </a:solidFill>
              <a:latin typeface="Consolas" panose="020B0609020204030204" pitchFamily="49" charset="0"/>
            </a:endParaRPr>
          </a:p>
          <a:p>
            <a:pPr marL="171450" indent="-171450">
              <a:buFont typeface="Arial" panose="020B0604020202020204" pitchFamily="34" charset="0"/>
              <a:buChar char="•"/>
            </a:pPr>
            <a:r>
              <a:rPr lang="es-ES" sz="1400" dirty="0"/>
              <a:t>A un data </a:t>
            </a:r>
            <a:r>
              <a:rPr lang="es-ES" sz="1400" dirty="0" err="1"/>
              <a:t>frame</a:t>
            </a:r>
            <a:r>
              <a:rPr lang="es-ES" sz="1400" dirty="0"/>
              <a:t> podemos añadirle filas o columnas con las funciones </a:t>
            </a:r>
            <a:r>
              <a:rPr lang="es-ES" sz="1400" dirty="0" err="1"/>
              <a:t>rbind</a:t>
            </a:r>
            <a:r>
              <a:rPr lang="es-ES" sz="1400" dirty="0"/>
              <a:t> y </a:t>
            </a:r>
            <a:r>
              <a:rPr lang="es-ES" sz="1400" dirty="0" err="1"/>
              <a:t>cbind</a:t>
            </a:r>
            <a:r>
              <a:rPr lang="es-ES" sz="1400" dirty="0"/>
              <a:t>, respectivamente</a:t>
            </a:r>
          </a:p>
          <a:p>
            <a:r>
              <a:rPr lang="es-ES" sz="1400" dirty="0"/>
              <a:t>	</a:t>
            </a:r>
            <a:r>
              <a:rPr lang="es-ES" sz="1200" dirty="0">
                <a:solidFill>
                  <a:srgbClr val="0070C0"/>
                </a:solidFill>
                <a:latin typeface="Consolas" panose="020B0609020204030204" pitchFamily="49" charset="0"/>
              </a:rPr>
              <a:t>u &lt;- </a:t>
            </a:r>
            <a:r>
              <a:rPr lang="es-ES" sz="1200" dirty="0" err="1">
                <a:solidFill>
                  <a:srgbClr val="0070C0"/>
                </a:solidFill>
                <a:latin typeface="Consolas" panose="020B0609020204030204" pitchFamily="49" charset="0"/>
              </a:rPr>
              <a:t>list</a:t>
            </a:r>
            <a:r>
              <a:rPr lang="es-ES" sz="1200" dirty="0">
                <a:solidFill>
                  <a:srgbClr val="0070C0"/>
                </a:solidFill>
                <a:latin typeface="Consolas" panose="020B0609020204030204" pitchFamily="49" charset="0"/>
              </a:rPr>
              <a:t>(‘a’, 1, 2)</a:t>
            </a:r>
          </a:p>
          <a:p>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rbind</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myDataFrames</a:t>
            </a:r>
            <a:r>
              <a:rPr lang="es-ES" sz="1200" dirty="0">
                <a:solidFill>
                  <a:srgbClr val="0070C0"/>
                </a:solidFill>
                <a:latin typeface="Consolas" panose="020B0609020204030204" pitchFamily="49" charset="0"/>
              </a:rPr>
              <a:t>, u)</a:t>
            </a:r>
          </a:p>
          <a:p>
            <a:endParaRPr lang="es-ES" sz="1200" dirty="0">
              <a:solidFill>
                <a:srgbClr val="0070C0"/>
              </a:solidFill>
              <a:latin typeface="Consolas" panose="020B0609020204030204" pitchFamily="49" charset="0"/>
            </a:endParaRPr>
          </a:p>
          <a:p>
            <a:r>
              <a:rPr lang="es-ES" sz="1400" dirty="0"/>
              <a:t>	</a:t>
            </a:r>
            <a:r>
              <a:rPr lang="es-ES" sz="1200" dirty="0">
                <a:solidFill>
                  <a:srgbClr val="0070C0"/>
                </a:solidFill>
                <a:latin typeface="Consolas" panose="020B0609020204030204" pitchFamily="49" charset="0"/>
              </a:rPr>
              <a:t>w &lt;- </a:t>
            </a:r>
            <a:r>
              <a:rPr lang="es-ES" sz="1200" dirty="0" err="1">
                <a:solidFill>
                  <a:srgbClr val="0070C0"/>
                </a:solidFill>
                <a:latin typeface="Consolas" panose="020B0609020204030204" pitchFamily="49" charset="0"/>
              </a:rPr>
              <a:t>seq</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from</a:t>
            </a:r>
            <a:r>
              <a:rPr lang="es-ES" sz="1200" dirty="0">
                <a:solidFill>
                  <a:srgbClr val="0070C0"/>
                </a:solidFill>
                <a:latin typeface="Consolas" panose="020B0609020204030204" pitchFamily="49" charset="0"/>
              </a:rPr>
              <a:t>=5, </a:t>
            </a:r>
            <a:r>
              <a:rPr lang="es-ES" sz="1200" dirty="0" err="1">
                <a:solidFill>
                  <a:srgbClr val="0070C0"/>
                </a:solidFill>
                <a:latin typeface="Consolas" panose="020B0609020204030204" pitchFamily="49" charset="0"/>
              </a:rPr>
              <a:t>to</a:t>
            </a:r>
            <a:r>
              <a:rPr lang="es-ES" sz="1200" dirty="0">
                <a:solidFill>
                  <a:srgbClr val="0070C0"/>
                </a:solidFill>
                <a:latin typeface="Consolas" panose="020B0609020204030204" pitchFamily="49" charset="0"/>
              </a:rPr>
              <a:t> =10, </a:t>
            </a:r>
            <a:r>
              <a:rPr lang="en-US" sz="1200" dirty="0" err="1">
                <a:solidFill>
                  <a:srgbClr val="0070C0"/>
                </a:solidFill>
                <a:latin typeface="Consolas" panose="020B0609020204030204" pitchFamily="49" charset="0"/>
              </a:rPr>
              <a:t>length.out</a:t>
            </a:r>
            <a:r>
              <a:rPr lang="en-US" sz="1200" dirty="0">
                <a:solidFill>
                  <a:srgbClr val="0070C0"/>
                </a:solidFill>
                <a:latin typeface="Consolas" panose="020B0609020204030204" pitchFamily="49" charset="0"/>
              </a:rPr>
              <a:t>=5</a:t>
            </a:r>
            <a:r>
              <a:rPr lang="es-ES" sz="1200" dirty="0">
                <a:solidFill>
                  <a:srgbClr val="0070C0"/>
                </a:solidFill>
                <a:latin typeface="Consolas" panose="020B0609020204030204" pitchFamily="49" charset="0"/>
              </a:rPr>
              <a:t>)</a:t>
            </a:r>
          </a:p>
          <a:p>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cbind</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myDataFrames,w</a:t>
            </a:r>
            <a:r>
              <a:rPr lang="es-ES" sz="1200" dirty="0">
                <a:solidFill>
                  <a:srgbClr val="0070C0"/>
                </a:solidFill>
                <a:latin typeface="Consolas" panose="020B0609020204030204" pitchFamily="49" charset="0"/>
              </a:rPr>
              <a:t>)</a:t>
            </a:r>
          </a:p>
          <a:p>
            <a:endParaRPr lang="es-ES" sz="1200" dirty="0">
              <a:solidFill>
                <a:srgbClr val="0070C0"/>
              </a:solidFill>
              <a:latin typeface="Consolas" panose="020B0609020204030204" pitchFamily="49" charset="0"/>
            </a:endParaRPr>
          </a:p>
          <a:p>
            <a:pPr marL="742950" lvl="1" indent="-285750">
              <a:buFont typeface="Wingdings" panose="05000000000000000000" pitchFamily="2" charset="2"/>
              <a:buChar char="Ø"/>
            </a:pPr>
            <a:r>
              <a:rPr lang="es-ES" sz="1400" dirty="0"/>
              <a:t>También se puede utilizar con vectores, listas o matrices</a:t>
            </a:r>
          </a:p>
          <a:p>
            <a:r>
              <a:rPr lang="es-ES" sz="1400" dirty="0"/>
              <a:t>		</a:t>
            </a:r>
            <a:r>
              <a:rPr lang="es-ES" sz="1200" dirty="0">
                <a:solidFill>
                  <a:srgbClr val="0070C0"/>
                </a:solidFill>
                <a:latin typeface="Consolas" panose="020B0609020204030204" pitchFamily="49" charset="0"/>
              </a:rPr>
              <a:t>v1 &lt;- c(1,2,3)</a:t>
            </a:r>
          </a:p>
          <a:p>
            <a:r>
              <a:rPr lang="es-ES" sz="1200" dirty="0">
                <a:solidFill>
                  <a:srgbClr val="0070C0"/>
                </a:solidFill>
                <a:latin typeface="Consolas" panose="020B0609020204030204" pitchFamily="49" charset="0"/>
              </a:rPr>
              <a:t>		v2 &lt;- c(4,5,6)</a:t>
            </a:r>
          </a:p>
          <a:p>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cbind</a:t>
            </a:r>
            <a:r>
              <a:rPr lang="es-ES" sz="1200" dirty="0">
                <a:solidFill>
                  <a:srgbClr val="0070C0"/>
                </a:solidFill>
                <a:latin typeface="Consolas" panose="020B0609020204030204" pitchFamily="49" charset="0"/>
              </a:rPr>
              <a:t>(v1,v2)</a:t>
            </a: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Transformar los Data </a:t>
            </a:r>
            <a:r>
              <a:rPr lang="es-ES" sz="1800" dirty="0" err="1"/>
              <a:t>frames</a:t>
            </a:r>
            <a:endParaRPr lang="es-ES" sz="1800" dirty="0"/>
          </a:p>
        </p:txBody>
      </p:sp>
      <p:sp>
        <p:nvSpPr>
          <p:cNvPr id="4" name="Marcador de número de diapositiva 1">
            <a:extLst>
              <a:ext uri="{FF2B5EF4-FFF2-40B4-BE49-F238E27FC236}">
                <a16:creationId xmlns:a16="http://schemas.microsoft.com/office/drawing/2014/main" id="{ACCBF8A4-D032-4D98-B07D-3F2CC8C12D7B}"/>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36</a:t>
            </a:fld>
            <a:endParaRPr lang="en-US" sz="800" dirty="0">
              <a:solidFill>
                <a:prstClr val="black">
                  <a:tint val="75000"/>
                </a:prstClr>
              </a:solidFill>
            </a:endParaRPr>
          </a:p>
        </p:txBody>
      </p:sp>
    </p:spTree>
    <p:extLst>
      <p:ext uri="{BB962C8B-B14F-4D97-AF65-F5344CB8AC3E}">
        <p14:creationId xmlns:p14="http://schemas.microsoft.com/office/powerpoint/2010/main" val="3050650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b="1"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5866C19D-E9FB-4138-9BD5-99CB87BAA2C8}"/>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37</a:t>
            </a:fld>
            <a:endParaRPr lang="en-US" dirty="0">
              <a:solidFill>
                <a:prstClr val="black">
                  <a:tint val="75000"/>
                </a:prstClr>
              </a:solidFill>
            </a:endParaRPr>
          </a:p>
        </p:txBody>
      </p:sp>
    </p:spTree>
    <p:extLst>
      <p:ext uri="{BB962C8B-B14F-4D97-AF65-F5344CB8AC3E}">
        <p14:creationId xmlns:p14="http://schemas.microsoft.com/office/powerpoint/2010/main" val="203917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2667397"/>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R posee multitud de operadores que pueden resumirse en:</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Operadores aritméticos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Operadores lógicos y relacionales</a:t>
            </a:r>
            <a:endParaRPr lang="es-ES" sz="12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Operadores</a:t>
            </a:r>
          </a:p>
        </p:txBody>
      </p:sp>
      <p:sp>
        <p:nvSpPr>
          <p:cNvPr id="3" name="Rectángulo 2">
            <a:extLst>
              <a:ext uri="{FF2B5EF4-FFF2-40B4-BE49-F238E27FC236}">
                <a16:creationId xmlns:a16="http://schemas.microsoft.com/office/drawing/2014/main" id="{B11FED89-B80D-4644-9A94-A55F2AE0C438}"/>
              </a:ext>
            </a:extLst>
          </p:cNvPr>
          <p:cNvSpPr/>
          <p:nvPr/>
        </p:nvSpPr>
        <p:spPr>
          <a:xfrm>
            <a:off x="2421642" y="1154192"/>
            <a:ext cx="4572000" cy="1754326"/>
          </a:xfrm>
          <a:prstGeom prst="rect">
            <a:avLst/>
          </a:prstGeom>
        </p:spPr>
        <p:txBody>
          <a:bodyPr>
            <a:spAutoFit/>
          </a:bodyPr>
          <a:lstStyle/>
          <a:p>
            <a:r>
              <a:rPr lang="es-ES" sz="1200" dirty="0">
                <a:solidFill>
                  <a:srgbClr val="0070C0"/>
                </a:solidFill>
                <a:latin typeface="Consolas" panose="020B0609020204030204" pitchFamily="49" charset="0"/>
              </a:rPr>
              <a:t>x=10; y=23; </a:t>
            </a:r>
          </a:p>
          <a:p>
            <a:r>
              <a:rPr lang="es-ES" sz="1200" dirty="0">
                <a:solidFill>
                  <a:srgbClr val="0070C0"/>
                </a:solidFill>
                <a:latin typeface="Consolas" panose="020B0609020204030204" pitchFamily="49" charset="0"/>
              </a:rPr>
              <a:t>x + y; 	</a:t>
            </a:r>
            <a:r>
              <a:rPr lang="es-ES" sz="1200" dirty="0">
                <a:solidFill>
                  <a:srgbClr val="00B050"/>
                </a:solidFill>
                <a:latin typeface="Consolas" panose="020B0609020204030204" pitchFamily="49" charset="0"/>
              </a:rPr>
              <a:t># suma </a:t>
            </a:r>
          </a:p>
          <a:p>
            <a:r>
              <a:rPr lang="es-ES" sz="1200" dirty="0">
                <a:solidFill>
                  <a:srgbClr val="0070C0"/>
                </a:solidFill>
                <a:latin typeface="Consolas" panose="020B0609020204030204" pitchFamily="49" charset="0"/>
              </a:rPr>
              <a:t>x - y; 	</a:t>
            </a:r>
            <a:r>
              <a:rPr lang="es-ES" sz="1200" dirty="0">
                <a:solidFill>
                  <a:srgbClr val="00B050"/>
                </a:solidFill>
                <a:latin typeface="Consolas" panose="020B0609020204030204" pitchFamily="49" charset="0"/>
              </a:rPr>
              <a:t># resta</a:t>
            </a:r>
          </a:p>
          <a:p>
            <a:r>
              <a:rPr lang="es-ES" sz="1200" dirty="0">
                <a:solidFill>
                  <a:srgbClr val="0070C0"/>
                </a:solidFill>
                <a:latin typeface="Consolas" panose="020B0609020204030204" pitchFamily="49" charset="0"/>
              </a:rPr>
              <a:t>x*y; 		</a:t>
            </a:r>
            <a:r>
              <a:rPr lang="es-ES" sz="1200" dirty="0">
                <a:solidFill>
                  <a:srgbClr val="00B050"/>
                </a:solidFill>
                <a:latin typeface="Consolas" panose="020B0609020204030204" pitchFamily="49" charset="0"/>
              </a:rPr>
              <a:t># multiplicación </a:t>
            </a:r>
          </a:p>
          <a:p>
            <a:r>
              <a:rPr lang="es-ES" sz="1200" dirty="0">
                <a:solidFill>
                  <a:srgbClr val="0070C0"/>
                </a:solidFill>
                <a:latin typeface="Consolas" panose="020B0609020204030204" pitchFamily="49" charset="0"/>
              </a:rPr>
              <a:t>x/y; 		</a:t>
            </a:r>
            <a:r>
              <a:rPr lang="es-ES" sz="1200" dirty="0">
                <a:solidFill>
                  <a:srgbClr val="00B050"/>
                </a:solidFill>
                <a:latin typeface="Consolas" panose="020B0609020204030204" pitchFamily="49" charset="0"/>
              </a:rPr>
              <a:t># división </a:t>
            </a:r>
          </a:p>
          <a:p>
            <a:r>
              <a:rPr lang="es-ES" sz="1200" dirty="0" err="1">
                <a:solidFill>
                  <a:srgbClr val="0070C0"/>
                </a:solidFill>
                <a:latin typeface="Consolas" panose="020B0609020204030204" pitchFamily="49" charset="0"/>
              </a:rPr>
              <a:t>x^y</a:t>
            </a:r>
            <a:r>
              <a:rPr lang="es-ES" sz="1200" dirty="0">
                <a:solidFill>
                  <a:srgbClr val="0070C0"/>
                </a:solidFill>
                <a:latin typeface="Consolas" panose="020B0609020204030204" pitchFamily="49" charset="0"/>
              </a:rPr>
              <a:t>; 		</a:t>
            </a:r>
            <a:r>
              <a:rPr lang="es-ES" sz="1200" dirty="0">
                <a:solidFill>
                  <a:srgbClr val="00B050"/>
                </a:solidFill>
                <a:latin typeface="Consolas" panose="020B0609020204030204" pitchFamily="49" charset="0"/>
              </a:rPr>
              <a:t># exponencial </a:t>
            </a:r>
          </a:p>
          <a:p>
            <a:r>
              <a:rPr lang="es-ES" sz="1200" dirty="0">
                <a:solidFill>
                  <a:srgbClr val="0070C0"/>
                </a:solidFill>
                <a:latin typeface="Consolas" panose="020B0609020204030204" pitchFamily="49" charset="0"/>
              </a:rPr>
              <a:t>x**y; 	</a:t>
            </a:r>
            <a:r>
              <a:rPr lang="es-ES" sz="1200" dirty="0">
                <a:solidFill>
                  <a:srgbClr val="00B050"/>
                </a:solidFill>
                <a:latin typeface="Consolas" panose="020B0609020204030204" pitchFamily="49" charset="0"/>
              </a:rPr>
              <a:t># exponencial</a:t>
            </a:r>
          </a:p>
          <a:p>
            <a:r>
              <a:rPr lang="es-ES" sz="1200" dirty="0">
                <a:solidFill>
                  <a:srgbClr val="0070C0"/>
                </a:solidFill>
                <a:latin typeface="Consolas" panose="020B0609020204030204" pitchFamily="49" charset="0"/>
              </a:rPr>
              <a:t>x %% y; 	</a:t>
            </a:r>
            <a:r>
              <a:rPr lang="es-ES" sz="1200" dirty="0">
                <a:solidFill>
                  <a:srgbClr val="00B050"/>
                </a:solidFill>
                <a:latin typeface="Consolas" panose="020B0609020204030204" pitchFamily="49" charset="0"/>
              </a:rPr>
              <a:t># módulo (x mod y)</a:t>
            </a:r>
          </a:p>
          <a:p>
            <a:r>
              <a:rPr lang="es-ES" sz="1200" dirty="0">
                <a:solidFill>
                  <a:srgbClr val="0070C0"/>
                </a:solidFill>
                <a:latin typeface="Consolas" panose="020B0609020204030204" pitchFamily="49" charset="0"/>
              </a:rPr>
              <a:t>x %/% y; 	</a:t>
            </a:r>
            <a:r>
              <a:rPr lang="es-ES" sz="1200" dirty="0">
                <a:solidFill>
                  <a:srgbClr val="00B050"/>
                </a:solidFill>
                <a:latin typeface="Consolas" panose="020B0609020204030204" pitchFamily="49" charset="0"/>
              </a:rPr>
              <a:t># división entera</a:t>
            </a:r>
            <a:endParaRPr lang="es-ES" sz="1200" dirty="0">
              <a:solidFill>
                <a:srgbClr val="00B050"/>
              </a:solidFill>
            </a:endParaRPr>
          </a:p>
        </p:txBody>
      </p:sp>
      <p:sp>
        <p:nvSpPr>
          <p:cNvPr id="8" name="Rectángulo 7">
            <a:extLst>
              <a:ext uri="{FF2B5EF4-FFF2-40B4-BE49-F238E27FC236}">
                <a16:creationId xmlns:a16="http://schemas.microsoft.com/office/drawing/2014/main" id="{244B78D8-90BF-42B7-95C3-3C497E1A403B}"/>
              </a:ext>
            </a:extLst>
          </p:cNvPr>
          <p:cNvSpPr/>
          <p:nvPr/>
        </p:nvSpPr>
        <p:spPr>
          <a:xfrm>
            <a:off x="2421642" y="3112145"/>
            <a:ext cx="4572000" cy="1938992"/>
          </a:xfrm>
          <a:prstGeom prst="rect">
            <a:avLst/>
          </a:prstGeom>
        </p:spPr>
        <p:txBody>
          <a:bodyPr>
            <a:spAutoFit/>
          </a:bodyPr>
          <a:lstStyle/>
          <a:p>
            <a:r>
              <a:rPr lang="en-US" sz="1200" dirty="0">
                <a:solidFill>
                  <a:srgbClr val="0070C0"/>
                </a:solidFill>
                <a:latin typeface="Consolas" panose="020B0609020204030204" pitchFamily="49" charset="0"/>
              </a:rPr>
              <a:t>&lt; 		</a:t>
            </a:r>
            <a:r>
              <a:rPr lang="en-US" sz="1200" dirty="0">
                <a:solidFill>
                  <a:srgbClr val="00B050"/>
                </a:solidFill>
                <a:latin typeface="Consolas" panose="020B0609020204030204" pitchFamily="49" charset="0"/>
              </a:rPr>
              <a:t># </a:t>
            </a:r>
            <a:r>
              <a:rPr lang="en-US" sz="1200" dirty="0" err="1">
                <a:solidFill>
                  <a:srgbClr val="00B050"/>
                </a:solidFill>
                <a:latin typeface="Consolas" panose="020B0609020204030204" pitchFamily="49" charset="0"/>
              </a:rPr>
              <a:t>menor</a:t>
            </a:r>
            <a:r>
              <a:rPr lang="en-US" sz="1200" dirty="0">
                <a:solidFill>
                  <a:srgbClr val="00B050"/>
                </a:solidFill>
                <a:latin typeface="Consolas" panose="020B0609020204030204" pitchFamily="49" charset="0"/>
              </a:rPr>
              <a:t> que</a:t>
            </a:r>
          </a:p>
          <a:p>
            <a:r>
              <a:rPr lang="en-US" sz="1200" dirty="0">
                <a:solidFill>
                  <a:srgbClr val="0070C0"/>
                </a:solidFill>
                <a:latin typeface="Consolas" panose="020B0609020204030204" pitchFamily="49" charset="0"/>
              </a:rPr>
              <a:t>&lt;= 		</a:t>
            </a:r>
            <a:r>
              <a:rPr lang="en-US" sz="1200" dirty="0">
                <a:solidFill>
                  <a:srgbClr val="00B050"/>
                </a:solidFill>
                <a:latin typeface="Consolas" panose="020B0609020204030204" pitchFamily="49" charset="0"/>
              </a:rPr>
              <a:t># </a:t>
            </a:r>
            <a:r>
              <a:rPr lang="en-US" sz="1200" dirty="0" err="1">
                <a:solidFill>
                  <a:srgbClr val="00B050"/>
                </a:solidFill>
                <a:latin typeface="Consolas" panose="020B0609020204030204" pitchFamily="49" charset="0"/>
              </a:rPr>
              <a:t>menor</a:t>
            </a:r>
            <a:r>
              <a:rPr lang="en-US" sz="1200" dirty="0">
                <a:solidFill>
                  <a:srgbClr val="00B050"/>
                </a:solidFill>
                <a:latin typeface="Consolas" panose="020B0609020204030204" pitchFamily="49" charset="0"/>
              </a:rPr>
              <a:t> o </a:t>
            </a:r>
            <a:r>
              <a:rPr lang="en-US" sz="1200" dirty="0" err="1">
                <a:solidFill>
                  <a:srgbClr val="00B050"/>
                </a:solidFill>
                <a:latin typeface="Consolas" panose="020B0609020204030204" pitchFamily="49" charset="0"/>
              </a:rPr>
              <a:t>igual</a:t>
            </a:r>
            <a:r>
              <a:rPr lang="en-US" sz="1200" dirty="0">
                <a:solidFill>
                  <a:srgbClr val="00B050"/>
                </a:solidFill>
                <a:latin typeface="Consolas" panose="020B0609020204030204" pitchFamily="49" charset="0"/>
              </a:rPr>
              <a:t> que</a:t>
            </a:r>
          </a:p>
          <a:p>
            <a:r>
              <a:rPr lang="en-US" sz="1200" dirty="0">
                <a:solidFill>
                  <a:srgbClr val="0070C0"/>
                </a:solidFill>
                <a:latin typeface="Consolas" panose="020B0609020204030204" pitchFamily="49" charset="0"/>
              </a:rPr>
              <a:t>&gt; 		</a:t>
            </a:r>
            <a:r>
              <a:rPr lang="en-US" sz="1200" dirty="0">
                <a:solidFill>
                  <a:srgbClr val="00B050"/>
                </a:solidFill>
                <a:latin typeface="Consolas" panose="020B0609020204030204" pitchFamily="49" charset="0"/>
              </a:rPr>
              <a:t># mayor que</a:t>
            </a:r>
          </a:p>
          <a:p>
            <a:r>
              <a:rPr lang="en-US" sz="1200" dirty="0">
                <a:solidFill>
                  <a:srgbClr val="0070C0"/>
                </a:solidFill>
                <a:latin typeface="Consolas" panose="020B0609020204030204" pitchFamily="49" charset="0"/>
              </a:rPr>
              <a:t>&gt;= 		</a:t>
            </a:r>
            <a:r>
              <a:rPr lang="en-US" sz="1200" dirty="0">
                <a:solidFill>
                  <a:srgbClr val="00B050"/>
                </a:solidFill>
                <a:latin typeface="Consolas" panose="020B0609020204030204" pitchFamily="49" charset="0"/>
              </a:rPr>
              <a:t># mayor o </a:t>
            </a:r>
            <a:r>
              <a:rPr lang="en-US" sz="1200" dirty="0" err="1">
                <a:solidFill>
                  <a:srgbClr val="00B050"/>
                </a:solidFill>
                <a:latin typeface="Consolas" panose="020B0609020204030204" pitchFamily="49" charset="0"/>
              </a:rPr>
              <a:t>igual</a:t>
            </a:r>
            <a:r>
              <a:rPr lang="en-US" sz="1200" dirty="0">
                <a:solidFill>
                  <a:srgbClr val="00B050"/>
                </a:solidFill>
                <a:latin typeface="Consolas" panose="020B0609020204030204" pitchFamily="49" charset="0"/>
              </a:rPr>
              <a:t> que</a:t>
            </a:r>
          </a:p>
          <a:p>
            <a:r>
              <a:rPr lang="en-US" sz="1200" dirty="0">
                <a:solidFill>
                  <a:srgbClr val="0070C0"/>
                </a:solidFill>
                <a:latin typeface="Consolas" panose="020B0609020204030204" pitchFamily="49" charset="0"/>
              </a:rPr>
              <a:t>== 		</a:t>
            </a:r>
            <a:r>
              <a:rPr lang="en-US" sz="1200" dirty="0">
                <a:solidFill>
                  <a:srgbClr val="00B050"/>
                </a:solidFill>
                <a:latin typeface="Consolas" panose="020B0609020204030204" pitchFamily="49" charset="0"/>
              </a:rPr>
              <a:t># </a:t>
            </a:r>
            <a:r>
              <a:rPr lang="en-US" sz="1200" dirty="0" err="1">
                <a:solidFill>
                  <a:srgbClr val="00B050"/>
                </a:solidFill>
                <a:latin typeface="Consolas" panose="020B0609020204030204" pitchFamily="49" charset="0"/>
              </a:rPr>
              <a:t>igual</a:t>
            </a:r>
            <a:endParaRPr lang="en-US" sz="1200" dirty="0">
              <a:solidFill>
                <a:srgbClr val="00B050"/>
              </a:solidFill>
              <a:latin typeface="Consolas" panose="020B0609020204030204" pitchFamily="49" charset="0"/>
            </a:endParaRPr>
          </a:p>
          <a:p>
            <a:r>
              <a:rPr lang="en-US" sz="1200" dirty="0">
                <a:solidFill>
                  <a:srgbClr val="0070C0"/>
                </a:solidFill>
                <a:latin typeface="Consolas" panose="020B0609020204030204" pitchFamily="49" charset="0"/>
              </a:rPr>
              <a:t>!= 		</a:t>
            </a:r>
            <a:r>
              <a:rPr lang="en-US" sz="1200" dirty="0">
                <a:solidFill>
                  <a:srgbClr val="00B050"/>
                </a:solidFill>
                <a:latin typeface="Consolas" panose="020B0609020204030204" pitchFamily="49" charset="0"/>
              </a:rPr>
              <a:t># </a:t>
            </a:r>
            <a:r>
              <a:rPr lang="en-US" sz="1200" dirty="0" err="1">
                <a:solidFill>
                  <a:srgbClr val="00B050"/>
                </a:solidFill>
                <a:latin typeface="Consolas" panose="020B0609020204030204" pitchFamily="49" charset="0"/>
              </a:rPr>
              <a:t>distinto</a:t>
            </a:r>
            <a:endParaRPr lang="en-US" sz="1200" dirty="0">
              <a:solidFill>
                <a:srgbClr val="00B050"/>
              </a:solidFill>
              <a:latin typeface="Consolas" panose="020B0609020204030204" pitchFamily="49" charset="0"/>
            </a:endParaRPr>
          </a:p>
          <a:p>
            <a:r>
              <a:rPr lang="en-US" sz="1200" dirty="0">
                <a:solidFill>
                  <a:srgbClr val="0070C0"/>
                </a:solidFill>
                <a:latin typeface="Consolas" panose="020B0609020204030204" pitchFamily="49" charset="0"/>
              </a:rPr>
              <a:t>!x 		</a:t>
            </a:r>
            <a:r>
              <a:rPr lang="en-US" sz="1200" dirty="0">
                <a:solidFill>
                  <a:srgbClr val="00B050"/>
                </a:solidFill>
                <a:latin typeface="Consolas" panose="020B0609020204030204" pitchFamily="49" charset="0"/>
              </a:rPr>
              <a:t># NOT</a:t>
            </a:r>
          </a:p>
          <a:p>
            <a:r>
              <a:rPr lang="en-US" sz="1200" dirty="0">
                <a:solidFill>
                  <a:srgbClr val="0070C0"/>
                </a:solidFill>
                <a:latin typeface="Consolas" panose="020B0609020204030204" pitchFamily="49" charset="0"/>
              </a:rPr>
              <a:t>x | y 	</a:t>
            </a:r>
            <a:r>
              <a:rPr lang="en-US" sz="1200" dirty="0">
                <a:solidFill>
                  <a:srgbClr val="00B050"/>
                </a:solidFill>
                <a:latin typeface="Consolas" panose="020B0609020204030204" pitchFamily="49" charset="0"/>
              </a:rPr>
              <a:t># OR</a:t>
            </a:r>
          </a:p>
          <a:p>
            <a:r>
              <a:rPr lang="en-US" sz="1200" dirty="0">
                <a:solidFill>
                  <a:srgbClr val="0070C0"/>
                </a:solidFill>
                <a:latin typeface="Consolas" panose="020B0609020204030204" pitchFamily="49" charset="0"/>
              </a:rPr>
              <a:t>x &amp; y 	</a:t>
            </a:r>
            <a:r>
              <a:rPr lang="en-US" sz="1200" dirty="0">
                <a:solidFill>
                  <a:srgbClr val="00B050"/>
                </a:solidFill>
                <a:latin typeface="Consolas" panose="020B0609020204030204" pitchFamily="49" charset="0"/>
              </a:rPr>
              <a:t># AND</a:t>
            </a:r>
          </a:p>
          <a:p>
            <a:r>
              <a:rPr lang="en-US" sz="1200" dirty="0" err="1">
                <a:solidFill>
                  <a:srgbClr val="0070C0"/>
                </a:solidFill>
                <a:latin typeface="Consolas" panose="020B0609020204030204" pitchFamily="49" charset="0"/>
              </a:rPr>
              <a:t>isTRUE</a:t>
            </a:r>
            <a:r>
              <a:rPr lang="en-US" sz="1200" dirty="0">
                <a:solidFill>
                  <a:srgbClr val="0070C0"/>
                </a:solidFill>
                <a:latin typeface="Consolas" panose="020B0609020204030204" pitchFamily="49" charset="0"/>
              </a:rPr>
              <a:t>(x)	</a:t>
            </a:r>
            <a:r>
              <a:rPr lang="en-US" sz="1200" dirty="0">
                <a:solidFill>
                  <a:srgbClr val="00B050"/>
                </a:solidFill>
                <a:latin typeface="Consolas" panose="020B0609020204030204" pitchFamily="49" charset="0"/>
              </a:rPr>
              <a:t># </a:t>
            </a:r>
            <a:r>
              <a:rPr lang="en-US" sz="1200" dirty="0" err="1">
                <a:solidFill>
                  <a:srgbClr val="00B050"/>
                </a:solidFill>
                <a:latin typeface="Consolas" panose="020B0609020204030204" pitchFamily="49" charset="0"/>
              </a:rPr>
              <a:t>comprueba</a:t>
            </a:r>
            <a:r>
              <a:rPr lang="en-US" sz="1200" dirty="0">
                <a:solidFill>
                  <a:srgbClr val="00B050"/>
                </a:solidFill>
                <a:latin typeface="Consolas" panose="020B0609020204030204" pitchFamily="49" charset="0"/>
              </a:rPr>
              <a:t> </a:t>
            </a:r>
            <a:r>
              <a:rPr lang="en-US" sz="1200" dirty="0" err="1">
                <a:solidFill>
                  <a:srgbClr val="00B050"/>
                </a:solidFill>
                <a:latin typeface="Consolas" panose="020B0609020204030204" pitchFamily="49" charset="0"/>
              </a:rPr>
              <a:t>si</a:t>
            </a:r>
            <a:r>
              <a:rPr lang="en-US" sz="1200" dirty="0">
                <a:solidFill>
                  <a:srgbClr val="00B050"/>
                </a:solidFill>
                <a:latin typeface="Consolas" panose="020B0609020204030204" pitchFamily="49" charset="0"/>
              </a:rPr>
              <a:t> X </a:t>
            </a:r>
            <a:r>
              <a:rPr lang="en-US" sz="1200" dirty="0" err="1">
                <a:solidFill>
                  <a:srgbClr val="00B050"/>
                </a:solidFill>
                <a:latin typeface="Consolas" panose="020B0609020204030204" pitchFamily="49" charset="0"/>
              </a:rPr>
              <a:t>es</a:t>
            </a:r>
            <a:r>
              <a:rPr lang="en-US" sz="1200" dirty="0">
                <a:solidFill>
                  <a:srgbClr val="00B050"/>
                </a:solidFill>
                <a:latin typeface="Consolas" panose="020B0609020204030204" pitchFamily="49" charset="0"/>
              </a:rPr>
              <a:t> TRUE</a:t>
            </a:r>
            <a:endParaRPr lang="es-ES" sz="1200" dirty="0">
              <a:solidFill>
                <a:srgbClr val="00B050"/>
              </a:solidFill>
            </a:endParaRPr>
          </a:p>
        </p:txBody>
      </p:sp>
      <p:sp>
        <p:nvSpPr>
          <p:cNvPr id="6" name="Marcador de número de diapositiva 1">
            <a:extLst>
              <a:ext uri="{FF2B5EF4-FFF2-40B4-BE49-F238E27FC236}">
                <a16:creationId xmlns:a16="http://schemas.microsoft.com/office/drawing/2014/main" id="{7C5AFFF9-D311-49BD-AF97-8DB44C9EB7E6}"/>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38</a:t>
            </a:fld>
            <a:endParaRPr lang="en-US" sz="800" dirty="0">
              <a:solidFill>
                <a:prstClr val="black">
                  <a:tint val="75000"/>
                </a:prstClr>
              </a:solidFill>
            </a:endParaRPr>
          </a:p>
        </p:txBody>
      </p:sp>
    </p:spTree>
    <p:extLst>
      <p:ext uri="{BB962C8B-B14F-4D97-AF65-F5344CB8AC3E}">
        <p14:creationId xmlns:p14="http://schemas.microsoft.com/office/powerpoint/2010/main" val="3256247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917896" y="634820"/>
            <a:ext cx="7579493" cy="3334246"/>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Operadores de asignación</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Pero a la hora de llamar a funciones poseen diferencias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Como convenio, para asignar valores a variables es preferible ‘&lt;-’ ya que el ‘=‘ se suele utilizar para dar valores a los parámetros de las funciones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La asignación ‘&lt;&lt;-’ se utiliza dentro de funciones, para modificar valores de variables ya existentes en entornos fuera de la función.</a:t>
            </a:r>
          </a:p>
          <a:p>
            <a:pPr marL="628650" lvl="1" indent="-171450">
              <a:lnSpc>
                <a:spcPts val="1275"/>
              </a:lnSpc>
              <a:buFont typeface="Arial" panose="020B0604020202020204" pitchFamily="34" charset="0"/>
              <a:buChar char="•"/>
              <a:defRPr/>
            </a:pPr>
            <a:r>
              <a:rPr lang="es-ES" sz="1400" dirty="0">
                <a:cs typeface="Lato Light"/>
              </a:rPr>
              <a:t>Si la variable ya existe: Cambia su valor</a:t>
            </a:r>
          </a:p>
          <a:p>
            <a:pPr marL="628650" lvl="1" indent="-171450">
              <a:lnSpc>
                <a:spcPts val="1275"/>
              </a:lnSpc>
              <a:buFont typeface="Arial" panose="020B0604020202020204" pitchFamily="34" charset="0"/>
              <a:buChar char="•"/>
              <a:defRPr/>
            </a:pPr>
            <a:r>
              <a:rPr lang="es-ES" sz="1400" dirty="0">
                <a:cs typeface="Lato Light"/>
              </a:rPr>
              <a:t>Si la variable no existe: Crea una variable global con el valor</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Operadores</a:t>
            </a:r>
          </a:p>
        </p:txBody>
      </p:sp>
      <p:sp>
        <p:nvSpPr>
          <p:cNvPr id="3" name="Rectángulo 2">
            <a:extLst>
              <a:ext uri="{FF2B5EF4-FFF2-40B4-BE49-F238E27FC236}">
                <a16:creationId xmlns:a16="http://schemas.microsoft.com/office/drawing/2014/main" id="{B11FED89-B80D-4644-9A94-A55F2AE0C438}"/>
              </a:ext>
            </a:extLst>
          </p:cNvPr>
          <p:cNvSpPr/>
          <p:nvPr/>
        </p:nvSpPr>
        <p:spPr>
          <a:xfrm>
            <a:off x="2421642" y="768845"/>
            <a:ext cx="4572000" cy="830997"/>
          </a:xfrm>
          <a:prstGeom prst="rect">
            <a:avLst/>
          </a:prstGeom>
        </p:spPr>
        <p:txBody>
          <a:bodyPr>
            <a:spAutoFit/>
          </a:bodyPr>
          <a:lstStyle/>
          <a:p>
            <a:r>
              <a:rPr lang="en-US" sz="1200" dirty="0">
                <a:solidFill>
                  <a:srgbClr val="0070C0"/>
                </a:solidFill>
                <a:latin typeface="Consolas" panose="020B0609020204030204" pitchFamily="49" charset="0"/>
              </a:rPr>
              <a:t>v1 &lt;- c(3,1,TRUE,"word")</a:t>
            </a:r>
          </a:p>
          <a:p>
            <a:r>
              <a:rPr lang="en-US" sz="1200" dirty="0">
                <a:solidFill>
                  <a:srgbClr val="0070C0"/>
                </a:solidFill>
                <a:latin typeface="Consolas" panose="020B0609020204030204" pitchFamily="49" charset="0"/>
              </a:rPr>
              <a:t>v2 &lt;&lt;- c(3,1,TRUE,"word")</a:t>
            </a:r>
          </a:p>
          <a:p>
            <a:r>
              <a:rPr lang="en-US" sz="1200" dirty="0">
                <a:solidFill>
                  <a:srgbClr val="0070C0"/>
                </a:solidFill>
                <a:latin typeface="Consolas" panose="020B0609020204030204" pitchFamily="49" charset="0"/>
              </a:rPr>
              <a:t>v3 = c(3,1,TRUE,"word")</a:t>
            </a:r>
          </a:p>
          <a:p>
            <a:r>
              <a:rPr lang="en-US" sz="1200" dirty="0">
                <a:solidFill>
                  <a:srgbClr val="0070C0"/>
                </a:solidFill>
                <a:latin typeface="Consolas" panose="020B0609020204030204" pitchFamily="49" charset="0"/>
              </a:rPr>
              <a:t>(v1 == v2) &amp; (v2 == v3)</a:t>
            </a:r>
            <a:endParaRPr lang="es-ES" sz="1200" dirty="0">
              <a:solidFill>
                <a:srgbClr val="00B050"/>
              </a:solidFill>
            </a:endParaRPr>
          </a:p>
        </p:txBody>
      </p:sp>
      <p:sp>
        <p:nvSpPr>
          <p:cNvPr id="6" name="Rectángulo 5">
            <a:extLst>
              <a:ext uri="{FF2B5EF4-FFF2-40B4-BE49-F238E27FC236}">
                <a16:creationId xmlns:a16="http://schemas.microsoft.com/office/drawing/2014/main" id="{700C4BA5-3AB2-4A94-B237-43F0A0F74557}"/>
              </a:ext>
            </a:extLst>
          </p:cNvPr>
          <p:cNvSpPr/>
          <p:nvPr/>
        </p:nvSpPr>
        <p:spPr>
          <a:xfrm>
            <a:off x="2421642" y="1888978"/>
            <a:ext cx="4572000" cy="461665"/>
          </a:xfrm>
          <a:prstGeom prst="rect">
            <a:avLst/>
          </a:prstGeom>
        </p:spPr>
        <p:txBody>
          <a:bodyPr>
            <a:spAutoFit/>
          </a:bodyPr>
          <a:lstStyle/>
          <a:p>
            <a:r>
              <a:rPr lang="en-US" sz="1200" dirty="0">
                <a:solidFill>
                  <a:srgbClr val="0070C0"/>
                </a:solidFill>
                <a:latin typeface="Consolas" panose="020B0609020204030204" pitchFamily="49" charset="0"/>
              </a:rPr>
              <a:t>mean (x = 1:10) </a:t>
            </a:r>
            <a:r>
              <a:rPr lang="en-US" sz="1200" dirty="0">
                <a:solidFill>
                  <a:srgbClr val="00B050"/>
                </a:solidFill>
                <a:latin typeface="Consolas" panose="020B0609020204030204" pitchFamily="49" charset="0"/>
              </a:rPr>
              <a:t>#no </a:t>
            </a:r>
            <a:r>
              <a:rPr lang="en-US" sz="1200" dirty="0" err="1">
                <a:solidFill>
                  <a:srgbClr val="00B050"/>
                </a:solidFill>
                <a:latin typeface="Consolas" panose="020B0609020204030204" pitchFamily="49" charset="0"/>
              </a:rPr>
              <a:t>guarda</a:t>
            </a:r>
            <a:r>
              <a:rPr lang="en-US" sz="1200" dirty="0">
                <a:solidFill>
                  <a:srgbClr val="00B050"/>
                </a:solidFill>
                <a:latin typeface="Consolas" panose="020B0609020204030204" pitchFamily="49" charset="0"/>
              </a:rPr>
              <a:t> x </a:t>
            </a:r>
            <a:r>
              <a:rPr lang="en-US" sz="1200" dirty="0" err="1">
                <a:solidFill>
                  <a:srgbClr val="00B050"/>
                </a:solidFill>
                <a:latin typeface="Consolas" panose="020B0609020204030204" pitchFamily="49" charset="0"/>
              </a:rPr>
              <a:t>en</a:t>
            </a:r>
            <a:r>
              <a:rPr lang="en-US" sz="1200" dirty="0">
                <a:solidFill>
                  <a:srgbClr val="00B050"/>
                </a:solidFill>
                <a:latin typeface="Consolas" panose="020B0609020204030204" pitchFamily="49" charset="0"/>
              </a:rPr>
              <a:t> el workspace</a:t>
            </a:r>
          </a:p>
          <a:p>
            <a:r>
              <a:rPr lang="en-US" sz="1200" dirty="0">
                <a:solidFill>
                  <a:srgbClr val="0070C0"/>
                </a:solidFill>
                <a:latin typeface="Consolas" panose="020B0609020204030204" pitchFamily="49" charset="0"/>
              </a:rPr>
              <a:t>mean (x &lt;-1:10) </a:t>
            </a:r>
            <a:r>
              <a:rPr lang="en-US" sz="1200" dirty="0">
                <a:solidFill>
                  <a:srgbClr val="00B050"/>
                </a:solidFill>
                <a:latin typeface="Consolas" panose="020B0609020204030204" pitchFamily="49" charset="0"/>
              </a:rPr>
              <a:t>#</a:t>
            </a:r>
            <a:r>
              <a:rPr lang="en-US" sz="1200" dirty="0" err="1">
                <a:solidFill>
                  <a:srgbClr val="00B050"/>
                </a:solidFill>
                <a:latin typeface="Consolas" panose="020B0609020204030204" pitchFamily="49" charset="0"/>
              </a:rPr>
              <a:t>guarda</a:t>
            </a:r>
            <a:r>
              <a:rPr lang="en-US" sz="1200" dirty="0">
                <a:solidFill>
                  <a:srgbClr val="00B050"/>
                </a:solidFill>
                <a:latin typeface="Consolas" panose="020B0609020204030204" pitchFamily="49" charset="0"/>
              </a:rPr>
              <a:t> x </a:t>
            </a:r>
            <a:r>
              <a:rPr lang="en-US" sz="1200" dirty="0" err="1">
                <a:solidFill>
                  <a:srgbClr val="00B050"/>
                </a:solidFill>
                <a:latin typeface="Consolas" panose="020B0609020204030204" pitchFamily="49" charset="0"/>
              </a:rPr>
              <a:t>en</a:t>
            </a:r>
            <a:r>
              <a:rPr lang="en-US" sz="1200" dirty="0">
                <a:solidFill>
                  <a:srgbClr val="00B050"/>
                </a:solidFill>
                <a:latin typeface="Consolas" panose="020B0609020204030204" pitchFamily="49" charset="0"/>
              </a:rPr>
              <a:t> el workspace</a:t>
            </a:r>
            <a:endParaRPr lang="es-ES" sz="1200" dirty="0">
              <a:solidFill>
                <a:srgbClr val="00B050"/>
              </a:solidFill>
            </a:endParaRPr>
          </a:p>
        </p:txBody>
      </p:sp>
      <p:sp>
        <p:nvSpPr>
          <p:cNvPr id="2" name="Rectángulo 1">
            <a:extLst>
              <a:ext uri="{FF2B5EF4-FFF2-40B4-BE49-F238E27FC236}">
                <a16:creationId xmlns:a16="http://schemas.microsoft.com/office/drawing/2014/main" id="{A02D0BB9-311F-48E0-B79B-934A2F1FE358}"/>
              </a:ext>
            </a:extLst>
          </p:cNvPr>
          <p:cNvSpPr/>
          <p:nvPr/>
        </p:nvSpPr>
        <p:spPr>
          <a:xfrm>
            <a:off x="1365069" y="3685176"/>
            <a:ext cx="4572000" cy="738664"/>
          </a:xfrm>
          <a:prstGeom prst="rect">
            <a:avLst/>
          </a:prstGeom>
        </p:spPr>
        <p:txBody>
          <a:bodyPr>
            <a:spAutoFit/>
          </a:bodyPr>
          <a:lstStyle/>
          <a:p>
            <a:r>
              <a:rPr lang="es-ES" sz="1400" dirty="0">
                <a:solidFill>
                  <a:srgbClr val="0070C0"/>
                </a:solidFill>
                <a:latin typeface="Consolas" panose="020B0609020204030204" pitchFamily="49" charset="0"/>
                <a:cs typeface="Consolas" panose="020B0609020204030204" pitchFamily="49" charset="0"/>
              </a:rPr>
              <a:t>a &lt;- 1;</a:t>
            </a:r>
          </a:p>
          <a:p>
            <a:r>
              <a:rPr lang="es-ES" sz="1400" dirty="0">
                <a:solidFill>
                  <a:srgbClr val="0070C0"/>
                </a:solidFill>
                <a:latin typeface="Consolas" panose="020B0609020204030204" pitchFamily="49" charset="0"/>
                <a:cs typeface="Consolas" panose="020B0609020204030204" pitchFamily="49" charset="0"/>
              </a:rPr>
              <a:t>f &lt;- </a:t>
            </a:r>
            <a:r>
              <a:rPr lang="es-ES" sz="1400" dirty="0" err="1">
                <a:solidFill>
                  <a:srgbClr val="0070C0"/>
                </a:solidFill>
                <a:latin typeface="Consolas" panose="020B0609020204030204" pitchFamily="49" charset="0"/>
                <a:cs typeface="Consolas" panose="020B0609020204030204" pitchFamily="49" charset="0"/>
              </a:rPr>
              <a:t>function</a:t>
            </a:r>
            <a:r>
              <a:rPr lang="es-ES" sz="1400" dirty="0">
                <a:solidFill>
                  <a:srgbClr val="0070C0"/>
                </a:solidFill>
                <a:latin typeface="Consolas" panose="020B0609020204030204" pitchFamily="49" charset="0"/>
                <a:cs typeface="Consolas" panose="020B0609020204030204" pitchFamily="49" charset="0"/>
              </a:rPr>
              <a:t>(){a &lt;- 2}</a:t>
            </a:r>
          </a:p>
          <a:p>
            <a:r>
              <a:rPr lang="es-ES" sz="1400" dirty="0">
                <a:solidFill>
                  <a:srgbClr val="0070C0"/>
                </a:solidFill>
                <a:latin typeface="Consolas" panose="020B0609020204030204" pitchFamily="49" charset="0"/>
                <a:cs typeface="Consolas" panose="020B0609020204030204" pitchFamily="49" charset="0"/>
              </a:rPr>
              <a:t>f();a; </a:t>
            </a:r>
            <a:r>
              <a:rPr lang="es-ES" sz="1400" dirty="0">
                <a:solidFill>
                  <a:srgbClr val="00B050"/>
                </a:solidFill>
                <a:latin typeface="Consolas" panose="020B0609020204030204" pitchFamily="49" charset="0"/>
                <a:cs typeface="Consolas" panose="020B0609020204030204" pitchFamily="49" charset="0"/>
              </a:rPr>
              <a:t>#a=1</a:t>
            </a:r>
          </a:p>
        </p:txBody>
      </p:sp>
      <p:sp>
        <p:nvSpPr>
          <p:cNvPr id="4" name="Rectángulo 3">
            <a:extLst>
              <a:ext uri="{FF2B5EF4-FFF2-40B4-BE49-F238E27FC236}">
                <a16:creationId xmlns:a16="http://schemas.microsoft.com/office/drawing/2014/main" id="{26E2AFB9-E794-4B77-9B06-910194281AF0}"/>
              </a:ext>
            </a:extLst>
          </p:cNvPr>
          <p:cNvSpPr/>
          <p:nvPr/>
        </p:nvSpPr>
        <p:spPr>
          <a:xfrm>
            <a:off x="4323806" y="3685610"/>
            <a:ext cx="4572000" cy="738664"/>
          </a:xfrm>
          <a:prstGeom prst="rect">
            <a:avLst/>
          </a:prstGeom>
        </p:spPr>
        <p:txBody>
          <a:bodyPr>
            <a:spAutoFit/>
          </a:bodyPr>
          <a:lstStyle/>
          <a:p>
            <a:r>
              <a:rPr lang="es-ES" sz="1400" dirty="0">
                <a:solidFill>
                  <a:srgbClr val="0070C0"/>
                </a:solidFill>
                <a:latin typeface="Consolas" panose="020B0609020204030204" pitchFamily="49" charset="0"/>
                <a:cs typeface="Consolas" panose="020B0609020204030204" pitchFamily="49" charset="0"/>
              </a:rPr>
              <a:t>a &lt;- 1;</a:t>
            </a:r>
          </a:p>
          <a:p>
            <a:r>
              <a:rPr lang="es-ES" sz="1400" dirty="0">
                <a:solidFill>
                  <a:srgbClr val="0070C0"/>
                </a:solidFill>
                <a:latin typeface="Consolas" panose="020B0609020204030204" pitchFamily="49" charset="0"/>
                <a:cs typeface="Consolas" panose="020B0609020204030204" pitchFamily="49" charset="0"/>
              </a:rPr>
              <a:t>f &lt;- </a:t>
            </a:r>
            <a:r>
              <a:rPr lang="es-ES" sz="1400" dirty="0" err="1">
                <a:solidFill>
                  <a:srgbClr val="0070C0"/>
                </a:solidFill>
                <a:latin typeface="Consolas" panose="020B0609020204030204" pitchFamily="49" charset="0"/>
                <a:cs typeface="Consolas" panose="020B0609020204030204" pitchFamily="49" charset="0"/>
              </a:rPr>
              <a:t>function</a:t>
            </a:r>
            <a:r>
              <a:rPr lang="es-ES" sz="1400" dirty="0">
                <a:solidFill>
                  <a:srgbClr val="0070C0"/>
                </a:solidFill>
                <a:latin typeface="Consolas" panose="020B0609020204030204" pitchFamily="49" charset="0"/>
                <a:cs typeface="Consolas" panose="020B0609020204030204" pitchFamily="49" charset="0"/>
              </a:rPr>
              <a:t>(){a &lt;&lt;- 2}</a:t>
            </a:r>
          </a:p>
          <a:p>
            <a:r>
              <a:rPr lang="es-ES" sz="1400" dirty="0">
                <a:solidFill>
                  <a:srgbClr val="0070C0"/>
                </a:solidFill>
                <a:latin typeface="Consolas" panose="020B0609020204030204" pitchFamily="49" charset="0"/>
                <a:cs typeface="Consolas" panose="020B0609020204030204" pitchFamily="49" charset="0"/>
              </a:rPr>
              <a:t>f();a; </a:t>
            </a:r>
            <a:r>
              <a:rPr lang="es-ES" sz="1400" dirty="0">
                <a:solidFill>
                  <a:srgbClr val="00B050"/>
                </a:solidFill>
                <a:latin typeface="Consolas" panose="020B0609020204030204" pitchFamily="49" charset="0"/>
                <a:cs typeface="Consolas" panose="020B0609020204030204" pitchFamily="49" charset="0"/>
              </a:rPr>
              <a:t>#a=2</a:t>
            </a:r>
          </a:p>
        </p:txBody>
      </p:sp>
      <p:sp>
        <p:nvSpPr>
          <p:cNvPr id="8" name="Marcador de número de diapositiva 1">
            <a:extLst>
              <a:ext uri="{FF2B5EF4-FFF2-40B4-BE49-F238E27FC236}">
                <a16:creationId xmlns:a16="http://schemas.microsoft.com/office/drawing/2014/main" id="{C59B79D1-40A7-400E-A265-3C3C4CF84AE0}"/>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39</a:t>
            </a:fld>
            <a:endParaRPr lang="en-US" sz="800" dirty="0">
              <a:solidFill>
                <a:prstClr val="black">
                  <a:tint val="75000"/>
                </a:prstClr>
              </a:solidFill>
            </a:endParaRPr>
          </a:p>
        </p:txBody>
      </p:sp>
    </p:spTree>
    <p:extLst>
      <p:ext uri="{BB962C8B-B14F-4D97-AF65-F5344CB8AC3E}">
        <p14:creationId xmlns:p14="http://schemas.microsoft.com/office/powerpoint/2010/main" val="202912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48640" y="219347"/>
            <a:ext cx="8196943" cy="585763"/>
          </a:xfrm>
        </p:spPr>
        <p:txBody>
          <a:bodyPr/>
          <a:lstStyle/>
          <a:p>
            <a:r>
              <a:rPr lang="es-ES" sz="1800" dirty="0" err="1"/>
              <a:t>RStudio</a:t>
            </a:r>
            <a:r>
              <a:rPr lang="es-ES" sz="1800" dirty="0"/>
              <a:t> es el IDE de referencia para el desarrollo de programación en R, siendo muy amigable para el usuario y cómodo para trabajar</a:t>
            </a:r>
          </a:p>
        </p:txBody>
      </p:sp>
      <p:pic>
        <p:nvPicPr>
          <p:cNvPr id="6" name="Imagen 5"/>
          <p:cNvPicPr>
            <a:picLocks noChangeAspect="1"/>
          </p:cNvPicPr>
          <p:nvPr/>
        </p:nvPicPr>
        <p:blipFill>
          <a:blip r:embed="rId2"/>
          <a:stretch>
            <a:fillRect/>
          </a:stretch>
        </p:blipFill>
        <p:spPr>
          <a:xfrm>
            <a:off x="1704268" y="947553"/>
            <a:ext cx="6584245" cy="3702136"/>
          </a:xfrm>
          <a:prstGeom prst="rect">
            <a:avLst/>
          </a:prstGeom>
        </p:spPr>
      </p:pic>
      <p:sp>
        <p:nvSpPr>
          <p:cNvPr id="2" name="Marcador de número de diapositiva 1"/>
          <p:cNvSpPr>
            <a:spLocks noGrp="1"/>
          </p:cNvSpPr>
          <p:nvPr>
            <p:ph type="sldNum" sz="quarter" idx="4"/>
          </p:nvPr>
        </p:nvSpPr>
        <p:spPr/>
        <p:txBody>
          <a:bodyPr/>
          <a:lstStyle/>
          <a:p>
            <a:fld id="{D60D1EDE-7116-2443-9BDD-368CE5B37660}" type="slidenum">
              <a:rPr lang="en-US" smtClean="0">
                <a:solidFill>
                  <a:prstClr val="black">
                    <a:tint val="75000"/>
                  </a:prstClr>
                </a:solidFill>
              </a:rPr>
              <a:pPr/>
              <a:t>4</a:t>
            </a:fld>
            <a:endParaRPr lang="en-US" dirty="0">
              <a:solidFill>
                <a:prstClr val="black">
                  <a:tint val="75000"/>
                </a:prstClr>
              </a:solidFill>
            </a:endParaRPr>
          </a:p>
        </p:txBody>
      </p:sp>
      <p:pic>
        <p:nvPicPr>
          <p:cNvPr id="7" name="Picture 2" descr="Resultado de imagen de R STUDIO logo">
            <a:extLst>
              <a:ext uri="{FF2B5EF4-FFF2-40B4-BE49-F238E27FC236}">
                <a16:creationId xmlns:a16="http://schemas.microsoft.com/office/drawing/2014/main" id="{CF48E21D-AA1E-4E6D-94BE-A5BFAF1431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0" t="21277" r="65629"/>
          <a:stretch/>
        </p:blipFill>
        <p:spPr bwMode="auto">
          <a:xfrm>
            <a:off x="97971" y="2024743"/>
            <a:ext cx="1371166" cy="126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836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b="1" dirty="0">
                <a:latin typeface="Raleway" panose="020B0003030101060003" pitchFamily="34" charset="0"/>
              </a:rPr>
              <a:t>If, </a:t>
            </a:r>
            <a:r>
              <a:rPr lang="en-US" b="1" dirty="0" err="1">
                <a:latin typeface="Raleway" panose="020B0003030101060003" pitchFamily="34" charset="0"/>
              </a:rPr>
              <a:t>elseif</a:t>
            </a:r>
            <a:r>
              <a:rPr lang="en-US" b="1"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46D344DB-0BDE-422A-AA7E-C0F500083CD6}"/>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40</a:t>
            </a:fld>
            <a:endParaRPr lang="en-US" dirty="0">
              <a:solidFill>
                <a:prstClr val="black">
                  <a:tint val="75000"/>
                </a:prstClr>
              </a:solidFill>
            </a:endParaRPr>
          </a:p>
        </p:txBody>
      </p:sp>
    </p:spTree>
    <p:extLst>
      <p:ext uri="{BB962C8B-B14F-4D97-AF65-F5344CB8AC3E}">
        <p14:creationId xmlns:p14="http://schemas.microsoft.com/office/powerpoint/2010/main" val="611653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29">
            <a:extLst>
              <a:ext uri="{FF2B5EF4-FFF2-40B4-BE49-F238E27FC236}">
                <a16:creationId xmlns:a16="http://schemas.microsoft.com/office/drawing/2014/main" id="{8E531E24-098B-470A-A231-86F925AF1E5A}"/>
              </a:ext>
            </a:extLst>
          </p:cNvPr>
          <p:cNvSpPr txBox="1"/>
          <p:nvPr/>
        </p:nvSpPr>
        <p:spPr>
          <a:xfrm>
            <a:off x="539074" y="902890"/>
            <a:ext cx="1002344" cy="500137"/>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err="1">
                <a:cs typeface="Lato Light"/>
              </a:rPr>
              <a:t>If</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If</a:t>
            </a:r>
            <a:r>
              <a:rPr lang="es-ES" sz="1800" dirty="0"/>
              <a:t>, </a:t>
            </a:r>
            <a:r>
              <a:rPr lang="es-ES" sz="1800" dirty="0" err="1"/>
              <a:t>else</a:t>
            </a:r>
            <a:r>
              <a:rPr lang="es-ES" sz="1800" dirty="0"/>
              <a:t> </a:t>
            </a:r>
            <a:r>
              <a:rPr lang="es-ES" sz="1800" dirty="0" err="1"/>
              <a:t>if</a:t>
            </a:r>
            <a:r>
              <a:rPr lang="es-ES" sz="1800" dirty="0"/>
              <a:t>, </a:t>
            </a:r>
            <a:r>
              <a:rPr lang="es-ES" sz="1800" dirty="0" err="1"/>
              <a:t>else</a:t>
            </a:r>
            <a:endParaRPr lang="es-ES" sz="1800" dirty="0"/>
          </a:p>
        </p:txBody>
      </p:sp>
      <p:sp>
        <p:nvSpPr>
          <p:cNvPr id="3" name="Rectángulo 2">
            <a:extLst>
              <a:ext uri="{FF2B5EF4-FFF2-40B4-BE49-F238E27FC236}">
                <a16:creationId xmlns:a16="http://schemas.microsoft.com/office/drawing/2014/main" id="{B11FED89-B80D-4644-9A94-A55F2AE0C438}"/>
              </a:ext>
            </a:extLst>
          </p:cNvPr>
          <p:cNvSpPr/>
          <p:nvPr/>
        </p:nvSpPr>
        <p:spPr>
          <a:xfrm>
            <a:off x="457202" y="1032982"/>
            <a:ext cx="4572000" cy="1200329"/>
          </a:xfrm>
          <a:prstGeom prst="rect">
            <a:avLst/>
          </a:prstGeom>
        </p:spPr>
        <p:txBody>
          <a:bodyPr>
            <a:spAutoFit/>
          </a:bodyPr>
          <a:lstStyle/>
          <a:p>
            <a:r>
              <a:rPr lang="en-US" sz="1200" dirty="0">
                <a:solidFill>
                  <a:srgbClr val="0070C0"/>
                </a:solidFill>
                <a:latin typeface="Consolas" panose="020B0609020204030204" pitchFamily="49" charset="0"/>
              </a:rPr>
              <a:t>x &lt;- 3.1416;</a:t>
            </a:r>
          </a:p>
          <a:p>
            <a:endParaRPr lang="en-US" sz="12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if(</a:t>
            </a:r>
            <a:r>
              <a:rPr lang="en-US" sz="1200" dirty="0" err="1">
                <a:solidFill>
                  <a:srgbClr val="0070C0"/>
                </a:solidFill>
                <a:latin typeface="Consolas" panose="020B0609020204030204" pitchFamily="49" charset="0"/>
              </a:rPr>
              <a:t>is.integer</a:t>
            </a:r>
            <a:r>
              <a:rPr lang="en-US" sz="1200" dirty="0">
                <a:solidFill>
                  <a:srgbClr val="0070C0"/>
                </a:solidFill>
                <a:latin typeface="Consolas" panose="020B0609020204030204" pitchFamily="49" charset="0"/>
              </a:rPr>
              <a:t>(x))</a:t>
            </a:r>
          </a:p>
          <a:p>
            <a:r>
              <a:rPr lang="en-US" sz="1200" dirty="0">
                <a:solidFill>
                  <a:srgbClr val="0070C0"/>
                </a:solidFill>
                <a:latin typeface="Consolas" panose="020B0609020204030204" pitchFamily="49" charset="0"/>
              </a:rPr>
              <a:t>{</a:t>
            </a:r>
          </a:p>
          <a:p>
            <a:r>
              <a:rPr lang="en-US" sz="1200" dirty="0">
                <a:solidFill>
                  <a:srgbClr val="0070C0"/>
                </a:solidFill>
                <a:latin typeface="Consolas" panose="020B0609020204030204" pitchFamily="49" charset="0"/>
              </a:rPr>
              <a:t>print("X is an Integer")</a:t>
            </a:r>
          </a:p>
          <a:p>
            <a:r>
              <a:rPr lang="en-US" sz="1200" dirty="0">
                <a:solidFill>
                  <a:srgbClr val="0070C0"/>
                </a:solidFill>
                <a:latin typeface="Consolas" panose="020B0609020204030204" pitchFamily="49" charset="0"/>
              </a:rPr>
              <a:t>}</a:t>
            </a:r>
            <a:endParaRPr lang="es-ES" sz="1200" dirty="0">
              <a:solidFill>
                <a:srgbClr val="00B050"/>
              </a:solidFill>
            </a:endParaRPr>
          </a:p>
        </p:txBody>
      </p:sp>
      <p:sp>
        <p:nvSpPr>
          <p:cNvPr id="2" name="Rectángulo 1">
            <a:extLst>
              <a:ext uri="{FF2B5EF4-FFF2-40B4-BE49-F238E27FC236}">
                <a16:creationId xmlns:a16="http://schemas.microsoft.com/office/drawing/2014/main" id="{D2A2C3E9-ADC7-41D8-BF07-9DFCF2DE48AF}"/>
              </a:ext>
            </a:extLst>
          </p:cNvPr>
          <p:cNvSpPr/>
          <p:nvPr/>
        </p:nvSpPr>
        <p:spPr>
          <a:xfrm>
            <a:off x="3024051" y="1032982"/>
            <a:ext cx="2991395" cy="1384995"/>
          </a:xfrm>
          <a:prstGeom prst="rect">
            <a:avLst/>
          </a:prstGeom>
        </p:spPr>
        <p:txBody>
          <a:bodyPr wrap="square">
            <a:spAutoFit/>
          </a:bodyPr>
          <a:lstStyle/>
          <a:p>
            <a:r>
              <a:rPr lang="es-ES" sz="1200" dirty="0">
                <a:solidFill>
                  <a:srgbClr val="0070C0"/>
                </a:solidFill>
                <a:latin typeface="Consolas" panose="020B0609020204030204" pitchFamily="49" charset="0"/>
              </a:rPr>
              <a:t>x &lt;- 3.1416;</a:t>
            </a:r>
          </a:p>
          <a:p>
            <a:endParaRPr lang="es-ES" sz="1200" dirty="0">
              <a:solidFill>
                <a:srgbClr val="0070C0"/>
              </a:solidFill>
              <a:latin typeface="Consolas" panose="020B0609020204030204" pitchFamily="49" charset="0"/>
            </a:endParaRPr>
          </a:p>
          <a:p>
            <a:r>
              <a:rPr lang="es-ES" sz="1200" dirty="0" err="1">
                <a:solidFill>
                  <a:srgbClr val="0070C0"/>
                </a:solidFill>
                <a:latin typeface="Consolas" panose="020B0609020204030204" pitchFamily="49" charset="0"/>
              </a:rPr>
              <a:t>if</a:t>
            </a:r>
            <a:r>
              <a:rPr lang="es-ES" sz="1200" dirty="0">
                <a:solidFill>
                  <a:srgbClr val="0070C0"/>
                </a:solidFill>
                <a:latin typeface="Consolas" panose="020B0609020204030204" pitchFamily="49" charset="0"/>
              </a:rPr>
              <a:t>(</a:t>
            </a:r>
            <a:r>
              <a:rPr lang="es-ES" sz="1200" dirty="0" err="1">
                <a:solidFill>
                  <a:srgbClr val="0070C0"/>
                </a:solidFill>
                <a:latin typeface="Consolas" panose="020B0609020204030204" pitchFamily="49" charset="0"/>
              </a:rPr>
              <a:t>is.integer</a:t>
            </a:r>
            <a:r>
              <a:rPr lang="es-ES" sz="1200" dirty="0">
                <a:solidFill>
                  <a:srgbClr val="0070C0"/>
                </a:solidFill>
                <a:latin typeface="Consolas" panose="020B0609020204030204" pitchFamily="49" charset="0"/>
              </a:rPr>
              <a:t>(x)){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("X </a:t>
            </a:r>
            <a:r>
              <a:rPr lang="es-ES" sz="1200" dirty="0" err="1">
                <a:solidFill>
                  <a:srgbClr val="0070C0"/>
                </a:solidFill>
                <a:latin typeface="Consolas" panose="020B0609020204030204" pitchFamily="49" charset="0"/>
              </a:rPr>
              <a:t>is</a:t>
            </a:r>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an</a:t>
            </a:r>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Integer</a:t>
            </a:r>
            <a:r>
              <a:rPr lang="es-ES" sz="1200" dirty="0">
                <a:solidFill>
                  <a:srgbClr val="0070C0"/>
                </a:solidFill>
                <a:latin typeface="Consolas" panose="020B0609020204030204" pitchFamily="49" charset="0"/>
              </a:rPr>
              <a:t>") </a:t>
            </a:r>
          </a:p>
          <a:p>
            <a:r>
              <a:rPr lang="en-US" sz="1200" dirty="0">
                <a:solidFill>
                  <a:srgbClr val="0070C0"/>
                </a:solidFill>
                <a:latin typeface="Consolas" panose="020B0609020204030204" pitchFamily="49" charset="0"/>
              </a:rPr>
              <a:t>} else{ </a:t>
            </a:r>
          </a:p>
          <a:p>
            <a:r>
              <a:rPr lang="en-US" sz="1200" dirty="0">
                <a:solidFill>
                  <a:srgbClr val="0070C0"/>
                </a:solidFill>
                <a:latin typeface="Consolas" panose="020B0609020204030204" pitchFamily="49" charset="0"/>
              </a:rPr>
              <a:t>print("X is not an Integer")</a:t>
            </a:r>
          </a:p>
          <a:p>
            <a:r>
              <a:rPr lang="en-US" sz="1200" dirty="0">
                <a:solidFill>
                  <a:srgbClr val="0070C0"/>
                </a:solidFill>
                <a:latin typeface="Consolas" panose="020B0609020204030204" pitchFamily="49" charset="0"/>
              </a:rPr>
              <a:t>} </a:t>
            </a:r>
            <a:endParaRPr lang="es-ES" sz="1200" dirty="0">
              <a:solidFill>
                <a:srgbClr val="0070C0"/>
              </a:solidFill>
              <a:latin typeface="Consolas" panose="020B0609020204030204" pitchFamily="49" charset="0"/>
            </a:endParaRPr>
          </a:p>
        </p:txBody>
      </p:sp>
      <p:sp>
        <p:nvSpPr>
          <p:cNvPr id="7" name="TextBox 129">
            <a:extLst>
              <a:ext uri="{FF2B5EF4-FFF2-40B4-BE49-F238E27FC236}">
                <a16:creationId xmlns:a16="http://schemas.microsoft.com/office/drawing/2014/main" id="{F10AD67E-5B15-4C38-B0C5-12D764012A68}"/>
              </a:ext>
            </a:extLst>
          </p:cNvPr>
          <p:cNvSpPr txBox="1"/>
          <p:nvPr/>
        </p:nvSpPr>
        <p:spPr>
          <a:xfrm>
            <a:off x="3105923" y="902890"/>
            <a:ext cx="1002344" cy="500137"/>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err="1">
                <a:cs typeface="Lato Light"/>
              </a:rPr>
              <a:t>If</a:t>
            </a:r>
            <a:r>
              <a:rPr lang="es-ES" sz="1400" dirty="0">
                <a:cs typeface="Lato Light"/>
              </a:rPr>
              <a:t>, </a:t>
            </a:r>
            <a:r>
              <a:rPr lang="es-ES" sz="1400" dirty="0" err="1">
                <a:cs typeface="Lato Light"/>
              </a:rPr>
              <a:t>else</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9" name="TextBox 129">
            <a:extLst>
              <a:ext uri="{FF2B5EF4-FFF2-40B4-BE49-F238E27FC236}">
                <a16:creationId xmlns:a16="http://schemas.microsoft.com/office/drawing/2014/main" id="{6175273F-C381-4AC4-85EE-7F8116A41A25}"/>
              </a:ext>
            </a:extLst>
          </p:cNvPr>
          <p:cNvSpPr txBox="1"/>
          <p:nvPr/>
        </p:nvSpPr>
        <p:spPr>
          <a:xfrm>
            <a:off x="5741580" y="902889"/>
            <a:ext cx="1456054" cy="500137"/>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err="1">
                <a:cs typeface="Lato Light"/>
              </a:rPr>
              <a:t>If</a:t>
            </a:r>
            <a:r>
              <a:rPr lang="es-ES" sz="1400" dirty="0">
                <a:cs typeface="Lato Light"/>
              </a:rPr>
              <a:t>, </a:t>
            </a:r>
            <a:r>
              <a:rPr lang="es-ES" sz="1400" dirty="0" err="1">
                <a:cs typeface="Lato Light"/>
              </a:rPr>
              <a:t>else</a:t>
            </a:r>
            <a:r>
              <a:rPr lang="es-ES" sz="1400" dirty="0">
                <a:cs typeface="Lato Light"/>
              </a:rPr>
              <a:t> </a:t>
            </a:r>
            <a:r>
              <a:rPr lang="es-ES" sz="1400" dirty="0" err="1">
                <a:cs typeface="Lato Light"/>
              </a:rPr>
              <a:t>if</a:t>
            </a:r>
            <a:r>
              <a:rPr lang="es-ES" sz="1400" dirty="0">
                <a:cs typeface="Lato Light"/>
              </a:rPr>
              <a:t>, </a:t>
            </a:r>
            <a:r>
              <a:rPr lang="es-ES" sz="1400" dirty="0" err="1">
                <a:cs typeface="Lato Light"/>
              </a:rPr>
              <a:t>else</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4" name="Rectángulo 3">
            <a:extLst>
              <a:ext uri="{FF2B5EF4-FFF2-40B4-BE49-F238E27FC236}">
                <a16:creationId xmlns:a16="http://schemas.microsoft.com/office/drawing/2014/main" id="{3DF2C0E8-9F02-4416-8001-173415F36904}"/>
              </a:ext>
            </a:extLst>
          </p:cNvPr>
          <p:cNvSpPr/>
          <p:nvPr/>
        </p:nvSpPr>
        <p:spPr>
          <a:xfrm>
            <a:off x="5672772" y="1032982"/>
            <a:ext cx="3324497" cy="1754326"/>
          </a:xfrm>
          <a:prstGeom prst="rect">
            <a:avLst/>
          </a:prstGeom>
        </p:spPr>
        <p:txBody>
          <a:bodyPr wrap="square">
            <a:spAutoFit/>
          </a:bodyPr>
          <a:lstStyle/>
          <a:p>
            <a:r>
              <a:rPr lang="en-US" sz="1200" dirty="0">
                <a:solidFill>
                  <a:srgbClr val="0070C0"/>
                </a:solidFill>
                <a:latin typeface="Consolas" panose="020B0609020204030204" pitchFamily="49" charset="0"/>
              </a:rPr>
              <a:t>x &lt;- c(</a:t>
            </a:r>
            <a:r>
              <a:rPr lang="es-ES" sz="1200" dirty="0">
                <a:solidFill>
                  <a:srgbClr val="0070C0"/>
                </a:solidFill>
                <a:latin typeface="Consolas" panose="020B0609020204030204" pitchFamily="49" charset="0"/>
              </a:rPr>
              <a:t>"</a:t>
            </a:r>
            <a:r>
              <a:rPr lang="en-US" sz="1200" dirty="0">
                <a:solidFill>
                  <a:srgbClr val="0070C0"/>
                </a:solidFill>
                <a:latin typeface="Consolas" panose="020B0609020204030204" pitchFamily="49" charset="0"/>
              </a:rPr>
              <a:t>this", "is</a:t>
            </a:r>
            <a:r>
              <a:rPr lang="es-ES" sz="1200" dirty="0">
                <a:solidFill>
                  <a:srgbClr val="0070C0"/>
                </a:solidFill>
                <a:latin typeface="Consolas" panose="020B0609020204030204" pitchFamily="49" charset="0"/>
              </a:rPr>
              <a:t>"</a:t>
            </a:r>
            <a:r>
              <a:rPr lang="en-US" sz="1200" dirty="0">
                <a:solidFill>
                  <a:srgbClr val="0070C0"/>
                </a:solidFill>
                <a:latin typeface="Consolas" panose="020B0609020204030204" pitchFamily="49" charset="0"/>
              </a:rPr>
              <a:t>, </a:t>
            </a:r>
            <a:r>
              <a:rPr lang="es-ES" sz="1200" dirty="0">
                <a:solidFill>
                  <a:srgbClr val="0070C0"/>
                </a:solidFill>
                <a:latin typeface="Consolas" panose="020B0609020204030204" pitchFamily="49" charset="0"/>
              </a:rPr>
              <a:t>"</a:t>
            </a:r>
            <a:r>
              <a:rPr lang="en-US" sz="1200" dirty="0">
                <a:solidFill>
                  <a:srgbClr val="0070C0"/>
                </a:solidFill>
                <a:latin typeface="Consolas" panose="020B0609020204030204" pitchFamily="49" charset="0"/>
              </a:rPr>
              <a:t>a</a:t>
            </a:r>
            <a:r>
              <a:rPr lang="es-ES" sz="1200" dirty="0">
                <a:solidFill>
                  <a:srgbClr val="0070C0"/>
                </a:solidFill>
                <a:latin typeface="Consolas" panose="020B0609020204030204" pitchFamily="49" charset="0"/>
              </a:rPr>
              <a:t>"</a:t>
            </a:r>
            <a:r>
              <a:rPr lang="en-US" sz="1200" dirty="0">
                <a:solidFill>
                  <a:srgbClr val="0070C0"/>
                </a:solidFill>
                <a:latin typeface="Consolas" panose="020B0609020204030204" pitchFamily="49" charset="0"/>
              </a:rPr>
              <a:t>, </a:t>
            </a:r>
            <a:r>
              <a:rPr lang="es-ES" sz="1200" dirty="0">
                <a:solidFill>
                  <a:srgbClr val="0070C0"/>
                </a:solidFill>
                <a:latin typeface="Consolas" panose="020B0609020204030204" pitchFamily="49" charset="0"/>
              </a:rPr>
              <a:t>"</a:t>
            </a:r>
            <a:r>
              <a:rPr lang="en-US" sz="1200" dirty="0">
                <a:solidFill>
                  <a:srgbClr val="0070C0"/>
                </a:solidFill>
                <a:latin typeface="Consolas" panose="020B0609020204030204" pitchFamily="49" charset="0"/>
              </a:rPr>
              <a:t>car");</a:t>
            </a:r>
          </a:p>
          <a:p>
            <a:r>
              <a:rPr lang="en-US" sz="1200" dirty="0">
                <a:solidFill>
                  <a:srgbClr val="0070C0"/>
                </a:solidFill>
                <a:latin typeface="Consolas" panose="020B0609020204030204" pitchFamily="49" charset="0"/>
              </a:rPr>
              <a:t> </a:t>
            </a:r>
          </a:p>
          <a:p>
            <a:r>
              <a:rPr lang="es-ES" sz="1200" dirty="0" err="1">
                <a:solidFill>
                  <a:srgbClr val="0070C0"/>
                </a:solidFill>
                <a:latin typeface="Consolas" panose="020B0609020204030204" pitchFamily="49" charset="0"/>
              </a:rPr>
              <a:t>if</a:t>
            </a:r>
            <a:r>
              <a:rPr lang="es-ES" sz="1200" dirty="0">
                <a:solidFill>
                  <a:srgbClr val="0070C0"/>
                </a:solidFill>
                <a:latin typeface="Consolas" panose="020B0609020204030204" pitchFamily="49" charset="0"/>
              </a:rPr>
              <a:t>("car" %in% x){ </a:t>
            </a:r>
          </a:p>
          <a:p>
            <a:r>
              <a:rPr lang="en-US" sz="1200" dirty="0">
                <a:solidFill>
                  <a:srgbClr val="0070C0"/>
                </a:solidFill>
                <a:latin typeface="Consolas" panose="020B0609020204030204" pitchFamily="49" charset="0"/>
              </a:rPr>
              <a:t>print("car is found the first time") </a:t>
            </a:r>
          </a:p>
          <a:p>
            <a:r>
              <a:rPr lang="en-US" sz="1200" dirty="0">
                <a:solidFill>
                  <a:srgbClr val="0070C0"/>
                </a:solidFill>
                <a:latin typeface="Consolas" panose="020B0609020204030204" pitchFamily="49" charset="0"/>
              </a:rPr>
              <a:t>} else if (</a:t>
            </a:r>
            <a:r>
              <a:rPr lang="es-ES" sz="1200" dirty="0">
                <a:solidFill>
                  <a:srgbClr val="0070C0"/>
                </a:solidFill>
                <a:latin typeface="Consolas" panose="020B0609020204030204" pitchFamily="49" charset="0"/>
              </a:rPr>
              <a:t>"</a:t>
            </a:r>
            <a:r>
              <a:rPr lang="en-US" sz="1200" dirty="0">
                <a:solidFill>
                  <a:srgbClr val="0070C0"/>
                </a:solidFill>
                <a:latin typeface="Consolas" panose="020B0609020204030204" pitchFamily="49" charset="0"/>
              </a:rPr>
              <a:t>car</a:t>
            </a:r>
            <a:r>
              <a:rPr lang="es-ES" sz="1200" dirty="0">
                <a:solidFill>
                  <a:srgbClr val="0070C0"/>
                </a:solidFill>
                <a:latin typeface="Consolas" panose="020B0609020204030204" pitchFamily="49" charset="0"/>
              </a:rPr>
              <a:t>"</a:t>
            </a:r>
            <a:r>
              <a:rPr lang="en-US" sz="1200" dirty="0">
                <a:solidFill>
                  <a:srgbClr val="0070C0"/>
                </a:solidFill>
                <a:latin typeface="Consolas" panose="020B0609020204030204" pitchFamily="49" charset="0"/>
              </a:rPr>
              <a:t> %in% x) { </a:t>
            </a:r>
          </a:p>
          <a:p>
            <a:r>
              <a:rPr lang="en-US" sz="1200" dirty="0">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"c</a:t>
            </a:r>
            <a:r>
              <a:rPr lang="en-US" sz="1200" dirty="0" err="1">
                <a:solidFill>
                  <a:srgbClr val="0070C0"/>
                </a:solidFill>
                <a:latin typeface="Consolas" panose="020B0609020204030204" pitchFamily="49" charset="0"/>
              </a:rPr>
              <a:t>ar</a:t>
            </a:r>
            <a:r>
              <a:rPr lang="en-US" sz="1200" dirty="0">
                <a:solidFill>
                  <a:srgbClr val="0070C0"/>
                </a:solidFill>
                <a:latin typeface="Consolas" panose="020B0609020204030204" pitchFamily="49" charset="0"/>
              </a:rPr>
              <a:t> is found the second time") </a:t>
            </a:r>
          </a:p>
          <a:p>
            <a:r>
              <a:rPr lang="es-ES" sz="1200" dirty="0">
                <a:solidFill>
                  <a:srgbClr val="0070C0"/>
                </a:solidFill>
                <a:latin typeface="Consolas" panose="020B0609020204030204" pitchFamily="49" charset="0"/>
              </a:rPr>
              <a:t>} </a:t>
            </a:r>
            <a:r>
              <a:rPr lang="es-ES" sz="1200" dirty="0" err="1">
                <a:solidFill>
                  <a:srgbClr val="0070C0"/>
                </a:solidFill>
                <a:latin typeface="Consolas" panose="020B0609020204030204" pitchFamily="49" charset="0"/>
              </a:rPr>
              <a:t>else</a:t>
            </a:r>
            <a:r>
              <a:rPr lang="es-ES" sz="1200" dirty="0">
                <a:solidFill>
                  <a:srgbClr val="0070C0"/>
                </a:solidFill>
                <a:latin typeface="Consolas" panose="020B0609020204030204" pitchFamily="49" charset="0"/>
              </a:rPr>
              <a:t> { </a:t>
            </a:r>
          </a:p>
          <a:p>
            <a:r>
              <a:rPr lang="es-ES" sz="1200" dirty="0" err="1">
                <a:solidFill>
                  <a:srgbClr val="0070C0"/>
                </a:solidFill>
                <a:latin typeface="Consolas" panose="020B0609020204030204" pitchFamily="49" charset="0"/>
              </a:rPr>
              <a:t>print</a:t>
            </a:r>
            <a:r>
              <a:rPr lang="es-ES" sz="1200" dirty="0">
                <a:solidFill>
                  <a:srgbClr val="0070C0"/>
                </a:solidFill>
                <a:latin typeface="Consolas" panose="020B0609020204030204" pitchFamily="49" charset="0"/>
              </a:rPr>
              <a:t>("No car </a:t>
            </a:r>
            <a:r>
              <a:rPr lang="es-ES" sz="1200" dirty="0" err="1">
                <a:solidFill>
                  <a:srgbClr val="0070C0"/>
                </a:solidFill>
                <a:latin typeface="Consolas" panose="020B0609020204030204" pitchFamily="49" charset="0"/>
              </a:rPr>
              <a:t>found</a:t>
            </a:r>
            <a:r>
              <a:rPr lang="es-ES" sz="1200" dirty="0">
                <a:solidFill>
                  <a:srgbClr val="0070C0"/>
                </a:solidFill>
                <a:latin typeface="Consolas" panose="020B0609020204030204" pitchFamily="49" charset="0"/>
              </a:rPr>
              <a:t>") </a:t>
            </a:r>
          </a:p>
          <a:p>
            <a:r>
              <a:rPr lang="es-ES" sz="1200" dirty="0">
                <a:solidFill>
                  <a:srgbClr val="0070C0"/>
                </a:solidFill>
                <a:latin typeface="Consolas" panose="020B0609020204030204" pitchFamily="49" charset="0"/>
              </a:rPr>
              <a:t>} </a:t>
            </a:r>
          </a:p>
        </p:txBody>
      </p:sp>
      <p:sp>
        <p:nvSpPr>
          <p:cNvPr id="10" name="Marcador de número de diapositiva 1">
            <a:extLst>
              <a:ext uri="{FF2B5EF4-FFF2-40B4-BE49-F238E27FC236}">
                <a16:creationId xmlns:a16="http://schemas.microsoft.com/office/drawing/2014/main" id="{1E9F5973-D686-41A4-9995-0EFCA15088A3}"/>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41</a:t>
            </a:fld>
            <a:endParaRPr lang="en-US" sz="800" dirty="0">
              <a:solidFill>
                <a:prstClr val="black">
                  <a:tint val="75000"/>
                </a:prstClr>
              </a:solidFill>
            </a:endParaRPr>
          </a:p>
        </p:txBody>
      </p:sp>
    </p:spTree>
    <p:extLst>
      <p:ext uri="{BB962C8B-B14F-4D97-AF65-F5344CB8AC3E}">
        <p14:creationId xmlns:p14="http://schemas.microsoft.com/office/powerpoint/2010/main" val="1431670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Switch</a:t>
            </a:r>
            <a:endParaRPr lang="es-ES" sz="1800" dirty="0"/>
          </a:p>
        </p:txBody>
      </p:sp>
      <p:sp>
        <p:nvSpPr>
          <p:cNvPr id="10" name="TextBox 129">
            <a:extLst>
              <a:ext uri="{FF2B5EF4-FFF2-40B4-BE49-F238E27FC236}">
                <a16:creationId xmlns:a16="http://schemas.microsoft.com/office/drawing/2014/main" id="{A8A110CD-F0D7-46D0-ACA7-3EAF1792E293}"/>
              </a:ext>
            </a:extLst>
          </p:cNvPr>
          <p:cNvSpPr txBox="1"/>
          <p:nvPr/>
        </p:nvSpPr>
        <p:spPr>
          <a:xfrm>
            <a:off x="917896" y="634820"/>
            <a:ext cx="7579493" cy="1333698"/>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Sirve para evaluar una variable en una lista de valores (cada valor es un caso) </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La sintaxis es: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Ejemplo: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5" name="Rectángulo 4">
            <a:extLst>
              <a:ext uri="{FF2B5EF4-FFF2-40B4-BE49-F238E27FC236}">
                <a16:creationId xmlns:a16="http://schemas.microsoft.com/office/drawing/2014/main" id="{6D397BA2-095D-454D-B56D-536654420D88}"/>
              </a:ext>
            </a:extLst>
          </p:cNvPr>
          <p:cNvSpPr/>
          <p:nvPr/>
        </p:nvSpPr>
        <p:spPr>
          <a:xfrm>
            <a:off x="2285999" y="989750"/>
            <a:ext cx="5427617" cy="461665"/>
          </a:xfrm>
          <a:prstGeom prst="rect">
            <a:avLst/>
          </a:prstGeom>
        </p:spPr>
        <p:txBody>
          <a:bodyPr wrap="square">
            <a:spAutoFit/>
          </a:bodyPr>
          <a:lstStyle/>
          <a:p>
            <a:endParaRPr lang="es-ES" sz="10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switch(expression, case1, case2, case3....) </a:t>
            </a:r>
            <a:endParaRPr lang="es-ES" sz="1400" dirty="0">
              <a:solidFill>
                <a:srgbClr val="0070C0"/>
              </a:solidFill>
            </a:endParaRPr>
          </a:p>
        </p:txBody>
      </p:sp>
      <p:sp>
        <p:nvSpPr>
          <p:cNvPr id="6" name="Rectángulo 5">
            <a:extLst>
              <a:ext uri="{FF2B5EF4-FFF2-40B4-BE49-F238E27FC236}">
                <a16:creationId xmlns:a16="http://schemas.microsoft.com/office/drawing/2014/main" id="{C6D715D3-89DB-4635-B13D-B291CBE642C4}"/>
              </a:ext>
            </a:extLst>
          </p:cNvPr>
          <p:cNvSpPr/>
          <p:nvPr/>
        </p:nvSpPr>
        <p:spPr>
          <a:xfrm>
            <a:off x="1678577" y="1636055"/>
            <a:ext cx="6485709" cy="2716128"/>
          </a:xfrm>
          <a:prstGeom prst="rect">
            <a:avLst/>
          </a:prstGeom>
        </p:spPr>
        <p:txBody>
          <a:bodyPr wrap="square">
            <a:spAutoFit/>
          </a:bodyPr>
          <a:lstStyle/>
          <a:p>
            <a:endParaRPr lang="es-ES" sz="1050" dirty="0">
              <a:solidFill>
                <a:srgbClr val="0070C0"/>
              </a:solidFill>
              <a:latin typeface="Consolas" panose="020B0609020204030204" pitchFamily="49" charset="0"/>
            </a:endParaRPr>
          </a:p>
          <a:p>
            <a:r>
              <a:rPr lang="en-US" sz="1600" dirty="0">
                <a:solidFill>
                  <a:srgbClr val="0070C0"/>
                </a:solidFill>
                <a:latin typeface="Consolas" panose="020B0609020204030204" pitchFamily="49" charset="0"/>
              </a:rPr>
              <a:t>x &lt;- switch(3, "first", "2nd", "third", "fourth" ); </a:t>
            </a:r>
          </a:p>
          <a:p>
            <a:r>
              <a:rPr lang="es-ES" sz="1600" dirty="0">
                <a:solidFill>
                  <a:srgbClr val="0070C0"/>
                </a:solidFill>
                <a:latin typeface="Consolas" panose="020B0609020204030204" pitchFamily="49" charset="0"/>
              </a:rPr>
              <a:t>	{ </a:t>
            </a:r>
            <a:r>
              <a:rPr lang="es-ES" sz="1600" dirty="0" err="1">
                <a:solidFill>
                  <a:srgbClr val="0070C0"/>
                </a:solidFill>
                <a:latin typeface="Consolas" panose="020B0609020204030204" pitchFamily="49" charset="0"/>
              </a:rPr>
              <a:t>print</a:t>
            </a:r>
            <a:r>
              <a:rPr lang="es-ES" sz="1600" dirty="0">
                <a:solidFill>
                  <a:srgbClr val="0070C0"/>
                </a:solidFill>
                <a:latin typeface="Consolas" panose="020B0609020204030204" pitchFamily="49" charset="0"/>
              </a:rPr>
              <a:t>("</a:t>
            </a:r>
            <a:r>
              <a:rPr lang="es-ES" sz="1600" dirty="0" err="1">
                <a:solidFill>
                  <a:srgbClr val="0070C0"/>
                </a:solidFill>
                <a:latin typeface="Consolas" panose="020B0609020204030204" pitchFamily="49" charset="0"/>
              </a:rPr>
              <a:t>The</a:t>
            </a:r>
            <a:r>
              <a:rPr lang="es-ES" sz="1600" dirty="0">
                <a:solidFill>
                  <a:srgbClr val="0070C0"/>
                </a:solidFill>
                <a:latin typeface="Consolas" panose="020B0609020204030204" pitchFamily="49" charset="0"/>
              </a:rPr>
              <a:t> </a:t>
            </a:r>
            <a:r>
              <a:rPr lang="es-ES" sz="1600" dirty="0" err="1">
                <a:solidFill>
                  <a:srgbClr val="0070C0"/>
                </a:solidFill>
                <a:latin typeface="Consolas" panose="020B0609020204030204" pitchFamily="49" charset="0"/>
              </a:rPr>
              <a:t>word</a:t>
            </a:r>
            <a:r>
              <a:rPr lang="es-ES" sz="1600" dirty="0">
                <a:solidFill>
                  <a:srgbClr val="0070C0"/>
                </a:solidFill>
                <a:latin typeface="Consolas" panose="020B0609020204030204" pitchFamily="49" charset="0"/>
              </a:rPr>
              <a:t> </a:t>
            </a:r>
            <a:r>
              <a:rPr lang="es-ES" sz="1600" dirty="0" err="1">
                <a:solidFill>
                  <a:srgbClr val="0070C0"/>
                </a:solidFill>
                <a:latin typeface="Consolas" panose="020B0609020204030204" pitchFamily="49" charset="0"/>
              </a:rPr>
              <a:t>is</a:t>
            </a:r>
            <a:r>
              <a:rPr lang="es-ES" sz="1600" dirty="0">
                <a:solidFill>
                  <a:srgbClr val="0070C0"/>
                </a:solidFill>
                <a:latin typeface="Consolas" panose="020B0609020204030204" pitchFamily="49" charset="0"/>
              </a:rPr>
              <a:t>: ") </a:t>
            </a:r>
          </a:p>
          <a:p>
            <a:r>
              <a:rPr lang="es-ES" sz="1600" dirty="0">
                <a:solidFill>
                  <a:srgbClr val="0070C0"/>
                </a:solidFill>
                <a:latin typeface="Consolas" panose="020B0609020204030204" pitchFamily="49" charset="0"/>
              </a:rPr>
              <a:t>	  </a:t>
            </a:r>
            <a:r>
              <a:rPr lang="es-ES" sz="1600" dirty="0" err="1">
                <a:solidFill>
                  <a:srgbClr val="0070C0"/>
                </a:solidFill>
                <a:latin typeface="Consolas" panose="020B0609020204030204" pitchFamily="49" charset="0"/>
              </a:rPr>
              <a:t>print</a:t>
            </a:r>
            <a:r>
              <a:rPr lang="es-ES" sz="1600" dirty="0">
                <a:solidFill>
                  <a:srgbClr val="0070C0"/>
                </a:solidFill>
                <a:latin typeface="Consolas" panose="020B0609020204030204" pitchFamily="49" charset="0"/>
              </a:rPr>
              <a:t>(x) } ;</a:t>
            </a:r>
          </a:p>
          <a:p>
            <a:endParaRPr lang="es-ES" sz="1600" dirty="0">
              <a:solidFill>
                <a:srgbClr val="0070C0"/>
              </a:solidFill>
              <a:latin typeface="Consolas" panose="020B0609020204030204" pitchFamily="49" charset="0"/>
            </a:endParaRPr>
          </a:p>
          <a:p>
            <a:r>
              <a:rPr lang="es-ES" sz="1600" dirty="0" err="1">
                <a:solidFill>
                  <a:srgbClr val="0070C0"/>
                </a:solidFill>
                <a:latin typeface="Consolas" panose="020B0609020204030204" pitchFamily="49" charset="0"/>
              </a:rPr>
              <a:t>switch</a:t>
            </a:r>
            <a:r>
              <a:rPr lang="es-ES" sz="1600" dirty="0">
                <a:solidFill>
                  <a:srgbClr val="0070C0"/>
                </a:solidFill>
                <a:latin typeface="Consolas" panose="020B0609020204030204" pitchFamily="49" charset="0"/>
              </a:rPr>
              <a:t>( "gamma", </a:t>
            </a:r>
            <a:r>
              <a:rPr lang="es-ES" sz="1600" dirty="0" err="1">
                <a:solidFill>
                  <a:srgbClr val="0070C0"/>
                </a:solidFill>
                <a:latin typeface="Consolas" panose="020B0609020204030204" pitchFamily="49" charset="0"/>
              </a:rPr>
              <a:t>alpha</a:t>
            </a:r>
            <a:r>
              <a:rPr lang="es-ES" sz="1600" dirty="0">
                <a:solidFill>
                  <a:srgbClr val="0070C0"/>
                </a:solidFill>
                <a:latin typeface="Consolas" panose="020B0609020204030204" pitchFamily="49" charset="0"/>
              </a:rPr>
              <a:t> = 1, beta = </a:t>
            </a:r>
            <a:r>
              <a:rPr lang="es-ES" sz="1600" dirty="0" err="1">
                <a:solidFill>
                  <a:srgbClr val="0070C0"/>
                </a:solidFill>
                <a:latin typeface="Consolas" panose="020B0609020204030204" pitchFamily="49" charset="0"/>
              </a:rPr>
              <a:t>sqrt</a:t>
            </a:r>
            <a:r>
              <a:rPr lang="es-ES" sz="1600" dirty="0">
                <a:solidFill>
                  <a:srgbClr val="0070C0"/>
                </a:solidFill>
                <a:latin typeface="Consolas" panose="020B0609020204030204" pitchFamily="49" charset="0"/>
              </a:rPr>
              <a:t>(4), gamma = 25);</a:t>
            </a:r>
          </a:p>
          <a:p>
            <a:r>
              <a:rPr lang="es-ES" sz="1600" dirty="0">
                <a:solidFill>
                  <a:srgbClr val="0070C0"/>
                </a:solidFill>
                <a:latin typeface="Consolas" panose="020B0609020204030204" pitchFamily="49" charset="0"/>
              </a:rPr>
              <a:t> </a:t>
            </a:r>
          </a:p>
          <a:p>
            <a:r>
              <a:rPr lang="es-ES" sz="1600" dirty="0" err="1">
                <a:solidFill>
                  <a:srgbClr val="0070C0"/>
                </a:solidFill>
                <a:latin typeface="Consolas" panose="020B0609020204030204" pitchFamily="49" charset="0"/>
              </a:rPr>
              <a:t>switch</a:t>
            </a:r>
            <a:r>
              <a:rPr lang="es-ES" sz="1600" dirty="0">
                <a:solidFill>
                  <a:srgbClr val="0070C0"/>
                </a:solidFill>
                <a:latin typeface="Consolas" panose="020B0609020204030204" pitchFamily="49" charset="0"/>
              </a:rPr>
              <a:t>( </a:t>
            </a:r>
            <a:r>
              <a:rPr lang="es-ES" sz="1600" dirty="0" err="1">
                <a:solidFill>
                  <a:srgbClr val="0070C0"/>
                </a:solidFill>
                <a:latin typeface="Consolas" panose="020B0609020204030204" pitchFamily="49" charset="0"/>
              </a:rPr>
              <a:t>as.character</a:t>
            </a:r>
            <a:r>
              <a:rPr lang="es-ES" sz="1600" dirty="0">
                <a:solidFill>
                  <a:srgbClr val="0070C0"/>
                </a:solidFill>
                <a:latin typeface="Consolas" panose="020B0609020204030204" pitchFamily="49" charset="0"/>
              </a:rPr>
              <a:t>(2147483647), </a:t>
            </a:r>
          </a:p>
          <a:p>
            <a:r>
              <a:rPr lang="es-ES" sz="1600" dirty="0">
                <a:solidFill>
                  <a:srgbClr val="0070C0"/>
                </a:solidFill>
                <a:latin typeface="Consolas" panose="020B0609020204030204" pitchFamily="49" charset="0"/>
              </a:rPr>
              <a:t>"2147483647" = "a </a:t>
            </a:r>
            <a:r>
              <a:rPr lang="es-ES" sz="1600" dirty="0" err="1">
                <a:solidFill>
                  <a:srgbClr val="0070C0"/>
                </a:solidFill>
                <a:latin typeface="Consolas" panose="020B0609020204030204" pitchFamily="49" charset="0"/>
              </a:rPr>
              <a:t>big</a:t>
            </a:r>
            <a:r>
              <a:rPr lang="es-ES" sz="1600" dirty="0">
                <a:solidFill>
                  <a:srgbClr val="0070C0"/>
                </a:solidFill>
                <a:latin typeface="Consolas" panose="020B0609020204030204" pitchFamily="49" charset="0"/>
              </a:rPr>
              <a:t> </a:t>
            </a:r>
            <a:r>
              <a:rPr lang="es-ES" sz="1600" dirty="0" err="1">
                <a:solidFill>
                  <a:srgbClr val="0070C0"/>
                </a:solidFill>
                <a:latin typeface="Consolas" panose="020B0609020204030204" pitchFamily="49" charset="0"/>
              </a:rPr>
              <a:t>number</a:t>
            </a:r>
            <a:r>
              <a:rPr lang="es-ES" sz="1600" dirty="0">
                <a:solidFill>
                  <a:srgbClr val="0070C0"/>
                </a:solidFill>
                <a:latin typeface="Consolas" panose="020B0609020204030204" pitchFamily="49" charset="0"/>
              </a:rPr>
              <a:t>", </a:t>
            </a:r>
          </a:p>
          <a:p>
            <a:r>
              <a:rPr lang="es-ES" sz="1600" dirty="0">
                <a:solidFill>
                  <a:srgbClr val="0070C0"/>
                </a:solidFill>
                <a:latin typeface="Consolas" panose="020B0609020204030204" pitchFamily="49" charset="0"/>
              </a:rPr>
              <a:t>"</a:t>
            </a:r>
            <a:r>
              <a:rPr lang="es-ES" sz="1600" dirty="0" err="1">
                <a:solidFill>
                  <a:srgbClr val="0070C0"/>
                </a:solidFill>
                <a:latin typeface="Consolas" panose="020B0609020204030204" pitchFamily="49" charset="0"/>
              </a:rPr>
              <a:t>another</a:t>
            </a:r>
            <a:r>
              <a:rPr lang="es-ES" sz="1600" dirty="0">
                <a:solidFill>
                  <a:srgbClr val="0070C0"/>
                </a:solidFill>
                <a:latin typeface="Consolas" panose="020B0609020204030204" pitchFamily="49" charset="0"/>
              </a:rPr>
              <a:t> </a:t>
            </a:r>
            <a:r>
              <a:rPr lang="es-ES" sz="1600" dirty="0" err="1">
                <a:solidFill>
                  <a:srgbClr val="0070C0"/>
                </a:solidFill>
                <a:latin typeface="Consolas" panose="020B0609020204030204" pitchFamily="49" charset="0"/>
              </a:rPr>
              <a:t>number</a:t>
            </a:r>
            <a:r>
              <a:rPr lang="es-ES" sz="1600" dirty="0">
                <a:solidFill>
                  <a:srgbClr val="0070C0"/>
                </a:solidFill>
                <a:latin typeface="Consolas" panose="020B0609020204030204" pitchFamily="49" charset="0"/>
              </a:rPr>
              <a:t>" </a:t>
            </a:r>
          </a:p>
          <a:p>
            <a:r>
              <a:rPr lang="es-ES" sz="1600" dirty="0">
                <a:solidFill>
                  <a:srgbClr val="0070C0"/>
                </a:solidFill>
                <a:latin typeface="Consolas" panose="020B0609020204030204" pitchFamily="49" charset="0"/>
              </a:rPr>
              <a:t>);</a:t>
            </a:r>
            <a:endParaRPr lang="es-ES" sz="1600" dirty="0">
              <a:solidFill>
                <a:srgbClr val="0070C0"/>
              </a:solidFill>
            </a:endParaRPr>
          </a:p>
        </p:txBody>
      </p:sp>
      <p:sp>
        <p:nvSpPr>
          <p:cNvPr id="7" name="Marcador de número de diapositiva 1">
            <a:extLst>
              <a:ext uri="{FF2B5EF4-FFF2-40B4-BE49-F238E27FC236}">
                <a16:creationId xmlns:a16="http://schemas.microsoft.com/office/drawing/2014/main" id="{9F4F9773-93DF-4770-82B7-16A818220ED9}"/>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42</a:t>
            </a:fld>
            <a:endParaRPr lang="en-US" sz="800" dirty="0">
              <a:solidFill>
                <a:prstClr val="black">
                  <a:tint val="75000"/>
                </a:prstClr>
              </a:solidFill>
            </a:endParaRPr>
          </a:p>
        </p:txBody>
      </p:sp>
    </p:spTree>
    <p:extLst>
      <p:ext uri="{BB962C8B-B14F-4D97-AF65-F5344CB8AC3E}">
        <p14:creationId xmlns:p14="http://schemas.microsoft.com/office/powerpoint/2010/main" val="2991965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b="1"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CF906C8D-B765-4DAA-AE41-FEF2B8C4F876}"/>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43</a:t>
            </a:fld>
            <a:endParaRPr lang="en-US" dirty="0">
              <a:solidFill>
                <a:prstClr val="black">
                  <a:tint val="75000"/>
                </a:prstClr>
              </a:solidFill>
            </a:endParaRPr>
          </a:p>
        </p:txBody>
      </p:sp>
    </p:spTree>
    <p:extLst>
      <p:ext uri="{BB962C8B-B14F-4D97-AF65-F5344CB8AC3E}">
        <p14:creationId xmlns:p14="http://schemas.microsoft.com/office/powerpoint/2010/main" val="1803370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Loops</a:t>
            </a:r>
            <a:endParaRPr lang="es-ES" sz="1800" dirty="0"/>
          </a:p>
        </p:txBody>
      </p:sp>
      <p:sp>
        <p:nvSpPr>
          <p:cNvPr id="7" name="TextBox 129">
            <a:extLst>
              <a:ext uri="{FF2B5EF4-FFF2-40B4-BE49-F238E27FC236}">
                <a16:creationId xmlns:a16="http://schemas.microsoft.com/office/drawing/2014/main" id="{9165DF1F-0DA1-4312-8F4F-849A383BDDE5}"/>
              </a:ext>
            </a:extLst>
          </p:cNvPr>
          <p:cNvSpPr txBox="1"/>
          <p:nvPr/>
        </p:nvSpPr>
        <p:spPr>
          <a:xfrm>
            <a:off x="539074" y="902890"/>
            <a:ext cx="1002344" cy="500137"/>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err="1">
                <a:cs typeface="Lato Light"/>
              </a:rPr>
              <a:t>Repeat</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8" name="Rectángulo 7">
            <a:extLst>
              <a:ext uri="{FF2B5EF4-FFF2-40B4-BE49-F238E27FC236}">
                <a16:creationId xmlns:a16="http://schemas.microsoft.com/office/drawing/2014/main" id="{AF1151E6-C3A4-42BB-B2F2-673F094FF899}"/>
              </a:ext>
            </a:extLst>
          </p:cNvPr>
          <p:cNvSpPr/>
          <p:nvPr/>
        </p:nvSpPr>
        <p:spPr>
          <a:xfrm>
            <a:off x="457202" y="1032982"/>
            <a:ext cx="2096587" cy="1938992"/>
          </a:xfrm>
          <a:prstGeom prst="rect">
            <a:avLst/>
          </a:prstGeom>
        </p:spPr>
        <p:txBody>
          <a:bodyPr wrap="square">
            <a:spAutoFit/>
          </a:bodyPr>
          <a:lstStyle/>
          <a:p>
            <a:r>
              <a:rPr lang="en-US" sz="1200" dirty="0">
                <a:solidFill>
                  <a:srgbClr val="0070C0"/>
                </a:solidFill>
                <a:latin typeface="Consolas" panose="020B0609020204030204" pitchFamily="49" charset="0"/>
              </a:rPr>
              <a:t>v &lt;- c("</a:t>
            </a:r>
            <a:r>
              <a:rPr lang="en-US" sz="1200" dirty="0" err="1">
                <a:solidFill>
                  <a:srgbClr val="0070C0"/>
                </a:solidFill>
                <a:latin typeface="Consolas" panose="020B0609020204030204" pitchFamily="49" charset="0"/>
              </a:rPr>
              <a:t>Hello","you</a:t>
            </a:r>
            <a:r>
              <a:rPr lang="en-US" sz="1200" dirty="0">
                <a:solidFill>
                  <a:srgbClr val="0070C0"/>
                </a:solidFill>
                <a:latin typeface="Consolas" panose="020B0609020204030204" pitchFamily="49" charset="0"/>
              </a:rPr>
              <a:t>");</a:t>
            </a:r>
          </a:p>
          <a:p>
            <a:r>
              <a:rPr lang="en-US" sz="1200" dirty="0" err="1">
                <a:solidFill>
                  <a:srgbClr val="0070C0"/>
                </a:solidFill>
                <a:latin typeface="Consolas" panose="020B0609020204030204" pitchFamily="49" charset="0"/>
              </a:rPr>
              <a:t>cnt</a:t>
            </a:r>
            <a:r>
              <a:rPr lang="en-US" sz="1200" dirty="0">
                <a:solidFill>
                  <a:srgbClr val="0070C0"/>
                </a:solidFill>
                <a:latin typeface="Consolas" panose="020B0609020204030204" pitchFamily="49" charset="0"/>
              </a:rPr>
              <a:t> &lt;- 2;</a:t>
            </a:r>
          </a:p>
          <a:p>
            <a:endParaRPr lang="en-US" sz="12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repeat{</a:t>
            </a:r>
          </a:p>
          <a:p>
            <a:pPr lvl="1"/>
            <a:r>
              <a:rPr lang="en-US" sz="1200" dirty="0">
                <a:solidFill>
                  <a:srgbClr val="0070C0"/>
                </a:solidFill>
                <a:latin typeface="Consolas" panose="020B0609020204030204" pitchFamily="49" charset="0"/>
              </a:rPr>
              <a:t>print(v)</a:t>
            </a:r>
          </a:p>
          <a:p>
            <a:pPr lvl="1"/>
            <a:r>
              <a:rPr lang="en-US" sz="1200" dirty="0" err="1">
                <a:solidFill>
                  <a:srgbClr val="0070C0"/>
                </a:solidFill>
                <a:latin typeface="Consolas" panose="020B0609020204030204" pitchFamily="49" charset="0"/>
              </a:rPr>
              <a:t>cnt</a:t>
            </a:r>
            <a:r>
              <a:rPr lang="en-US" sz="1200" dirty="0">
                <a:solidFill>
                  <a:srgbClr val="0070C0"/>
                </a:solidFill>
                <a:latin typeface="Consolas" panose="020B0609020204030204" pitchFamily="49" charset="0"/>
              </a:rPr>
              <a:t> &lt;- cnt+1</a:t>
            </a:r>
          </a:p>
          <a:p>
            <a:pPr lvl="1"/>
            <a:r>
              <a:rPr lang="en-US" sz="1200" dirty="0">
                <a:solidFill>
                  <a:srgbClr val="0070C0"/>
                </a:solidFill>
                <a:latin typeface="Consolas" panose="020B0609020204030204" pitchFamily="49" charset="0"/>
              </a:rPr>
              <a:t>if(</a:t>
            </a:r>
            <a:r>
              <a:rPr lang="en-US" sz="1200" dirty="0" err="1">
                <a:solidFill>
                  <a:srgbClr val="0070C0"/>
                </a:solidFill>
                <a:latin typeface="Consolas" panose="020B0609020204030204" pitchFamily="49" charset="0"/>
              </a:rPr>
              <a:t>cnt</a:t>
            </a:r>
            <a:r>
              <a:rPr lang="en-US" sz="1200" dirty="0">
                <a:solidFill>
                  <a:srgbClr val="0070C0"/>
                </a:solidFill>
                <a:latin typeface="Consolas" panose="020B0609020204030204" pitchFamily="49" charset="0"/>
              </a:rPr>
              <a:t> &gt; 5){</a:t>
            </a:r>
          </a:p>
          <a:p>
            <a:pPr lvl="1"/>
            <a:r>
              <a:rPr lang="en-US" sz="1200" dirty="0">
                <a:solidFill>
                  <a:srgbClr val="0070C0"/>
                </a:solidFill>
                <a:latin typeface="Consolas" panose="020B0609020204030204" pitchFamily="49" charset="0"/>
              </a:rPr>
              <a:t>break</a:t>
            </a:r>
          </a:p>
          <a:p>
            <a:pPr lvl="1"/>
            <a:r>
              <a:rPr lang="en-US" sz="1200" dirty="0">
                <a:solidFill>
                  <a:srgbClr val="0070C0"/>
                </a:solidFill>
                <a:latin typeface="Consolas" panose="020B0609020204030204" pitchFamily="49" charset="0"/>
              </a:rPr>
              <a:t>}</a:t>
            </a:r>
          </a:p>
          <a:p>
            <a:r>
              <a:rPr lang="en-US" sz="1200" dirty="0">
                <a:solidFill>
                  <a:srgbClr val="0070C0"/>
                </a:solidFill>
                <a:latin typeface="Consolas" panose="020B0609020204030204" pitchFamily="49" charset="0"/>
              </a:rPr>
              <a:t>}</a:t>
            </a:r>
            <a:endParaRPr lang="es-ES" sz="1200" dirty="0">
              <a:solidFill>
                <a:srgbClr val="00B050"/>
              </a:solidFill>
            </a:endParaRPr>
          </a:p>
        </p:txBody>
      </p:sp>
      <p:sp>
        <p:nvSpPr>
          <p:cNvPr id="9" name="Rectángulo 8">
            <a:extLst>
              <a:ext uri="{FF2B5EF4-FFF2-40B4-BE49-F238E27FC236}">
                <a16:creationId xmlns:a16="http://schemas.microsoft.com/office/drawing/2014/main" id="{47CC87C5-E7C9-4F10-870C-8744FA9AE58C}"/>
              </a:ext>
            </a:extLst>
          </p:cNvPr>
          <p:cNvSpPr/>
          <p:nvPr/>
        </p:nvSpPr>
        <p:spPr>
          <a:xfrm>
            <a:off x="3200398" y="1032982"/>
            <a:ext cx="2991395" cy="1384995"/>
          </a:xfrm>
          <a:prstGeom prst="rect">
            <a:avLst/>
          </a:prstGeom>
        </p:spPr>
        <p:txBody>
          <a:bodyPr wrap="square">
            <a:spAutoFit/>
          </a:bodyPr>
          <a:lstStyle/>
          <a:p>
            <a:r>
              <a:rPr lang="en-US" sz="1200" dirty="0">
                <a:solidFill>
                  <a:srgbClr val="0070C0"/>
                </a:solidFill>
                <a:latin typeface="Consolas" panose="020B0609020204030204" pitchFamily="49" charset="0"/>
              </a:rPr>
              <a:t>v &lt;- c("</a:t>
            </a:r>
            <a:r>
              <a:rPr lang="en-US" sz="1200" dirty="0" err="1">
                <a:solidFill>
                  <a:srgbClr val="0070C0"/>
                </a:solidFill>
                <a:latin typeface="Consolas" panose="020B0609020204030204" pitchFamily="49" charset="0"/>
              </a:rPr>
              <a:t>Hello","while</a:t>
            </a:r>
            <a:r>
              <a:rPr lang="en-US" sz="1200" dirty="0">
                <a:solidFill>
                  <a:srgbClr val="0070C0"/>
                </a:solidFill>
                <a:latin typeface="Consolas" panose="020B0609020204030204" pitchFamily="49" charset="0"/>
              </a:rPr>
              <a:t> loop");</a:t>
            </a:r>
          </a:p>
          <a:p>
            <a:r>
              <a:rPr lang="en-US" sz="1200" dirty="0" err="1">
                <a:solidFill>
                  <a:srgbClr val="0070C0"/>
                </a:solidFill>
                <a:latin typeface="Consolas" panose="020B0609020204030204" pitchFamily="49" charset="0"/>
              </a:rPr>
              <a:t>cnt</a:t>
            </a:r>
            <a:r>
              <a:rPr lang="en-US" sz="1200" dirty="0">
                <a:solidFill>
                  <a:srgbClr val="0070C0"/>
                </a:solidFill>
                <a:latin typeface="Consolas" panose="020B0609020204030204" pitchFamily="49" charset="0"/>
              </a:rPr>
              <a:t> &lt;- 2;</a:t>
            </a:r>
          </a:p>
          <a:p>
            <a:endParaRPr lang="en-US" sz="12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while (</a:t>
            </a:r>
            <a:r>
              <a:rPr lang="en-US" sz="1200" dirty="0" err="1">
                <a:solidFill>
                  <a:srgbClr val="0070C0"/>
                </a:solidFill>
                <a:latin typeface="Consolas" panose="020B0609020204030204" pitchFamily="49" charset="0"/>
              </a:rPr>
              <a:t>cnt</a:t>
            </a:r>
            <a:r>
              <a:rPr lang="en-US" sz="1200" dirty="0">
                <a:solidFill>
                  <a:srgbClr val="0070C0"/>
                </a:solidFill>
                <a:latin typeface="Consolas" panose="020B0609020204030204" pitchFamily="49" charset="0"/>
              </a:rPr>
              <a:t> &lt; 7){</a:t>
            </a:r>
          </a:p>
          <a:p>
            <a:pPr lvl="1"/>
            <a:r>
              <a:rPr lang="en-US" sz="1200" dirty="0">
                <a:solidFill>
                  <a:srgbClr val="0070C0"/>
                </a:solidFill>
                <a:latin typeface="Consolas" panose="020B0609020204030204" pitchFamily="49" charset="0"/>
              </a:rPr>
              <a:t>print(v)</a:t>
            </a:r>
          </a:p>
          <a:p>
            <a:pPr lvl="1"/>
            <a:r>
              <a:rPr lang="en-US" sz="1200" dirty="0" err="1">
                <a:solidFill>
                  <a:srgbClr val="0070C0"/>
                </a:solidFill>
                <a:latin typeface="Consolas" panose="020B0609020204030204" pitchFamily="49" charset="0"/>
              </a:rPr>
              <a:t>cnt</a:t>
            </a:r>
            <a:r>
              <a:rPr lang="en-US" sz="1200" dirty="0">
                <a:solidFill>
                  <a:srgbClr val="0070C0"/>
                </a:solidFill>
                <a:latin typeface="Consolas" panose="020B0609020204030204" pitchFamily="49" charset="0"/>
              </a:rPr>
              <a:t> = </a:t>
            </a:r>
            <a:r>
              <a:rPr lang="en-US" sz="1200" dirty="0" err="1">
                <a:solidFill>
                  <a:srgbClr val="0070C0"/>
                </a:solidFill>
                <a:latin typeface="Consolas" panose="020B0609020204030204" pitchFamily="49" charset="0"/>
              </a:rPr>
              <a:t>cnt</a:t>
            </a:r>
            <a:r>
              <a:rPr lang="en-US" sz="1200" dirty="0">
                <a:solidFill>
                  <a:srgbClr val="0070C0"/>
                </a:solidFill>
                <a:latin typeface="Consolas" panose="020B0609020204030204" pitchFamily="49" charset="0"/>
              </a:rPr>
              <a:t> + 1</a:t>
            </a:r>
          </a:p>
          <a:p>
            <a:r>
              <a:rPr lang="en-US" sz="1200" dirty="0">
                <a:solidFill>
                  <a:srgbClr val="0070C0"/>
                </a:solidFill>
                <a:latin typeface="Consolas" panose="020B0609020204030204" pitchFamily="49" charset="0"/>
              </a:rPr>
              <a:t>}</a:t>
            </a:r>
            <a:endParaRPr lang="es-ES" sz="1200" dirty="0">
              <a:solidFill>
                <a:srgbClr val="0070C0"/>
              </a:solidFill>
              <a:latin typeface="Consolas" panose="020B0609020204030204" pitchFamily="49" charset="0"/>
            </a:endParaRPr>
          </a:p>
        </p:txBody>
      </p:sp>
      <p:sp>
        <p:nvSpPr>
          <p:cNvPr id="11" name="TextBox 129">
            <a:extLst>
              <a:ext uri="{FF2B5EF4-FFF2-40B4-BE49-F238E27FC236}">
                <a16:creationId xmlns:a16="http://schemas.microsoft.com/office/drawing/2014/main" id="{AC88A309-23B5-43FE-BB53-2F098A501DFD}"/>
              </a:ext>
            </a:extLst>
          </p:cNvPr>
          <p:cNvSpPr txBox="1"/>
          <p:nvPr/>
        </p:nvSpPr>
        <p:spPr>
          <a:xfrm>
            <a:off x="3282270" y="902890"/>
            <a:ext cx="1002344" cy="500137"/>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err="1">
                <a:cs typeface="Lato Light"/>
              </a:rPr>
              <a:t>While</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12" name="TextBox 129">
            <a:extLst>
              <a:ext uri="{FF2B5EF4-FFF2-40B4-BE49-F238E27FC236}">
                <a16:creationId xmlns:a16="http://schemas.microsoft.com/office/drawing/2014/main" id="{27187B58-9774-468D-BC95-BED942A03FB9}"/>
              </a:ext>
            </a:extLst>
          </p:cNvPr>
          <p:cNvSpPr txBox="1"/>
          <p:nvPr/>
        </p:nvSpPr>
        <p:spPr>
          <a:xfrm>
            <a:off x="6237966" y="902889"/>
            <a:ext cx="1456054" cy="500137"/>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err="1">
                <a:cs typeface="Lato Light"/>
              </a:rPr>
              <a:t>For</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13" name="Rectángulo 12">
            <a:extLst>
              <a:ext uri="{FF2B5EF4-FFF2-40B4-BE49-F238E27FC236}">
                <a16:creationId xmlns:a16="http://schemas.microsoft.com/office/drawing/2014/main" id="{1BBEE20F-B9CC-46D3-917E-5F881AC7DD1E}"/>
              </a:ext>
            </a:extLst>
          </p:cNvPr>
          <p:cNvSpPr/>
          <p:nvPr/>
        </p:nvSpPr>
        <p:spPr>
          <a:xfrm>
            <a:off x="6169158" y="1032982"/>
            <a:ext cx="2445795" cy="1938992"/>
          </a:xfrm>
          <a:prstGeom prst="rect">
            <a:avLst/>
          </a:prstGeom>
        </p:spPr>
        <p:txBody>
          <a:bodyPr wrap="square">
            <a:spAutoFit/>
          </a:bodyPr>
          <a:lstStyle/>
          <a:p>
            <a:r>
              <a:rPr lang="en-US" sz="1200" dirty="0">
                <a:solidFill>
                  <a:srgbClr val="0070C0"/>
                </a:solidFill>
                <a:latin typeface="Consolas" panose="020B0609020204030204" pitchFamily="49" charset="0"/>
              </a:rPr>
              <a:t>v &lt;- LETTERS[1:4];</a:t>
            </a:r>
          </a:p>
          <a:p>
            <a:endParaRPr lang="en-US" sz="12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for ( </a:t>
            </a:r>
            <a:r>
              <a:rPr lang="en-US" sz="1200" dirty="0" err="1">
                <a:solidFill>
                  <a:srgbClr val="0070C0"/>
                </a:solidFill>
                <a:latin typeface="Consolas" panose="020B0609020204030204" pitchFamily="49" charset="0"/>
              </a:rPr>
              <a:t>i</a:t>
            </a:r>
            <a:r>
              <a:rPr lang="en-US" sz="1200" dirty="0">
                <a:solidFill>
                  <a:srgbClr val="0070C0"/>
                </a:solidFill>
                <a:latin typeface="Consolas" panose="020B0609020204030204" pitchFamily="49" charset="0"/>
              </a:rPr>
              <a:t> in v) {</a:t>
            </a:r>
          </a:p>
          <a:p>
            <a:r>
              <a:rPr lang="en-US" sz="1200" dirty="0">
                <a:solidFill>
                  <a:srgbClr val="0070C0"/>
                </a:solidFill>
                <a:latin typeface="Consolas" panose="020B0609020204030204" pitchFamily="49" charset="0"/>
              </a:rPr>
              <a:t>	print(</a:t>
            </a:r>
            <a:r>
              <a:rPr lang="en-US" sz="1200" dirty="0" err="1">
                <a:solidFill>
                  <a:srgbClr val="0070C0"/>
                </a:solidFill>
                <a:latin typeface="Consolas" panose="020B0609020204030204" pitchFamily="49" charset="0"/>
              </a:rPr>
              <a:t>i</a:t>
            </a:r>
            <a:r>
              <a:rPr lang="en-US" sz="1200" dirty="0">
                <a:solidFill>
                  <a:srgbClr val="0070C0"/>
                </a:solidFill>
                <a:latin typeface="Consolas" panose="020B0609020204030204" pitchFamily="49" charset="0"/>
              </a:rPr>
              <a:t>)</a:t>
            </a:r>
          </a:p>
          <a:p>
            <a:r>
              <a:rPr lang="en-US" sz="1200" dirty="0">
                <a:solidFill>
                  <a:srgbClr val="0070C0"/>
                </a:solidFill>
                <a:latin typeface="Consolas" panose="020B0609020204030204" pitchFamily="49" charset="0"/>
              </a:rPr>
              <a:t>};</a:t>
            </a:r>
          </a:p>
          <a:p>
            <a:endParaRPr lang="en-US" sz="1200" dirty="0">
              <a:solidFill>
                <a:srgbClr val="0070C0"/>
              </a:solidFill>
              <a:latin typeface="Consolas" panose="020B0609020204030204" pitchFamily="49" charset="0"/>
            </a:endParaRPr>
          </a:p>
          <a:p>
            <a:r>
              <a:rPr lang="en-US" sz="1200" dirty="0">
                <a:solidFill>
                  <a:srgbClr val="0070C0"/>
                </a:solidFill>
                <a:latin typeface="Consolas" panose="020B0609020204030204" pitchFamily="49" charset="0"/>
              </a:rPr>
              <a:t>for(</a:t>
            </a:r>
            <a:r>
              <a:rPr lang="en-US" sz="1200" dirty="0" err="1">
                <a:solidFill>
                  <a:srgbClr val="0070C0"/>
                </a:solidFill>
                <a:latin typeface="Consolas" panose="020B0609020204030204" pitchFamily="49" charset="0"/>
              </a:rPr>
              <a:t>i</a:t>
            </a:r>
            <a:r>
              <a:rPr lang="en-US" sz="1200" dirty="0">
                <a:solidFill>
                  <a:srgbClr val="0070C0"/>
                </a:solidFill>
                <a:latin typeface="Consolas" panose="020B0609020204030204" pitchFamily="49" charset="0"/>
              </a:rPr>
              <a:t> in 1:5){ </a:t>
            </a:r>
          </a:p>
          <a:p>
            <a:r>
              <a:rPr lang="en-US" sz="1200" dirty="0">
                <a:solidFill>
                  <a:srgbClr val="0070C0"/>
                </a:solidFill>
                <a:latin typeface="Consolas" panose="020B0609020204030204" pitchFamily="49" charset="0"/>
              </a:rPr>
              <a:t>	j &lt;- </a:t>
            </a:r>
            <a:r>
              <a:rPr lang="en-US" sz="1200" dirty="0" err="1">
                <a:solidFill>
                  <a:srgbClr val="0070C0"/>
                </a:solidFill>
                <a:latin typeface="Consolas" panose="020B0609020204030204" pitchFamily="49" charset="0"/>
              </a:rPr>
              <a:t>i</a:t>
            </a:r>
            <a:r>
              <a:rPr lang="en-US" sz="1200" dirty="0">
                <a:solidFill>
                  <a:srgbClr val="0070C0"/>
                </a:solidFill>
                <a:latin typeface="Consolas" panose="020B0609020204030204" pitchFamily="49" charset="0"/>
              </a:rPr>
              <a:t> ^ 2</a:t>
            </a:r>
          </a:p>
          <a:p>
            <a:r>
              <a:rPr lang="en-US" sz="1200" dirty="0">
                <a:solidFill>
                  <a:srgbClr val="0070C0"/>
                </a:solidFill>
                <a:latin typeface="Consolas" panose="020B0609020204030204" pitchFamily="49" charset="0"/>
              </a:rPr>
              <a:t>	message("j = ", j) </a:t>
            </a:r>
          </a:p>
          <a:p>
            <a:r>
              <a:rPr lang="en-US" sz="1200" dirty="0">
                <a:solidFill>
                  <a:srgbClr val="0070C0"/>
                </a:solidFill>
                <a:latin typeface="Consolas" panose="020B0609020204030204" pitchFamily="49" charset="0"/>
              </a:rPr>
              <a:t>}</a:t>
            </a:r>
            <a:endParaRPr lang="es-ES" sz="1200" dirty="0">
              <a:solidFill>
                <a:srgbClr val="0070C0"/>
              </a:solidFill>
              <a:latin typeface="Consolas" panose="020B0609020204030204" pitchFamily="49" charset="0"/>
            </a:endParaRPr>
          </a:p>
        </p:txBody>
      </p:sp>
      <p:sp>
        <p:nvSpPr>
          <p:cNvPr id="10" name="Marcador de número de diapositiva 1">
            <a:extLst>
              <a:ext uri="{FF2B5EF4-FFF2-40B4-BE49-F238E27FC236}">
                <a16:creationId xmlns:a16="http://schemas.microsoft.com/office/drawing/2014/main" id="{90AEA701-BFE9-4BB6-9A77-D30D3C09B44C}"/>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44</a:t>
            </a:fld>
            <a:endParaRPr lang="en-US" sz="800" dirty="0">
              <a:solidFill>
                <a:prstClr val="black">
                  <a:tint val="75000"/>
                </a:prstClr>
              </a:solidFill>
            </a:endParaRPr>
          </a:p>
        </p:txBody>
      </p:sp>
    </p:spTree>
    <p:extLst>
      <p:ext uri="{BB962C8B-B14F-4D97-AF65-F5344CB8AC3E}">
        <p14:creationId xmlns:p14="http://schemas.microsoft.com/office/powerpoint/2010/main" val="2954304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b="1"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E22A3F86-1112-411A-B59B-B21D21C6A487}"/>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45</a:t>
            </a:fld>
            <a:endParaRPr lang="en-US" dirty="0">
              <a:solidFill>
                <a:prstClr val="black">
                  <a:tint val="75000"/>
                </a:prstClr>
              </a:solidFill>
            </a:endParaRPr>
          </a:p>
        </p:txBody>
      </p:sp>
    </p:spTree>
    <p:extLst>
      <p:ext uri="{BB962C8B-B14F-4D97-AF65-F5344CB8AC3E}">
        <p14:creationId xmlns:p14="http://schemas.microsoft.com/office/powerpoint/2010/main" val="781029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Functions</a:t>
            </a:r>
            <a:endParaRPr lang="es-ES" sz="1800" dirty="0"/>
          </a:p>
        </p:txBody>
      </p:sp>
      <p:sp>
        <p:nvSpPr>
          <p:cNvPr id="10" name="TextBox 129">
            <a:extLst>
              <a:ext uri="{FF2B5EF4-FFF2-40B4-BE49-F238E27FC236}">
                <a16:creationId xmlns:a16="http://schemas.microsoft.com/office/drawing/2014/main" id="{5C6D5A1A-0BF1-4B7D-B661-145C988D542A}"/>
              </a:ext>
            </a:extLst>
          </p:cNvPr>
          <p:cNvSpPr txBox="1"/>
          <p:nvPr/>
        </p:nvSpPr>
        <p:spPr>
          <a:xfrm>
            <a:off x="917896" y="634820"/>
            <a:ext cx="7579493" cy="1166986"/>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Grupo de sentencias que se ejecutan según unos argumentos.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Palabra clave </a:t>
            </a:r>
            <a:r>
              <a:rPr lang="es-ES" sz="1400" dirty="0" err="1">
                <a:cs typeface="Lato Light"/>
              </a:rPr>
              <a:t>function</a:t>
            </a:r>
            <a:r>
              <a:rPr lang="es-ES" sz="1400" dirty="0">
                <a:cs typeface="Lato Light"/>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Ejemplos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2" name="Rectángulo 1">
            <a:extLst>
              <a:ext uri="{FF2B5EF4-FFF2-40B4-BE49-F238E27FC236}">
                <a16:creationId xmlns:a16="http://schemas.microsoft.com/office/drawing/2014/main" id="{79560D05-8D6F-428E-B6A4-8DF4F1C0940F}"/>
              </a:ext>
            </a:extLst>
          </p:cNvPr>
          <p:cNvSpPr/>
          <p:nvPr/>
        </p:nvSpPr>
        <p:spPr>
          <a:xfrm>
            <a:off x="2286000" y="1471449"/>
            <a:ext cx="4572000" cy="2462213"/>
          </a:xfrm>
          <a:prstGeom prst="rect">
            <a:avLst/>
          </a:prstGeom>
        </p:spPr>
        <p:txBody>
          <a:bodyPr>
            <a:spAutoFit/>
          </a:bodyPr>
          <a:lstStyle/>
          <a:p>
            <a:r>
              <a:rPr lang="en-US" sz="1400" dirty="0" err="1">
                <a:solidFill>
                  <a:srgbClr val="0070C0"/>
                </a:solidFill>
                <a:latin typeface="Consolas" panose="020B0609020204030204" pitchFamily="49" charset="0"/>
              </a:rPr>
              <a:t>print_cubes</a:t>
            </a:r>
            <a:r>
              <a:rPr lang="en-US" sz="1400" dirty="0">
                <a:solidFill>
                  <a:srgbClr val="0070C0"/>
                </a:solidFill>
                <a:latin typeface="Consolas" panose="020B0609020204030204" pitchFamily="49" charset="0"/>
              </a:rPr>
              <a:t> &lt;- function(</a:t>
            </a:r>
            <a:r>
              <a:rPr lang="en-US" sz="1400" dirty="0" err="1">
                <a:solidFill>
                  <a:srgbClr val="0070C0"/>
                </a:solidFill>
                <a:latin typeface="Consolas" panose="020B0609020204030204" pitchFamily="49" charset="0"/>
              </a:rPr>
              <a:t>arg_in</a:t>
            </a:r>
            <a:r>
              <a:rPr lang="en-US" sz="1400" dirty="0">
                <a:solidFill>
                  <a:srgbClr val="0070C0"/>
                </a:solidFill>
                <a:latin typeface="Consolas" panose="020B0609020204030204" pitchFamily="49" charset="0"/>
              </a:rPr>
              <a:t>) { </a:t>
            </a:r>
          </a:p>
          <a:p>
            <a:pPr lvl="1"/>
            <a:r>
              <a:rPr lang="en-US" sz="1400" dirty="0">
                <a:solidFill>
                  <a:srgbClr val="0070C0"/>
                </a:solidFill>
                <a:latin typeface="Consolas" panose="020B0609020204030204" pitchFamily="49" charset="0"/>
              </a:rPr>
              <a:t>for(</a:t>
            </a:r>
            <a:r>
              <a:rPr lang="en-US" sz="1400" dirty="0" err="1">
                <a:solidFill>
                  <a:srgbClr val="0070C0"/>
                </a:solidFill>
                <a:latin typeface="Consolas" panose="020B0609020204030204" pitchFamily="49" charset="0"/>
              </a:rPr>
              <a:t>i</a:t>
            </a:r>
            <a:r>
              <a:rPr lang="en-US" sz="1400" dirty="0">
                <a:solidFill>
                  <a:srgbClr val="0070C0"/>
                </a:solidFill>
                <a:latin typeface="Consolas" panose="020B0609020204030204" pitchFamily="49" charset="0"/>
              </a:rPr>
              <a:t> in 1:arg_in) { </a:t>
            </a:r>
          </a:p>
          <a:p>
            <a:pPr lvl="1"/>
            <a:r>
              <a:rPr lang="es-ES" sz="1400" dirty="0">
                <a:solidFill>
                  <a:srgbClr val="0070C0"/>
                </a:solidFill>
                <a:latin typeface="Consolas" panose="020B0609020204030204" pitchFamily="49" charset="0"/>
              </a:rPr>
              <a:t>b &lt;- i^3 </a:t>
            </a:r>
          </a:p>
          <a:p>
            <a:pPr lvl="1"/>
            <a:r>
              <a:rPr lang="es-ES" sz="1400" dirty="0" err="1">
                <a:solidFill>
                  <a:srgbClr val="0070C0"/>
                </a:solidFill>
                <a:latin typeface="Consolas" panose="020B0609020204030204" pitchFamily="49" charset="0"/>
              </a:rPr>
              <a:t>print</a:t>
            </a:r>
            <a:r>
              <a:rPr lang="es-ES" sz="1400" dirty="0">
                <a:solidFill>
                  <a:srgbClr val="0070C0"/>
                </a:solidFill>
                <a:latin typeface="Consolas" panose="020B0609020204030204" pitchFamily="49" charset="0"/>
              </a:rPr>
              <a:t>(b) </a:t>
            </a:r>
          </a:p>
          <a:p>
            <a:r>
              <a:rPr lang="es-ES" sz="1400" dirty="0">
                <a:solidFill>
                  <a:srgbClr val="0070C0"/>
                </a:solidFill>
                <a:latin typeface="Consolas" panose="020B0609020204030204" pitchFamily="49" charset="0"/>
              </a:rPr>
              <a:t>	} </a:t>
            </a:r>
          </a:p>
          <a:p>
            <a:r>
              <a:rPr lang="es-ES" sz="1400" dirty="0">
                <a:solidFill>
                  <a:srgbClr val="0070C0"/>
                </a:solidFill>
                <a:latin typeface="Consolas" panose="020B0609020204030204" pitchFamily="49" charset="0"/>
              </a:rPr>
              <a:t>} </a:t>
            </a:r>
          </a:p>
          <a:p>
            <a:r>
              <a:rPr lang="es-ES" sz="1400" dirty="0" err="1">
                <a:solidFill>
                  <a:srgbClr val="0070C0"/>
                </a:solidFill>
                <a:latin typeface="Consolas" panose="020B0609020204030204" pitchFamily="49" charset="0"/>
              </a:rPr>
              <a:t>print_cubes</a:t>
            </a:r>
            <a:r>
              <a:rPr lang="es-ES" sz="1400" dirty="0">
                <a:solidFill>
                  <a:srgbClr val="0070C0"/>
                </a:solidFill>
                <a:latin typeface="Consolas" panose="020B0609020204030204" pitchFamily="49" charset="0"/>
              </a:rPr>
              <a:t>(10);</a:t>
            </a:r>
          </a:p>
          <a:p>
            <a:endParaRPr lang="es-ES" sz="1400" dirty="0">
              <a:solidFill>
                <a:srgbClr val="0070C0"/>
              </a:solidFill>
              <a:latin typeface="Consolas" panose="020B0609020204030204" pitchFamily="49" charset="0"/>
            </a:endParaRPr>
          </a:p>
          <a:p>
            <a:r>
              <a:rPr lang="es-ES" sz="1400" dirty="0">
                <a:solidFill>
                  <a:srgbClr val="0070C0"/>
                </a:solidFill>
                <a:latin typeface="Consolas" panose="020B0609020204030204" pitchFamily="49" charset="0"/>
              </a:rPr>
              <a:t>b &lt;- 0</a:t>
            </a:r>
          </a:p>
          <a:p>
            <a:r>
              <a:rPr lang="es-ES" sz="1400" dirty="0" err="1">
                <a:solidFill>
                  <a:srgbClr val="0070C0"/>
                </a:solidFill>
                <a:latin typeface="Consolas" panose="020B0609020204030204" pitchFamily="49" charset="0"/>
              </a:rPr>
              <a:t>print_cubes</a:t>
            </a:r>
            <a:r>
              <a:rPr lang="es-ES" sz="1400" dirty="0">
                <a:solidFill>
                  <a:srgbClr val="0070C0"/>
                </a:solidFill>
                <a:latin typeface="Consolas" panose="020B0609020204030204" pitchFamily="49" charset="0"/>
              </a:rPr>
              <a:t>(10);</a:t>
            </a:r>
          </a:p>
          <a:p>
            <a:endParaRPr lang="es-ES" sz="1400" dirty="0">
              <a:solidFill>
                <a:srgbClr val="0070C0"/>
              </a:solidFill>
            </a:endParaRPr>
          </a:p>
        </p:txBody>
      </p:sp>
      <p:sp>
        <p:nvSpPr>
          <p:cNvPr id="5" name="Marcador de número de diapositiva 1">
            <a:extLst>
              <a:ext uri="{FF2B5EF4-FFF2-40B4-BE49-F238E27FC236}">
                <a16:creationId xmlns:a16="http://schemas.microsoft.com/office/drawing/2014/main" id="{6BD220BF-31DA-415B-BEEC-86AC52D4CB49}"/>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46</a:t>
            </a:fld>
            <a:endParaRPr lang="en-US" sz="800" dirty="0">
              <a:solidFill>
                <a:prstClr val="black">
                  <a:tint val="75000"/>
                </a:prstClr>
              </a:solidFill>
            </a:endParaRPr>
          </a:p>
        </p:txBody>
      </p:sp>
    </p:spTree>
    <p:extLst>
      <p:ext uri="{BB962C8B-B14F-4D97-AF65-F5344CB8AC3E}">
        <p14:creationId xmlns:p14="http://schemas.microsoft.com/office/powerpoint/2010/main" val="1191503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a:t>
            </a:r>
            <a:r>
              <a:rPr lang="en-US" b="1" dirty="0">
                <a:latin typeface="Raleway" panose="020B0003030101060003" pitchFamily="34" charset="0"/>
              </a:rPr>
              <a:t> </a:t>
            </a:r>
          </a:p>
          <a:p>
            <a:pPr marL="342900" indent="-342900">
              <a:buClr>
                <a:schemeClr val="accent1"/>
              </a:buClr>
              <a:buFont typeface="+mj-lt"/>
              <a:buAutoNum type="arabicPeriod" startAt="10"/>
            </a:pPr>
            <a:r>
              <a:rPr lang="en-US" b="1"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EABC9A96-1241-4797-875F-ACBFCFA4D2E1}"/>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47</a:t>
            </a:fld>
            <a:endParaRPr lang="en-US" dirty="0">
              <a:solidFill>
                <a:prstClr val="black">
                  <a:tint val="75000"/>
                </a:prstClr>
              </a:solidFill>
            </a:endParaRPr>
          </a:p>
        </p:txBody>
      </p:sp>
    </p:spTree>
    <p:extLst>
      <p:ext uri="{BB962C8B-B14F-4D97-AF65-F5344CB8AC3E}">
        <p14:creationId xmlns:p14="http://schemas.microsoft.com/office/powerpoint/2010/main" val="2578687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Packages</a:t>
            </a:r>
            <a:endParaRPr lang="es-ES" sz="1800" dirty="0"/>
          </a:p>
        </p:txBody>
      </p:sp>
      <p:sp>
        <p:nvSpPr>
          <p:cNvPr id="10" name="TextBox 129">
            <a:extLst>
              <a:ext uri="{FF2B5EF4-FFF2-40B4-BE49-F238E27FC236}">
                <a16:creationId xmlns:a16="http://schemas.microsoft.com/office/drawing/2014/main" id="{5C6D5A1A-0BF1-4B7D-B661-145C988D542A}"/>
              </a:ext>
            </a:extLst>
          </p:cNvPr>
          <p:cNvSpPr txBox="1"/>
          <p:nvPr/>
        </p:nvSpPr>
        <p:spPr>
          <a:xfrm>
            <a:off x="917896" y="634820"/>
            <a:ext cx="7579493" cy="4001095"/>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Una de las mejores y más utilizadas funcionalidades de R es la instalación de paquetes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Un paquete es una colección de funciones compiladas y de datos de ejemplo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Cada paquete además trae una extensa ayuda de todas las funciones que posee, detalle de los parámetros de cada función, e incluso pequeños scripts de ejemplo de uso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Básicamente cualquier función sencilla o compleja que se nos pueda ocurrir es muy probable que haya alguna librería de R que ya lo tenga implementado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Se aconseja siempre mirar en la web respecto al problema que queramos resolver, concretamente la web </a:t>
            </a:r>
            <a:r>
              <a:rPr lang="es-ES" sz="1400" b="1" dirty="0">
                <a:cs typeface="Lato Light"/>
                <a:hlinkClick r:id="rId2"/>
              </a:rPr>
              <a:t>https://stackoverflow.com</a:t>
            </a:r>
            <a:endParaRPr lang="es-ES" sz="1400" b="1" dirty="0">
              <a:cs typeface="Lato Light"/>
            </a:endParaRPr>
          </a:p>
          <a:p>
            <a:pPr marL="171450" indent="-171450">
              <a:lnSpc>
                <a:spcPts val="1275"/>
              </a:lnSpc>
              <a:buFont typeface="Arial" panose="020B0604020202020204" pitchFamily="34" charset="0"/>
              <a:buChar char="•"/>
              <a:defRPr/>
            </a:pPr>
            <a:endParaRPr lang="es-ES" sz="1400" b="1" dirty="0">
              <a:cs typeface="Lato Light"/>
            </a:endParaRPr>
          </a:p>
          <a:p>
            <a:pPr marL="171450" indent="-171450">
              <a:lnSpc>
                <a:spcPts val="1275"/>
              </a:lnSpc>
              <a:buFont typeface="Arial" panose="020B0604020202020204" pitchFamily="34" charset="0"/>
              <a:buChar char="•"/>
              <a:defRPr/>
            </a:pPr>
            <a:r>
              <a:rPr lang="es-ES" sz="1400" dirty="0">
                <a:cs typeface="Lato Light"/>
              </a:rPr>
              <a:t>Comandos para librerías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Forma rápida de instalar paquetes:</a:t>
            </a:r>
          </a:p>
          <a:p>
            <a:pPr marL="628650" lvl="1" indent="-171450">
              <a:lnSpc>
                <a:spcPts val="1275"/>
              </a:lnSpc>
              <a:buFont typeface="Arial" panose="020B0604020202020204" pitchFamily="34" charset="0"/>
              <a:buChar char="•"/>
              <a:defRPr/>
            </a:pPr>
            <a:endParaRPr lang="es-ES" sz="1400" dirty="0">
              <a:cs typeface="Lato Light"/>
            </a:endParaRPr>
          </a:p>
          <a:p>
            <a:pPr>
              <a:lnSpc>
                <a:spcPts val="1275"/>
              </a:lnSpc>
              <a:defRPr/>
            </a:pPr>
            <a:endParaRPr lang="es-ES" sz="1400" dirty="0">
              <a:cs typeface="Lato Light"/>
            </a:endParaRPr>
          </a:p>
          <a:p>
            <a:pPr>
              <a:lnSpc>
                <a:spcPts val="1275"/>
              </a:lnSpc>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5" name="Rectángulo 4">
            <a:extLst>
              <a:ext uri="{FF2B5EF4-FFF2-40B4-BE49-F238E27FC236}">
                <a16:creationId xmlns:a16="http://schemas.microsoft.com/office/drawing/2014/main" id="{C30D7ACC-040E-47CB-96AB-06132C9C0C81}"/>
              </a:ext>
            </a:extLst>
          </p:cNvPr>
          <p:cNvSpPr/>
          <p:nvPr/>
        </p:nvSpPr>
        <p:spPr>
          <a:xfrm>
            <a:off x="2285999" y="2914898"/>
            <a:ext cx="6165670" cy="769441"/>
          </a:xfrm>
          <a:prstGeom prst="rect">
            <a:avLst/>
          </a:prstGeom>
        </p:spPr>
        <p:txBody>
          <a:bodyPr wrap="square">
            <a:spAutoFit/>
          </a:bodyPr>
          <a:lstStyle/>
          <a:p>
            <a:r>
              <a:rPr lang="en-US" sz="1100" dirty="0" err="1">
                <a:solidFill>
                  <a:srgbClr val="0070C0"/>
                </a:solidFill>
                <a:latin typeface="Consolas" panose="020B0609020204030204" pitchFamily="49" charset="0"/>
              </a:rPr>
              <a:t>install.packages</a:t>
            </a:r>
            <a:r>
              <a:rPr lang="en-US" sz="1100" dirty="0">
                <a:solidFill>
                  <a:srgbClr val="0070C0"/>
                </a:solidFill>
                <a:latin typeface="Consolas" panose="020B0609020204030204" pitchFamily="49" charset="0"/>
              </a:rPr>
              <a:t>(</a:t>
            </a:r>
            <a:r>
              <a:rPr lang="en-US" sz="1100" dirty="0" err="1">
                <a:solidFill>
                  <a:srgbClr val="0070C0"/>
                </a:solidFill>
                <a:latin typeface="Consolas" panose="020B0609020204030204" pitchFamily="49" charset="0"/>
              </a:rPr>
              <a:t>paquete</a:t>
            </a:r>
            <a:r>
              <a:rPr lang="en-US" sz="1100" dirty="0">
                <a:solidFill>
                  <a:srgbClr val="0070C0"/>
                </a:solidFill>
                <a:latin typeface="Consolas" panose="020B0609020204030204" pitchFamily="49" charset="0"/>
              </a:rPr>
              <a:t>);	</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instala</a:t>
            </a:r>
            <a:r>
              <a:rPr lang="en-US" sz="1100" dirty="0">
                <a:solidFill>
                  <a:srgbClr val="00B050"/>
                </a:solidFill>
                <a:latin typeface="Consolas" panose="020B0609020204030204" pitchFamily="49" charset="0"/>
              </a:rPr>
              <a:t> el </a:t>
            </a:r>
            <a:r>
              <a:rPr lang="en-US" sz="1100" dirty="0" err="1">
                <a:solidFill>
                  <a:srgbClr val="00B050"/>
                </a:solidFill>
                <a:latin typeface="Consolas" panose="020B0609020204030204" pitchFamily="49" charset="0"/>
              </a:rPr>
              <a:t>paquete</a:t>
            </a:r>
            <a:endParaRPr lang="en-US" sz="1100" dirty="0">
              <a:solidFill>
                <a:srgbClr val="00B050"/>
              </a:solidFill>
              <a:latin typeface="Consolas" panose="020B0609020204030204" pitchFamily="49" charset="0"/>
            </a:endParaRPr>
          </a:p>
          <a:p>
            <a:r>
              <a:rPr lang="en-US" sz="1100" dirty="0">
                <a:solidFill>
                  <a:srgbClr val="0070C0"/>
                </a:solidFill>
                <a:latin typeface="Consolas" panose="020B0609020204030204" pitchFamily="49" charset="0"/>
              </a:rPr>
              <a:t>library(</a:t>
            </a:r>
            <a:r>
              <a:rPr lang="en-US" sz="1100" dirty="0" err="1">
                <a:solidFill>
                  <a:srgbClr val="0070C0"/>
                </a:solidFill>
                <a:latin typeface="Consolas" panose="020B0609020204030204" pitchFamily="49" charset="0"/>
              </a:rPr>
              <a:t>paquete</a:t>
            </a:r>
            <a:r>
              <a:rPr lang="en-US" sz="1100" dirty="0">
                <a:solidFill>
                  <a:srgbClr val="0070C0"/>
                </a:solidFill>
                <a:latin typeface="Consolas" panose="020B0609020204030204" pitchFamily="49" charset="0"/>
              </a:rPr>
              <a:t>);			</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carga</a:t>
            </a:r>
            <a:r>
              <a:rPr lang="en-US" sz="1100" dirty="0">
                <a:solidFill>
                  <a:srgbClr val="00B050"/>
                </a:solidFill>
                <a:latin typeface="Consolas" panose="020B0609020204030204" pitchFamily="49" charset="0"/>
              </a:rPr>
              <a:t> el </a:t>
            </a:r>
            <a:r>
              <a:rPr lang="en-US" sz="1100" dirty="0" err="1">
                <a:solidFill>
                  <a:srgbClr val="00B050"/>
                </a:solidFill>
                <a:latin typeface="Consolas" panose="020B0609020204030204" pitchFamily="49" charset="0"/>
              </a:rPr>
              <a:t>paquete</a:t>
            </a:r>
            <a:endParaRPr lang="en-US" sz="1100" dirty="0">
              <a:solidFill>
                <a:srgbClr val="00B050"/>
              </a:solidFill>
              <a:latin typeface="Consolas" panose="020B0609020204030204" pitchFamily="49" charset="0"/>
            </a:endParaRPr>
          </a:p>
          <a:p>
            <a:r>
              <a:rPr lang="en-US" sz="1100" dirty="0">
                <a:solidFill>
                  <a:srgbClr val="0070C0"/>
                </a:solidFill>
                <a:latin typeface="Consolas" panose="020B0609020204030204" pitchFamily="49" charset="0"/>
              </a:rPr>
              <a:t>library();				</a:t>
            </a:r>
            <a:r>
              <a:rPr lang="en-US" sz="1100" dirty="0">
                <a:solidFill>
                  <a:srgbClr val="00B050"/>
                </a:solidFill>
                <a:latin typeface="Consolas" panose="020B0609020204030204" pitchFamily="49" charset="0"/>
              </a:rPr>
              <a:t>#</a:t>
            </a:r>
            <a:r>
              <a:rPr lang="en-US" sz="1100" dirty="0" err="1">
                <a:solidFill>
                  <a:srgbClr val="00B050"/>
                </a:solidFill>
                <a:latin typeface="Consolas" panose="020B0609020204030204" pitchFamily="49" charset="0"/>
              </a:rPr>
              <a:t>lista</a:t>
            </a: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los</a:t>
            </a: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paquetes</a:t>
            </a:r>
            <a:r>
              <a:rPr lang="en-US" sz="1100" dirty="0">
                <a:solidFill>
                  <a:srgbClr val="00B050"/>
                </a:solidFill>
                <a:latin typeface="Consolas" panose="020B0609020204030204" pitchFamily="49" charset="0"/>
              </a:rPr>
              <a:t> </a:t>
            </a:r>
            <a:r>
              <a:rPr lang="en-US" sz="1100" dirty="0" err="1">
                <a:solidFill>
                  <a:srgbClr val="00B050"/>
                </a:solidFill>
                <a:latin typeface="Consolas" panose="020B0609020204030204" pitchFamily="49" charset="0"/>
              </a:rPr>
              <a:t>instalados</a:t>
            </a:r>
            <a:endParaRPr lang="en-US" sz="1100" dirty="0">
              <a:solidFill>
                <a:srgbClr val="00B050"/>
              </a:solidFill>
              <a:latin typeface="Consolas" panose="020B0609020204030204" pitchFamily="49" charset="0"/>
            </a:endParaRPr>
          </a:p>
          <a:p>
            <a:endParaRPr lang="es-ES" sz="1100" dirty="0">
              <a:solidFill>
                <a:srgbClr val="0070C0"/>
              </a:solidFill>
            </a:endParaRPr>
          </a:p>
        </p:txBody>
      </p:sp>
      <p:sp>
        <p:nvSpPr>
          <p:cNvPr id="3" name="Rectángulo 2">
            <a:extLst>
              <a:ext uri="{FF2B5EF4-FFF2-40B4-BE49-F238E27FC236}">
                <a16:creationId xmlns:a16="http://schemas.microsoft.com/office/drawing/2014/main" id="{2E29B03D-87DC-4E7C-8647-7709F2BBCB54}"/>
              </a:ext>
            </a:extLst>
          </p:cNvPr>
          <p:cNvSpPr/>
          <p:nvPr/>
        </p:nvSpPr>
        <p:spPr>
          <a:xfrm>
            <a:off x="1822270" y="3782620"/>
            <a:ext cx="7295609" cy="1277273"/>
          </a:xfrm>
          <a:prstGeom prst="rect">
            <a:avLst/>
          </a:prstGeom>
        </p:spPr>
        <p:txBody>
          <a:bodyPr wrap="square">
            <a:spAutoFit/>
          </a:bodyPr>
          <a:lstStyle/>
          <a:p>
            <a:r>
              <a:rPr lang="es-ES" sz="1100" dirty="0" err="1">
                <a:solidFill>
                  <a:srgbClr val="0070C0"/>
                </a:solidFill>
                <a:latin typeface="Consolas" panose="020B0609020204030204" pitchFamily="49" charset="0"/>
                <a:cs typeface="Consolas" panose="020B0609020204030204" pitchFamily="49" charset="0"/>
              </a:rPr>
              <a:t>list.of.packages</a:t>
            </a:r>
            <a:r>
              <a:rPr lang="es-ES" sz="1100" dirty="0">
                <a:solidFill>
                  <a:srgbClr val="0070C0"/>
                </a:solidFill>
                <a:latin typeface="Consolas" panose="020B0609020204030204" pitchFamily="49" charset="0"/>
                <a:cs typeface="Consolas" panose="020B0609020204030204" pitchFamily="49" charset="0"/>
              </a:rPr>
              <a:t> &lt;- c('</a:t>
            </a:r>
            <a:r>
              <a:rPr lang="es-ES" sz="1100" dirty="0" err="1">
                <a:solidFill>
                  <a:srgbClr val="0070C0"/>
                </a:solidFill>
                <a:latin typeface="Consolas" panose="020B0609020204030204" pitchFamily="49" charset="0"/>
                <a:cs typeface="Consolas" panose="020B0609020204030204" pitchFamily="49" charset="0"/>
              </a:rPr>
              <a:t>shiny</a:t>
            </a:r>
            <a:r>
              <a:rPr lang="es-ES" sz="1100" dirty="0">
                <a:solidFill>
                  <a:srgbClr val="0070C0"/>
                </a:solidFill>
                <a:latin typeface="Consolas" panose="020B0609020204030204" pitchFamily="49" charset="0"/>
                <a:cs typeface="Consolas" panose="020B0609020204030204" pitchFamily="49" charset="0"/>
              </a:rPr>
              <a:t>','</a:t>
            </a:r>
            <a:r>
              <a:rPr lang="es-ES" sz="1100" dirty="0" err="1">
                <a:solidFill>
                  <a:srgbClr val="0070C0"/>
                </a:solidFill>
                <a:latin typeface="Consolas" panose="020B0609020204030204" pitchFamily="49" charset="0"/>
                <a:cs typeface="Consolas" panose="020B0609020204030204" pitchFamily="49" charset="0"/>
              </a:rPr>
              <a:t>shinyjs</a:t>
            </a:r>
            <a:r>
              <a:rPr lang="es-ES" sz="1100" dirty="0">
                <a:solidFill>
                  <a:srgbClr val="0070C0"/>
                </a:solidFill>
                <a:latin typeface="Consolas" panose="020B0609020204030204" pitchFamily="49" charset="0"/>
                <a:cs typeface="Consolas" panose="020B0609020204030204" pitchFamily="49" charset="0"/>
              </a:rPr>
              <a:t>','</a:t>
            </a:r>
            <a:r>
              <a:rPr lang="es-ES" sz="1100" dirty="0" err="1">
                <a:solidFill>
                  <a:srgbClr val="0070C0"/>
                </a:solidFill>
                <a:latin typeface="Consolas" panose="020B0609020204030204" pitchFamily="49" charset="0"/>
                <a:cs typeface="Consolas" panose="020B0609020204030204" pitchFamily="49" charset="0"/>
              </a:rPr>
              <a:t>corrplot</a:t>
            </a:r>
            <a:r>
              <a:rPr lang="es-ES" sz="1100" dirty="0">
                <a:solidFill>
                  <a:srgbClr val="0070C0"/>
                </a:solidFill>
                <a:latin typeface="Consolas" panose="020B0609020204030204" pitchFamily="49" charset="0"/>
                <a:cs typeface="Consolas" panose="020B0609020204030204" pitchFamily="49" charset="0"/>
              </a:rPr>
              <a:t>','Matrix','</a:t>
            </a:r>
            <a:r>
              <a:rPr lang="es-ES" sz="1100" dirty="0" err="1">
                <a:solidFill>
                  <a:srgbClr val="0070C0"/>
                </a:solidFill>
                <a:latin typeface="Consolas" panose="020B0609020204030204" pitchFamily="49" charset="0"/>
                <a:cs typeface="Consolas" panose="020B0609020204030204" pitchFamily="49" charset="0"/>
              </a:rPr>
              <a:t>plotROC</a:t>
            </a:r>
            <a:r>
              <a:rPr lang="es-ES" sz="1100" dirty="0">
                <a:solidFill>
                  <a:srgbClr val="0070C0"/>
                </a:solidFill>
                <a:latin typeface="Consolas" panose="020B0609020204030204" pitchFamily="49" charset="0"/>
                <a:cs typeface="Consolas" panose="020B0609020204030204" pitchFamily="49" charset="0"/>
              </a:rPr>
              <a:t>’)</a:t>
            </a:r>
          </a:p>
          <a:p>
            <a:endParaRPr lang="es-ES" sz="1100" dirty="0">
              <a:solidFill>
                <a:srgbClr val="0070C0"/>
              </a:solidFill>
              <a:latin typeface="Consolas" panose="020B0609020204030204" pitchFamily="49" charset="0"/>
              <a:cs typeface="Consolas" panose="020B0609020204030204" pitchFamily="49" charset="0"/>
            </a:endParaRPr>
          </a:p>
          <a:p>
            <a:r>
              <a:rPr lang="es-ES" sz="1100" dirty="0" err="1">
                <a:solidFill>
                  <a:srgbClr val="0070C0"/>
                </a:solidFill>
                <a:latin typeface="Consolas" panose="020B0609020204030204" pitchFamily="49" charset="0"/>
                <a:cs typeface="Consolas" panose="020B0609020204030204" pitchFamily="49" charset="0"/>
              </a:rPr>
              <a:t>new.packages</a:t>
            </a:r>
            <a:r>
              <a:rPr lang="es-ES" sz="1100" dirty="0">
                <a:solidFill>
                  <a:srgbClr val="0070C0"/>
                </a:solidFill>
                <a:latin typeface="Consolas" panose="020B0609020204030204" pitchFamily="49" charset="0"/>
                <a:cs typeface="Consolas" panose="020B0609020204030204" pitchFamily="49" charset="0"/>
              </a:rPr>
              <a:t> &lt;- </a:t>
            </a:r>
            <a:r>
              <a:rPr lang="es-ES" sz="1100" dirty="0" err="1">
                <a:solidFill>
                  <a:srgbClr val="0070C0"/>
                </a:solidFill>
                <a:latin typeface="Consolas" panose="020B0609020204030204" pitchFamily="49" charset="0"/>
                <a:cs typeface="Consolas" panose="020B0609020204030204" pitchFamily="49" charset="0"/>
              </a:rPr>
              <a:t>list.of.packages</a:t>
            </a:r>
            <a:r>
              <a:rPr lang="es-ES" sz="1100" dirty="0">
                <a:solidFill>
                  <a:srgbClr val="0070C0"/>
                </a:solidFill>
                <a:latin typeface="Consolas" panose="020B0609020204030204" pitchFamily="49" charset="0"/>
                <a:cs typeface="Consolas" panose="020B0609020204030204" pitchFamily="49" charset="0"/>
              </a:rPr>
              <a:t>[!(</a:t>
            </a:r>
            <a:r>
              <a:rPr lang="es-ES" sz="1100" dirty="0" err="1">
                <a:solidFill>
                  <a:srgbClr val="0070C0"/>
                </a:solidFill>
                <a:latin typeface="Consolas" panose="020B0609020204030204" pitchFamily="49" charset="0"/>
                <a:cs typeface="Consolas" panose="020B0609020204030204" pitchFamily="49" charset="0"/>
              </a:rPr>
              <a:t>list.of.packages</a:t>
            </a:r>
            <a:r>
              <a:rPr lang="es-ES" sz="1100" dirty="0">
                <a:solidFill>
                  <a:srgbClr val="0070C0"/>
                </a:solidFill>
                <a:latin typeface="Consolas" panose="020B0609020204030204" pitchFamily="49" charset="0"/>
                <a:cs typeface="Consolas" panose="020B0609020204030204" pitchFamily="49" charset="0"/>
              </a:rPr>
              <a:t> %in% </a:t>
            </a:r>
            <a:r>
              <a:rPr lang="es-ES" sz="1100" dirty="0" err="1">
                <a:solidFill>
                  <a:srgbClr val="0070C0"/>
                </a:solidFill>
                <a:latin typeface="Consolas" panose="020B0609020204030204" pitchFamily="49" charset="0"/>
                <a:cs typeface="Consolas" panose="020B0609020204030204" pitchFamily="49" charset="0"/>
              </a:rPr>
              <a:t>installed.packages</a:t>
            </a:r>
            <a:r>
              <a:rPr lang="es-ES" sz="1100" dirty="0">
                <a:solidFill>
                  <a:srgbClr val="0070C0"/>
                </a:solidFill>
                <a:latin typeface="Consolas" panose="020B0609020204030204" pitchFamily="49" charset="0"/>
                <a:cs typeface="Consolas" panose="020B0609020204030204" pitchFamily="49" charset="0"/>
              </a:rPr>
              <a:t>()[,"</a:t>
            </a:r>
            <a:r>
              <a:rPr lang="es-ES" sz="1100" dirty="0" err="1">
                <a:solidFill>
                  <a:srgbClr val="0070C0"/>
                </a:solidFill>
                <a:latin typeface="Consolas" panose="020B0609020204030204" pitchFamily="49" charset="0"/>
                <a:cs typeface="Consolas" panose="020B0609020204030204" pitchFamily="49" charset="0"/>
              </a:rPr>
              <a:t>Package</a:t>
            </a:r>
            <a:r>
              <a:rPr lang="es-ES" sz="1100" dirty="0">
                <a:solidFill>
                  <a:srgbClr val="0070C0"/>
                </a:solidFill>
                <a:latin typeface="Consolas" panose="020B0609020204030204" pitchFamily="49" charset="0"/>
                <a:cs typeface="Consolas" panose="020B0609020204030204" pitchFamily="49" charset="0"/>
              </a:rPr>
              <a:t>"])]</a:t>
            </a:r>
          </a:p>
          <a:p>
            <a:endParaRPr lang="es-ES" sz="1100" dirty="0">
              <a:solidFill>
                <a:srgbClr val="0070C0"/>
              </a:solidFill>
              <a:latin typeface="Consolas" panose="020B0609020204030204" pitchFamily="49" charset="0"/>
              <a:cs typeface="Consolas" panose="020B0609020204030204" pitchFamily="49" charset="0"/>
            </a:endParaRPr>
          </a:p>
          <a:p>
            <a:r>
              <a:rPr lang="es-ES" sz="1100" dirty="0" err="1">
                <a:solidFill>
                  <a:srgbClr val="0070C0"/>
                </a:solidFill>
                <a:latin typeface="Consolas" panose="020B0609020204030204" pitchFamily="49" charset="0"/>
                <a:cs typeface="Consolas" panose="020B0609020204030204" pitchFamily="49" charset="0"/>
              </a:rPr>
              <a:t>if</a:t>
            </a:r>
            <a:r>
              <a:rPr lang="es-ES" sz="1100" dirty="0">
                <a:solidFill>
                  <a:srgbClr val="0070C0"/>
                </a:solidFill>
                <a:latin typeface="Consolas" panose="020B0609020204030204" pitchFamily="49" charset="0"/>
                <a:cs typeface="Consolas" panose="020B0609020204030204" pitchFamily="49" charset="0"/>
              </a:rPr>
              <a:t>(</a:t>
            </a:r>
            <a:r>
              <a:rPr lang="es-ES" sz="1100" dirty="0" err="1">
                <a:solidFill>
                  <a:srgbClr val="0070C0"/>
                </a:solidFill>
                <a:latin typeface="Consolas" panose="020B0609020204030204" pitchFamily="49" charset="0"/>
                <a:cs typeface="Consolas" panose="020B0609020204030204" pitchFamily="49" charset="0"/>
              </a:rPr>
              <a:t>length</a:t>
            </a:r>
            <a:r>
              <a:rPr lang="es-ES" sz="1100" dirty="0">
                <a:solidFill>
                  <a:srgbClr val="0070C0"/>
                </a:solidFill>
                <a:latin typeface="Consolas" panose="020B0609020204030204" pitchFamily="49" charset="0"/>
                <a:cs typeface="Consolas" panose="020B0609020204030204" pitchFamily="49" charset="0"/>
              </a:rPr>
              <a:t>(</a:t>
            </a:r>
            <a:r>
              <a:rPr lang="es-ES" sz="1100" dirty="0" err="1">
                <a:solidFill>
                  <a:srgbClr val="0070C0"/>
                </a:solidFill>
                <a:latin typeface="Consolas" panose="020B0609020204030204" pitchFamily="49" charset="0"/>
                <a:cs typeface="Consolas" panose="020B0609020204030204" pitchFamily="49" charset="0"/>
              </a:rPr>
              <a:t>new.packages</a:t>
            </a:r>
            <a:r>
              <a:rPr lang="es-ES" sz="1100" dirty="0">
                <a:solidFill>
                  <a:srgbClr val="0070C0"/>
                </a:solidFill>
                <a:latin typeface="Consolas" panose="020B0609020204030204" pitchFamily="49" charset="0"/>
                <a:cs typeface="Consolas" panose="020B0609020204030204" pitchFamily="49" charset="0"/>
              </a:rPr>
              <a:t>)) {  </a:t>
            </a:r>
          </a:p>
          <a:p>
            <a:r>
              <a:rPr lang="es-ES" sz="1100" dirty="0">
                <a:solidFill>
                  <a:srgbClr val="0070C0"/>
                </a:solidFill>
                <a:latin typeface="Consolas" panose="020B0609020204030204" pitchFamily="49" charset="0"/>
                <a:cs typeface="Consolas" panose="020B0609020204030204" pitchFamily="49" charset="0"/>
              </a:rPr>
              <a:t>	</a:t>
            </a:r>
            <a:r>
              <a:rPr lang="es-ES" sz="1100" dirty="0" err="1">
                <a:solidFill>
                  <a:srgbClr val="0070C0"/>
                </a:solidFill>
                <a:latin typeface="Consolas" panose="020B0609020204030204" pitchFamily="49" charset="0"/>
                <a:cs typeface="Consolas" panose="020B0609020204030204" pitchFamily="49" charset="0"/>
              </a:rPr>
              <a:t>install.packages</a:t>
            </a:r>
            <a:r>
              <a:rPr lang="es-ES" sz="1100" dirty="0">
                <a:solidFill>
                  <a:srgbClr val="0070C0"/>
                </a:solidFill>
                <a:latin typeface="Consolas" panose="020B0609020204030204" pitchFamily="49" charset="0"/>
                <a:cs typeface="Consolas" panose="020B0609020204030204" pitchFamily="49" charset="0"/>
              </a:rPr>
              <a:t>(</a:t>
            </a:r>
            <a:r>
              <a:rPr lang="es-ES" sz="1100" dirty="0" err="1">
                <a:solidFill>
                  <a:srgbClr val="0070C0"/>
                </a:solidFill>
                <a:latin typeface="Consolas" panose="020B0609020204030204" pitchFamily="49" charset="0"/>
                <a:cs typeface="Consolas" panose="020B0609020204030204" pitchFamily="49" charset="0"/>
              </a:rPr>
              <a:t>new.packages</a:t>
            </a:r>
            <a:r>
              <a:rPr lang="es-ES" sz="1100" dirty="0">
                <a:solidFill>
                  <a:srgbClr val="0070C0"/>
                </a:solidFill>
                <a:latin typeface="Consolas" panose="020B0609020204030204" pitchFamily="49" charset="0"/>
                <a:cs typeface="Consolas" panose="020B0609020204030204" pitchFamily="49" charset="0"/>
              </a:rPr>
              <a:t>)</a:t>
            </a:r>
          </a:p>
          <a:p>
            <a:r>
              <a:rPr lang="es-ES" sz="1100" dirty="0">
                <a:solidFill>
                  <a:srgbClr val="0070C0"/>
                </a:solidFill>
                <a:latin typeface="Consolas" panose="020B0609020204030204" pitchFamily="49" charset="0"/>
                <a:cs typeface="Consolas" panose="020B0609020204030204" pitchFamily="49" charset="0"/>
              </a:rPr>
              <a:t>}</a:t>
            </a:r>
          </a:p>
        </p:txBody>
      </p:sp>
      <p:sp>
        <p:nvSpPr>
          <p:cNvPr id="6" name="Marcador de número de diapositiva 1">
            <a:extLst>
              <a:ext uri="{FF2B5EF4-FFF2-40B4-BE49-F238E27FC236}">
                <a16:creationId xmlns:a16="http://schemas.microsoft.com/office/drawing/2014/main" id="{4D47049D-156D-42A1-83D2-288DF0002E36}"/>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48</a:t>
            </a:fld>
            <a:endParaRPr lang="en-US" sz="800" dirty="0">
              <a:solidFill>
                <a:prstClr val="black">
                  <a:tint val="75000"/>
                </a:prstClr>
              </a:solidFill>
            </a:endParaRPr>
          </a:p>
        </p:txBody>
      </p:sp>
    </p:spTree>
    <p:extLst>
      <p:ext uri="{BB962C8B-B14F-4D97-AF65-F5344CB8AC3E}">
        <p14:creationId xmlns:p14="http://schemas.microsoft.com/office/powerpoint/2010/main" val="1874682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a:t>
            </a:r>
            <a:r>
              <a:rPr lang="en-US" b="1" dirty="0">
                <a:latin typeface="Raleway" panose="020B0003030101060003" pitchFamily="34" charset="0"/>
              </a:rPr>
              <a:t>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b="1" dirty="0" err="1">
                <a:latin typeface="Raleway" panose="020B0003030101060003" pitchFamily="34" charset="0"/>
              </a:rPr>
              <a:t>Utilidades</a:t>
            </a:r>
            <a:endParaRPr lang="en-US" b="1"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b="1"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B288A481-62E1-4DC2-99EE-B3EB7D3B1984}"/>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49</a:t>
            </a:fld>
            <a:endParaRPr lang="en-US" dirty="0">
              <a:solidFill>
                <a:prstClr val="black">
                  <a:tint val="75000"/>
                </a:prstClr>
              </a:solidFill>
            </a:endParaRPr>
          </a:p>
        </p:txBody>
      </p:sp>
    </p:spTree>
    <p:extLst>
      <p:ext uri="{BB962C8B-B14F-4D97-AF65-F5344CB8AC3E}">
        <p14:creationId xmlns:p14="http://schemas.microsoft.com/office/powerpoint/2010/main" val="92862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48194" y="219347"/>
            <a:ext cx="8654143" cy="585763"/>
          </a:xfrm>
        </p:spPr>
        <p:txBody>
          <a:bodyPr/>
          <a:lstStyle/>
          <a:p>
            <a:r>
              <a:rPr lang="es-ES" sz="1600" dirty="0"/>
              <a:t>Especialmente importante es la pestaña “</a:t>
            </a:r>
            <a:r>
              <a:rPr lang="es-ES" sz="1600" dirty="0" err="1"/>
              <a:t>help</a:t>
            </a:r>
            <a:r>
              <a:rPr lang="es-ES" sz="1600" dirty="0"/>
              <a:t>”, donde podemos encontrar una información exhaustiva de las funciones, parámetros y ejemplo de cómo ejecutarlas</a:t>
            </a:r>
          </a:p>
        </p:txBody>
      </p:sp>
      <p:pic>
        <p:nvPicPr>
          <p:cNvPr id="2" name="Imagen 1"/>
          <p:cNvPicPr>
            <a:picLocks noChangeAspect="1"/>
          </p:cNvPicPr>
          <p:nvPr/>
        </p:nvPicPr>
        <p:blipFill>
          <a:blip r:embed="rId2"/>
          <a:stretch>
            <a:fillRect/>
          </a:stretch>
        </p:blipFill>
        <p:spPr>
          <a:xfrm>
            <a:off x="934622" y="914400"/>
            <a:ext cx="3807558" cy="3666537"/>
          </a:xfrm>
          <a:prstGeom prst="rect">
            <a:avLst/>
          </a:prstGeom>
          <a:ln w="3175" cap="sq">
            <a:noFill/>
            <a:prstDash val="solid"/>
            <a:miter lim="800000"/>
          </a:ln>
          <a:effectLst>
            <a:outerShdw blurRad="50800" dist="38100" dir="2700000" algn="tl" rotWithShape="0">
              <a:srgbClr val="000000">
                <a:alpha val="43000"/>
              </a:srgbClr>
            </a:outerShdw>
          </a:effectLst>
        </p:spPr>
      </p:pic>
      <p:pic>
        <p:nvPicPr>
          <p:cNvPr id="4" name="Imagen 3"/>
          <p:cNvPicPr>
            <a:picLocks noChangeAspect="1"/>
          </p:cNvPicPr>
          <p:nvPr/>
        </p:nvPicPr>
        <p:blipFill>
          <a:blip r:embed="rId3"/>
          <a:stretch>
            <a:fillRect/>
          </a:stretch>
        </p:blipFill>
        <p:spPr>
          <a:xfrm>
            <a:off x="4999373" y="1711337"/>
            <a:ext cx="3284838" cy="1720826"/>
          </a:xfrm>
          <a:prstGeom prst="rect">
            <a:avLst/>
          </a:prstGeom>
          <a:ln w="3175" cap="sq">
            <a:noFill/>
            <a:prstDash val="solid"/>
            <a:miter lim="800000"/>
          </a:ln>
          <a:effectLst>
            <a:outerShdw blurRad="50800" dist="38100" dir="2700000" algn="tl" rotWithShape="0">
              <a:srgbClr val="000000">
                <a:alpha val="43000"/>
              </a:srgbClr>
            </a:outerShdw>
          </a:effectLst>
        </p:spPr>
      </p:pic>
      <p:sp>
        <p:nvSpPr>
          <p:cNvPr id="5" name="Marcador de número de diapositiva 4"/>
          <p:cNvSpPr>
            <a:spLocks noGrp="1"/>
          </p:cNvSpPr>
          <p:nvPr>
            <p:ph type="sldNum" sz="quarter" idx="4"/>
          </p:nvPr>
        </p:nvSpPr>
        <p:spPr/>
        <p:txBody>
          <a:bodyPr/>
          <a:lstStyle/>
          <a:p>
            <a:fld id="{D60D1EDE-7116-2443-9BDD-368CE5B37660}"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3682719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Utilidades</a:t>
            </a:r>
          </a:p>
        </p:txBody>
      </p:sp>
      <p:sp>
        <p:nvSpPr>
          <p:cNvPr id="10" name="TextBox 129">
            <a:extLst>
              <a:ext uri="{FF2B5EF4-FFF2-40B4-BE49-F238E27FC236}">
                <a16:creationId xmlns:a16="http://schemas.microsoft.com/office/drawing/2014/main" id="{5C6D5A1A-0BF1-4B7D-B661-145C988D542A}"/>
              </a:ext>
            </a:extLst>
          </p:cNvPr>
          <p:cNvSpPr txBox="1"/>
          <p:nvPr/>
        </p:nvSpPr>
        <p:spPr>
          <a:xfrm>
            <a:off x="917896" y="634820"/>
            <a:ext cx="8128133" cy="4667945"/>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Ver directorio de trabajo: </a:t>
            </a:r>
            <a:r>
              <a:rPr lang="es-ES" sz="1400" dirty="0" err="1">
                <a:solidFill>
                  <a:srgbClr val="0070C0"/>
                </a:solidFill>
                <a:latin typeface="Consolas" panose="020B0609020204030204" pitchFamily="49" charset="0"/>
                <a:cs typeface="Consolas" panose="020B0609020204030204" pitchFamily="49" charset="0"/>
              </a:rPr>
              <a:t>print</a:t>
            </a:r>
            <a:r>
              <a:rPr lang="es-ES" sz="1400" dirty="0">
                <a:solidFill>
                  <a:srgbClr val="0070C0"/>
                </a:solidFill>
                <a:latin typeface="Consolas" panose="020B0609020204030204" pitchFamily="49" charset="0"/>
                <a:cs typeface="Consolas" panose="020B0609020204030204" pitchFamily="49" charset="0"/>
              </a:rPr>
              <a:t>(</a:t>
            </a:r>
            <a:r>
              <a:rPr lang="es-ES" sz="1400" dirty="0" err="1">
                <a:solidFill>
                  <a:srgbClr val="0070C0"/>
                </a:solidFill>
                <a:latin typeface="Consolas" panose="020B0609020204030204" pitchFamily="49" charset="0"/>
                <a:cs typeface="Consolas" panose="020B0609020204030204" pitchFamily="49" charset="0"/>
              </a:rPr>
              <a:t>getwd</a:t>
            </a:r>
            <a:r>
              <a:rPr lang="es-ES" sz="1400" dirty="0">
                <a:solidFill>
                  <a:srgbClr val="0070C0"/>
                </a:solidFill>
                <a:latin typeface="Consolas" panose="020B0609020204030204" pitchFamily="49" charset="0"/>
                <a:cs typeface="Consolas" panose="020B0609020204030204" pitchFamily="49" charset="0"/>
              </a:rPr>
              <a:t>())</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Cambiar directorio de trabajo: </a:t>
            </a:r>
            <a:r>
              <a:rPr lang="es-ES" sz="1400" dirty="0" err="1">
                <a:solidFill>
                  <a:srgbClr val="0070C0"/>
                </a:solidFill>
                <a:latin typeface="Consolas" panose="020B0609020204030204" pitchFamily="49" charset="0"/>
                <a:cs typeface="Consolas" panose="020B0609020204030204" pitchFamily="49" charset="0"/>
              </a:rPr>
              <a:t>setwd</a:t>
            </a:r>
            <a:r>
              <a:rPr lang="es-ES" sz="1400" dirty="0">
                <a:solidFill>
                  <a:srgbClr val="0070C0"/>
                </a:solidFill>
                <a:latin typeface="Consolas" panose="020B0609020204030204" pitchFamily="49" charset="0"/>
                <a:cs typeface="Consolas" panose="020B0609020204030204" pitchFamily="49" charset="0"/>
              </a:rPr>
              <a:t>("C:/R") </a:t>
            </a:r>
            <a:r>
              <a:rPr lang="es-ES" sz="1400" dirty="0">
                <a:solidFill>
                  <a:srgbClr val="00B050"/>
                </a:solidFill>
                <a:latin typeface="Consolas" panose="020B0609020204030204" pitchFamily="49" charset="0"/>
                <a:cs typeface="Consolas" panose="020B0609020204030204" pitchFamily="49" charset="0"/>
              </a:rPr>
              <a:t>#el </a:t>
            </a:r>
            <a:r>
              <a:rPr lang="es-ES" sz="1400" dirty="0" err="1">
                <a:solidFill>
                  <a:srgbClr val="00B050"/>
                </a:solidFill>
                <a:latin typeface="Consolas" panose="020B0609020204030204" pitchFamily="49" charset="0"/>
                <a:cs typeface="Consolas" panose="020B0609020204030204" pitchFamily="49" charset="0"/>
              </a:rPr>
              <a:t>slash</a:t>
            </a:r>
            <a:r>
              <a:rPr lang="es-ES" sz="1400" dirty="0">
                <a:solidFill>
                  <a:srgbClr val="00B050"/>
                </a:solidFill>
                <a:latin typeface="Consolas" panose="020B0609020204030204" pitchFamily="49" charset="0"/>
                <a:cs typeface="Consolas" panose="020B0609020204030204" pitchFamily="49" charset="0"/>
              </a:rPr>
              <a:t> es al revés que en Windows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Importar datos.</a:t>
            </a:r>
            <a:endParaRPr lang="es-ES" sz="1200" dirty="0">
              <a:cs typeface="Lato Light"/>
            </a:endParaRPr>
          </a:p>
          <a:p>
            <a:pPr marL="628650" lvl="1" indent="-171450">
              <a:lnSpc>
                <a:spcPts val="1275"/>
              </a:lnSpc>
              <a:buFont typeface="Arial" panose="020B0604020202020204" pitchFamily="34" charset="0"/>
              <a:buChar char="•"/>
              <a:defRPr/>
            </a:pPr>
            <a:r>
              <a:rPr lang="es-ES" sz="1200" dirty="0">
                <a:cs typeface="Lato Light"/>
              </a:rPr>
              <a:t>Para </a:t>
            </a:r>
            <a:r>
              <a:rPr lang="es-ES" sz="1200" b="1" dirty="0" err="1">
                <a:cs typeface="Lato Light"/>
              </a:rPr>
              <a:t>csv</a:t>
            </a:r>
            <a:r>
              <a:rPr lang="es-ES" sz="1200" b="1" dirty="0">
                <a:cs typeface="Lato Light"/>
              </a:rPr>
              <a:t> o </a:t>
            </a:r>
            <a:r>
              <a:rPr lang="es-ES" sz="1200" b="1" dirty="0" err="1">
                <a:cs typeface="Lato Light"/>
              </a:rPr>
              <a:t>txt</a:t>
            </a:r>
            <a:r>
              <a:rPr lang="es-ES" sz="1200" b="1" dirty="0">
                <a:cs typeface="Lato Light"/>
              </a:rPr>
              <a:t> </a:t>
            </a:r>
            <a:r>
              <a:rPr lang="es-ES" sz="1200" dirty="0">
                <a:cs typeface="Lato Light"/>
              </a:rPr>
              <a:t>tenemos read.csv o </a:t>
            </a:r>
            <a:r>
              <a:rPr lang="es-ES" sz="1200" dirty="0" err="1">
                <a:cs typeface="Lato Light"/>
              </a:rPr>
              <a:t>read.delim</a:t>
            </a:r>
            <a:r>
              <a:rPr lang="es-ES" sz="1200" dirty="0">
                <a:cs typeface="Lato Light"/>
              </a:rPr>
              <a:t>. Son las mismas funciones, simplemente varían en los parámetros por defecto, que podemos alterar a nuestra necesidad</a:t>
            </a: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r>
              <a:rPr lang="es-ES" sz="1200" dirty="0">
                <a:cs typeface="Lato Light"/>
              </a:rPr>
              <a:t>Para </a:t>
            </a:r>
            <a:r>
              <a:rPr lang="es-ES" sz="1200" b="1" dirty="0">
                <a:cs typeface="Lato Light"/>
              </a:rPr>
              <a:t>Excel</a:t>
            </a:r>
            <a:r>
              <a:rPr lang="es-ES" sz="1200" dirty="0">
                <a:cs typeface="Lato Light"/>
              </a:rPr>
              <a:t> se recomienda una librería específica (suele dar problemas si el archivo es grande)</a:t>
            </a: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r>
              <a:rPr lang="es-ES" sz="1200" b="1" dirty="0">
                <a:cs typeface="Lato Light"/>
              </a:rPr>
              <a:t>BBDD</a:t>
            </a:r>
            <a:r>
              <a:rPr lang="es-ES" sz="1200" dirty="0">
                <a:cs typeface="Lato Light"/>
              </a:rPr>
              <a:t>: Ejemplo de conexión con Microsoft SQL Server (en general puede conectarse a cualquiera)</a:t>
            </a: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171450" indent="-171450">
              <a:lnSpc>
                <a:spcPts val="1275"/>
              </a:lnSpc>
              <a:buFont typeface="Arial" panose="020B0604020202020204" pitchFamily="34" charset="0"/>
              <a:buChar char="•"/>
              <a:defRPr/>
            </a:pPr>
            <a:r>
              <a:rPr lang="es-ES" sz="1200" dirty="0">
                <a:cs typeface="Lato Light"/>
              </a:rPr>
              <a:t>Exportar datos:</a:t>
            </a:r>
          </a:p>
          <a:p>
            <a:pPr marL="628650" lvl="1" indent="-171450">
              <a:lnSpc>
                <a:spcPts val="1275"/>
              </a:lnSpc>
              <a:buFont typeface="Arial" panose="020B0604020202020204" pitchFamily="34" charset="0"/>
              <a:buChar char="•"/>
              <a:defRPr/>
            </a:pPr>
            <a:r>
              <a:rPr lang="es-ES" sz="1200" dirty="0">
                <a:cs typeface="Lato Light"/>
              </a:rPr>
              <a:t>Para </a:t>
            </a:r>
            <a:r>
              <a:rPr lang="es-ES" sz="1200" b="1" dirty="0" err="1">
                <a:cs typeface="Lato Light"/>
              </a:rPr>
              <a:t>csv</a:t>
            </a:r>
            <a:r>
              <a:rPr lang="es-ES" sz="1200" b="1" dirty="0">
                <a:cs typeface="Lato Light"/>
              </a:rPr>
              <a:t> o </a:t>
            </a:r>
            <a:r>
              <a:rPr lang="es-ES" sz="1200" b="1" dirty="0" err="1">
                <a:cs typeface="Lato Light"/>
              </a:rPr>
              <a:t>txt</a:t>
            </a:r>
            <a:r>
              <a:rPr lang="es-ES" sz="1200" b="1" dirty="0">
                <a:cs typeface="Lato Light"/>
              </a:rPr>
              <a:t>: </a:t>
            </a:r>
            <a:r>
              <a:rPr lang="es-ES" sz="1200" dirty="0" err="1">
                <a:solidFill>
                  <a:srgbClr val="0070C0"/>
                </a:solidFill>
                <a:latin typeface="Consolas" panose="020B0609020204030204" pitchFamily="49" charset="0"/>
                <a:cs typeface="Consolas" panose="020B0609020204030204" pitchFamily="49" charset="0"/>
              </a:rPr>
              <a:t>write.table</a:t>
            </a:r>
            <a:r>
              <a:rPr lang="es-ES" sz="1200" dirty="0">
                <a:solidFill>
                  <a:srgbClr val="0070C0"/>
                </a:solidFill>
                <a:latin typeface="Consolas" panose="020B0609020204030204" pitchFamily="49" charset="0"/>
                <a:cs typeface="Consolas" panose="020B0609020204030204" pitchFamily="49" charset="0"/>
              </a:rPr>
              <a:t>(data, "c:/data.txt", </a:t>
            </a:r>
            <a:r>
              <a:rPr lang="es-ES" sz="1200" dirty="0" err="1">
                <a:solidFill>
                  <a:srgbClr val="0070C0"/>
                </a:solidFill>
                <a:latin typeface="Consolas" panose="020B0609020204030204" pitchFamily="49" charset="0"/>
                <a:cs typeface="Consolas" panose="020B0609020204030204" pitchFamily="49" charset="0"/>
              </a:rPr>
              <a:t>sep</a:t>
            </a:r>
            <a:r>
              <a:rPr lang="es-ES" sz="1200" dirty="0">
                <a:solidFill>
                  <a:srgbClr val="0070C0"/>
                </a:solidFill>
                <a:latin typeface="Consolas" panose="020B0609020204030204" pitchFamily="49" charset="0"/>
                <a:cs typeface="Consolas" panose="020B0609020204030204" pitchFamily="49" charset="0"/>
              </a:rPr>
              <a:t>="\t",</a:t>
            </a:r>
            <a:r>
              <a:rPr lang="es-ES" sz="1200" dirty="0" err="1">
                <a:solidFill>
                  <a:srgbClr val="0070C0"/>
                </a:solidFill>
                <a:latin typeface="Consolas" panose="020B0609020204030204" pitchFamily="49" charset="0"/>
                <a:cs typeface="Consolas" panose="020B0609020204030204" pitchFamily="49" charset="0"/>
              </a:rPr>
              <a:t>row.names</a:t>
            </a:r>
            <a:r>
              <a:rPr lang="es-ES" sz="1200" dirty="0">
                <a:solidFill>
                  <a:srgbClr val="0070C0"/>
                </a:solidFill>
                <a:latin typeface="Consolas" panose="020B0609020204030204" pitchFamily="49" charset="0"/>
                <a:cs typeface="Consolas" panose="020B0609020204030204" pitchFamily="49" charset="0"/>
              </a:rPr>
              <a:t> = F)</a:t>
            </a:r>
          </a:p>
          <a:p>
            <a:pPr marL="628650" lvl="1" indent="-171450">
              <a:lnSpc>
                <a:spcPts val="1275"/>
              </a:lnSpc>
              <a:buFont typeface="Arial" panose="020B0604020202020204" pitchFamily="34" charset="0"/>
              <a:buChar char="•"/>
              <a:defRPr/>
            </a:pPr>
            <a:r>
              <a:rPr lang="es-ES" sz="1200" dirty="0">
                <a:cs typeface="Lato Light"/>
              </a:rPr>
              <a:t>Para </a:t>
            </a:r>
            <a:r>
              <a:rPr lang="es-ES" sz="1200" b="1" dirty="0">
                <a:cs typeface="Lato Light"/>
              </a:rPr>
              <a:t>xlsx: </a:t>
            </a:r>
            <a:r>
              <a:rPr lang="es-ES" sz="1200" dirty="0">
                <a:solidFill>
                  <a:srgbClr val="0070C0"/>
                </a:solidFill>
                <a:latin typeface="Consolas" panose="020B0609020204030204" pitchFamily="49" charset="0"/>
                <a:cs typeface="Consolas" panose="020B0609020204030204" pitchFamily="49" charset="0"/>
              </a:rPr>
              <a:t>write.xlsx(data, "c:/data.xlsx",</a:t>
            </a:r>
            <a:r>
              <a:rPr lang="es-ES" sz="1200" dirty="0" err="1">
                <a:solidFill>
                  <a:srgbClr val="0070C0"/>
                </a:solidFill>
                <a:latin typeface="Consolas" panose="020B0609020204030204" pitchFamily="49" charset="0"/>
                <a:cs typeface="Consolas" panose="020B0609020204030204" pitchFamily="49" charset="0"/>
              </a:rPr>
              <a:t>row.names</a:t>
            </a:r>
            <a:r>
              <a:rPr lang="es-ES" sz="1200" dirty="0">
                <a:solidFill>
                  <a:srgbClr val="0070C0"/>
                </a:solidFill>
                <a:latin typeface="Consolas" panose="020B0609020204030204" pitchFamily="49" charset="0"/>
                <a:cs typeface="Consolas" panose="020B0609020204030204" pitchFamily="49" charset="0"/>
              </a:rPr>
              <a:t> = F, </a:t>
            </a:r>
            <a:r>
              <a:rPr lang="es-ES" sz="1200" dirty="0" err="1">
                <a:solidFill>
                  <a:srgbClr val="0070C0"/>
                </a:solidFill>
                <a:latin typeface="Consolas" panose="020B0609020204030204" pitchFamily="49" charset="0"/>
                <a:cs typeface="Consolas" panose="020B0609020204030204" pitchFamily="49" charset="0"/>
              </a:rPr>
              <a:t>sheetName</a:t>
            </a:r>
            <a:r>
              <a:rPr lang="es-ES" sz="1200" dirty="0">
                <a:solidFill>
                  <a:srgbClr val="0070C0"/>
                </a:solidFill>
                <a:latin typeface="Consolas" panose="020B0609020204030204" pitchFamily="49" charset="0"/>
                <a:cs typeface="Consolas" panose="020B0609020204030204" pitchFamily="49" charset="0"/>
              </a:rPr>
              <a:t> = 'Nuevo')</a:t>
            </a:r>
          </a:p>
          <a:p>
            <a:pPr>
              <a:lnSpc>
                <a:spcPts val="1275"/>
              </a:lnSpc>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6" name="Rectángulo 5">
            <a:extLst>
              <a:ext uri="{FF2B5EF4-FFF2-40B4-BE49-F238E27FC236}">
                <a16:creationId xmlns:a16="http://schemas.microsoft.com/office/drawing/2014/main" id="{87DCE128-90C3-4D12-8B0B-3C3BF6C06474}"/>
              </a:ext>
            </a:extLst>
          </p:cNvPr>
          <p:cNvSpPr/>
          <p:nvPr/>
        </p:nvSpPr>
        <p:spPr>
          <a:xfrm>
            <a:off x="253209" y="1815638"/>
            <a:ext cx="8637582" cy="230832"/>
          </a:xfrm>
          <a:prstGeom prst="rect">
            <a:avLst/>
          </a:prstGeom>
        </p:spPr>
        <p:txBody>
          <a:bodyPr wrap="square">
            <a:spAutoFit/>
          </a:bodyPr>
          <a:lstStyle/>
          <a:p>
            <a:r>
              <a:rPr lang="es-ES" sz="900" dirty="0">
                <a:solidFill>
                  <a:srgbClr val="0070C0"/>
                </a:solidFill>
                <a:latin typeface="Consolas" panose="020B0609020204030204" pitchFamily="49" charset="0"/>
                <a:cs typeface="Consolas" panose="020B0609020204030204" pitchFamily="49" charset="0"/>
              </a:rPr>
              <a:t>data &lt;- </a:t>
            </a:r>
            <a:r>
              <a:rPr lang="es-ES" sz="900" dirty="0" err="1">
                <a:solidFill>
                  <a:srgbClr val="0070C0"/>
                </a:solidFill>
                <a:latin typeface="Consolas" panose="020B0609020204030204" pitchFamily="49" charset="0"/>
                <a:cs typeface="Consolas" panose="020B0609020204030204" pitchFamily="49" charset="0"/>
              </a:rPr>
              <a:t>read.delim</a:t>
            </a:r>
            <a:r>
              <a:rPr lang="es-ES" sz="900" dirty="0">
                <a:solidFill>
                  <a:srgbClr val="0070C0"/>
                </a:solidFill>
                <a:latin typeface="Consolas" panose="020B0609020204030204" pitchFamily="49" charset="0"/>
                <a:cs typeface="Consolas" panose="020B0609020204030204" pitchFamily="49" charset="0"/>
              </a:rPr>
              <a:t>(file='Z:/Proyectos/I+D/BBDD pruebas/</a:t>
            </a:r>
            <a:r>
              <a:rPr lang="es-ES" sz="900" dirty="0" err="1">
                <a:solidFill>
                  <a:srgbClr val="0070C0"/>
                </a:solidFill>
                <a:latin typeface="Consolas" panose="020B0609020204030204" pitchFamily="49" charset="0"/>
                <a:cs typeface="Consolas" panose="020B0609020204030204" pitchFamily="49" charset="0"/>
              </a:rPr>
              <a:t>Kaggle</a:t>
            </a:r>
            <a:r>
              <a:rPr lang="es-ES" sz="900" dirty="0">
                <a:solidFill>
                  <a:srgbClr val="0070C0"/>
                </a:solidFill>
                <a:latin typeface="Consolas" panose="020B0609020204030204" pitchFamily="49" charset="0"/>
                <a:cs typeface="Consolas" panose="020B0609020204030204" pitchFamily="49" charset="0"/>
              </a:rPr>
              <a:t>/</a:t>
            </a:r>
            <a:r>
              <a:rPr lang="es-ES" sz="900" dirty="0" err="1">
                <a:solidFill>
                  <a:srgbClr val="0070C0"/>
                </a:solidFill>
                <a:latin typeface="Consolas" panose="020B0609020204030204" pitchFamily="49" charset="0"/>
                <a:cs typeface="Consolas" panose="020B0609020204030204" pitchFamily="49" charset="0"/>
              </a:rPr>
              <a:t>GiveMeSomeCredit</a:t>
            </a:r>
            <a:r>
              <a:rPr lang="es-ES" sz="900" dirty="0">
                <a:solidFill>
                  <a:srgbClr val="0070C0"/>
                </a:solidFill>
                <a:latin typeface="Consolas" panose="020B0609020204030204" pitchFamily="49" charset="0"/>
                <a:cs typeface="Consolas" panose="020B0609020204030204" pitchFamily="49" charset="0"/>
              </a:rPr>
              <a:t>/cs-training.csv', </a:t>
            </a:r>
            <a:r>
              <a:rPr lang="es-ES" sz="900" b="1" dirty="0" err="1">
                <a:solidFill>
                  <a:srgbClr val="0070C0"/>
                </a:solidFill>
                <a:latin typeface="Consolas" panose="020B0609020204030204" pitchFamily="49" charset="0"/>
                <a:cs typeface="Consolas" panose="020B0609020204030204" pitchFamily="49" charset="0"/>
              </a:rPr>
              <a:t>header</a:t>
            </a:r>
            <a:r>
              <a:rPr lang="es-ES" sz="900" b="1" dirty="0">
                <a:solidFill>
                  <a:srgbClr val="0070C0"/>
                </a:solidFill>
                <a:latin typeface="Consolas" panose="020B0609020204030204" pitchFamily="49" charset="0"/>
                <a:cs typeface="Consolas" panose="020B0609020204030204" pitchFamily="49" charset="0"/>
              </a:rPr>
              <a:t>=TRUE, </a:t>
            </a:r>
            <a:r>
              <a:rPr lang="es-ES" sz="900" b="1" dirty="0" err="1">
                <a:solidFill>
                  <a:srgbClr val="0070C0"/>
                </a:solidFill>
                <a:latin typeface="Consolas" panose="020B0609020204030204" pitchFamily="49" charset="0"/>
                <a:cs typeface="Consolas" panose="020B0609020204030204" pitchFamily="49" charset="0"/>
              </a:rPr>
              <a:t>sep</a:t>
            </a:r>
            <a:r>
              <a:rPr lang="es-ES" sz="900" b="1" dirty="0">
                <a:solidFill>
                  <a:srgbClr val="0070C0"/>
                </a:solidFill>
                <a:latin typeface="Consolas" panose="020B0609020204030204" pitchFamily="49" charset="0"/>
                <a:cs typeface="Consolas" panose="020B0609020204030204" pitchFamily="49" charset="0"/>
              </a:rPr>
              <a:t> = ',' , </a:t>
            </a:r>
            <a:r>
              <a:rPr lang="es-ES" sz="900" b="1" dirty="0" err="1">
                <a:solidFill>
                  <a:srgbClr val="0070C0"/>
                </a:solidFill>
                <a:latin typeface="Consolas" panose="020B0609020204030204" pitchFamily="49" charset="0"/>
                <a:cs typeface="Consolas" panose="020B0609020204030204" pitchFamily="49" charset="0"/>
              </a:rPr>
              <a:t>dec</a:t>
            </a:r>
            <a:r>
              <a:rPr lang="es-ES" sz="900" b="1" dirty="0">
                <a:solidFill>
                  <a:srgbClr val="0070C0"/>
                </a:solidFill>
                <a:latin typeface="Consolas" panose="020B0609020204030204" pitchFamily="49" charset="0"/>
                <a:cs typeface="Consolas" panose="020B0609020204030204" pitchFamily="49" charset="0"/>
              </a:rPr>
              <a:t> = '.')</a:t>
            </a:r>
          </a:p>
        </p:txBody>
      </p:sp>
      <p:sp>
        <p:nvSpPr>
          <p:cNvPr id="7" name="Rectángulo 6">
            <a:extLst>
              <a:ext uri="{FF2B5EF4-FFF2-40B4-BE49-F238E27FC236}">
                <a16:creationId xmlns:a16="http://schemas.microsoft.com/office/drawing/2014/main" id="{C9AD6CF2-3593-4DA4-9F0A-38FF2A132D36}"/>
              </a:ext>
            </a:extLst>
          </p:cNvPr>
          <p:cNvSpPr/>
          <p:nvPr/>
        </p:nvSpPr>
        <p:spPr>
          <a:xfrm>
            <a:off x="1126902" y="2303948"/>
            <a:ext cx="7308208" cy="507831"/>
          </a:xfrm>
          <a:prstGeom prst="rect">
            <a:avLst/>
          </a:prstGeom>
        </p:spPr>
        <p:txBody>
          <a:bodyPr wrap="square">
            <a:spAutoFit/>
          </a:bodyPr>
          <a:lstStyle/>
          <a:p>
            <a:r>
              <a:rPr lang="es-ES" sz="900" dirty="0" err="1">
                <a:solidFill>
                  <a:srgbClr val="0070C0"/>
                </a:solidFill>
                <a:latin typeface="Consolas" panose="020B0609020204030204" pitchFamily="49" charset="0"/>
                <a:cs typeface="Consolas" panose="020B0609020204030204" pitchFamily="49" charset="0"/>
              </a:rPr>
              <a:t>install.packages</a:t>
            </a:r>
            <a:r>
              <a:rPr lang="es-ES" sz="900" dirty="0">
                <a:solidFill>
                  <a:srgbClr val="0070C0"/>
                </a:solidFill>
                <a:latin typeface="Consolas" panose="020B0609020204030204" pitchFamily="49" charset="0"/>
                <a:cs typeface="Consolas" panose="020B0609020204030204" pitchFamily="49" charset="0"/>
              </a:rPr>
              <a:t>('xlsx')</a:t>
            </a:r>
          </a:p>
          <a:p>
            <a:r>
              <a:rPr lang="es-ES" sz="900" dirty="0" err="1">
                <a:solidFill>
                  <a:srgbClr val="0070C0"/>
                </a:solidFill>
                <a:latin typeface="Consolas" panose="020B0609020204030204" pitchFamily="49" charset="0"/>
                <a:cs typeface="Consolas" panose="020B0609020204030204" pitchFamily="49" charset="0"/>
              </a:rPr>
              <a:t>library</a:t>
            </a:r>
            <a:r>
              <a:rPr lang="es-ES" sz="900" dirty="0">
                <a:solidFill>
                  <a:srgbClr val="0070C0"/>
                </a:solidFill>
                <a:latin typeface="Consolas" panose="020B0609020204030204" pitchFamily="49" charset="0"/>
                <a:cs typeface="Consolas" panose="020B0609020204030204" pitchFamily="49" charset="0"/>
              </a:rPr>
              <a:t>(xlsx)</a:t>
            </a:r>
          </a:p>
          <a:p>
            <a:r>
              <a:rPr lang="es-ES" sz="900" dirty="0">
                <a:solidFill>
                  <a:srgbClr val="0070C0"/>
                </a:solidFill>
                <a:latin typeface="Consolas" panose="020B0609020204030204" pitchFamily="49" charset="0"/>
                <a:cs typeface="Consolas" panose="020B0609020204030204" pitchFamily="49" charset="0"/>
              </a:rPr>
              <a:t>data &lt;- read.xlsx('Z:/Proyectos/I+D/BBDD pruebas/</a:t>
            </a:r>
            <a:r>
              <a:rPr lang="es-ES" sz="900" dirty="0" err="1">
                <a:solidFill>
                  <a:srgbClr val="0070C0"/>
                </a:solidFill>
                <a:latin typeface="Consolas" panose="020B0609020204030204" pitchFamily="49" charset="0"/>
                <a:cs typeface="Consolas" panose="020B0609020204030204" pitchFamily="49" charset="0"/>
              </a:rPr>
              <a:t>Kaggle</a:t>
            </a:r>
            <a:r>
              <a:rPr lang="es-ES" sz="900" dirty="0">
                <a:solidFill>
                  <a:srgbClr val="0070C0"/>
                </a:solidFill>
                <a:latin typeface="Consolas" panose="020B0609020204030204" pitchFamily="49" charset="0"/>
                <a:cs typeface="Consolas" panose="020B0609020204030204" pitchFamily="49" charset="0"/>
              </a:rPr>
              <a:t>/</a:t>
            </a:r>
            <a:r>
              <a:rPr lang="es-ES" sz="900" dirty="0" err="1">
                <a:solidFill>
                  <a:srgbClr val="0070C0"/>
                </a:solidFill>
                <a:latin typeface="Consolas" panose="020B0609020204030204" pitchFamily="49" charset="0"/>
                <a:cs typeface="Consolas" panose="020B0609020204030204" pitchFamily="49" charset="0"/>
              </a:rPr>
              <a:t>GiveMeSomeCredit</a:t>
            </a:r>
            <a:r>
              <a:rPr lang="es-ES" sz="900" dirty="0">
                <a:solidFill>
                  <a:srgbClr val="0070C0"/>
                </a:solidFill>
                <a:latin typeface="Consolas" panose="020B0609020204030204" pitchFamily="49" charset="0"/>
                <a:cs typeface="Consolas" panose="020B0609020204030204" pitchFamily="49" charset="0"/>
              </a:rPr>
              <a:t>/cs-training.xlsx', </a:t>
            </a:r>
            <a:r>
              <a:rPr lang="es-ES" sz="900" dirty="0" err="1">
                <a:solidFill>
                  <a:srgbClr val="0070C0"/>
                </a:solidFill>
                <a:latin typeface="Consolas" panose="020B0609020204030204" pitchFamily="49" charset="0"/>
                <a:cs typeface="Consolas" panose="020B0609020204030204" pitchFamily="49" charset="0"/>
              </a:rPr>
              <a:t>sheetIndex</a:t>
            </a:r>
            <a:r>
              <a:rPr lang="es-ES" sz="900" dirty="0">
                <a:solidFill>
                  <a:srgbClr val="0070C0"/>
                </a:solidFill>
                <a:latin typeface="Consolas" panose="020B0609020204030204" pitchFamily="49" charset="0"/>
                <a:cs typeface="Consolas" panose="020B0609020204030204" pitchFamily="49" charset="0"/>
              </a:rPr>
              <a:t> = 1)</a:t>
            </a:r>
          </a:p>
        </p:txBody>
      </p:sp>
      <p:sp>
        <p:nvSpPr>
          <p:cNvPr id="8" name="Rectángulo 7">
            <a:extLst>
              <a:ext uri="{FF2B5EF4-FFF2-40B4-BE49-F238E27FC236}">
                <a16:creationId xmlns:a16="http://schemas.microsoft.com/office/drawing/2014/main" id="{9959A4B4-D338-48B3-9CD4-30FECE0D3C62}"/>
              </a:ext>
            </a:extLst>
          </p:cNvPr>
          <p:cNvSpPr/>
          <p:nvPr/>
        </p:nvSpPr>
        <p:spPr>
          <a:xfrm>
            <a:off x="775722" y="3074446"/>
            <a:ext cx="7592555" cy="861774"/>
          </a:xfrm>
          <a:prstGeom prst="rect">
            <a:avLst/>
          </a:prstGeom>
        </p:spPr>
        <p:txBody>
          <a:bodyPr wrap="square">
            <a:spAutoFit/>
          </a:bodyPr>
          <a:lstStyle/>
          <a:p>
            <a:r>
              <a:rPr lang="es-ES" sz="1000" dirty="0" err="1">
                <a:solidFill>
                  <a:srgbClr val="0070C0"/>
                </a:solidFill>
                <a:latin typeface="Consolas" panose="020B0609020204030204" pitchFamily="49" charset="0"/>
                <a:cs typeface="Consolas" panose="020B0609020204030204" pitchFamily="49" charset="0"/>
              </a:rPr>
              <a:t>library</a:t>
            </a:r>
            <a:r>
              <a:rPr lang="es-ES" sz="1000" dirty="0">
                <a:solidFill>
                  <a:srgbClr val="0070C0"/>
                </a:solidFill>
                <a:latin typeface="Consolas" panose="020B0609020204030204" pitchFamily="49" charset="0"/>
                <a:cs typeface="Consolas" panose="020B0609020204030204" pitchFamily="49" charset="0"/>
              </a:rPr>
              <a:t>(RODBC)</a:t>
            </a:r>
          </a:p>
          <a:p>
            <a:r>
              <a:rPr lang="es-ES" sz="1000" dirty="0">
                <a:solidFill>
                  <a:srgbClr val="0070C0"/>
                </a:solidFill>
                <a:latin typeface="Consolas" panose="020B0609020204030204" pitchFamily="49" charset="0"/>
                <a:cs typeface="Consolas" panose="020B0609020204030204" pitchFamily="49" charset="0"/>
              </a:rPr>
              <a:t>con &lt;- </a:t>
            </a:r>
            <a:r>
              <a:rPr lang="es-ES" sz="1000" dirty="0" err="1">
                <a:solidFill>
                  <a:srgbClr val="0070C0"/>
                </a:solidFill>
                <a:latin typeface="Consolas" panose="020B0609020204030204" pitchFamily="49" charset="0"/>
                <a:cs typeface="Consolas" panose="020B0609020204030204" pitchFamily="49" charset="0"/>
              </a:rPr>
              <a:t>odbcDriverConnect</a:t>
            </a:r>
            <a:r>
              <a:rPr lang="es-ES" sz="1000" dirty="0">
                <a:solidFill>
                  <a:srgbClr val="0070C0"/>
                </a:solidFill>
                <a:latin typeface="Consolas" panose="020B0609020204030204" pitchFamily="49" charset="0"/>
                <a:cs typeface="Consolas" panose="020B0609020204030204" pitchFamily="49" charset="0"/>
              </a:rPr>
              <a:t>( </a:t>
            </a:r>
            <a:r>
              <a:rPr lang="es-ES" sz="1000" dirty="0" err="1">
                <a:solidFill>
                  <a:srgbClr val="0070C0"/>
                </a:solidFill>
                <a:latin typeface="Consolas" panose="020B0609020204030204" pitchFamily="49" charset="0"/>
                <a:cs typeface="Consolas" panose="020B0609020204030204" pitchFamily="49" charset="0"/>
              </a:rPr>
              <a:t>connection</a:t>
            </a:r>
            <a:r>
              <a:rPr lang="es-ES" sz="1000" dirty="0">
                <a:solidFill>
                  <a:srgbClr val="0070C0"/>
                </a:solidFill>
                <a:latin typeface="Consolas" panose="020B0609020204030204" pitchFamily="49" charset="0"/>
                <a:cs typeface="Consolas" panose="020B0609020204030204" pitchFamily="49" charset="0"/>
              </a:rPr>
              <a:t>="</a:t>
            </a:r>
            <a:r>
              <a:rPr lang="es-ES" sz="1000" b="1" dirty="0">
                <a:solidFill>
                  <a:srgbClr val="0070C0"/>
                </a:solidFill>
                <a:latin typeface="Consolas" panose="020B0609020204030204" pitchFamily="49" charset="0"/>
                <a:cs typeface="Consolas" panose="020B0609020204030204" pitchFamily="49" charset="0"/>
              </a:rPr>
              <a:t>Driver</a:t>
            </a:r>
            <a:r>
              <a:rPr lang="es-ES" sz="1000" dirty="0">
                <a:solidFill>
                  <a:srgbClr val="0070C0"/>
                </a:solidFill>
                <a:latin typeface="Consolas" panose="020B0609020204030204" pitchFamily="49" charset="0"/>
                <a:cs typeface="Consolas" panose="020B0609020204030204" pitchFamily="49" charset="0"/>
              </a:rPr>
              <a:t>={SQL Server </a:t>
            </a:r>
            <a:r>
              <a:rPr lang="es-ES" sz="1000" dirty="0" err="1">
                <a:solidFill>
                  <a:srgbClr val="0070C0"/>
                </a:solidFill>
                <a:latin typeface="Consolas" panose="020B0609020204030204" pitchFamily="49" charset="0"/>
                <a:cs typeface="Consolas" panose="020B0609020204030204" pitchFamily="49" charset="0"/>
              </a:rPr>
              <a:t>Native</a:t>
            </a:r>
            <a:r>
              <a:rPr lang="es-ES" sz="1000" dirty="0">
                <a:solidFill>
                  <a:srgbClr val="0070C0"/>
                </a:solidFill>
                <a:latin typeface="Consolas" panose="020B0609020204030204" pitchFamily="49" charset="0"/>
                <a:cs typeface="Consolas" panose="020B0609020204030204" pitchFamily="49" charset="0"/>
              </a:rPr>
              <a:t> Client 11.0};</a:t>
            </a:r>
            <a:r>
              <a:rPr lang="es-ES" sz="1000" b="1" dirty="0">
                <a:solidFill>
                  <a:srgbClr val="0070C0"/>
                </a:solidFill>
                <a:latin typeface="Consolas" panose="020B0609020204030204" pitchFamily="49" charset="0"/>
                <a:cs typeface="Consolas" panose="020B0609020204030204" pitchFamily="49" charset="0"/>
              </a:rPr>
              <a:t>server</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srvsql;</a:t>
            </a:r>
            <a:r>
              <a:rPr lang="es-ES" sz="1000" b="1" dirty="0" err="1">
                <a:solidFill>
                  <a:srgbClr val="0070C0"/>
                </a:solidFill>
                <a:latin typeface="Consolas" panose="020B0609020204030204" pitchFamily="49" charset="0"/>
                <a:cs typeface="Consolas" panose="020B0609020204030204" pitchFamily="49" charset="0"/>
              </a:rPr>
              <a:t>database</a:t>
            </a:r>
            <a:r>
              <a:rPr lang="es-ES" sz="1000" dirty="0">
                <a:solidFill>
                  <a:srgbClr val="0070C0"/>
                </a:solidFill>
                <a:latin typeface="Consolas" panose="020B0609020204030204" pitchFamily="49" charset="0"/>
                <a:cs typeface="Consolas" panose="020B0609020204030204" pitchFamily="49" charset="0"/>
              </a:rPr>
              <a:t>=RIMAC;</a:t>
            </a:r>
          </a:p>
          <a:p>
            <a:r>
              <a:rPr lang="es-ES" sz="1000" dirty="0">
                <a:solidFill>
                  <a:srgbClr val="0070C0"/>
                </a:solidFill>
                <a:latin typeface="Consolas" panose="020B0609020204030204" pitchFamily="49" charset="0"/>
                <a:cs typeface="Consolas" panose="020B0609020204030204" pitchFamily="49" charset="0"/>
              </a:rPr>
              <a:t>	</a:t>
            </a:r>
            <a:r>
              <a:rPr lang="es-ES" sz="1000" b="1" dirty="0" err="1">
                <a:solidFill>
                  <a:srgbClr val="0070C0"/>
                </a:solidFill>
                <a:latin typeface="Consolas" panose="020B0609020204030204" pitchFamily="49" charset="0"/>
                <a:cs typeface="Consolas" panose="020B0609020204030204" pitchFamily="49" charset="0"/>
              </a:rPr>
              <a:t>trusted_connection</a:t>
            </a:r>
            <a:r>
              <a:rPr lang="es-ES" sz="1000" dirty="0">
                <a:solidFill>
                  <a:srgbClr val="0070C0"/>
                </a:solidFill>
                <a:latin typeface="Consolas" panose="020B0609020204030204" pitchFamily="49" charset="0"/>
                <a:cs typeface="Consolas" panose="020B0609020204030204" pitchFamily="49" charset="0"/>
              </a:rPr>
              <a:t>=yes;");</a:t>
            </a:r>
          </a:p>
          <a:p>
            <a:r>
              <a:rPr lang="es-ES" sz="1000" dirty="0">
                <a:solidFill>
                  <a:srgbClr val="0070C0"/>
                </a:solidFill>
                <a:latin typeface="Consolas" panose="020B0609020204030204" pitchFamily="49" charset="0"/>
                <a:cs typeface="Consolas" panose="020B0609020204030204" pitchFamily="49" charset="0"/>
              </a:rPr>
              <a:t>tablas &lt;- </a:t>
            </a:r>
            <a:r>
              <a:rPr lang="es-ES" sz="1000" dirty="0" err="1">
                <a:solidFill>
                  <a:srgbClr val="0070C0"/>
                </a:solidFill>
                <a:latin typeface="Consolas" panose="020B0609020204030204" pitchFamily="49" charset="0"/>
                <a:cs typeface="Consolas" panose="020B0609020204030204" pitchFamily="49" charset="0"/>
              </a:rPr>
              <a:t>sqlTables</a:t>
            </a:r>
            <a:r>
              <a:rPr lang="es-ES" sz="1000" dirty="0">
                <a:solidFill>
                  <a:srgbClr val="0070C0"/>
                </a:solidFill>
                <a:latin typeface="Consolas" panose="020B0609020204030204" pitchFamily="49" charset="0"/>
                <a:cs typeface="Consolas" panose="020B0609020204030204" pitchFamily="49" charset="0"/>
              </a:rPr>
              <a:t>(con); 							</a:t>
            </a:r>
            <a:r>
              <a:rPr lang="es-ES" sz="1000" dirty="0">
                <a:solidFill>
                  <a:srgbClr val="00B050"/>
                </a:solidFill>
                <a:latin typeface="Consolas" panose="020B0609020204030204" pitchFamily="49" charset="0"/>
                <a:cs typeface="Consolas" panose="020B0609020204030204" pitchFamily="49" charset="0"/>
              </a:rPr>
              <a:t>#ver las tablas de la BBDD</a:t>
            </a:r>
          </a:p>
          <a:p>
            <a:r>
              <a:rPr lang="es-ES" sz="1000" dirty="0">
                <a:solidFill>
                  <a:srgbClr val="0070C0"/>
                </a:solidFill>
                <a:latin typeface="Consolas" panose="020B0609020204030204" pitchFamily="49" charset="0"/>
                <a:cs typeface="Consolas" panose="020B0609020204030204" pitchFamily="49" charset="0"/>
              </a:rPr>
              <a:t>data &lt;- </a:t>
            </a:r>
            <a:r>
              <a:rPr lang="es-ES" sz="1000" dirty="0" err="1">
                <a:solidFill>
                  <a:srgbClr val="0070C0"/>
                </a:solidFill>
                <a:latin typeface="Consolas" panose="020B0609020204030204" pitchFamily="49" charset="0"/>
                <a:cs typeface="Consolas" panose="020B0609020204030204" pitchFamily="49" charset="0"/>
              </a:rPr>
              <a:t>sqlQuery</a:t>
            </a:r>
            <a:r>
              <a:rPr lang="es-ES" sz="1000" dirty="0">
                <a:solidFill>
                  <a:srgbClr val="0070C0"/>
                </a:solidFill>
                <a:latin typeface="Consolas" panose="020B0609020204030204" pitchFamily="49" charset="0"/>
                <a:cs typeface="Consolas" panose="020B0609020204030204" pitchFamily="49" charset="0"/>
              </a:rPr>
              <a:t>(con, "</a:t>
            </a:r>
            <a:r>
              <a:rPr lang="es-ES" sz="1000" dirty="0" err="1">
                <a:solidFill>
                  <a:srgbClr val="0070C0"/>
                </a:solidFill>
                <a:latin typeface="Consolas" panose="020B0609020204030204" pitchFamily="49" charset="0"/>
                <a:cs typeface="Consolas" panose="020B0609020204030204" pitchFamily="49" charset="0"/>
              </a:rPr>
              <a:t>select</a:t>
            </a:r>
            <a:r>
              <a:rPr lang="es-ES" sz="1000" dirty="0">
                <a:solidFill>
                  <a:srgbClr val="0070C0"/>
                </a:solidFill>
                <a:latin typeface="Consolas" panose="020B0609020204030204" pitchFamily="49" charset="0"/>
                <a:cs typeface="Consolas" panose="020B0609020204030204" pitchFamily="49" charset="0"/>
              </a:rPr>
              <a:t> top 100 * </a:t>
            </a:r>
            <a:r>
              <a:rPr lang="es-ES" sz="1000" dirty="0" err="1">
                <a:solidFill>
                  <a:srgbClr val="0070C0"/>
                </a:solidFill>
                <a:latin typeface="Consolas" panose="020B0609020204030204" pitchFamily="49" charset="0"/>
                <a:cs typeface="Consolas" panose="020B0609020204030204" pitchFamily="49" charset="0"/>
              </a:rPr>
              <a:t>from</a:t>
            </a:r>
            <a:r>
              <a:rPr lang="es-ES" sz="1000" dirty="0">
                <a:solidFill>
                  <a:srgbClr val="0070C0"/>
                </a:solidFill>
                <a:latin typeface="Consolas" panose="020B0609020204030204" pitchFamily="49" charset="0"/>
                <a:cs typeface="Consolas" panose="020B0609020204030204" pitchFamily="49" charset="0"/>
              </a:rPr>
              <a:t> </a:t>
            </a:r>
            <a:r>
              <a:rPr lang="es-ES" sz="1000" dirty="0" err="1">
                <a:solidFill>
                  <a:srgbClr val="0070C0"/>
                </a:solidFill>
                <a:latin typeface="Consolas" panose="020B0609020204030204" pitchFamily="49" charset="0"/>
                <a:cs typeface="Consolas" panose="020B0609020204030204" pitchFamily="49" charset="0"/>
              </a:rPr>
              <a:t>Fuga_PM_train</a:t>
            </a:r>
            <a:r>
              <a:rPr lang="es-ES" sz="1000" dirty="0">
                <a:solidFill>
                  <a:srgbClr val="0070C0"/>
                </a:solidFill>
                <a:latin typeface="Consolas" panose="020B0609020204030204" pitchFamily="49" charset="0"/>
                <a:cs typeface="Consolas" panose="020B0609020204030204" pitchFamily="49" charset="0"/>
              </a:rPr>
              <a:t>"); 	</a:t>
            </a:r>
            <a:r>
              <a:rPr lang="es-ES" sz="1000" dirty="0">
                <a:solidFill>
                  <a:srgbClr val="00B050"/>
                </a:solidFill>
                <a:latin typeface="Consolas" panose="020B0609020204030204" pitchFamily="49" charset="0"/>
                <a:cs typeface="Consolas" panose="020B0609020204030204" pitchFamily="49" charset="0"/>
              </a:rPr>
              <a:t>#Ejecución </a:t>
            </a:r>
            <a:r>
              <a:rPr lang="es-ES" sz="1000" dirty="0" err="1">
                <a:solidFill>
                  <a:srgbClr val="00B050"/>
                </a:solidFill>
                <a:latin typeface="Consolas" panose="020B0609020204030204" pitchFamily="49" charset="0"/>
                <a:cs typeface="Consolas" panose="020B0609020204030204" pitchFamily="49" charset="0"/>
              </a:rPr>
              <a:t>Query</a:t>
            </a:r>
            <a:endParaRPr lang="es-ES" sz="1000" dirty="0">
              <a:solidFill>
                <a:srgbClr val="00B050"/>
              </a:solidFill>
              <a:latin typeface="Consolas" panose="020B0609020204030204" pitchFamily="49" charset="0"/>
              <a:cs typeface="Consolas" panose="020B0609020204030204" pitchFamily="49" charset="0"/>
            </a:endParaRPr>
          </a:p>
        </p:txBody>
      </p:sp>
      <p:sp>
        <p:nvSpPr>
          <p:cNvPr id="11" name="Marcador de número de diapositiva 1">
            <a:extLst>
              <a:ext uri="{FF2B5EF4-FFF2-40B4-BE49-F238E27FC236}">
                <a16:creationId xmlns:a16="http://schemas.microsoft.com/office/drawing/2014/main" id="{B389A2A9-86C6-4806-8C1A-7798E5C7E2E0}"/>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50</a:t>
            </a:fld>
            <a:endParaRPr lang="en-US" sz="800" dirty="0">
              <a:solidFill>
                <a:prstClr val="black">
                  <a:tint val="75000"/>
                </a:prstClr>
              </a:solidFill>
            </a:endParaRPr>
          </a:p>
        </p:txBody>
      </p:sp>
    </p:spTree>
    <p:extLst>
      <p:ext uri="{BB962C8B-B14F-4D97-AF65-F5344CB8AC3E}">
        <p14:creationId xmlns:p14="http://schemas.microsoft.com/office/powerpoint/2010/main" val="2054006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Utilidades</a:t>
            </a:r>
          </a:p>
        </p:txBody>
      </p:sp>
      <p:sp>
        <p:nvSpPr>
          <p:cNvPr id="10" name="TextBox 129">
            <a:extLst>
              <a:ext uri="{FF2B5EF4-FFF2-40B4-BE49-F238E27FC236}">
                <a16:creationId xmlns:a16="http://schemas.microsoft.com/office/drawing/2014/main" id="{5C6D5A1A-0BF1-4B7D-B661-145C988D542A}"/>
              </a:ext>
            </a:extLst>
          </p:cNvPr>
          <p:cNvSpPr txBox="1"/>
          <p:nvPr/>
        </p:nvSpPr>
        <p:spPr>
          <a:xfrm>
            <a:off x="917896" y="634820"/>
            <a:ext cx="8128133" cy="3167534"/>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200" dirty="0">
                <a:cs typeface="Lato Light"/>
              </a:rPr>
              <a:t>Generar nuevas columnas:</a:t>
            </a:r>
          </a:p>
          <a:p>
            <a:pPr marL="628650" lvl="1" indent="-171450">
              <a:lnSpc>
                <a:spcPts val="1275"/>
              </a:lnSpc>
              <a:buFont typeface="Arial" panose="020B0604020202020204" pitchFamily="34" charset="0"/>
              <a:buChar char="•"/>
              <a:defRPr/>
            </a:pPr>
            <a:r>
              <a:rPr lang="es-ES" sz="1200" dirty="0">
                <a:cs typeface="Lato Light"/>
              </a:rPr>
              <a:t>Crea una columna que indique si el cliente tiene más de 40 años</a:t>
            </a: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628650" lvl="1" indent="-171450">
              <a:lnSpc>
                <a:spcPts val="1275"/>
              </a:lnSpc>
              <a:buFont typeface="Arial" panose="020B0604020202020204" pitchFamily="34" charset="0"/>
              <a:buChar char="•"/>
              <a:defRPr/>
            </a:pPr>
            <a:endParaRPr lang="es-ES" sz="1200" dirty="0">
              <a:cs typeface="Lato Light"/>
            </a:endParaRPr>
          </a:p>
          <a:p>
            <a:pPr marL="171450" indent="-171450">
              <a:lnSpc>
                <a:spcPts val="1275"/>
              </a:lnSpc>
              <a:buFont typeface="Arial" panose="020B0604020202020204" pitchFamily="34" charset="0"/>
              <a:buChar char="•"/>
              <a:defRPr/>
            </a:pPr>
            <a:r>
              <a:rPr lang="es-ES" sz="1200" dirty="0">
                <a:cs typeface="Lato Light"/>
              </a:rPr>
              <a:t>Saber la frecuencia de una variable</a:t>
            </a:r>
          </a:p>
          <a:p>
            <a:pPr marL="628650" lvl="1" indent="-171450">
              <a:lnSpc>
                <a:spcPts val="1275"/>
              </a:lnSpc>
              <a:buFont typeface="Arial" panose="020B0604020202020204" pitchFamily="34" charset="0"/>
              <a:buChar char="•"/>
              <a:defRPr/>
            </a:pPr>
            <a:endParaRPr lang="es-ES" sz="1200" dirty="0">
              <a:cs typeface="Lato Light"/>
            </a:endParaRPr>
          </a:p>
          <a:p>
            <a:pPr marL="171450" indent="-171450">
              <a:lnSpc>
                <a:spcPts val="1275"/>
              </a:lnSpc>
              <a:buFont typeface="Arial" panose="020B0604020202020204" pitchFamily="34" charset="0"/>
              <a:buChar char="•"/>
              <a:defRPr/>
            </a:pPr>
            <a:endParaRPr lang="es-ES" sz="1200" dirty="0">
              <a:latin typeface="Consolas" panose="020B0609020204030204" pitchFamily="49" charset="0"/>
              <a:cs typeface="Consolas" panose="020B0609020204030204" pitchFamily="49" charset="0"/>
            </a:endParaRPr>
          </a:p>
          <a:p>
            <a:pPr>
              <a:lnSpc>
                <a:spcPts val="1275"/>
              </a:lnSpc>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11" name="Marcador de número de diapositiva 1">
            <a:extLst>
              <a:ext uri="{FF2B5EF4-FFF2-40B4-BE49-F238E27FC236}">
                <a16:creationId xmlns:a16="http://schemas.microsoft.com/office/drawing/2014/main" id="{B389A2A9-86C6-4806-8C1A-7798E5C7E2E0}"/>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51</a:t>
            </a:fld>
            <a:endParaRPr lang="en-US" sz="800" dirty="0">
              <a:solidFill>
                <a:prstClr val="black">
                  <a:tint val="75000"/>
                </a:prstClr>
              </a:solidFill>
            </a:endParaRPr>
          </a:p>
        </p:txBody>
      </p:sp>
      <p:sp>
        <p:nvSpPr>
          <p:cNvPr id="9" name="Rectángulo 8">
            <a:extLst>
              <a:ext uri="{FF2B5EF4-FFF2-40B4-BE49-F238E27FC236}">
                <a16:creationId xmlns:a16="http://schemas.microsoft.com/office/drawing/2014/main" id="{50B690D3-EFF3-48FD-8C45-BD8354CBA1A6}"/>
              </a:ext>
            </a:extLst>
          </p:cNvPr>
          <p:cNvSpPr/>
          <p:nvPr/>
        </p:nvSpPr>
        <p:spPr>
          <a:xfrm>
            <a:off x="2277951" y="937466"/>
            <a:ext cx="5056844" cy="1692771"/>
          </a:xfrm>
          <a:prstGeom prst="rect">
            <a:avLst/>
          </a:prstGeom>
        </p:spPr>
        <p:txBody>
          <a:bodyPr wrap="square">
            <a:spAutoFit/>
          </a:bodyPr>
          <a:lstStyle/>
          <a:p>
            <a:r>
              <a:rPr lang="es-ES" sz="800" dirty="0">
                <a:solidFill>
                  <a:srgbClr val="00B050"/>
                </a:solidFill>
                <a:latin typeface="Consolas" panose="020B0609020204030204" pitchFamily="49" charset="0"/>
                <a:cs typeface="Consolas" panose="020B0609020204030204" pitchFamily="49" charset="0"/>
              </a:rPr>
              <a:t>#forma ineficiente</a:t>
            </a:r>
          </a:p>
          <a:p>
            <a:r>
              <a:rPr lang="es-ES" sz="800" dirty="0">
                <a:solidFill>
                  <a:srgbClr val="0070C0"/>
                </a:solidFill>
                <a:latin typeface="Consolas" panose="020B0609020204030204" pitchFamily="49" charset="0"/>
                <a:cs typeface="Consolas" panose="020B0609020204030204" pitchFamily="49" charset="0"/>
              </a:rPr>
              <a:t>contador = </a:t>
            </a:r>
            <a:r>
              <a:rPr lang="es-ES" sz="800" dirty="0" err="1">
                <a:solidFill>
                  <a:srgbClr val="0070C0"/>
                </a:solidFill>
                <a:latin typeface="Consolas" panose="020B0609020204030204" pitchFamily="49" charset="0"/>
                <a:cs typeface="Consolas" panose="020B0609020204030204" pitchFamily="49" charset="0"/>
              </a:rPr>
              <a:t>nrow</a:t>
            </a:r>
            <a:r>
              <a:rPr lang="es-ES" sz="800" dirty="0">
                <a:solidFill>
                  <a:srgbClr val="0070C0"/>
                </a:solidFill>
                <a:latin typeface="Consolas" panose="020B0609020204030204" pitchFamily="49" charset="0"/>
                <a:cs typeface="Consolas" panose="020B0609020204030204" pitchFamily="49" charset="0"/>
              </a:rPr>
              <a:t>(data)</a:t>
            </a:r>
          </a:p>
          <a:p>
            <a:endParaRPr lang="es-ES" sz="800" dirty="0">
              <a:solidFill>
                <a:srgbClr val="0070C0"/>
              </a:solidFill>
              <a:latin typeface="Consolas" panose="020B0609020204030204" pitchFamily="49" charset="0"/>
              <a:cs typeface="Consolas" panose="020B0609020204030204" pitchFamily="49" charset="0"/>
            </a:endParaRPr>
          </a:p>
          <a:p>
            <a:r>
              <a:rPr lang="es-ES" sz="800" dirty="0" err="1">
                <a:solidFill>
                  <a:srgbClr val="0070C0"/>
                </a:solidFill>
                <a:latin typeface="Consolas" panose="020B0609020204030204" pitchFamily="49" charset="0"/>
                <a:cs typeface="Consolas" panose="020B0609020204030204" pitchFamily="49" charset="0"/>
              </a:rPr>
              <a:t>for</a:t>
            </a:r>
            <a:r>
              <a:rPr lang="es-ES" sz="800" dirty="0">
                <a:solidFill>
                  <a:srgbClr val="0070C0"/>
                </a:solidFill>
                <a:latin typeface="Consolas" panose="020B0609020204030204" pitchFamily="49" charset="0"/>
                <a:cs typeface="Consolas" panose="020B0609020204030204" pitchFamily="49" charset="0"/>
              </a:rPr>
              <a:t> (i in 1:contador) {</a:t>
            </a:r>
          </a:p>
          <a:p>
            <a:r>
              <a:rPr lang="es-ES" sz="800" dirty="0">
                <a:solidFill>
                  <a:srgbClr val="0070C0"/>
                </a:solidFill>
                <a:latin typeface="Consolas" panose="020B0609020204030204" pitchFamily="49" charset="0"/>
                <a:cs typeface="Consolas" panose="020B0609020204030204" pitchFamily="49" charset="0"/>
              </a:rPr>
              <a:t>  </a:t>
            </a:r>
            <a:r>
              <a:rPr lang="es-ES" sz="800" dirty="0" err="1">
                <a:solidFill>
                  <a:srgbClr val="0070C0"/>
                </a:solidFill>
                <a:latin typeface="Consolas" panose="020B0609020204030204" pitchFamily="49" charset="0"/>
                <a:cs typeface="Consolas" panose="020B0609020204030204" pitchFamily="49" charset="0"/>
              </a:rPr>
              <a:t>if</a:t>
            </a:r>
            <a:r>
              <a:rPr lang="es-ES" sz="800" dirty="0">
                <a:solidFill>
                  <a:srgbClr val="0070C0"/>
                </a:solidFill>
                <a:latin typeface="Consolas" panose="020B0609020204030204" pitchFamily="49" charset="0"/>
                <a:cs typeface="Consolas" panose="020B0609020204030204" pitchFamily="49" charset="0"/>
              </a:rPr>
              <a:t>(</a:t>
            </a:r>
            <a:r>
              <a:rPr lang="es-ES" sz="800" dirty="0" err="1">
                <a:solidFill>
                  <a:srgbClr val="0070C0"/>
                </a:solidFill>
                <a:latin typeface="Consolas" panose="020B0609020204030204" pitchFamily="49" charset="0"/>
                <a:cs typeface="Consolas" panose="020B0609020204030204" pitchFamily="49" charset="0"/>
              </a:rPr>
              <a:t>data$age</a:t>
            </a:r>
            <a:r>
              <a:rPr lang="es-ES" sz="800" dirty="0">
                <a:solidFill>
                  <a:srgbClr val="0070C0"/>
                </a:solidFill>
                <a:latin typeface="Consolas" panose="020B0609020204030204" pitchFamily="49" charset="0"/>
                <a:cs typeface="Consolas" panose="020B0609020204030204" pitchFamily="49" charset="0"/>
              </a:rPr>
              <a:t>[i]&gt;40){ </a:t>
            </a:r>
          </a:p>
          <a:p>
            <a:r>
              <a:rPr lang="es-ES" sz="800" dirty="0">
                <a:solidFill>
                  <a:srgbClr val="0070C0"/>
                </a:solidFill>
                <a:latin typeface="Consolas" panose="020B0609020204030204" pitchFamily="49" charset="0"/>
                <a:cs typeface="Consolas" panose="020B0609020204030204" pitchFamily="49" charset="0"/>
              </a:rPr>
              <a:t>    </a:t>
            </a:r>
            <a:r>
              <a:rPr lang="es-ES" sz="800" dirty="0" err="1">
                <a:solidFill>
                  <a:srgbClr val="0070C0"/>
                </a:solidFill>
                <a:latin typeface="Consolas" panose="020B0609020204030204" pitchFamily="49" charset="0"/>
                <a:cs typeface="Consolas" panose="020B0609020204030204" pitchFamily="49" charset="0"/>
              </a:rPr>
              <a:t>data$edad_cat</a:t>
            </a:r>
            <a:r>
              <a:rPr lang="es-ES" sz="800" dirty="0">
                <a:solidFill>
                  <a:srgbClr val="0070C0"/>
                </a:solidFill>
                <a:latin typeface="Consolas" panose="020B0609020204030204" pitchFamily="49" charset="0"/>
                <a:cs typeface="Consolas" panose="020B0609020204030204" pitchFamily="49" charset="0"/>
              </a:rPr>
              <a:t>[i]=TRUE</a:t>
            </a:r>
          </a:p>
          <a:p>
            <a:r>
              <a:rPr lang="es-ES" sz="800" dirty="0">
                <a:solidFill>
                  <a:srgbClr val="0070C0"/>
                </a:solidFill>
                <a:latin typeface="Consolas" panose="020B0609020204030204" pitchFamily="49" charset="0"/>
                <a:cs typeface="Consolas" panose="020B0609020204030204" pitchFamily="49" charset="0"/>
              </a:rPr>
              <a:t>  } </a:t>
            </a:r>
            <a:r>
              <a:rPr lang="es-ES" sz="800" dirty="0" err="1">
                <a:solidFill>
                  <a:srgbClr val="0070C0"/>
                </a:solidFill>
                <a:latin typeface="Consolas" panose="020B0609020204030204" pitchFamily="49" charset="0"/>
                <a:cs typeface="Consolas" panose="020B0609020204030204" pitchFamily="49" charset="0"/>
              </a:rPr>
              <a:t>else</a:t>
            </a:r>
            <a:r>
              <a:rPr lang="es-ES" sz="800" dirty="0">
                <a:solidFill>
                  <a:srgbClr val="0070C0"/>
                </a:solidFill>
                <a:latin typeface="Consolas" panose="020B0609020204030204" pitchFamily="49" charset="0"/>
                <a:cs typeface="Consolas" panose="020B0609020204030204" pitchFamily="49" charset="0"/>
              </a:rPr>
              <a:t>{ </a:t>
            </a:r>
            <a:r>
              <a:rPr lang="es-ES" sz="800" dirty="0" err="1">
                <a:solidFill>
                  <a:srgbClr val="0070C0"/>
                </a:solidFill>
                <a:latin typeface="Consolas" panose="020B0609020204030204" pitchFamily="49" charset="0"/>
                <a:cs typeface="Consolas" panose="020B0609020204030204" pitchFamily="49" charset="0"/>
              </a:rPr>
              <a:t>data$edad_cat</a:t>
            </a:r>
            <a:r>
              <a:rPr lang="es-ES" sz="800" dirty="0">
                <a:solidFill>
                  <a:srgbClr val="0070C0"/>
                </a:solidFill>
                <a:latin typeface="Consolas" panose="020B0609020204030204" pitchFamily="49" charset="0"/>
                <a:cs typeface="Consolas" panose="020B0609020204030204" pitchFamily="49" charset="0"/>
              </a:rPr>
              <a:t>[i]=FALSE</a:t>
            </a:r>
          </a:p>
          <a:p>
            <a:r>
              <a:rPr lang="es-ES" sz="800" dirty="0">
                <a:solidFill>
                  <a:srgbClr val="0070C0"/>
                </a:solidFill>
                <a:latin typeface="Consolas" panose="020B0609020204030204" pitchFamily="49" charset="0"/>
                <a:cs typeface="Consolas" panose="020B0609020204030204" pitchFamily="49" charset="0"/>
              </a:rPr>
              <a:t>  } </a:t>
            </a:r>
          </a:p>
          <a:p>
            <a:r>
              <a:rPr lang="es-ES" sz="800" dirty="0">
                <a:solidFill>
                  <a:srgbClr val="0070C0"/>
                </a:solidFill>
                <a:latin typeface="Consolas" panose="020B0609020204030204" pitchFamily="49" charset="0"/>
                <a:cs typeface="Consolas" panose="020B0609020204030204" pitchFamily="49" charset="0"/>
              </a:rPr>
              <a:t>  </a:t>
            </a:r>
            <a:r>
              <a:rPr lang="es-ES" sz="800" dirty="0" err="1">
                <a:solidFill>
                  <a:srgbClr val="0070C0"/>
                </a:solidFill>
                <a:latin typeface="Consolas" panose="020B0609020204030204" pitchFamily="49" charset="0"/>
                <a:cs typeface="Consolas" panose="020B0609020204030204" pitchFamily="49" charset="0"/>
              </a:rPr>
              <a:t>print</a:t>
            </a:r>
            <a:r>
              <a:rPr lang="es-ES" sz="800" dirty="0">
                <a:solidFill>
                  <a:srgbClr val="0070C0"/>
                </a:solidFill>
                <a:latin typeface="Consolas" panose="020B0609020204030204" pitchFamily="49" charset="0"/>
                <a:cs typeface="Consolas" panose="020B0609020204030204" pitchFamily="49" charset="0"/>
              </a:rPr>
              <a:t>(i)</a:t>
            </a:r>
          </a:p>
          <a:p>
            <a:r>
              <a:rPr lang="es-ES" sz="800" dirty="0">
                <a:solidFill>
                  <a:srgbClr val="0070C0"/>
                </a:solidFill>
                <a:latin typeface="Consolas" panose="020B0609020204030204" pitchFamily="49" charset="0"/>
                <a:cs typeface="Consolas" panose="020B0609020204030204" pitchFamily="49" charset="0"/>
              </a:rPr>
              <a:t>  </a:t>
            </a:r>
            <a:r>
              <a:rPr lang="es-ES" sz="800" dirty="0">
                <a:solidFill>
                  <a:srgbClr val="00B050"/>
                </a:solidFill>
                <a:latin typeface="Consolas" panose="020B0609020204030204" pitchFamily="49" charset="0"/>
                <a:cs typeface="Consolas" panose="020B0609020204030204" pitchFamily="49" charset="0"/>
              </a:rPr>
              <a:t>#i = i+1 #No hace falta actualizar el contador</a:t>
            </a:r>
          </a:p>
          <a:p>
            <a:r>
              <a:rPr lang="es-ES" sz="800" dirty="0">
                <a:solidFill>
                  <a:srgbClr val="0070C0"/>
                </a:solidFill>
                <a:latin typeface="Consolas" panose="020B0609020204030204" pitchFamily="49" charset="0"/>
                <a:cs typeface="Consolas" panose="020B0609020204030204" pitchFamily="49" charset="0"/>
              </a:rPr>
              <a:t>}</a:t>
            </a:r>
          </a:p>
          <a:p>
            <a:r>
              <a:rPr lang="es-ES" sz="800" dirty="0">
                <a:solidFill>
                  <a:srgbClr val="00B050"/>
                </a:solidFill>
                <a:latin typeface="Consolas" panose="020B0609020204030204" pitchFamily="49" charset="0"/>
                <a:cs typeface="Consolas" panose="020B0609020204030204" pitchFamily="49" charset="0"/>
              </a:rPr>
              <a:t>#Forma óptima</a:t>
            </a:r>
          </a:p>
          <a:p>
            <a:r>
              <a:rPr lang="es-ES" sz="800" dirty="0">
                <a:solidFill>
                  <a:srgbClr val="0070C0"/>
                </a:solidFill>
                <a:latin typeface="Consolas" panose="020B0609020204030204" pitchFamily="49" charset="0"/>
                <a:cs typeface="Consolas" panose="020B0609020204030204" pitchFamily="49" charset="0"/>
              </a:rPr>
              <a:t>data$edad_cat2 = </a:t>
            </a:r>
            <a:r>
              <a:rPr lang="es-ES" sz="800" dirty="0" err="1">
                <a:solidFill>
                  <a:srgbClr val="0070C0"/>
                </a:solidFill>
                <a:latin typeface="Consolas" panose="020B0609020204030204" pitchFamily="49" charset="0"/>
                <a:cs typeface="Consolas" panose="020B0609020204030204" pitchFamily="49" charset="0"/>
              </a:rPr>
              <a:t>data$age</a:t>
            </a:r>
            <a:r>
              <a:rPr lang="es-ES" sz="800" dirty="0">
                <a:solidFill>
                  <a:srgbClr val="0070C0"/>
                </a:solidFill>
                <a:latin typeface="Consolas" panose="020B0609020204030204" pitchFamily="49" charset="0"/>
                <a:cs typeface="Consolas" panose="020B0609020204030204" pitchFamily="49" charset="0"/>
              </a:rPr>
              <a:t>&gt;40</a:t>
            </a:r>
          </a:p>
        </p:txBody>
      </p:sp>
      <p:sp>
        <p:nvSpPr>
          <p:cNvPr id="6" name="Rectángulo 5">
            <a:extLst>
              <a:ext uri="{FF2B5EF4-FFF2-40B4-BE49-F238E27FC236}">
                <a16:creationId xmlns:a16="http://schemas.microsoft.com/office/drawing/2014/main" id="{BDF0C716-9808-4E62-AF41-3D644809A3E4}"/>
              </a:ext>
            </a:extLst>
          </p:cNvPr>
          <p:cNvSpPr/>
          <p:nvPr/>
        </p:nvSpPr>
        <p:spPr>
          <a:xfrm>
            <a:off x="2277950" y="2896152"/>
            <a:ext cx="5948153" cy="1938992"/>
          </a:xfrm>
          <a:prstGeom prst="rect">
            <a:avLst/>
          </a:prstGeom>
        </p:spPr>
        <p:txBody>
          <a:bodyPr wrap="square">
            <a:spAutoFit/>
          </a:bodyPr>
          <a:lstStyle/>
          <a:p>
            <a:r>
              <a:rPr lang="es-ES" sz="800" dirty="0">
                <a:solidFill>
                  <a:srgbClr val="00B050"/>
                </a:solidFill>
                <a:latin typeface="Consolas" panose="020B0609020204030204" pitchFamily="49" charset="0"/>
                <a:cs typeface="Consolas" panose="020B0609020204030204" pitchFamily="49" charset="0"/>
              </a:rPr>
              <a:t>#frecuencia de una variable</a:t>
            </a:r>
          </a:p>
          <a:p>
            <a:r>
              <a:rPr lang="es-ES" sz="800" dirty="0">
                <a:solidFill>
                  <a:srgbClr val="0070C0"/>
                </a:solidFill>
                <a:latin typeface="Consolas" panose="020B0609020204030204" pitchFamily="49" charset="0"/>
                <a:cs typeface="Consolas" panose="020B0609020204030204" pitchFamily="49" charset="0"/>
              </a:rPr>
              <a:t>table(</a:t>
            </a:r>
            <a:r>
              <a:rPr lang="es-ES" sz="800" dirty="0" err="1">
                <a:solidFill>
                  <a:srgbClr val="0070C0"/>
                </a:solidFill>
                <a:latin typeface="Consolas" panose="020B0609020204030204" pitchFamily="49" charset="0"/>
                <a:cs typeface="Consolas" panose="020B0609020204030204" pitchFamily="49" charset="0"/>
              </a:rPr>
              <a:t>data$age</a:t>
            </a:r>
            <a:r>
              <a:rPr lang="es-ES" sz="800" dirty="0">
                <a:solidFill>
                  <a:srgbClr val="0070C0"/>
                </a:solidFill>
                <a:latin typeface="Consolas" panose="020B0609020204030204" pitchFamily="49" charset="0"/>
                <a:cs typeface="Consolas" panose="020B0609020204030204" pitchFamily="49" charset="0"/>
              </a:rPr>
              <a:t>)</a:t>
            </a:r>
          </a:p>
          <a:p>
            <a:endParaRPr lang="es-ES" sz="800" dirty="0">
              <a:solidFill>
                <a:srgbClr val="00B050"/>
              </a:solidFill>
              <a:latin typeface="Consolas" panose="020B0609020204030204" pitchFamily="49" charset="0"/>
              <a:cs typeface="Consolas" panose="020B0609020204030204" pitchFamily="49" charset="0"/>
            </a:endParaRPr>
          </a:p>
          <a:p>
            <a:r>
              <a:rPr lang="es-ES" sz="800" dirty="0">
                <a:solidFill>
                  <a:srgbClr val="00B050"/>
                </a:solidFill>
                <a:latin typeface="Consolas" panose="020B0609020204030204" pitchFamily="49" charset="0"/>
                <a:cs typeface="Consolas" panose="020B0609020204030204" pitchFamily="49" charset="0"/>
              </a:rPr>
              <a:t>#Frecuencia de 2 variables</a:t>
            </a:r>
          </a:p>
          <a:p>
            <a:r>
              <a:rPr lang="es-ES" sz="800" dirty="0">
                <a:solidFill>
                  <a:srgbClr val="0070C0"/>
                </a:solidFill>
                <a:latin typeface="Consolas" panose="020B0609020204030204" pitchFamily="49" charset="0"/>
                <a:cs typeface="Consolas" panose="020B0609020204030204" pitchFamily="49" charset="0"/>
              </a:rPr>
              <a:t>table(</a:t>
            </a:r>
            <a:r>
              <a:rPr lang="es-ES" sz="800" dirty="0" err="1">
                <a:solidFill>
                  <a:srgbClr val="0070C0"/>
                </a:solidFill>
                <a:latin typeface="Consolas" panose="020B0609020204030204" pitchFamily="49" charset="0"/>
                <a:cs typeface="Consolas" panose="020B0609020204030204" pitchFamily="49" charset="0"/>
              </a:rPr>
              <a:t>data$age</a:t>
            </a:r>
            <a:r>
              <a:rPr lang="es-ES" sz="800" dirty="0">
                <a:solidFill>
                  <a:srgbClr val="0070C0"/>
                </a:solidFill>
                <a:latin typeface="Consolas" panose="020B0609020204030204" pitchFamily="49" charset="0"/>
                <a:cs typeface="Consolas" panose="020B0609020204030204" pitchFamily="49" charset="0"/>
              </a:rPr>
              <a:t>, data$SeriousDlqin2yrs)</a:t>
            </a:r>
          </a:p>
          <a:p>
            <a:endParaRPr lang="es-ES" sz="800" dirty="0">
              <a:solidFill>
                <a:srgbClr val="00B050"/>
              </a:solidFill>
              <a:latin typeface="Consolas" panose="020B0609020204030204" pitchFamily="49" charset="0"/>
              <a:cs typeface="Consolas" panose="020B0609020204030204" pitchFamily="49" charset="0"/>
            </a:endParaRPr>
          </a:p>
          <a:p>
            <a:r>
              <a:rPr lang="es-ES" sz="800" dirty="0">
                <a:solidFill>
                  <a:srgbClr val="00B050"/>
                </a:solidFill>
                <a:latin typeface="Consolas" panose="020B0609020204030204" pitchFamily="49" charset="0"/>
                <a:cs typeface="Consolas" panose="020B0609020204030204" pitchFamily="49" charset="0"/>
              </a:rPr>
              <a:t>#Contar clientes con la edad a nulo según el target</a:t>
            </a:r>
          </a:p>
          <a:p>
            <a:r>
              <a:rPr lang="es-ES" sz="800" dirty="0">
                <a:solidFill>
                  <a:srgbClr val="0070C0"/>
                </a:solidFill>
                <a:latin typeface="Consolas" panose="020B0609020204030204" pitchFamily="49" charset="0"/>
                <a:cs typeface="Consolas" panose="020B0609020204030204" pitchFamily="49" charset="0"/>
              </a:rPr>
              <a:t>table(data$SeriousDlqin2yrs,is.na(</a:t>
            </a:r>
            <a:r>
              <a:rPr lang="es-ES" sz="800" dirty="0" err="1">
                <a:solidFill>
                  <a:srgbClr val="0070C0"/>
                </a:solidFill>
                <a:latin typeface="Consolas" panose="020B0609020204030204" pitchFamily="49" charset="0"/>
                <a:cs typeface="Consolas" panose="020B0609020204030204" pitchFamily="49" charset="0"/>
              </a:rPr>
              <a:t>data$age</a:t>
            </a:r>
            <a:r>
              <a:rPr lang="es-ES" sz="800" dirty="0">
                <a:solidFill>
                  <a:srgbClr val="0070C0"/>
                </a:solidFill>
                <a:latin typeface="Consolas" panose="020B0609020204030204" pitchFamily="49" charset="0"/>
                <a:cs typeface="Consolas" panose="020B0609020204030204" pitchFamily="49" charset="0"/>
              </a:rPr>
              <a:t>))</a:t>
            </a:r>
          </a:p>
          <a:p>
            <a:endParaRPr lang="es-ES" sz="800" dirty="0">
              <a:solidFill>
                <a:srgbClr val="00B050"/>
              </a:solidFill>
              <a:latin typeface="Consolas" panose="020B0609020204030204" pitchFamily="49" charset="0"/>
              <a:cs typeface="Consolas" panose="020B0609020204030204" pitchFamily="49" charset="0"/>
            </a:endParaRPr>
          </a:p>
          <a:p>
            <a:r>
              <a:rPr lang="es-ES" sz="800" dirty="0">
                <a:solidFill>
                  <a:srgbClr val="00B050"/>
                </a:solidFill>
                <a:latin typeface="Consolas" panose="020B0609020204030204" pitchFamily="49" charset="0"/>
                <a:cs typeface="Consolas" panose="020B0609020204030204" pitchFamily="49" charset="0"/>
              </a:rPr>
              <a:t>#Contar clientes con ingresos a nulo según target</a:t>
            </a:r>
          </a:p>
          <a:p>
            <a:r>
              <a:rPr lang="es-ES" sz="800" dirty="0">
                <a:solidFill>
                  <a:srgbClr val="0070C0"/>
                </a:solidFill>
                <a:latin typeface="Consolas" panose="020B0609020204030204" pitchFamily="49" charset="0"/>
                <a:cs typeface="Consolas" panose="020B0609020204030204" pitchFamily="49" charset="0"/>
              </a:rPr>
              <a:t>table(data$SeriousDlqin2yrs,is.na(</a:t>
            </a:r>
            <a:r>
              <a:rPr lang="es-ES" sz="800" dirty="0" err="1">
                <a:solidFill>
                  <a:srgbClr val="0070C0"/>
                </a:solidFill>
                <a:latin typeface="Consolas" panose="020B0609020204030204" pitchFamily="49" charset="0"/>
                <a:cs typeface="Consolas" panose="020B0609020204030204" pitchFamily="49" charset="0"/>
              </a:rPr>
              <a:t>data$MonthlyIncome</a:t>
            </a:r>
            <a:r>
              <a:rPr lang="es-ES" sz="800" dirty="0">
                <a:solidFill>
                  <a:srgbClr val="0070C0"/>
                </a:solidFill>
                <a:latin typeface="Consolas" panose="020B0609020204030204" pitchFamily="49" charset="0"/>
                <a:cs typeface="Consolas" panose="020B0609020204030204" pitchFamily="49" charset="0"/>
              </a:rPr>
              <a:t>))</a:t>
            </a:r>
          </a:p>
          <a:p>
            <a:endParaRPr lang="es-ES" sz="800" dirty="0">
              <a:solidFill>
                <a:srgbClr val="0070C0"/>
              </a:solidFill>
              <a:latin typeface="Consolas" panose="020B0609020204030204" pitchFamily="49" charset="0"/>
              <a:cs typeface="Consolas" panose="020B0609020204030204" pitchFamily="49" charset="0"/>
            </a:endParaRPr>
          </a:p>
          <a:p>
            <a:r>
              <a:rPr lang="es-ES" sz="800" dirty="0">
                <a:solidFill>
                  <a:srgbClr val="00B050"/>
                </a:solidFill>
                <a:latin typeface="Consolas" panose="020B0609020204030204" pitchFamily="49" charset="0"/>
                <a:cs typeface="Consolas" panose="020B0609020204030204" pitchFamily="49" charset="0"/>
              </a:rPr>
              <a:t>#diferencias al tratar la función table</a:t>
            </a:r>
          </a:p>
          <a:p>
            <a:r>
              <a:rPr lang="es-ES" sz="800" dirty="0" err="1">
                <a:solidFill>
                  <a:srgbClr val="0070C0"/>
                </a:solidFill>
                <a:latin typeface="Consolas" panose="020B0609020204030204" pitchFamily="49" charset="0"/>
                <a:cs typeface="Consolas" panose="020B0609020204030204" pitchFamily="49" charset="0"/>
              </a:rPr>
              <a:t>data_df</a:t>
            </a:r>
            <a:r>
              <a:rPr lang="es-ES" sz="800" dirty="0">
                <a:solidFill>
                  <a:srgbClr val="0070C0"/>
                </a:solidFill>
                <a:latin typeface="Consolas" panose="020B0609020204030204" pitchFamily="49" charset="0"/>
                <a:cs typeface="Consolas" panose="020B0609020204030204" pitchFamily="49" charset="0"/>
              </a:rPr>
              <a:t> &lt;- </a:t>
            </a:r>
            <a:r>
              <a:rPr lang="es-ES" sz="800" dirty="0" err="1">
                <a:solidFill>
                  <a:srgbClr val="0070C0"/>
                </a:solidFill>
                <a:latin typeface="Consolas" panose="020B0609020204030204" pitchFamily="49" charset="0"/>
                <a:cs typeface="Consolas" panose="020B0609020204030204" pitchFamily="49" charset="0"/>
              </a:rPr>
              <a:t>data.frame</a:t>
            </a:r>
            <a:r>
              <a:rPr lang="es-ES" sz="800" dirty="0">
                <a:solidFill>
                  <a:srgbClr val="0070C0"/>
                </a:solidFill>
                <a:latin typeface="Consolas" panose="020B0609020204030204" pitchFamily="49" charset="0"/>
                <a:cs typeface="Consolas" panose="020B0609020204030204" pitchFamily="49" charset="0"/>
              </a:rPr>
              <a:t>(table(data$SeriousDlqin2yrs,is.na(</a:t>
            </a:r>
            <a:r>
              <a:rPr lang="es-ES" sz="800" dirty="0" err="1">
                <a:solidFill>
                  <a:srgbClr val="0070C0"/>
                </a:solidFill>
                <a:latin typeface="Consolas" panose="020B0609020204030204" pitchFamily="49" charset="0"/>
                <a:cs typeface="Consolas" panose="020B0609020204030204" pitchFamily="49" charset="0"/>
              </a:rPr>
              <a:t>data$MonthlyIncome</a:t>
            </a:r>
            <a:r>
              <a:rPr lang="es-ES" sz="800" dirty="0">
                <a:solidFill>
                  <a:srgbClr val="0070C0"/>
                </a:solidFill>
                <a:latin typeface="Consolas" panose="020B0609020204030204" pitchFamily="49" charset="0"/>
                <a:cs typeface="Consolas" panose="020B0609020204030204" pitchFamily="49" charset="0"/>
              </a:rPr>
              <a:t>)))</a:t>
            </a:r>
          </a:p>
          <a:p>
            <a:r>
              <a:rPr lang="es-ES" sz="800" dirty="0" err="1">
                <a:solidFill>
                  <a:srgbClr val="0070C0"/>
                </a:solidFill>
                <a:latin typeface="Consolas" panose="020B0609020204030204" pitchFamily="49" charset="0"/>
                <a:cs typeface="Consolas" panose="020B0609020204030204" pitchFamily="49" charset="0"/>
              </a:rPr>
              <a:t>data_mt</a:t>
            </a:r>
            <a:r>
              <a:rPr lang="es-ES" sz="800" dirty="0">
                <a:solidFill>
                  <a:srgbClr val="0070C0"/>
                </a:solidFill>
                <a:latin typeface="Consolas" panose="020B0609020204030204" pitchFamily="49" charset="0"/>
                <a:cs typeface="Consolas" panose="020B0609020204030204" pitchFamily="49" charset="0"/>
              </a:rPr>
              <a:t> &lt;- </a:t>
            </a:r>
            <a:r>
              <a:rPr lang="es-ES" sz="800" dirty="0" err="1">
                <a:solidFill>
                  <a:srgbClr val="0070C0"/>
                </a:solidFill>
                <a:latin typeface="Consolas" panose="020B0609020204030204" pitchFamily="49" charset="0"/>
                <a:cs typeface="Consolas" panose="020B0609020204030204" pitchFamily="49" charset="0"/>
              </a:rPr>
              <a:t>as.data.frame.matrix</a:t>
            </a:r>
            <a:r>
              <a:rPr lang="es-ES" sz="800" dirty="0">
                <a:solidFill>
                  <a:srgbClr val="0070C0"/>
                </a:solidFill>
                <a:latin typeface="Consolas" panose="020B0609020204030204" pitchFamily="49" charset="0"/>
                <a:cs typeface="Consolas" panose="020B0609020204030204" pitchFamily="49" charset="0"/>
              </a:rPr>
              <a:t>(table(data$SeriousDlqin2yrs,is.na(</a:t>
            </a:r>
            <a:r>
              <a:rPr lang="es-ES" sz="800" dirty="0" err="1">
                <a:solidFill>
                  <a:srgbClr val="0070C0"/>
                </a:solidFill>
                <a:latin typeface="Consolas" panose="020B0609020204030204" pitchFamily="49" charset="0"/>
                <a:cs typeface="Consolas" panose="020B0609020204030204" pitchFamily="49" charset="0"/>
              </a:rPr>
              <a:t>data$MonthlyIncome</a:t>
            </a:r>
            <a:r>
              <a:rPr lang="es-ES" sz="800" dirty="0">
                <a:solidFill>
                  <a:srgbClr val="0070C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84015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Plots</a:t>
            </a:r>
            <a:endParaRPr lang="es-ES" sz="1800" dirty="0"/>
          </a:p>
        </p:txBody>
      </p:sp>
      <p:sp>
        <p:nvSpPr>
          <p:cNvPr id="10" name="TextBox 129">
            <a:extLst>
              <a:ext uri="{FF2B5EF4-FFF2-40B4-BE49-F238E27FC236}">
                <a16:creationId xmlns:a16="http://schemas.microsoft.com/office/drawing/2014/main" id="{5C6D5A1A-0BF1-4B7D-B661-145C988D542A}"/>
              </a:ext>
            </a:extLst>
          </p:cNvPr>
          <p:cNvSpPr txBox="1"/>
          <p:nvPr/>
        </p:nvSpPr>
        <p:spPr>
          <a:xfrm>
            <a:off x="664686" y="659789"/>
            <a:ext cx="8128133" cy="2834109"/>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Datos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Gráfico de líneas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Gráfico de sector</a:t>
            </a:r>
          </a:p>
          <a:p>
            <a:pPr marL="171450" indent="-171450">
              <a:lnSpc>
                <a:spcPts val="1275"/>
              </a:lnSpc>
              <a:buFont typeface="Arial" panose="020B0604020202020204" pitchFamily="34" charset="0"/>
              <a:buChar char="•"/>
              <a:defRPr/>
            </a:pPr>
            <a:endParaRPr lang="es-ES" sz="1400" dirty="0">
              <a:cs typeface="Lato Light"/>
            </a:endParaRPr>
          </a:p>
        </p:txBody>
      </p:sp>
      <p:sp>
        <p:nvSpPr>
          <p:cNvPr id="5" name="Rectángulo 4">
            <a:extLst>
              <a:ext uri="{FF2B5EF4-FFF2-40B4-BE49-F238E27FC236}">
                <a16:creationId xmlns:a16="http://schemas.microsoft.com/office/drawing/2014/main" id="{9925CDE1-9E41-4A77-BFA3-5BEF9FC246BE}"/>
              </a:ext>
            </a:extLst>
          </p:cNvPr>
          <p:cNvSpPr/>
          <p:nvPr/>
        </p:nvSpPr>
        <p:spPr>
          <a:xfrm>
            <a:off x="613951" y="3342537"/>
            <a:ext cx="5603966" cy="900246"/>
          </a:xfrm>
          <a:prstGeom prst="rect">
            <a:avLst/>
          </a:prstGeom>
        </p:spPr>
        <p:txBody>
          <a:bodyPr wrap="square">
            <a:spAutoFit/>
          </a:bodyPr>
          <a:lstStyle/>
          <a:p>
            <a:r>
              <a:rPr lang="es-ES" sz="1050" dirty="0" err="1">
                <a:solidFill>
                  <a:srgbClr val="0070C0"/>
                </a:solidFill>
                <a:latin typeface="Consolas" panose="020B0609020204030204" pitchFamily="49" charset="0"/>
                <a:cs typeface="Consolas" panose="020B0609020204030204" pitchFamily="49" charset="0"/>
              </a:rPr>
              <a:t>tabla_paises</a:t>
            </a:r>
            <a:r>
              <a:rPr lang="es-ES" sz="1050" dirty="0">
                <a:solidFill>
                  <a:srgbClr val="0070C0"/>
                </a:solidFill>
                <a:latin typeface="Consolas" panose="020B0609020204030204" pitchFamily="49" charset="0"/>
                <a:cs typeface="Consolas" panose="020B0609020204030204" pitchFamily="49" charset="0"/>
              </a:rPr>
              <a:t> &lt;- table(</a:t>
            </a:r>
            <a:r>
              <a:rPr lang="es-ES" sz="1050" dirty="0" err="1">
                <a:solidFill>
                  <a:srgbClr val="0070C0"/>
                </a:solidFill>
                <a:latin typeface="Consolas" panose="020B0609020204030204" pitchFamily="49" charset="0"/>
                <a:cs typeface="Consolas" panose="020B0609020204030204" pitchFamily="49" charset="0"/>
              </a:rPr>
              <a:t>datos$pais</a:t>
            </a:r>
            <a:r>
              <a:rPr lang="es-ES" sz="1050" dirty="0">
                <a:solidFill>
                  <a:srgbClr val="0070C0"/>
                </a:solidFill>
                <a:latin typeface="Consolas" panose="020B0609020204030204" pitchFamily="49" charset="0"/>
                <a:cs typeface="Consolas" panose="020B0609020204030204" pitchFamily="49" charset="0"/>
              </a:rPr>
              <a:t>)</a:t>
            </a:r>
          </a:p>
          <a:p>
            <a:r>
              <a:rPr lang="es-ES" sz="1050" dirty="0" err="1">
                <a:solidFill>
                  <a:srgbClr val="0070C0"/>
                </a:solidFill>
                <a:latin typeface="Consolas" panose="020B0609020204030204" pitchFamily="49" charset="0"/>
                <a:cs typeface="Consolas" panose="020B0609020204030204" pitchFamily="49" charset="0"/>
              </a:rPr>
              <a:t>freq_paises</a:t>
            </a:r>
            <a:r>
              <a:rPr lang="es-ES" sz="1050" dirty="0">
                <a:solidFill>
                  <a:srgbClr val="0070C0"/>
                </a:solidFill>
                <a:latin typeface="Consolas" panose="020B0609020204030204" pitchFamily="49" charset="0"/>
                <a:cs typeface="Consolas" panose="020B0609020204030204" pitchFamily="49" charset="0"/>
              </a:rPr>
              <a:t> &lt;- </a:t>
            </a:r>
            <a:r>
              <a:rPr lang="es-ES" sz="1050" dirty="0" err="1">
                <a:solidFill>
                  <a:srgbClr val="0070C0"/>
                </a:solidFill>
                <a:latin typeface="Consolas" panose="020B0609020204030204" pitchFamily="49" charset="0"/>
                <a:cs typeface="Consolas" panose="020B0609020204030204" pitchFamily="49" charset="0"/>
              </a:rPr>
              <a:t>data.frame</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tabla_paises</a:t>
            </a:r>
            <a:r>
              <a:rPr lang="es-ES" sz="1050" dirty="0">
                <a:solidFill>
                  <a:srgbClr val="0070C0"/>
                </a:solidFill>
                <a:latin typeface="Consolas" panose="020B0609020204030204" pitchFamily="49" charset="0"/>
                <a:cs typeface="Consolas" panose="020B0609020204030204" pitchFamily="49" charset="0"/>
              </a:rPr>
              <a:t>)</a:t>
            </a:r>
          </a:p>
          <a:p>
            <a:r>
              <a:rPr lang="es-ES" sz="1050" dirty="0" err="1">
                <a:solidFill>
                  <a:srgbClr val="0070C0"/>
                </a:solidFill>
                <a:latin typeface="Consolas" panose="020B0609020204030204" pitchFamily="49" charset="0"/>
                <a:cs typeface="Consolas" panose="020B0609020204030204" pitchFamily="49" charset="0"/>
              </a:rPr>
              <a:t>names</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freq_paises</a:t>
            </a:r>
            <a:r>
              <a:rPr lang="es-ES" sz="1050" dirty="0">
                <a:solidFill>
                  <a:srgbClr val="0070C0"/>
                </a:solidFill>
                <a:latin typeface="Consolas" panose="020B0609020204030204" pitchFamily="49" charset="0"/>
                <a:cs typeface="Consolas" panose="020B0609020204030204" pitchFamily="49" charset="0"/>
              </a:rPr>
              <a:t>) &lt;- c("</a:t>
            </a:r>
            <a:r>
              <a:rPr lang="es-ES" sz="1050" dirty="0" err="1">
                <a:solidFill>
                  <a:srgbClr val="0070C0"/>
                </a:solidFill>
                <a:latin typeface="Consolas" panose="020B0609020204030204" pitchFamily="49" charset="0"/>
                <a:cs typeface="Consolas" panose="020B0609020204030204" pitchFamily="49" charset="0"/>
              </a:rPr>
              <a:t>pais</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freq</a:t>
            </a:r>
            <a:r>
              <a:rPr lang="es-ES" sz="1050" dirty="0">
                <a:solidFill>
                  <a:srgbClr val="0070C0"/>
                </a:solidFill>
                <a:latin typeface="Consolas" panose="020B0609020204030204" pitchFamily="49" charset="0"/>
                <a:cs typeface="Consolas" panose="020B0609020204030204" pitchFamily="49" charset="0"/>
              </a:rPr>
              <a:t>")</a:t>
            </a:r>
          </a:p>
          <a:p>
            <a:r>
              <a:rPr lang="es-ES" sz="1050" dirty="0">
                <a:solidFill>
                  <a:srgbClr val="0070C0"/>
                </a:solidFill>
                <a:latin typeface="Consolas" panose="020B0609020204030204" pitchFamily="49" charset="0"/>
                <a:cs typeface="Consolas" panose="020B0609020204030204" pitchFamily="49" charset="0"/>
              </a:rPr>
              <a:t>pie(</a:t>
            </a:r>
            <a:r>
              <a:rPr lang="es-ES" sz="1050" dirty="0" err="1">
                <a:solidFill>
                  <a:srgbClr val="0070C0"/>
                </a:solidFill>
                <a:latin typeface="Consolas" panose="020B0609020204030204" pitchFamily="49" charset="0"/>
                <a:cs typeface="Consolas" panose="020B0609020204030204" pitchFamily="49" charset="0"/>
              </a:rPr>
              <a:t>freq_paises$freq</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labels</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freq_paises$pais</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main</a:t>
            </a:r>
            <a:r>
              <a:rPr lang="es-ES" sz="1050" dirty="0">
                <a:solidFill>
                  <a:srgbClr val="0070C0"/>
                </a:solidFill>
                <a:latin typeface="Consolas" panose="020B0609020204030204" pitchFamily="49" charset="0"/>
                <a:cs typeface="Consolas" panose="020B0609020204030204" pitchFamily="49" charset="0"/>
              </a:rPr>
              <a:t> = "Núm. Individuos por País", col=</a:t>
            </a:r>
            <a:r>
              <a:rPr lang="es-ES" sz="1050" dirty="0" err="1">
                <a:solidFill>
                  <a:srgbClr val="0070C0"/>
                </a:solidFill>
                <a:latin typeface="Consolas" panose="020B0609020204030204" pitchFamily="49" charset="0"/>
                <a:cs typeface="Consolas" panose="020B0609020204030204" pitchFamily="49" charset="0"/>
              </a:rPr>
              <a:t>rainbow</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length</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freq_paises$pais</a:t>
            </a:r>
            <a:r>
              <a:rPr lang="es-ES" sz="1050" dirty="0">
                <a:solidFill>
                  <a:srgbClr val="0070C0"/>
                </a:solidFill>
                <a:latin typeface="Consolas" panose="020B0609020204030204" pitchFamily="49" charset="0"/>
                <a:cs typeface="Consolas" panose="020B0609020204030204" pitchFamily="49" charset="0"/>
              </a:rPr>
              <a:t>)))</a:t>
            </a:r>
          </a:p>
        </p:txBody>
      </p:sp>
      <p:sp>
        <p:nvSpPr>
          <p:cNvPr id="3" name="Rectángulo 2">
            <a:extLst>
              <a:ext uri="{FF2B5EF4-FFF2-40B4-BE49-F238E27FC236}">
                <a16:creationId xmlns:a16="http://schemas.microsoft.com/office/drawing/2014/main" id="{E5867DF5-6001-4B40-9143-2B0A26D55D8C}"/>
              </a:ext>
            </a:extLst>
          </p:cNvPr>
          <p:cNvSpPr/>
          <p:nvPr/>
        </p:nvSpPr>
        <p:spPr>
          <a:xfrm>
            <a:off x="613951" y="785159"/>
            <a:ext cx="8229601" cy="784830"/>
          </a:xfrm>
          <a:prstGeom prst="rect">
            <a:avLst/>
          </a:prstGeom>
        </p:spPr>
        <p:txBody>
          <a:bodyPr wrap="square">
            <a:spAutoFit/>
          </a:bodyPr>
          <a:lstStyle/>
          <a:p>
            <a:r>
              <a:rPr lang="es-ES" sz="900" dirty="0">
                <a:solidFill>
                  <a:srgbClr val="0070C0"/>
                </a:solidFill>
                <a:latin typeface="Consolas" panose="020B0609020204030204" pitchFamily="49" charset="0"/>
                <a:cs typeface="Consolas" panose="020B0609020204030204" pitchFamily="49" charset="0"/>
              </a:rPr>
              <a:t>peso &lt;- c(80,60,48,55,105,78,90,61,89,65)</a:t>
            </a:r>
          </a:p>
          <a:p>
            <a:r>
              <a:rPr lang="es-ES" sz="900" dirty="0">
                <a:solidFill>
                  <a:srgbClr val="0070C0"/>
                </a:solidFill>
                <a:latin typeface="Consolas" panose="020B0609020204030204" pitchFamily="49" charset="0"/>
                <a:cs typeface="Consolas" panose="020B0609020204030204" pitchFamily="49" charset="0"/>
              </a:rPr>
              <a:t>altura &lt;- c(175,150,160,170,187,160,181,172,168,161)</a:t>
            </a:r>
          </a:p>
          <a:p>
            <a:r>
              <a:rPr lang="es-ES" sz="900" dirty="0">
                <a:solidFill>
                  <a:srgbClr val="0070C0"/>
                </a:solidFill>
                <a:latin typeface="Consolas" panose="020B0609020204030204" pitchFamily="49" charset="0"/>
                <a:cs typeface="Consolas" panose="020B0609020204030204" pitchFamily="49" charset="0"/>
              </a:rPr>
              <a:t>colesterol &lt;- c("</a:t>
            </a:r>
            <a:r>
              <a:rPr lang="es-ES" sz="900" dirty="0" err="1">
                <a:solidFill>
                  <a:srgbClr val="0070C0"/>
                </a:solidFill>
                <a:latin typeface="Consolas" panose="020B0609020204030204" pitchFamily="49" charset="0"/>
                <a:cs typeface="Consolas" panose="020B0609020204030204" pitchFamily="49" charset="0"/>
              </a:rPr>
              <a:t>si","no","si","si","si","si","no","no","si","no</a:t>
            </a:r>
            <a:r>
              <a:rPr lang="es-ES" sz="900" dirty="0">
                <a:solidFill>
                  <a:srgbClr val="0070C0"/>
                </a:solidFill>
                <a:latin typeface="Consolas" panose="020B0609020204030204" pitchFamily="49" charset="0"/>
                <a:cs typeface="Consolas" panose="020B0609020204030204" pitchFamily="49" charset="0"/>
              </a:rPr>
              <a:t>")</a:t>
            </a:r>
          </a:p>
          <a:p>
            <a:r>
              <a:rPr lang="es-ES" sz="900" dirty="0" err="1">
                <a:solidFill>
                  <a:srgbClr val="0070C0"/>
                </a:solidFill>
                <a:latin typeface="Consolas" panose="020B0609020204030204" pitchFamily="49" charset="0"/>
                <a:cs typeface="Consolas" panose="020B0609020204030204" pitchFamily="49" charset="0"/>
              </a:rPr>
              <a:t>pais</a:t>
            </a:r>
            <a:r>
              <a:rPr lang="es-ES" sz="900" dirty="0">
                <a:solidFill>
                  <a:srgbClr val="0070C0"/>
                </a:solidFill>
                <a:latin typeface="Consolas" panose="020B0609020204030204" pitchFamily="49" charset="0"/>
                <a:cs typeface="Consolas" panose="020B0609020204030204" pitchFamily="49" charset="0"/>
              </a:rPr>
              <a:t> &lt;- c('</a:t>
            </a:r>
            <a:r>
              <a:rPr lang="es-ES" sz="900" dirty="0" err="1">
                <a:solidFill>
                  <a:srgbClr val="0070C0"/>
                </a:solidFill>
                <a:latin typeface="Consolas" panose="020B0609020204030204" pitchFamily="49" charset="0"/>
                <a:cs typeface="Consolas" panose="020B0609020204030204" pitchFamily="49" charset="0"/>
              </a:rPr>
              <a:t>Espania</a:t>
            </a:r>
            <a:r>
              <a:rPr lang="es-ES" sz="900" dirty="0">
                <a:solidFill>
                  <a:srgbClr val="0070C0"/>
                </a:solidFill>
                <a:latin typeface="Consolas" panose="020B0609020204030204" pitchFamily="49" charset="0"/>
                <a:cs typeface="Consolas" panose="020B0609020204030204" pitchFamily="49" charset="0"/>
              </a:rPr>
              <a:t>','</a:t>
            </a:r>
            <a:r>
              <a:rPr lang="es-ES" sz="900" dirty="0" err="1">
                <a:solidFill>
                  <a:srgbClr val="0070C0"/>
                </a:solidFill>
                <a:latin typeface="Consolas" panose="020B0609020204030204" pitchFamily="49" charset="0"/>
                <a:cs typeface="Consolas" panose="020B0609020204030204" pitchFamily="49" charset="0"/>
              </a:rPr>
              <a:t>Francia','Francia','Reino</a:t>
            </a:r>
            <a:r>
              <a:rPr lang="es-ES" sz="900" dirty="0">
                <a:solidFill>
                  <a:srgbClr val="0070C0"/>
                </a:solidFill>
                <a:latin typeface="Consolas" panose="020B0609020204030204" pitchFamily="49" charset="0"/>
                <a:cs typeface="Consolas" panose="020B0609020204030204" pitchFamily="49" charset="0"/>
              </a:rPr>
              <a:t> Unido','</a:t>
            </a:r>
            <a:r>
              <a:rPr lang="es-ES" sz="900" dirty="0" err="1">
                <a:solidFill>
                  <a:srgbClr val="0070C0"/>
                </a:solidFill>
                <a:latin typeface="Consolas" panose="020B0609020204030204" pitchFamily="49" charset="0"/>
                <a:cs typeface="Consolas" panose="020B0609020204030204" pitchFamily="49" charset="0"/>
              </a:rPr>
              <a:t>Espania</a:t>
            </a:r>
            <a:r>
              <a:rPr lang="es-ES" sz="900" dirty="0">
                <a:solidFill>
                  <a:srgbClr val="0070C0"/>
                </a:solidFill>
                <a:latin typeface="Consolas" panose="020B0609020204030204" pitchFamily="49" charset="0"/>
                <a:cs typeface="Consolas" panose="020B0609020204030204" pitchFamily="49" charset="0"/>
              </a:rPr>
              <a:t>','</a:t>
            </a:r>
            <a:r>
              <a:rPr lang="es-ES" sz="900" dirty="0" err="1">
                <a:solidFill>
                  <a:srgbClr val="0070C0"/>
                </a:solidFill>
                <a:latin typeface="Consolas" panose="020B0609020204030204" pitchFamily="49" charset="0"/>
                <a:cs typeface="Consolas" panose="020B0609020204030204" pitchFamily="49" charset="0"/>
              </a:rPr>
              <a:t>Espania</a:t>
            </a:r>
            <a:r>
              <a:rPr lang="es-ES" sz="900" dirty="0">
                <a:solidFill>
                  <a:srgbClr val="0070C0"/>
                </a:solidFill>
                <a:latin typeface="Consolas" panose="020B0609020204030204" pitchFamily="49" charset="0"/>
                <a:cs typeface="Consolas" panose="020B0609020204030204" pitchFamily="49" charset="0"/>
              </a:rPr>
              <a:t>','</a:t>
            </a:r>
            <a:r>
              <a:rPr lang="es-ES" sz="900" dirty="0" err="1">
                <a:solidFill>
                  <a:srgbClr val="0070C0"/>
                </a:solidFill>
                <a:latin typeface="Consolas" panose="020B0609020204030204" pitchFamily="49" charset="0"/>
                <a:cs typeface="Consolas" panose="020B0609020204030204" pitchFamily="49" charset="0"/>
              </a:rPr>
              <a:t>Espania</a:t>
            </a:r>
            <a:r>
              <a:rPr lang="es-ES" sz="900" dirty="0">
                <a:solidFill>
                  <a:srgbClr val="0070C0"/>
                </a:solidFill>
                <a:latin typeface="Consolas" panose="020B0609020204030204" pitchFamily="49" charset="0"/>
                <a:cs typeface="Consolas" panose="020B0609020204030204" pitchFamily="49" charset="0"/>
              </a:rPr>
              <a:t>','Reino Unido', '</a:t>
            </a:r>
            <a:r>
              <a:rPr lang="es-ES" sz="900" dirty="0" err="1">
                <a:solidFill>
                  <a:srgbClr val="0070C0"/>
                </a:solidFill>
                <a:latin typeface="Consolas" panose="020B0609020204030204" pitchFamily="49" charset="0"/>
                <a:cs typeface="Consolas" panose="020B0609020204030204" pitchFamily="49" charset="0"/>
              </a:rPr>
              <a:t>Espania</a:t>
            </a:r>
            <a:r>
              <a:rPr lang="es-ES" sz="900" dirty="0">
                <a:solidFill>
                  <a:srgbClr val="0070C0"/>
                </a:solidFill>
                <a:latin typeface="Consolas" panose="020B0609020204030204" pitchFamily="49" charset="0"/>
                <a:cs typeface="Consolas" panose="020B0609020204030204" pitchFamily="49" charset="0"/>
              </a:rPr>
              <a:t>','</a:t>
            </a:r>
            <a:r>
              <a:rPr lang="es-ES" sz="900" dirty="0" err="1">
                <a:solidFill>
                  <a:srgbClr val="0070C0"/>
                </a:solidFill>
                <a:latin typeface="Consolas" panose="020B0609020204030204" pitchFamily="49" charset="0"/>
                <a:cs typeface="Consolas" panose="020B0609020204030204" pitchFamily="49" charset="0"/>
              </a:rPr>
              <a:t>Espania</a:t>
            </a:r>
            <a:r>
              <a:rPr lang="es-ES" sz="900" dirty="0">
                <a:solidFill>
                  <a:srgbClr val="0070C0"/>
                </a:solidFill>
                <a:latin typeface="Consolas" panose="020B0609020204030204" pitchFamily="49" charset="0"/>
                <a:cs typeface="Consolas" panose="020B0609020204030204" pitchFamily="49" charset="0"/>
              </a:rPr>
              <a:t>')</a:t>
            </a:r>
          </a:p>
          <a:p>
            <a:r>
              <a:rPr lang="es-ES" sz="900" dirty="0">
                <a:solidFill>
                  <a:srgbClr val="0070C0"/>
                </a:solidFill>
                <a:latin typeface="Consolas" panose="020B0609020204030204" pitchFamily="49" charset="0"/>
                <a:cs typeface="Consolas" panose="020B0609020204030204" pitchFamily="49" charset="0"/>
              </a:rPr>
              <a:t>datos &lt;- </a:t>
            </a:r>
            <a:r>
              <a:rPr lang="es-ES" sz="900" dirty="0" err="1">
                <a:solidFill>
                  <a:srgbClr val="0070C0"/>
                </a:solidFill>
                <a:latin typeface="Consolas" panose="020B0609020204030204" pitchFamily="49" charset="0"/>
                <a:cs typeface="Consolas" panose="020B0609020204030204" pitchFamily="49" charset="0"/>
              </a:rPr>
              <a:t>data.frame</a:t>
            </a:r>
            <a:r>
              <a:rPr lang="es-ES" sz="900" dirty="0">
                <a:solidFill>
                  <a:srgbClr val="0070C0"/>
                </a:solidFill>
                <a:latin typeface="Consolas" panose="020B0609020204030204" pitchFamily="49" charset="0"/>
                <a:cs typeface="Consolas" panose="020B0609020204030204" pitchFamily="49" charset="0"/>
              </a:rPr>
              <a:t>(peso, altura, </a:t>
            </a:r>
            <a:r>
              <a:rPr lang="es-ES" sz="900" dirty="0" err="1">
                <a:solidFill>
                  <a:srgbClr val="0070C0"/>
                </a:solidFill>
                <a:latin typeface="Consolas" panose="020B0609020204030204" pitchFamily="49" charset="0"/>
                <a:cs typeface="Consolas" panose="020B0609020204030204" pitchFamily="49" charset="0"/>
              </a:rPr>
              <a:t>colesterol,pais</a:t>
            </a:r>
            <a:r>
              <a:rPr lang="es-ES" sz="900" dirty="0">
                <a:solidFill>
                  <a:srgbClr val="0070C0"/>
                </a:solidFill>
                <a:latin typeface="Consolas" panose="020B0609020204030204" pitchFamily="49" charset="0"/>
                <a:cs typeface="Consolas" panose="020B0609020204030204" pitchFamily="49" charset="0"/>
              </a:rPr>
              <a:t>)</a:t>
            </a:r>
          </a:p>
        </p:txBody>
      </p:sp>
      <p:sp>
        <p:nvSpPr>
          <p:cNvPr id="6" name="Rectángulo 5">
            <a:extLst>
              <a:ext uri="{FF2B5EF4-FFF2-40B4-BE49-F238E27FC236}">
                <a16:creationId xmlns:a16="http://schemas.microsoft.com/office/drawing/2014/main" id="{3A863AF8-9D11-4DD0-822F-9AFE5E3B88BF}"/>
              </a:ext>
            </a:extLst>
          </p:cNvPr>
          <p:cNvSpPr/>
          <p:nvPr/>
        </p:nvSpPr>
        <p:spPr>
          <a:xfrm>
            <a:off x="613951" y="1977945"/>
            <a:ext cx="4447906" cy="738664"/>
          </a:xfrm>
          <a:prstGeom prst="rect">
            <a:avLst/>
          </a:prstGeom>
        </p:spPr>
        <p:txBody>
          <a:bodyPr wrap="square">
            <a:spAutoFit/>
          </a:bodyPr>
          <a:lstStyle/>
          <a:p>
            <a:r>
              <a:rPr lang="es-ES" sz="1050" dirty="0">
                <a:solidFill>
                  <a:srgbClr val="0070C0"/>
                </a:solidFill>
                <a:latin typeface="Consolas" panose="020B0609020204030204" pitchFamily="49" charset="0"/>
                <a:cs typeface="Consolas" panose="020B0609020204030204" pitchFamily="49" charset="0"/>
              </a:rPr>
              <a:t>datos &lt;- datos[</a:t>
            </a:r>
            <a:r>
              <a:rPr lang="es-ES" sz="1050" dirty="0" err="1">
                <a:solidFill>
                  <a:srgbClr val="0070C0"/>
                </a:solidFill>
                <a:latin typeface="Consolas" panose="020B0609020204030204" pitchFamily="49" charset="0"/>
                <a:cs typeface="Consolas" panose="020B0609020204030204" pitchFamily="49" charset="0"/>
              </a:rPr>
              <a:t>order</a:t>
            </a:r>
            <a:r>
              <a:rPr lang="es-ES" sz="1050" dirty="0">
                <a:solidFill>
                  <a:srgbClr val="0070C0"/>
                </a:solidFill>
                <a:latin typeface="Consolas" panose="020B0609020204030204" pitchFamily="49" charset="0"/>
                <a:cs typeface="Consolas" panose="020B0609020204030204" pitchFamily="49" charset="0"/>
              </a:rPr>
              <a:t>(altura),] </a:t>
            </a:r>
          </a:p>
          <a:p>
            <a:r>
              <a:rPr lang="es-ES" sz="1050" dirty="0" err="1">
                <a:solidFill>
                  <a:srgbClr val="0070C0"/>
                </a:solidFill>
                <a:latin typeface="Consolas" panose="020B0609020204030204" pitchFamily="49" charset="0"/>
                <a:cs typeface="Consolas" panose="020B0609020204030204" pitchFamily="49" charset="0"/>
              </a:rPr>
              <a:t>plot</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datos$altura</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datos$peso</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type</a:t>
            </a:r>
            <a:r>
              <a:rPr lang="es-ES" sz="1050" dirty="0">
                <a:solidFill>
                  <a:srgbClr val="0070C0"/>
                </a:solidFill>
                <a:latin typeface="Consolas" panose="020B0609020204030204" pitchFamily="49" charset="0"/>
                <a:cs typeface="Consolas" panose="020B0609020204030204" pitchFamily="49" charset="0"/>
              </a:rPr>
              <a:t>='l', </a:t>
            </a:r>
            <a:r>
              <a:rPr lang="es-ES" sz="1050" dirty="0" err="1">
                <a:solidFill>
                  <a:srgbClr val="0070C0"/>
                </a:solidFill>
                <a:latin typeface="Consolas" panose="020B0609020204030204" pitchFamily="49" charset="0"/>
                <a:cs typeface="Consolas" panose="020B0609020204030204" pitchFamily="49" charset="0"/>
              </a:rPr>
              <a:t>main</a:t>
            </a:r>
            <a:r>
              <a:rPr lang="es-ES" sz="1050" dirty="0">
                <a:solidFill>
                  <a:srgbClr val="0070C0"/>
                </a:solidFill>
                <a:latin typeface="Consolas" panose="020B0609020204030204" pitchFamily="49" charset="0"/>
                <a:cs typeface="Consolas" panose="020B0609020204030204" pitchFamily="49" charset="0"/>
              </a:rPr>
              <a:t>='Altura vs Peso', </a:t>
            </a:r>
            <a:r>
              <a:rPr lang="es-ES" sz="1050" dirty="0" err="1">
                <a:solidFill>
                  <a:srgbClr val="0070C0"/>
                </a:solidFill>
                <a:latin typeface="Consolas" panose="020B0609020204030204" pitchFamily="49" charset="0"/>
                <a:cs typeface="Consolas" panose="020B0609020204030204" pitchFamily="49" charset="0"/>
              </a:rPr>
              <a:t>xlab</a:t>
            </a:r>
            <a:r>
              <a:rPr lang="es-ES" sz="1050" dirty="0">
                <a:solidFill>
                  <a:srgbClr val="0070C0"/>
                </a:solidFill>
                <a:latin typeface="Consolas" panose="020B0609020204030204" pitchFamily="49" charset="0"/>
                <a:cs typeface="Consolas" panose="020B0609020204030204" pitchFamily="49" charset="0"/>
              </a:rPr>
              <a:t>='Altura (cm)', </a:t>
            </a:r>
            <a:r>
              <a:rPr lang="es-ES" sz="1050" dirty="0" err="1">
                <a:solidFill>
                  <a:srgbClr val="0070C0"/>
                </a:solidFill>
                <a:latin typeface="Consolas" panose="020B0609020204030204" pitchFamily="49" charset="0"/>
                <a:cs typeface="Consolas" panose="020B0609020204030204" pitchFamily="49" charset="0"/>
              </a:rPr>
              <a:t>ylab</a:t>
            </a:r>
            <a:r>
              <a:rPr lang="es-ES" sz="1050" dirty="0">
                <a:solidFill>
                  <a:srgbClr val="0070C0"/>
                </a:solidFill>
                <a:latin typeface="Consolas" panose="020B0609020204030204" pitchFamily="49" charset="0"/>
                <a:cs typeface="Consolas" panose="020B0609020204030204" pitchFamily="49" charset="0"/>
              </a:rPr>
              <a:t>='Peso (kg)', col="red", </a:t>
            </a:r>
            <a:r>
              <a:rPr lang="es-ES" sz="1050" dirty="0" err="1">
                <a:solidFill>
                  <a:srgbClr val="0070C0"/>
                </a:solidFill>
                <a:latin typeface="Consolas" panose="020B0609020204030204" pitchFamily="49" charset="0"/>
                <a:cs typeface="Consolas" panose="020B0609020204030204" pitchFamily="49" charset="0"/>
              </a:rPr>
              <a:t>lwd</a:t>
            </a:r>
            <a:r>
              <a:rPr lang="es-ES" sz="1050" dirty="0">
                <a:solidFill>
                  <a:srgbClr val="0070C0"/>
                </a:solidFill>
                <a:latin typeface="Consolas" panose="020B0609020204030204" pitchFamily="49" charset="0"/>
                <a:cs typeface="Consolas" panose="020B0609020204030204" pitchFamily="49" charset="0"/>
              </a:rPr>
              <a:t>=5)</a:t>
            </a:r>
          </a:p>
        </p:txBody>
      </p:sp>
      <p:pic>
        <p:nvPicPr>
          <p:cNvPr id="7" name="Imagen 6">
            <a:extLst>
              <a:ext uri="{FF2B5EF4-FFF2-40B4-BE49-F238E27FC236}">
                <a16:creationId xmlns:a16="http://schemas.microsoft.com/office/drawing/2014/main" id="{F9E2A008-0C27-4E2E-B356-5C648C156867}"/>
              </a:ext>
            </a:extLst>
          </p:cNvPr>
          <p:cNvPicPr>
            <a:picLocks noChangeAspect="1"/>
          </p:cNvPicPr>
          <p:nvPr/>
        </p:nvPicPr>
        <p:blipFill>
          <a:blip r:embed="rId2"/>
          <a:stretch>
            <a:fillRect/>
          </a:stretch>
        </p:blipFill>
        <p:spPr>
          <a:xfrm>
            <a:off x="5550339" y="1610618"/>
            <a:ext cx="2928975" cy="1559137"/>
          </a:xfrm>
          <a:prstGeom prst="rect">
            <a:avLst/>
          </a:prstGeom>
        </p:spPr>
      </p:pic>
      <p:pic>
        <p:nvPicPr>
          <p:cNvPr id="8" name="Imagen 7">
            <a:extLst>
              <a:ext uri="{FF2B5EF4-FFF2-40B4-BE49-F238E27FC236}">
                <a16:creationId xmlns:a16="http://schemas.microsoft.com/office/drawing/2014/main" id="{F941E3F4-78A3-4247-ABF8-7D7735F0D88D}"/>
              </a:ext>
            </a:extLst>
          </p:cNvPr>
          <p:cNvPicPr>
            <a:picLocks noChangeAspect="1"/>
          </p:cNvPicPr>
          <p:nvPr/>
        </p:nvPicPr>
        <p:blipFill rotWithShape="1">
          <a:blip r:embed="rId3"/>
          <a:srcRect t="5767" b="26314"/>
          <a:stretch/>
        </p:blipFill>
        <p:spPr>
          <a:xfrm>
            <a:off x="6217917" y="3257953"/>
            <a:ext cx="2087971" cy="1603513"/>
          </a:xfrm>
          <a:prstGeom prst="rect">
            <a:avLst/>
          </a:prstGeom>
        </p:spPr>
      </p:pic>
      <p:sp>
        <p:nvSpPr>
          <p:cNvPr id="9" name="Marcador de número de diapositiva 1">
            <a:extLst>
              <a:ext uri="{FF2B5EF4-FFF2-40B4-BE49-F238E27FC236}">
                <a16:creationId xmlns:a16="http://schemas.microsoft.com/office/drawing/2014/main" id="{82F8DF96-DE49-49C1-91CB-48AE4F32DA7F}"/>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52</a:t>
            </a:fld>
            <a:endParaRPr lang="en-US" sz="800" dirty="0">
              <a:solidFill>
                <a:prstClr val="black">
                  <a:tint val="75000"/>
                </a:prstClr>
              </a:solidFill>
            </a:endParaRPr>
          </a:p>
        </p:txBody>
      </p:sp>
    </p:spTree>
    <p:extLst>
      <p:ext uri="{BB962C8B-B14F-4D97-AF65-F5344CB8AC3E}">
        <p14:creationId xmlns:p14="http://schemas.microsoft.com/office/powerpoint/2010/main" val="26051518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err="1"/>
              <a:t>Plots</a:t>
            </a:r>
            <a:endParaRPr lang="es-ES" sz="1800" dirty="0"/>
          </a:p>
        </p:txBody>
      </p:sp>
      <p:sp>
        <p:nvSpPr>
          <p:cNvPr id="10" name="TextBox 129">
            <a:extLst>
              <a:ext uri="{FF2B5EF4-FFF2-40B4-BE49-F238E27FC236}">
                <a16:creationId xmlns:a16="http://schemas.microsoft.com/office/drawing/2014/main" id="{5C6D5A1A-0BF1-4B7D-B661-145C988D542A}"/>
              </a:ext>
            </a:extLst>
          </p:cNvPr>
          <p:cNvSpPr txBox="1"/>
          <p:nvPr/>
        </p:nvSpPr>
        <p:spPr>
          <a:xfrm>
            <a:off x="664686" y="659789"/>
            <a:ext cx="8128133" cy="3334246"/>
          </a:xfrm>
          <a:prstGeom prst="rect">
            <a:avLst/>
          </a:prstGeom>
          <a:noFill/>
        </p:spPr>
        <p:txBody>
          <a:bodyPr wrap="square" lIns="0" tIns="0" rIns="0" bIns="0" rtlCol="0">
            <a:spAutoFit/>
          </a:bodyPr>
          <a:lstStyle/>
          <a:p>
            <a:pPr marL="171450" indent="-171450">
              <a:lnSpc>
                <a:spcPts val="1275"/>
              </a:lnSpc>
              <a:buFont typeface="Arial" panose="020B0604020202020204" pitchFamily="34" charset="0"/>
              <a:buChar char="•"/>
              <a:defRPr/>
            </a:pPr>
            <a:r>
              <a:rPr lang="es-ES" sz="1400" dirty="0">
                <a:cs typeface="Lato Light"/>
              </a:rPr>
              <a:t>Gráficos de barras</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Gráfico de barras apilado</a:t>
            </a: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a:lnSpc>
                <a:spcPts val="1275"/>
              </a:lnSpc>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r>
              <a:rPr lang="es-ES" sz="1400" dirty="0">
                <a:cs typeface="Lato Light"/>
              </a:rPr>
              <a:t>Gráfico de barras agrupado</a:t>
            </a:r>
          </a:p>
          <a:p>
            <a:pPr marL="171450" indent="-171450">
              <a:lnSpc>
                <a:spcPts val="1275"/>
              </a:lnSpc>
              <a:buFont typeface="Arial" panose="020B0604020202020204" pitchFamily="34" charset="0"/>
              <a:buChar char="•"/>
              <a:defRPr/>
            </a:pPr>
            <a:endParaRPr lang="es-ES" sz="1400" dirty="0">
              <a:cs typeface="Lato Light"/>
            </a:endParaRPr>
          </a:p>
        </p:txBody>
      </p:sp>
      <p:sp>
        <p:nvSpPr>
          <p:cNvPr id="2" name="Rectángulo 1">
            <a:extLst>
              <a:ext uri="{FF2B5EF4-FFF2-40B4-BE49-F238E27FC236}">
                <a16:creationId xmlns:a16="http://schemas.microsoft.com/office/drawing/2014/main" id="{24915753-DE2E-4852-9BAC-F625D4CBB6B9}"/>
              </a:ext>
            </a:extLst>
          </p:cNvPr>
          <p:cNvSpPr/>
          <p:nvPr/>
        </p:nvSpPr>
        <p:spPr>
          <a:xfrm>
            <a:off x="724988" y="792048"/>
            <a:ext cx="4892041" cy="577081"/>
          </a:xfrm>
          <a:prstGeom prst="rect">
            <a:avLst/>
          </a:prstGeom>
        </p:spPr>
        <p:txBody>
          <a:bodyPr wrap="square">
            <a:spAutoFit/>
          </a:bodyPr>
          <a:lstStyle/>
          <a:p>
            <a:r>
              <a:rPr lang="es-ES" sz="1050" dirty="0" err="1">
                <a:solidFill>
                  <a:srgbClr val="0070C0"/>
                </a:solidFill>
                <a:latin typeface="Consolas" panose="020B0609020204030204" pitchFamily="49" charset="0"/>
                <a:cs typeface="Consolas" panose="020B0609020204030204" pitchFamily="49" charset="0"/>
              </a:rPr>
              <a:t>barplot</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tabla_paises</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main</a:t>
            </a:r>
            <a:r>
              <a:rPr lang="es-ES" sz="1050" dirty="0">
                <a:solidFill>
                  <a:srgbClr val="0070C0"/>
                </a:solidFill>
                <a:latin typeface="Consolas" panose="020B0609020204030204" pitchFamily="49" charset="0"/>
                <a:cs typeface="Consolas" panose="020B0609020204030204" pitchFamily="49" charset="0"/>
              </a:rPr>
              <a:t> = "Núm. Individuos por País", col=</a:t>
            </a:r>
            <a:r>
              <a:rPr lang="es-ES" sz="1050" dirty="0" err="1">
                <a:solidFill>
                  <a:srgbClr val="0070C0"/>
                </a:solidFill>
                <a:latin typeface="Consolas" panose="020B0609020204030204" pitchFamily="49" charset="0"/>
                <a:cs typeface="Consolas" panose="020B0609020204030204" pitchFamily="49" charset="0"/>
              </a:rPr>
              <a:t>rainbow</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length</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freq_paises$pais</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width</a:t>
            </a:r>
            <a:r>
              <a:rPr lang="es-ES" sz="1050" dirty="0">
                <a:solidFill>
                  <a:srgbClr val="0070C0"/>
                </a:solidFill>
                <a:latin typeface="Consolas" panose="020B0609020204030204" pitchFamily="49" charset="0"/>
                <a:cs typeface="Consolas" panose="020B0609020204030204" pitchFamily="49" charset="0"/>
              </a:rPr>
              <a:t>=c(0.2, 0.5, 0.7), </a:t>
            </a:r>
          </a:p>
          <a:p>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xlab</a:t>
            </a:r>
            <a:r>
              <a:rPr lang="es-ES" sz="1050" dirty="0">
                <a:solidFill>
                  <a:srgbClr val="0070C0"/>
                </a:solidFill>
                <a:latin typeface="Consolas" panose="020B0609020204030204" pitchFamily="49" charset="0"/>
                <a:cs typeface="Consolas" panose="020B0609020204030204" pitchFamily="49" charset="0"/>
              </a:rPr>
              <a:t>="País")</a:t>
            </a:r>
          </a:p>
        </p:txBody>
      </p:sp>
      <p:sp>
        <p:nvSpPr>
          <p:cNvPr id="4" name="Rectángulo 3">
            <a:extLst>
              <a:ext uri="{FF2B5EF4-FFF2-40B4-BE49-F238E27FC236}">
                <a16:creationId xmlns:a16="http://schemas.microsoft.com/office/drawing/2014/main" id="{8ADE408A-92BF-4913-95CE-BF8D4500D6DC}"/>
              </a:ext>
            </a:extLst>
          </p:cNvPr>
          <p:cNvSpPr/>
          <p:nvPr/>
        </p:nvSpPr>
        <p:spPr>
          <a:xfrm>
            <a:off x="724988" y="2111256"/>
            <a:ext cx="4892041" cy="738664"/>
          </a:xfrm>
          <a:prstGeom prst="rect">
            <a:avLst/>
          </a:prstGeom>
        </p:spPr>
        <p:txBody>
          <a:bodyPr wrap="square">
            <a:spAutoFit/>
          </a:bodyPr>
          <a:lstStyle/>
          <a:p>
            <a:r>
              <a:rPr lang="es-ES" sz="1050" dirty="0" err="1">
                <a:solidFill>
                  <a:srgbClr val="0070C0"/>
                </a:solidFill>
                <a:latin typeface="Consolas" panose="020B0609020204030204" pitchFamily="49" charset="0"/>
                <a:cs typeface="Consolas" panose="020B0609020204030204" pitchFamily="49" charset="0"/>
              </a:rPr>
              <a:t>tabla_doble_paises</a:t>
            </a:r>
            <a:r>
              <a:rPr lang="es-ES" sz="1050" dirty="0">
                <a:solidFill>
                  <a:srgbClr val="0070C0"/>
                </a:solidFill>
                <a:latin typeface="Consolas" panose="020B0609020204030204" pitchFamily="49" charset="0"/>
                <a:cs typeface="Consolas" panose="020B0609020204030204" pitchFamily="49" charset="0"/>
              </a:rPr>
              <a:t> &lt;- table(</a:t>
            </a:r>
            <a:r>
              <a:rPr lang="es-ES" sz="1050" dirty="0" err="1">
                <a:solidFill>
                  <a:srgbClr val="0070C0"/>
                </a:solidFill>
                <a:latin typeface="Consolas" panose="020B0609020204030204" pitchFamily="49" charset="0"/>
                <a:cs typeface="Consolas" panose="020B0609020204030204" pitchFamily="49" charset="0"/>
              </a:rPr>
              <a:t>datos$colesterol,datos$pais</a:t>
            </a:r>
            <a:r>
              <a:rPr lang="es-ES" sz="1050" dirty="0">
                <a:solidFill>
                  <a:srgbClr val="0070C0"/>
                </a:solidFill>
                <a:latin typeface="Consolas" panose="020B0609020204030204" pitchFamily="49" charset="0"/>
                <a:cs typeface="Consolas" panose="020B0609020204030204" pitchFamily="49" charset="0"/>
              </a:rPr>
              <a:t> )</a:t>
            </a:r>
          </a:p>
          <a:p>
            <a:r>
              <a:rPr lang="es-ES" sz="1050" dirty="0" err="1">
                <a:solidFill>
                  <a:srgbClr val="0070C0"/>
                </a:solidFill>
                <a:latin typeface="Consolas" panose="020B0609020204030204" pitchFamily="49" charset="0"/>
                <a:cs typeface="Consolas" panose="020B0609020204030204" pitchFamily="49" charset="0"/>
              </a:rPr>
              <a:t>barplot</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tabla_doble_paises</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main</a:t>
            </a:r>
            <a:r>
              <a:rPr lang="es-ES" sz="1050" dirty="0">
                <a:solidFill>
                  <a:srgbClr val="0070C0"/>
                </a:solidFill>
                <a:latin typeface="Consolas" panose="020B0609020204030204" pitchFamily="49" charset="0"/>
                <a:cs typeface="Consolas" panose="020B0609020204030204" pitchFamily="49" charset="0"/>
              </a:rPr>
              <a:t> = "Núm. Individuos que tienen colesterol por País", col=c("</a:t>
            </a:r>
            <a:r>
              <a:rPr lang="es-ES" sz="1050" dirty="0" err="1">
                <a:solidFill>
                  <a:srgbClr val="0070C0"/>
                </a:solidFill>
                <a:latin typeface="Consolas" panose="020B0609020204030204" pitchFamily="49" charset="0"/>
                <a:cs typeface="Consolas" panose="020B0609020204030204" pitchFamily="49" charset="0"/>
              </a:rPr>
              <a:t>darkblue</a:t>
            </a:r>
            <a:r>
              <a:rPr lang="es-ES" sz="1050" dirty="0">
                <a:solidFill>
                  <a:srgbClr val="0070C0"/>
                </a:solidFill>
                <a:latin typeface="Consolas" panose="020B0609020204030204" pitchFamily="49" charset="0"/>
                <a:cs typeface="Consolas" panose="020B0609020204030204" pitchFamily="49" charset="0"/>
              </a:rPr>
              <a:t>","red"),</a:t>
            </a:r>
          </a:p>
          <a:p>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legend</a:t>
            </a:r>
            <a:r>
              <a:rPr lang="es-ES" sz="1050" dirty="0">
                <a:solidFill>
                  <a:srgbClr val="0070C0"/>
                </a:solidFill>
                <a:latin typeface="Consolas" panose="020B0609020204030204" pitchFamily="49" charset="0"/>
                <a:cs typeface="Consolas" panose="020B0609020204030204" pitchFamily="49" charset="0"/>
              </a:rPr>
              <a:t> = </a:t>
            </a:r>
            <a:r>
              <a:rPr lang="es-ES" sz="1050" dirty="0" err="1">
                <a:solidFill>
                  <a:srgbClr val="0070C0"/>
                </a:solidFill>
                <a:latin typeface="Consolas" panose="020B0609020204030204" pitchFamily="49" charset="0"/>
                <a:cs typeface="Consolas" panose="020B0609020204030204" pitchFamily="49" charset="0"/>
              </a:rPr>
              <a:t>rownames</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tabla_doble_paises</a:t>
            </a:r>
            <a:r>
              <a:rPr lang="es-ES" sz="1050" dirty="0">
                <a:solidFill>
                  <a:srgbClr val="0070C0"/>
                </a:solidFill>
                <a:latin typeface="Consolas" panose="020B0609020204030204" pitchFamily="49" charset="0"/>
                <a:cs typeface="Consolas" panose="020B0609020204030204" pitchFamily="49" charset="0"/>
              </a:rPr>
              <a:t>))</a:t>
            </a:r>
          </a:p>
        </p:txBody>
      </p:sp>
      <p:sp>
        <p:nvSpPr>
          <p:cNvPr id="9" name="Rectángulo 8">
            <a:extLst>
              <a:ext uri="{FF2B5EF4-FFF2-40B4-BE49-F238E27FC236}">
                <a16:creationId xmlns:a16="http://schemas.microsoft.com/office/drawing/2014/main" id="{D9939379-54B5-46B5-985B-A63FC25A3BDE}"/>
              </a:ext>
            </a:extLst>
          </p:cNvPr>
          <p:cNvSpPr/>
          <p:nvPr/>
        </p:nvSpPr>
        <p:spPr>
          <a:xfrm>
            <a:off x="724987" y="3761346"/>
            <a:ext cx="4892041" cy="577081"/>
          </a:xfrm>
          <a:prstGeom prst="rect">
            <a:avLst/>
          </a:prstGeom>
        </p:spPr>
        <p:txBody>
          <a:bodyPr wrap="square">
            <a:spAutoFit/>
          </a:bodyPr>
          <a:lstStyle/>
          <a:p>
            <a:r>
              <a:rPr lang="es-ES" sz="1050" dirty="0" err="1">
                <a:solidFill>
                  <a:srgbClr val="0070C0"/>
                </a:solidFill>
                <a:latin typeface="Consolas" panose="020B0609020204030204" pitchFamily="49" charset="0"/>
                <a:cs typeface="Consolas" panose="020B0609020204030204" pitchFamily="49" charset="0"/>
              </a:rPr>
              <a:t>barplot</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tabla_doble_paises</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main</a:t>
            </a:r>
            <a:r>
              <a:rPr lang="es-ES" sz="1050" dirty="0">
                <a:solidFill>
                  <a:srgbClr val="0070C0"/>
                </a:solidFill>
                <a:latin typeface="Consolas" panose="020B0609020204030204" pitchFamily="49" charset="0"/>
                <a:cs typeface="Consolas" panose="020B0609020204030204" pitchFamily="49" charset="0"/>
              </a:rPr>
              <a:t> = "Núm. Individuos que tienen colesterol por País", col=c("</a:t>
            </a:r>
            <a:r>
              <a:rPr lang="es-ES" sz="1050" dirty="0" err="1">
                <a:solidFill>
                  <a:srgbClr val="0070C0"/>
                </a:solidFill>
                <a:latin typeface="Consolas" panose="020B0609020204030204" pitchFamily="49" charset="0"/>
                <a:cs typeface="Consolas" panose="020B0609020204030204" pitchFamily="49" charset="0"/>
              </a:rPr>
              <a:t>darkblue</a:t>
            </a:r>
            <a:r>
              <a:rPr lang="es-ES" sz="1050" dirty="0">
                <a:solidFill>
                  <a:srgbClr val="0070C0"/>
                </a:solidFill>
                <a:latin typeface="Consolas" panose="020B0609020204030204" pitchFamily="49" charset="0"/>
                <a:cs typeface="Consolas" panose="020B0609020204030204" pitchFamily="49" charset="0"/>
              </a:rPr>
              <a:t>","red"),</a:t>
            </a:r>
          </a:p>
          <a:p>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legend</a:t>
            </a:r>
            <a:r>
              <a:rPr lang="es-ES" sz="1050" dirty="0">
                <a:solidFill>
                  <a:srgbClr val="0070C0"/>
                </a:solidFill>
                <a:latin typeface="Consolas" panose="020B0609020204030204" pitchFamily="49" charset="0"/>
                <a:cs typeface="Consolas" panose="020B0609020204030204" pitchFamily="49" charset="0"/>
              </a:rPr>
              <a:t> = </a:t>
            </a:r>
            <a:r>
              <a:rPr lang="es-ES" sz="1050" dirty="0" err="1">
                <a:solidFill>
                  <a:srgbClr val="0070C0"/>
                </a:solidFill>
                <a:latin typeface="Consolas" panose="020B0609020204030204" pitchFamily="49" charset="0"/>
                <a:cs typeface="Consolas" panose="020B0609020204030204" pitchFamily="49" charset="0"/>
              </a:rPr>
              <a:t>rownames</a:t>
            </a:r>
            <a:r>
              <a:rPr lang="es-ES" sz="1050" dirty="0">
                <a:solidFill>
                  <a:srgbClr val="0070C0"/>
                </a:solidFill>
                <a:latin typeface="Consolas" panose="020B0609020204030204" pitchFamily="49" charset="0"/>
                <a:cs typeface="Consolas" panose="020B0609020204030204" pitchFamily="49" charset="0"/>
              </a:rPr>
              <a:t>(</a:t>
            </a:r>
            <a:r>
              <a:rPr lang="es-ES" sz="1050" dirty="0" err="1">
                <a:solidFill>
                  <a:srgbClr val="0070C0"/>
                </a:solidFill>
                <a:latin typeface="Consolas" panose="020B0609020204030204" pitchFamily="49" charset="0"/>
                <a:cs typeface="Consolas" panose="020B0609020204030204" pitchFamily="49" charset="0"/>
              </a:rPr>
              <a:t>tabla_doble_paises</a:t>
            </a:r>
            <a:r>
              <a:rPr lang="es-ES" sz="1050" dirty="0">
                <a:solidFill>
                  <a:srgbClr val="0070C0"/>
                </a:solidFill>
                <a:latin typeface="Consolas" panose="020B0609020204030204" pitchFamily="49" charset="0"/>
                <a:cs typeface="Consolas" panose="020B0609020204030204" pitchFamily="49" charset="0"/>
              </a:rPr>
              <a:t>), </a:t>
            </a:r>
            <a:r>
              <a:rPr lang="es-ES" sz="1050" dirty="0" err="1">
                <a:solidFill>
                  <a:srgbClr val="0070C0"/>
                </a:solidFill>
                <a:latin typeface="Consolas" panose="020B0609020204030204" pitchFamily="49" charset="0"/>
                <a:cs typeface="Consolas" panose="020B0609020204030204" pitchFamily="49" charset="0"/>
              </a:rPr>
              <a:t>beside</a:t>
            </a:r>
            <a:r>
              <a:rPr lang="es-ES" sz="1050" dirty="0">
                <a:solidFill>
                  <a:srgbClr val="0070C0"/>
                </a:solidFill>
                <a:latin typeface="Consolas" panose="020B0609020204030204" pitchFamily="49" charset="0"/>
                <a:cs typeface="Consolas" panose="020B0609020204030204" pitchFamily="49" charset="0"/>
              </a:rPr>
              <a:t>=TRUE)</a:t>
            </a:r>
          </a:p>
        </p:txBody>
      </p:sp>
      <p:pic>
        <p:nvPicPr>
          <p:cNvPr id="11" name="Imagen 10">
            <a:extLst>
              <a:ext uri="{FF2B5EF4-FFF2-40B4-BE49-F238E27FC236}">
                <a16:creationId xmlns:a16="http://schemas.microsoft.com/office/drawing/2014/main" id="{664E456C-963D-4573-AEDB-DA4AB5044186}"/>
              </a:ext>
            </a:extLst>
          </p:cNvPr>
          <p:cNvPicPr>
            <a:picLocks noChangeAspect="1"/>
          </p:cNvPicPr>
          <p:nvPr/>
        </p:nvPicPr>
        <p:blipFill>
          <a:blip r:embed="rId2"/>
          <a:stretch>
            <a:fillRect/>
          </a:stretch>
        </p:blipFill>
        <p:spPr>
          <a:xfrm>
            <a:off x="5985384" y="378520"/>
            <a:ext cx="2493930" cy="1712318"/>
          </a:xfrm>
          <a:prstGeom prst="rect">
            <a:avLst/>
          </a:prstGeom>
        </p:spPr>
      </p:pic>
      <p:pic>
        <p:nvPicPr>
          <p:cNvPr id="13" name="Imagen 12">
            <a:extLst>
              <a:ext uri="{FF2B5EF4-FFF2-40B4-BE49-F238E27FC236}">
                <a16:creationId xmlns:a16="http://schemas.microsoft.com/office/drawing/2014/main" id="{CBBFB7C2-E615-4DD7-B464-411EC1C1AB44}"/>
              </a:ext>
            </a:extLst>
          </p:cNvPr>
          <p:cNvPicPr>
            <a:picLocks noChangeAspect="1"/>
          </p:cNvPicPr>
          <p:nvPr/>
        </p:nvPicPr>
        <p:blipFill>
          <a:blip r:embed="rId3"/>
          <a:stretch>
            <a:fillRect/>
          </a:stretch>
        </p:blipFill>
        <p:spPr>
          <a:xfrm>
            <a:off x="5557060" y="2031888"/>
            <a:ext cx="3295727" cy="1664679"/>
          </a:xfrm>
          <a:prstGeom prst="rect">
            <a:avLst/>
          </a:prstGeom>
        </p:spPr>
      </p:pic>
      <p:pic>
        <p:nvPicPr>
          <p:cNvPr id="14" name="Imagen 13">
            <a:extLst>
              <a:ext uri="{FF2B5EF4-FFF2-40B4-BE49-F238E27FC236}">
                <a16:creationId xmlns:a16="http://schemas.microsoft.com/office/drawing/2014/main" id="{C39EFBBE-A437-4CAB-9788-21724D5331A8}"/>
              </a:ext>
            </a:extLst>
          </p:cNvPr>
          <p:cNvPicPr>
            <a:picLocks noChangeAspect="1"/>
          </p:cNvPicPr>
          <p:nvPr/>
        </p:nvPicPr>
        <p:blipFill rotWithShape="1">
          <a:blip r:embed="rId4"/>
          <a:srcRect b="13312"/>
          <a:stretch/>
        </p:blipFill>
        <p:spPr>
          <a:xfrm>
            <a:off x="6044943" y="3624187"/>
            <a:ext cx="2434371" cy="1444479"/>
          </a:xfrm>
          <a:prstGeom prst="rect">
            <a:avLst/>
          </a:prstGeom>
        </p:spPr>
      </p:pic>
      <p:sp>
        <p:nvSpPr>
          <p:cNvPr id="12" name="Marcador de número de diapositiva 1">
            <a:extLst>
              <a:ext uri="{FF2B5EF4-FFF2-40B4-BE49-F238E27FC236}">
                <a16:creationId xmlns:a16="http://schemas.microsoft.com/office/drawing/2014/main" id="{F59F5610-F0E3-4E05-A897-8619D787A815}"/>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53</a:t>
            </a:fld>
            <a:endParaRPr lang="en-US" sz="800" dirty="0">
              <a:solidFill>
                <a:prstClr val="black">
                  <a:tint val="75000"/>
                </a:prstClr>
              </a:solidFill>
            </a:endParaRPr>
          </a:p>
        </p:txBody>
      </p:sp>
    </p:spTree>
    <p:extLst>
      <p:ext uri="{BB962C8B-B14F-4D97-AF65-F5344CB8AC3E}">
        <p14:creationId xmlns:p14="http://schemas.microsoft.com/office/powerpoint/2010/main" val="1656761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a:t>
            </a:r>
            <a:r>
              <a:rPr lang="en-US" b="1" dirty="0">
                <a:latin typeface="Raleway" panose="020B0003030101060003" pitchFamily="34" charset="0"/>
              </a:rPr>
              <a:t>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b="1" dirty="0">
                <a:latin typeface="Raleway" panose="020B0003030101060003" pitchFamily="34" charset="0"/>
              </a:rPr>
              <a:t>E</a:t>
            </a:r>
            <a:r>
              <a:rPr lang="en-US" b="1" dirty="0" err="1">
                <a:latin typeface="Raleway" panose="020B0003030101060003" pitchFamily="34" charset="0"/>
              </a:rPr>
              <a:t>jercicio</a:t>
            </a:r>
            <a:endParaRPr lang="en-US" b="1"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4B3BDEC3-0149-4E45-86FE-23828701FD12}"/>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54</a:t>
            </a:fld>
            <a:endParaRPr lang="en-US" dirty="0">
              <a:solidFill>
                <a:prstClr val="black">
                  <a:tint val="75000"/>
                </a:prstClr>
              </a:solidFill>
            </a:endParaRPr>
          </a:p>
        </p:txBody>
      </p:sp>
    </p:spTree>
    <p:extLst>
      <p:ext uri="{BB962C8B-B14F-4D97-AF65-F5344CB8AC3E}">
        <p14:creationId xmlns:p14="http://schemas.microsoft.com/office/powerpoint/2010/main" val="58815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endParaRPr lang="es-ES" sz="1800" dirty="0"/>
          </a:p>
        </p:txBody>
      </p:sp>
      <p:sp>
        <p:nvSpPr>
          <p:cNvPr id="10" name="TextBox 129">
            <a:extLst>
              <a:ext uri="{FF2B5EF4-FFF2-40B4-BE49-F238E27FC236}">
                <a16:creationId xmlns:a16="http://schemas.microsoft.com/office/drawing/2014/main" id="{5C6D5A1A-0BF1-4B7D-B661-145C988D542A}"/>
              </a:ext>
            </a:extLst>
          </p:cNvPr>
          <p:cNvSpPr txBox="1"/>
          <p:nvPr/>
        </p:nvSpPr>
        <p:spPr>
          <a:xfrm>
            <a:off x="625288" y="634820"/>
            <a:ext cx="7872101" cy="4085734"/>
          </a:xfrm>
          <a:prstGeom prst="rect">
            <a:avLst/>
          </a:prstGeom>
          <a:noFill/>
        </p:spPr>
        <p:txBody>
          <a:bodyPr wrap="square" lIns="0" tIns="0" rIns="0" bIns="0" rtlCol="0">
            <a:spAutoFit/>
          </a:bodyPr>
          <a:lstStyle/>
          <a:p>
            <a:pPr>
              <a:lnSpc>
                <a:spcPts val="1275"/>
              </a:lnSpc>
              <a:defRPr/>
            </a:pPr>
            <a:r>
              <a:rPr lang="es-ES" sz="1400" dirty="0">
                <a:cs typeface="Lato Light"/>
              </a:rPr>
              <a:t>Realiza las siguientes tareas sobre el conjunto de datos que se encuentra en esta dirección:</a:t>
            </a:r>
          </a:p>
          <a:p>
            <a:pPr>
              <a:lnSpc>
                <a:spcPts val="1275"/>
              </a:lnSpc>
              <a:defRPr/>
            </a:pPr>
            <a:endParaRPr lang="es-ES" sz="1400" dirty="0">
              <a:cs typeface="Lato Light"/>
            </a:endParaRPr>
          </a:p>
          <a:p>
            <a:pPr>
              <a:lnSpc>
                <a:spcPts val="1275"/>
              </a:lnSpc>
              <a:defRPr/>
            </a:pPr>
            <a:r>
              <a:rPr lang="es-ES" sz="1050" dirty="0">
                <a:solidFill>
                  <a:srgbClr val="0070C0"/>
                </a:solidFill>
                <a:latin typeface="Consolas" panose="020B0609020204030204" pitchFamily="49" charset="0"/>
                <a:cs typeface="Consolas" panose="020B0609020204030204" pitchFamily="49" charset="0"/>
              </a:rPr>
              <a:t>Z:/Temporal/Programas/BBDD pruebas/Tablones </a:t>
            </a:r>
            <a:r>
              <a:rPr lang="es-ES" sz="1050" dirty="0" err="1">
                <a:solidFill>
                  <a:srgbClr val="0070C0"/>
                </a:solidFill>
                <a:latin typeface="Consolas" panose="020B0609020204030204" pitchFamily="49" charset="0"/>
                <a:cs typeface="Consolas" panose="020B0609020204030204" pitchFamily="49" charset="0"/>
              </a:rPr>
              <a:t>Train+Expl</a:t>
            </a:r>
            <a:r>
              <a:rPr lang="es-ES" sz="1050" dirty="0">
                <a:solidFill>
                  <a:srgbClr val="0070C0"/>
                </a:solidFill>
                <a:latin typeface="Consolas" panose="020B0609020204030204" pitchFamily="49" charset="0"/>
                <a:cs typeface="Consolas" panose="020B0609020204030204" pitchFamily="49" charset="0"/>
              </a:rPr>
              <a:t>/RIMAC Fuga PM/Rimac_fuga_pm_train.txt</a:t>
            </a:r>
          </a:p>
          <a:p>
            <a:pPr>
              <a:lnSpc>
                <a:spcPts val="1275"/>
              </a:lnSpc>
              <a:defRPr/>
            </a:pPr>
            <a:endParaRPr lang="es-ES" sz="1400" dirty="0">
              <a:cs typeface="Lato Light"/>
            </a:endParaRPr>
          </a:p>
          <a:p>
            <a:pPr>
              <a:defRPr/>
            </a:pPr>
            <a:r>
              <a:rPr lang="es-ES" sz="1400" dirty="0"/>
              <a:t>Este conjunto de datos está construido para desarrollar un modelo de fugas de una compañía de seguros (de protección múltiple), donde hay una columna Target que indica si el cliente se ha fugado o no, y el resto son variables financieras y socioeconómicas respecto a la posición del cliente. </a:t>
            </a:r>
          </a:p>
          <a:p>
            <a:pPr>
              <a:lnSpc>
                <a:spcPts val="1275"/>
              </a:lnSpc>
              <a:defRPr/>
            </a:pPr>
            <a:endParaRPr lang="es-ES" sz="1400" dirty="0">
              <a:cs typeface="Lato Light"/>
            </a:endParaRPr>
          </a:p>
          <a:p>
            <a:pPr marL="342900" indent="-342900">
              <a:buAutoNum type="arabicPeriod"/>
              <a:defRPr/>
            </a:pPr>
            <a:r>
              <a:rPr lang="es-ES" sz="1400" dirty="0">
                <a:cs typeface="Lato Light"/>
              </a:rPr>
              <a:t>Obtén los principales estadísticos: media, mediana, mínimo, máximo y 1º y 3º cuartiles</a:t>
            </a:r>
          </a:p>
          <a:p>
            <a:pPr marL="342900" indent="-342900">
              <a:buAutoNum type="arabicPeriod"/>
              <a:defRPr/>
            </a:pPr>
            <a:r>
              <a:rPr lang="es-ES" sz="1400" dirty="0">
                <a:cs typeface="Lato Light"/>
              </a:rPr>
              <a:t>Sustituye los valores perdidos por ceros, en caso de haberlos</a:t>
            </a:r>
          </a:p>
          <a:p>
            <a:pPr marL="342900" indent="-342900">
              <a:buAutoNum type="arabicPeriod"/>
              <a:defRPr/>
            </a:pPr>
            <a:r>
              <a:rPr lang="es-ES" sz="1400" dirty="0">
                <a:cs typeface="Lato Light"/>
              </a:rPr>
              <a:t>Descarga un paquete para calcular la correlación entre las variables independientes y el target</a:t>
            </a:r>
          </a:p>
          <a:p>
            <a:pPr marL="742950" lvl="1" indent="-285750">
              <a:buFont typeface="Arial" panose="020B0604020202020204" pitchFamily="34" charset="0"/>
              <a:buChar char="•"/>
              <a:defRPr/>
            </a:pPr>
            <a:r>
              <a:rPr lang="es-ES" sz="1400" dirty="0">
                <a:cs typeface="Lato Light"/>
              </a:rPr>
              <a:t>Crea una tabla que contenga las correlaciones ordenadas descendentemente</a:t>
            </a:r>
          </a:p>
          <a:p>
            <a:pPr marL="742950" lvl="1" indent="-285750">
              <a:buFont typeface="Arial" panose="020B0604020202020204" pitchFamily="34" charset="0"/>
              <a:buChar char="•"/>
              <a:defRPr/>
            </a:pPr>
            <a:r>
              <a:rPr lang="es-ES" sz="1400" dirty="0">
                <a:cs typeface="Lato Light"/>
              </a:rPr>
              <a:t>Crea un histograma con cada una de las 3 variables con mayor correlación, donde se distinga el número de individuos según el target, y dibuja una línea que indique el porcentaje de clientes fugados del conjunto total de datos</a:t>
            </a:r>
          </a:p>
          <a:p>
            <a:pPr>
              <a:lnSpc>
                <a:spcPts val="1275"/>
              </a:lnSpc>
              <a:defRPr/>
            </a:pPr>
            <a:endParaRPr lang="es-ES" sz="1400" dirty="0">
              <a:cs typeface="Lato Light"/>
            </a:endParaRPr>
          </a:p>
          <a:p>
            <a:pPr>
              <a:lnSpc>
                <a:spcPts val="1275"/>
              </a:lnSpc>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
        <p:nvSpPr>
          <p:cNvPr id="4" name="Título 2">
            <a:extLst>
              <a:ext uri="{FF2B5EF4-FFF2-40B4-BE49-F238E27FC236}">
                <a16:creationId xmlns:a16="http://schemas.microsoft.com/office/drawing/2014/main" id="{A04BF13E-2FB1-4B31-A710-B6FB82473CDA}"/>
              </a:ext>
            </a:extLst>
          </p:cNvPr>
          <p:cNvSpPr txBox="1">
            <a:spLocks/>
          </p:cNvSpPr>
          <p:nvPr/>
        </p:nvSpPr>
        <p:spPr>
          <a:xfrm>
            <a:off x="555814" y="134202"/>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Ejercicio</a:t>
            </a:r>
          </a:p>
        </p:txBody>
      </p:sp>
      <p:sp>
        <p:nvSpPr>
          <p:cNvPr id="5" name="Marcador de número de diapositiva 1">
            <a:extLst>
              <a:ext uri="{FF2B5EF4-FFF2-40B4-BE49-F238E27FC236}">
                <a16:creationId xmlns:a16="http://schemas.microsoft.com/office/drawing/2014/main" id="{5409EFE0-CBDE-4A0C-BFEA-5A63D7AF7515}"/>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55</a:t>
            </a:fld>
            <a:endParaRPr lang="en-US" sz="800" dirty="0">
              <a:solidFill>
                <a:prstClr val="black">
                  <a:tint val="75000"/>
                </a:prstClr>
              </a:solidFill>
            </a:endParaRPr>
          </a:p>
        </p:txBody>
      </p:sp>
    </p:spTree>
    <p:extLst>
      <p:ext uri="{BB962C8B-B14F-4D97-AF65-F5344CB8AC3E}">
        <p14:creationId xmlns:p14="http://schemas.microsoft.com/office/powerpoint/2010/main" val="1036102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53548"/>
          </a:xfrm>
          <a:prstGeom prst="rect">
            <a:avLst/>
          </a:prstGeom>
        </p:spPr>
      </p:pic>
      <p:sp>
        <p:nvSpPr>
          <p:cNvPr id="31" name="Shape 1833"/>
          <p:cNvSpPr/>
          <p:nvPr/>
        </p:nvSpPr>
        <p:spPr>
          <a:xfrm>
            <a:off x="0" y="-8128"/>
            <a:ext cx="9144000" cy="5143500"/>
          </a:xfrm>
          <a:prstGeom prst="rect">
            <a:avLst/>
          </a:prstGeom>
          <a:solidFill>
            <a:schemeClr val="tx2">
              <a:lumMod val="50000"/>
              <a:alpha val="76000"/>
            </a:schemeClr>
          </a:solidFill>
          <a:ln w="12700">
            <a:miter lim="400000"/>
          </a:ln>
        </p:spPr>
        <p:txBody>
          <a:bodyPr lIns="0" tIns="0" rIns="0" bIns="0" anchor="ctr"/>
          <a:lstStyle/>
          <a:p>
            <a:pPr lvl="0" algn="ctr">
              <a:defRPr sz="3200">
                <a:solidFill>
                  <a:srgbClr val="FFFFFF"/>
                </a:solidFill>
              </a:defRPr>
            </a:pPr>
            <a:endParaRPr sz="2400">
              <a:latin typeface="Raleway"/>
              <a:cs typeface="Raleway"/>
            </a:endParaRPr>
          </a:p>
        </p:txBody>
      </p:sp>
      <p:sp>
        <p:nvSpPr>
          <p:cNvPr id="2" name="Marcador de número de diapositiva 1">
            <a:extLst>
              <a:ext uri="{FF2B5EF4-FFF2-40B4-BE49-F238E27FC236}">
                <a16:creationId xmlns:a16="http://schemas.microsoft.com/office/drawing/2014/main" id="{8CF05960-C823-4142-8A51-1A049DB462F7}"/>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56</a:t>
            </a:fld>
            <a:endParaRPr lang="en-US" dirty="0">
              <a:solidFill>
                <a:prstClr val="black">
                  <a:tint val="75000"/>
                </a:prstClr>
              </a:solidFill>
            </a:endParaRPr>
          </a:p>
        </p:txBody>
      </p:sp>
    </p:spTree>
    <p:extLst>
      <p:ext uri="{BB962C8B-B14F-4D97-AF65-F5344CB8AC3E}">
        <p14:creationId xmlns:p14="http://schemas.microsoft.com/office/powerpoint/2010/main" val="72127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53003"/>
            <a:ext cx="9144000" cy="1628513"/>
          </a:xfrm>
          <a:prstGeom prst="rect">
            <a:avLst/>
          </a:prstGeom>
        </p:spPr>
      </p:pic>
      <p:pic>
        <p:nvPicPr>
          <p:cNvPr id="11" name="Imagen 10"/>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58413" y="195263"/>
            <a:ext cx="1726700" cy="414000"/>
          </a:xfrm>
          <a:prstGeom prst="rect">
            <a:avLst/>
          </a:prstGeom>
        </p:spPr>
      </p:pic>
      <p:sp>
        <p:nvSpPr>
          <p:cNvPr id="10" name="CuadroTexto 9">
            <a:extLst>
              <a:ext uri="{FF2B5EF4-FFF2-40B4-BE49-F238E27FC236}">
                <a16:creationId xmlns:a16="http://schemas.microsoft.com/office/drawing/2014/main" id="{94792496-B8AB-41F5-AB09-FD0B25232B8C}"/>
              </a:ext>
            </a:extLst>
          </p:cNvPr>
          <p:cNvSpPr txBox="1"/>
          <p:nvPr/>
        </p:nvSpPr>
        <p:spPr>
          <a:xfrm>
            <a:off x="126955" y="171430"/>
            <a:ext cx="1702965" cy="461665"/>
          </a:xfrm>
          <a:prstGeom prst="rect">
            <a:avLst/>
          </a:prstGeom>
          <a:noFill/>
        </p:spPr>
        <p:txBody>
          <a:bodyPr wrap="square" rtlCol="0">
            <a:spAutoFit/>
          </a:bodyPr>
          <a:lstStyle/>
          <a:p>
            <a:r>
              <a:rPr lang="es-ES" sz="2400" b="1" dirty="0">
                <a:latin typeface="Raleway" panose="020B0003030101060003" pitchFamily="34" charset="0"/>
              </a:rPr>
              <a:t>Índice</a:t>
            </a:r>
          </a:p>
        </p:txBody>
      </p:sp>
      <p:sp>
        <p:nvSpPr>
          <p:cNvPr id="12" name="CuadroTexto 11">
            <a:extLst>
              <a:ext uri="{FF2B5EF4-FFF2-40B4-BE49-F238E27FC236}">
                <a16:creationId xmlns:a16="http://schemas.microsoft.com/office/drawing/2014/main" id="{4BC27760-841D-4B01-944E-3FEEA9D33942}"/>
              </a:ext>
            </a:extLst>
          </p:cNvPr>
          <p:cNvSpPr txBox="1"/>
          <p:nvPr/>
        </p:nvSpPr>
        <p:spPr>
          <a:xfrm>
            <a:off x="978437" y="944456"/>
            <a:ext cx="3484506" cy="3139321"/>
          </a:xfrm>
          <a:prstGeom prst="rect">
            <a:avLst/>
          </a:prstGeom>
          <a:noFill/>
        </p:spPr>
        <p:txBody>
          <a:bodyPr wrap="square" rtlCol="0">
            <a:spAutoFit/>
          </a:bodyPr>
          <a:lstStyle/>
          <a:p>
            <a:pPr marL="342900" indent="-342900">
              <a:buClr>
                <a:schemeClr val="accent1"/>
              </a:buClr>
              <a:buFont typeface="+mj-lt"/>
              <a:buAutoNum type="arabicPeriod"/>
            </a:pPr>
            <a:r>
              <a:rPr lang="es-ES" dirty="0">
                <a:latin typeface="Raleway" panose="020B0003030101060003" pitchFamily="34" charset="0"/>
              </a:rPr>
              <a:t>Introducción</a:t>
            </a:r>
          </a:p>
          <a:p>
            <a:pPr marL="342900" indent="-342900">
              <a:buClr>
                <a:schemeClr val="accent1"/>
              </a:buClr>
              <a:buFont typeface="+mj-lt"/>
              <a:buAutoNum type="arabicPeriod"/>
            </a:pPr>
            <a:r>
              <a:rPr lang="es-ES" b="1" dirty="0">
                <a:latin typeface="Raleway" panose="020B0003030101060003" pitchFamily="34" charset="0"/>
              </a:rPr>
              <a:t>Instalación</a:t>
            </a:r>
          </a:p>
          <a:p>
            <a:pPr marL="342900" indent="-342900">
              <a:buClr>
                <a:schemeClr val="accent1"/>
              </a:buClr>
              <a:buFont typeface="+mj-lt"/>
              <a:buAutoNum type="arabicPeriod"/>
            </a:pPr>
            <a:r>
              <a:rPr lang="es-ES" dirty="0">
                <a:latin typeface="Raleway" panose="020B0003030101060003" pitchFamily="34" charset="0"/>
              </a:rPr>
              <a:t>Identificadores, palabras reservadas y comentarios</a:t>
            </a:r>
          </a:p>
          <a:p>
            <a:pPr marL="342900" indent="-342900">
              <a:buClr>
                <a:schemeClr val="accent1"/>
              </a:buClr>
              <a:buFont typeface="+mj-lt"/>
              <a:buAutoNum type="arabicPeriod"/>
            </a:pPr>
            <a:r>
              <a:rPr lang="es-ES" dirty="0">
                <a:latin typeface="Raleway" panose="020B0003030101060003" pitchFamily="34" charset="0"/>
              </a:rPr>
              <a:t>Tipos y estructuras de datos</a:t>
            </a:r>
          </a:p>
          <a:p>
            <a:pPr marL="342900" indent="-342900">
              <a:buClr>
                <a:schemeClr val="accent1"/>
              </a:buClr>
              <a:buFont typeface="+mj-lt"/>
              <a:buAutoNum type="arabicPeriod"/>
            </a:pPr>
            <a:r>
              <a:rPr lang="es-ES" dirty="0">
                <a:latin typeface="Raleway" panose="020B0003030101060003" pitchFamily="34" charset="0"/>
              </a:rPr>
              <a:t>Variables </a:t>
            </a:r>
          </a:p>
          <a:p>
            <a:pPr marL="342900" indent="-342900">
              <a:buClr>
                <a:schemeClr val="accent1"/>
              </a:buClr>
              <a:buFont typeface="+mj-lt"/>
              <a:buAutoNum type="arabicPeriod"/>
            </a:pPr>
            <a:r>
              <a:rPr lang="es-ES" dirty="0" err="1">
                <a:latin typeface="Raleway" panose="020B0003030101060003" pitchFamily="34" charset="0"/>
              </a:rPr>
              <a:t>Strings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Vectors</a:t>
            </a:r>
            <a:r>
              <a:rPr lang="es-ES" dirty="0">
                <a:latin typeface="Raleway" panose="020B0003030101060003" pitchFamily="34" charset="0"/>
              </a:rPr>
              <a:t> </a:t>
            </a:r>
          </a:p>
          <a:p>
            <a:pPr marL="342900" indent="-342900">
              <a:buClr>
                <a:schemeClr val="accent1"/>
              </a:buClr>
              <a:buFont typeface="+mj-lt"/>
              <a:buAutoNum type="arabicPeriod"/>
            </a:pPr>
            <a:r>
              <a:rPr lang="es-ES" dirty="0" err="1">
                <a:latin typeface="Raleway" panose="020B0003030101060003" pitchFamily="34" charset="0"/>
              </a:rPr>
              <a:t>Lists</a:t>
            </a:r>
            <a:endParaRPr lang="es-ES" dirty="0">
              <a:latin typeface="Raleway" panose="020B0003030101060003" pitchFamily="34" charset="0"/>
            </a:endParaRPr>
          </a:p>
          <a:p>
            <a:pPr marL="342900" indent="-342900">
              <a:buClr>
                <a:schemeClr val="accent1"/>
              </a:buClr>
              <a:buFont typeface="+mj-lt"/>
              <a:buAutoNum type="arabicPeriod"/>
            </a:pPr>
            <a:r>
              <a:rPr lang="es-ES" dirty="0">
                <a:latin typeface="Raleway" panose="020B0003030101060003" pitchFamily="34" charset="0"/>
              </a:rPr>
              <a:t>Matrices</a:t>
            </a:r>
          </a:p>
        </p:txBody>
      </p:sp>
      <p:sp>
        <p:nvSpPr>
          <p:cNvPr id="26" name="CuadroTexto 25">
            <a:extLst>
              <a:ext uri="{FF2B5EF4-FFF2-40B4-BE49-F238E27FC236}">
                <a16:creationId xmlns:a16="http://schemas.microsoft.com/office/drawing/2014/main" id="{A86F309E-5E55-45A2-A1F7-51CB627ADF30}"/>
              </a:ext>
            </a:extLst>
          </p:cNvPr>
          <p:cNvSpPr txBox="1"/>
          <p:nvPr/>
        </p:nvSpPr>
        <p:spPr>
          <a:xfrm>
            <a:off x="5147665" y="944456"/>
            <a:ext cx="3484506" cy="2862322"/>
          </a:xfrm>
          <a:prstGeom prst="rect">
            <a:avLst/>
          </a:prstGeom>
          <a:noFill/>
        </p:spPr>
        <p:txBody>
          <a:bodyPr wrap="square" rtlCol="0">
            <a:spAutoFit/>
          </a:bodyPr>
          <a:lstStyle/>
          <a:p>
            <a:pPr marL="342900" indent="-342900">
              <a:buClr>
                <a:schemeClr val="accent1"/>
              </a:buClr>
              <a:buFont typeface="+mj-lt"/>
              <a:buAutoNum type="arabicPeriod" startAt="10"/>
            </a:pPr>
            <a:r>
              <a:rPr lang="en-US" dirty="0">
                <a:latin typeface="Raleway" panose="020B0003030101060003" pitchFamily="34" charset="0"/>
              </a:rPr>
              <a:t>Arrays</a:t>
            </a:r>
          </a:p>
          <a:p>
            <a:pPr marL="342900" indent="-342900">
              <a:buClr>
                <a:schemeClr val="accent1"/>
              </a:buClr>
              <a:buFont typeface="+mj-lt"/>
              <a:buAutoNum type="arabicPeriod" startAt="10"/>
            </a:pPr>
            <a:r>
              <a:rPr lang="en-US" dirty="0">
                <a:latin typeface="Raleway" panose="020B0003030101060003" pitchFamily="34" charset="0"/>
              </a:rPr>
              <a:t>Factors</a:t>
            </a:r>
          </a:p>
          <a:p>
            <a:pPr marL="342900" indent="-342900">
              <a:buClr>
                <a:schemeClr val="accent1"/>
              </a:buClr>
              <a:buFont typeface="+mj-lt"/>
              <a:buAutoNum type="arabicPeriod" startAt="10"/>
            </a:pPr>
            <a:r>
              <a:rPr lang="en-US" dirty="0">
                <a:latin typeface="Raleway" panose="020B0003030101060003" pitchFamily="34" charset="0"/>
              </a:rPr>
              <a:t>Data frames</a:t>
            </a:r>
          </a:p>
          <a:p>
            <a:pPr marL="342900" indent="-342900">
              <a:buClr>
                <a:schemeClr val="accent1"/>
              </a:buClr>
              <a:buFont typeface="+mj-lt"/>
              <a:buAutoNum type="arabicPeriod" startAt="10"/>
            </a:pPr>
            <a:r>
              <a:rPr lang="en-US" dirty="0">
                <a:latin typeface="Raleway" panose="020B0003030101060003" pitchFamily="34" charset="0"/>
              </a:rPr>
              <a:t>Operators</a:t>
            </a:r>
          </a:p>
          <a:p>
            <a:pPr marL="342900" indent="-342900">
              <a:buClr>
                <a:schemeClr val="accent1"/>
              </a:buClr>
              <a:buFont typeface="+mj-lt"/>
              <a:buAutoNum type="arabicPeriod" startAt="10"/>
            </a:pPr>
            <a:r>
              <a:rPr lang="en-US" dirty="0">
                <a:latin typeface="Raleway" panose="020B0003030101060003" pitchFamily="34" charset="0"/>
              </a:rPr>
              <a:t>If, </a:t>
            </a:r>
            <a:r>
              <a:rPr lang="en-US" dirty="0" err="1">
                <a:latin typeface="Raleway" panose="020B0003030101060003" pitchFamily="34" charset="0"/>
              </a:rPr>
              <a:t>elseif</a:t>
            </a:r>
            <a:r>
              <a:rPr lang="en-US" dirty="0">
                <a:latin typeface="Raleway" panose="020B0003030101060003" pitchFamily="34" charset="0"/>
              </a:rPr>
              <a:t>, else, switch </a:t>
            </a:r>
          </a:p>
          <a:p>
            <a:pPr marL="342900" indent="-342900">
              <a:buClr>
                <a:schemeClr val="accent1"/>
              </a:buClr>
              <a:buFont typeface="+mj-lt"/>
              <a:buAutoNum type="arabicPeriod" startAt="10"/>
            </a:pPr>
            <a:r>
              <a:rPr lang="en-US" dirty="0">
                <a:latin typeface="Raleway" panose="020B0003030101060003" pitchFamily="34" charset="0"/>
              </a:rPr>
              <a:t>Loops </a:t>
            </a:r>
          </a:p>
          <a:p>
            <a:pPr marL="342900" indent="-342900">
              <a:buClr>
                <a:schemeClr val="accent1"/>
              </a:buClr>
              <a:buFont typeface="+mj-lt"/>
              <a:buAutoNum type="arabicPeriod" startAt="10"/>
            </a:pPr>
            <a:r>
              <a:rPr lang="en-US" dirty="0">
                <a:latin typeface="Raleway" panose="020B0003030101060003" pitchFamily="34" charset="0"/>
              </a:rPr>
              <a:t>Function </a:t>
            </a:r>
          </a:p>
          <a:p>
            <a:pPr marL="342900" indent="-342900">
              <a:buClr>
                <a:schemeClr val="accent1"/>
              </a:buClr>
              <a:buFont typeface="+mj-lt"/>
              <a:buAutoNum type="arabicPeriod" startAt="10"/>
            </a:pPr>
            <a:r>
              <a:rPr lang="en-US" dirty="0">
                <a:latin typeface="Raleway" panose="020B0003030101060003" pitchFamily="34" charset="0"/>
              </a:rPr>
              <a:t>Packages</a:t>
            </a:r>
          </a:p>
          <a:p>
            <a:pPr marL="342900" indent="-342900">
              <a:buClr>
                <a:schemeClr val="accent1"/>
              </a:buClr>
              <a:buFont typeface="+mj-lt"/>
              <a:buAutoNum type="arabicPeriod" startAt="10"/>
            </a:pPr>
            <a:r>
              <a:rPr lang="en-US" dirty="0" err="1">
                <a:latin typeface="Raleway" panose="020B0003030101060003" pitchFamily="34" charset="0"/>
              </a:rPr>
              <a:t>Utilidades</a:t>
            </a:r>
            <a:endParaRPr lang="en-US" dirty="0">
              <a:latin typeface="Raleway" panose="020B0003030101060003" pitchFamily="34" charset="0"/>
            </a:endParaRPr>
          </a:p>
          <a:p>
            <a:pPr marL="342900" indent="-342900">
              <a:buClr>
                <a:schemeClr val="accent1"/>
              </a:buClr>
              <a:buFont typeface="+mj-lt"/>
              <a:buAutoNum type="arabicPeriod" startAt="10"/>
            </a:pPr>
            <a:r>
              <a:rPr lang="es-ES" dirty="0">
                <a:latin typeface="Raleway" panose="020B0003030101060003" pitchFamily="34" charset="0"/>
              </a:rPr>
              <a:t>E</a:t>
            </a:r>
            <a:r>
              <a:rPr lang="en-US" dirty="0" err="1">
                <a:latin typeface="Raleway" panose="020B0003030101060003" pitchFamily="34" charset="0"/>
              </a:rPr>
              <a:t>jercicio</a:t>
            </a:r>
            <a:endParaRPr lang="en-US" dirty="0">
              <a:latin typeface="Raleway" panose="020B0003030101060003" pitchFamily="34" charset="0"/>
            </a:endParaRPr>
          </a:p>
        </p:txBody>
      </p:sp>
      <p:sp>
        <p:nvSpPr>
          <p:cNvPr id="2" name="Marcador de número de diapositiva 1">
            <a:extLst>
              <a:ext uri="{FF2B5EF4-FFF2-40B4-BE49-F238E27FC236}">
                <a16:creationId xmlns:a16="http://schemas.microsoft.com/office/drawing/2014/main" id="{79DC8309-58CC-4EBC-99E9-96E3B4DDCBE7}"/>
              </a:ext>
            </a:extLst>
          </p:cNvPr>
          <p:cNvSpPr>
            <a:spLocks noGrp="1"/>
          </p:cNvSpPr>
          <p:nvPr>
            <p:ph type="sldNum" sz="quarter" idx="4"/>
          </p:nvPr>
        </p:nvSpPr>
        <p:spPr/>
        <p:txBody>
          <a:bodyPr/>
          <a:lstStyle/>
          <a:p>
            <a:fld id="{D60D1EDE-7116-2443-9BDD-368CE5B37660}" type="slidenum">
              <a:rPr lang="en-US" smtClean="0">
                <a:solidFill>
                  <a:prstClr val="black">
                    <a:tint val="75000"/>
                  </a:prstClr>
                </a:solidFill>
              </a:rPr>
              <a:pPr/>
              <a:t>6</a:t>
            </a:fld>
            <a:endParaRPr lang="en-US" dirty="0">
              <a:solidFill>
                <a:prstClr val="black">
                  <a:tint val="75000"/>
                </a:prstClr>
              </a:solidFill>
            </a:endParaRPr>
          </a:p>
        </p:txBody>
      </p:sp>
    </p:spTree>
    <p:extLst>
      <p:ext uri="{BB962C8B-B14F-4D97-AF65-F5344CB8AC3E}">
        <p14:creationId xmlns:p14="http://schemas.microsoft.com/office/powerpoint/2010/main" val="4492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045862" y="1623792"/>
            <a:ext cx="5980571" cy="713022"/>
          </a:xfrm>
          <a:prstGeom prst="rect">
            <a:avLst/>
          </a:prstGeom>
        </p:spPr>
        <p:txBody>
          <a:bodyPr wrap="square" lIns="0" tIns="0" rIns="0" bIns="0" rtlCol="0">
            <a:noAutofit/>
          </a:bodyPr>
          <a:lstStyle/>
          <a:p>
            <a:pPr marL="9525" marR="28632">
              <a:lnSpc>
                <a:spcPts val="1605"/>
              </a:lnSpc>
              <a:spcBef>
                <a:spcPts val="80"/>
              </a:spcBef>
            </a:pPr>
            <a:r>
              <a:rPr sz="2400" u="heavy" spc="-14" baseline="1365" dirty="0">
                <a:solidFill>
                  <a:srgbClr val="0000FF"/>
                </a:solidFill>
                <a:latin typeface="+mj-lt"/>
                <a:cs typeface="Calibri"/>
                <a:hlinkClick r:id="rId2"/>
              </a:rPr>
              <a:t>h</a:t>
            </a:r>
            <a:r>
              <a:rPr sz="2400" u="heavy" spc="-19" baseline="1365" dirty="0">
                <a:solidFill>
                  <a:srgbClr val="0000FF"/>
                </a:solidFill>
                <a:latin typeface="+mj-lt"/>
                <a:cs typeface="Calibri"/>
                <a:hlinkClick r:id="rId2"/>
              </a:rPr>
              <a:t>t</a:t>
            </a:r>
            <a:r>
              <a:rPr sz="2400" u="heavy" baseline="1365" dirty="0">
                <a:solidFill>
                  <a:srgbClr val="0000FF"/>
                </a:solidFill>
                <a:latin typeface="+mj-lt"/>
                <a:cs typeface="Calibri"/>
                <a:hlinkClick r:id="rId2"/>
              </a:rPr>
              <a:t>tp</a:t>
            </a:r>
            <a:r>
              <a:rPr sz="2400" u="heavy" spc="-7" baseline="1365" dirty="0">
                <a:solidFill>
                  <a:srgbClr val="0000FF"/>
                </a:solidFill>
                <a:latin typeface="+mj-lt"/>
                <a:cs typeface="Calibri"/>
                <a:hlinkClick r:id="rId2"/>
              </a:rPr>
              <a:t>s</a:t>
            </a:r>
            <a:r>
              <a:rPr sz="2400" u="heavy" baseline="1365" dirty="0">
                <a:solidFill>
                  <a:srgbClr val="0000FF"/>
                </a:solidFill>
                <a:latin typeface="+mj-lt"/>
                <a:cs typeface="Calibri"/>
                <a:hlinkClick r:id="rId2"/>
              </a:rPr>
              <a:t>:</a:t>
            </a:r>
            <a:r>
              <a:rPr sz="2400" u="heavy" spc="7" baseline="1365" dirty="0">
                <a:solidFill>
                  <a:srgbClr val="0000FF"/>
                </a:solidFill>
                <a:latin typeface="+mj-lt"/>
                <a:cs typeface="Calibri"/>
                <a:hlinkClick r:id="rId2"/>
              </a:rPr>
              <a:t>/</a:t>
            </a:r>
            <a:r>
              <a:rPr sz="2400" u="heavy" spc="3" baseline="1365" dirty="0">
                <a:solidFill>
                  <a:srgbClr val="0000FF"/>
                </a:solidFill>
                <a:latin typeface="+mj-lt"/>
                <a:cs typeface="Calibri"/>
                <a:hlinkClick r:id="rId2"/>
              </a:rPr>
              <a:t>/</a:t>
            </a:r>
            <a:r>
              <a:rPr sz="2400" u="heavy" spc="7" baseline="1365" dirty="0">
                <a:solidFill>
                  <a:srgbClr val="0000FF"/>
                </a:solidFill>
                <a:latin typeface="+mj-lt"/>
                <a:cs typeface="Calibri"/>
                <a:hlinkClick r:id="rId2"/>
              </a:rPr>
              <a:t>ww</a:t>
            </a:r>
            <a:r>
              <a:rPr sz="2400" u="heavy" spc="-100" baseline="1365" dirty="0">
                <a:solidFill>
                  <a:srgbClr val="0000FF"/>
                </a:solidFill>
                <a:latin typeface="+mj-lt"/>
                <a:cs typeface="Calibri"/>
                <a:hlinkClick r:id="rId2"/>
              </a:rPr>
              <a:t>w</a:t>
            </a:r>
            <a:r>
              <a:rPr sz="2400" u="heavy" baseline="1365" dirty="0">
                <a:solidFill>
                  <a:srgbClr val="0000FF"/>
                </a:solidFill>
                <a:latin typeface="+mj-lt"/>
                <a:cs typeface="Calibri"/>
                <a:hlinkClick r:id="rId2"/>
              </a:rPr>
              <a:t>.</a:t>
            </a:r>
            <a:r>
              <a:rPr sz="2400" u="heavy" spc="-7" baseline="1365" dirty="0">
                <a:solidFill>
                  <a:srgbClr val="0000FF"/>
                </a:solidFill>
                <a:latin typeface="+mj-lt"/>
                <a:cs typeface="Calibri"/>
                <a:hlinkClick r:id="rId2"/>
              </a:rPr>
              <a:t>r</a:t>
            </a:r>
            <a:r>
              <a:rPr sz="2400" u="heavy" baseline="1365" dirty="0">
                <a:solidFill>
                  <a:srgbClr val="0000FF"/>
                </a:solidFill>
                <a:latin typeface="+mj-lt"/>
                <a:cs typeface="Calibri"/>
                <a:hlinkClick r:id="rId2"/>
              </a:rPr>
              <a:t>-</a:t>
            </a:r>
            <a:r>
              <a:rPr sz="2400" u="heavy" spc="3" baseline="1365" dirty="0">
                <a:solidFill>
                  <a:srgbClr val="0000FF"/>
                </a:solidFill>
                <a:latin typeface="+mj-lt"/>
                <a:cs typeface="Calibri"/>
                <a:hlinkClick r:id="rId2"/>
              </a:rPr>
              <a:t>p</a:t>
            </a:r>
            <a:r>
              <a:rPr sz="2400" u="heavy" spc="-29" baseline="1365" dirty="0">
                <a:solidFill>
                  <a:srgbClr val="0000FF"/>
                </a:solidFill>
                <a:latin typeface="+mj-lt"/>
                <a:cs typeface="Calibri"/>
                <a:hlinkClick r:id="rId2"/>
              </a:rPr>
              <a:t>r</a:t>
            </a:r>
            <a:r>
              <a:rPr sz="2400" u="heavy" baseline="1365" dirty="0">
                <a:solidFill>
                  <a:srgbClr val="0000FF"/>
                </a:solidFill>
                <a:latin typeface="+mj-lt"/>
                <a:cs typeface="Calibri"/>
                <a:hlinkClick r:id="rId2"/>
              </a:rPr>
              <a:t>oje</a:t>
            </a:r>
            <a:r>
              <a:rPr sz="2400" u="heavy" spc="3" baseline="1365" dirty="0">
                <a:solidFill>
                  <a:srgbClr val="0000FF"/>
                </a:solidFill>
                <a:latin typeface="+mj-lt"/>
                <a:cs typeface="Calibri"/>
                <a:hlinkClick r:id="rId2"/>
              </a:rPr>
              <a:t>c</a:t>
            </a:r>
            <a:r>
              <a:rPr sz="2400" u="heavy" baseline="1365" dirty="0">
                <a:solidFill>
                  <a:srgbClr val="0000FF"/>
                </a:solidFill>
                <a:latin typeface="+mj-lt"/>
                <a:cs typeface="Calibri"/>
                <a:hlinkClick r:id="rId2"/>
              </a:rPr>
              <a:t>t.o</a:t>
            </a:r>
            <a:r>
              <a:rPr sz="2400" u="heavy" spc="-19" baseline="1365" dirty="0">
                <a:solidFill>
                  <a:srgbClr val="0000FF"/>
                </a:solidFill>
                <a:latin typeface="+mj-lt"/>
                <a:cs typeface="Calibri"/>
                <a:hlinkClick r:id="rId2"/>
              </a:rPr>
              <a:t>r</a:t>
            </a:r>
            <a:r>
              <a:rPr sz="2400" u="heavy" spc="56" baseline="1365" dirty="0">
                <a:solidFill>
                  <a:srgbClr val="0000FF"/>
                </a:solidFill>
                <a:latin typeface="+mj-lt"/>
                <a:cs typeface="Calibri"/>
                <a:hlinkClick r:id="rId2"/>
              </a:rPr>
              <a:t>g</a:t>
            </a:r>
            <a:r>
              <a:rPr sz="2400" u="heavy" baseline="1365" dirty="0">
                <a:solidFill>
                  <a:srgbClr val="0000FF"/>
                </a:solidFill>
                <a:latin typeface="+mj-lt"/>
                <a:cs typeface="Calibri"/>
                <a:hlinkClick r:id="rId2"/>
              </a:rPr>
              <a:t>/</a:t>
            </a:r>
            <a:endParaRPr lang="es-ES" sz="2400" u="heavy" baseline="1365" dirty="0">
              <a:solidFill>
                <a:srgbClr val="0000FF"/>
              </a:solidFill>
              <a:latin typeface="+mj-lt"/>
              <a:cs typeface="Calibri"/>
            </a:endParaRPr>
          </a:p>
          <a:p>
            <a:pPr marL="9525" marR="28632">
              <a:lnSpc>
                <a:spcPts val="1605"/>
              </a:lnSpc>
              <a:spcBef>
                <a:spcPts val="80"/>
              </a:spcBef>
            </a:pPr>
            <a:endParaRPr lang="es-ES" sz="2400" u="heavy" baseline="1365" dirty="0">
              <a:solidFill>
                <a:srgbClr val="0000FF"/>
              </a:solidFill>
              <a:latin typeface="+mj-lt"/>
              <a:cs typeface="Calibri"/>
            </a:endParaRPr>
          </a:p>
          <a:p>
            <a:pPr marL="9525" marR="28632">
              <a:lnSpc>
                <a:spcPts val="500"/>
              </a:lnSpc>
              <a:spcBef>
                <a:spcPts val="80"/>
              </a:spcBef>
            </a:pPr>
            <a:r>
              <a:rPr lang="es-ES" sz="1600" dirty="0">
                <a:latin typeface="+mj-lt"/>
                <a:cs typeface="Calibri"/>
                <a:hlinkClick r:id="rId3"/>
              </a:rPr>
              <a:t>https://mran.microsoft.com/download</a:t>
            </a:r>
            <a:endParaRPr lang="es-ES" sz="1600" dirty="0">
              <a:latin typeface="+mj-lt"/>
              <a:cs typeface="Calibri"/>
            </a:endParaRPr>
          </a:p>
          <a:p>
            <a:pPr marL="9525" marR="28632">
              <a:lnSpc>
                <a:spcPts val="500"/>
              </a:lnSpc>
              <a:spcBef>
                <a:spcPts val="80"/>
              </a:spcBef>
            </a:pPr>
            <a:endParaRPr lang="es-ES" sz="1600" dirty="0">
              <a:latin typeface="+mj-lt"/>
              <a:cs typeface="Calibri"/>
            </a:endParaRPr>
          </a:p>
          <a:p>
            <a:pPr marL="295275" marR="28632" indent="-285750">
              <a:lnSpc>
                <a:spcPts val="1605"/>
              </a:lnSpc>
              <a:spcBef>
                <a:spcPts val="80"/>
              </a:spcBef>
              <a:buFont typeface="Arial" panose="020B0604020202020204" pitchFamily="34" charset="0"/>
              <a:buChar char="•"/>
            </a:pPr>
            <a:r>
              <a:rPr lang="es-ES" sz="1600" dirty="0">
                <a:latin typeface="+mj-lt"/>
                <a:cs typeface="Calibri"/>
              </a:rPr>
              <a:t>I</a:t>
            </a:r>
            <a:r>
              <a:rPr lang="es-ES" sz="1400" dirty="0">
                <a:latin typeface="+mj-lt"/>
                <a:cs typeface="Calibri"/>
              </a:rPr>
              <a:t>nstalar el </a:t>
            </a:r>
            <a:r>
              <a:rPr lang="en-US" sz="1400" dirty="0">
                <a:latin typeface="+mj-lt"/>
                <a:cs typeface="Calibri"/>
              </a:rPr>
              <a:t> Intel Math Kernel Library (Intel MKL) para </a:t>
            </a:r>
            <a:r>
              <a:rPr lang="en-US" sz="1400" dirty="0" err="1">
                <a:latin typeface="+mj-lt"/>
                <a:cs typeface="Calibri"/>
              </a:rPr>
              <a:t>aprovechar</a:t>
            </a:r>
            <a:r>
              <a:rPr lang="en-US" sz="1400" dirty="0">
                <a:latin typeface="+mj-lt"/>
                <a:cs typeface="Calibri"/>
              </a:rPr>
              <a:t> la </a:t>
            </a:r>
            <a:r>
              <a:rPr lang="en-US" sz="1400" dirty="0" err="1">
                <a:latin typeface="+mj-lt"/>
                <a:cs typeface="Calibri"/>
              </a:rPr>
              <a:t>ejecución</a:t>
            </a:r>
            <a:r>
              <a:rPr lang="en-US" sz="1400" dirty="0">
                <a:latin typeface="+mj-lt"/>
                <a:cs typeface="Calibri"/>
              </a:rPr>
              <a:t> </a:t>
            </a:r>
            <a:r>
              <a:rPr lang="en-US" sz="1400" dirty="0" err="1">
                <a:latin typeface="+mj-lt"/>
                <a:cs typeface="Calibri"/>
              </a:rPr>
              <a:t>multihilo</a:t>
            </a:r>
            <a:endParaRPr lang="es-ES" sz="1400" dirty="0">
              <a:latin typeface="+mj-lt"/>
              <a:cs typeface="Calibri"/>
            </a:endParaRPr>
          </a:p>
          <a:p>
            <a:pPr marL="9525" marR="28632">
              <a:lnSpc>
                <a:spcPts val="1605"/>
              </a:lnSpc>
              <a:spcBef>
                <a:spcPts val="80"/>
              </a:spcBef>
            </a:pPr>
            <a:endParaRPr sz="1600" dirty="0">
              <a:latin typeface="+mj-lt"/>
              <a:cs typeface="Calibri"/>
            </a:endParaRPr>
          </a:p>
        </p:txBody>
      </p:sp>
      <p:sp>
        <p:nvSpPr>
          <p:cNvPr id="8" name="object 8"/>
          <p:cNvSpPr txBox="1"/>
          <p:nvPr/>
        </p:nvSpPr>
        <p:spPr>
          <a:xfrm>
            <a:off x="663701" y="2823326"/>
            <a:ext cx="1472075" cy="210159"/>
          </a:xfrm>
          <a:prstGeom prst="rect">
            <a:avLst/>
          </a:prstGeom>
        </p:spPr>
        <p:txBody>
          <a:bodyPr wrap="square" lIns="0" tIns="0" rIns="0" bIns="0" rtlCol="0">
            <a:noAutofit/>
          </a:bodyPr>
          <a:lstStyle/>
          <a:p>
            <a:pPr marL="9525">
              <a:lnSpc>
                <a:spcPts val="1605"/>
              </a:lnSpc>
              <a:spcBef>
                <a:spcPts val="80"/>
              </a:spcBef>
            </a:pPr>
            <a:r>
              <a:rPr sz="2250" b="1" baseline="2730" dirty="0">
                <a:latin typeface="Calibri"/>
                <a:cs typeface="Calibri"/>
              </a:rPr>
              <a:t>IDEs/GUIs</a:t>
            </a:r>
            <a:r>
              <a:rPr sz="2250" b="1" spc="-22" baseline="2730" dirty="0">
                <a:latin typeface="Calibri"/>
                <a:cs typeface="Calibri"/>
              </a:rPr>
              <a:t> </a:t>
            </a:r>
            <a:r>
              <a:rPr sz="2250" b="1" spc="-26" baseline="2730" dirty="0">
                <a:latin typeface="Calibri"/>
                <a:cs typeface="Calibri"/>
              </a:rPr>
              <a:t>f</a:t>
            </a:r>
            <a:r>
              <a:rPr sz="2250" b="1" baseline="2730" dirty="0">
                <a:latin typeface="Calibri"/>
                <a:cs typeface="Calibri"/>
              </a:rPr>
              <a:t>or R</a:t>
            </a:r>
            <a:r>
              <a:rPr lang="es-ES" sz="2250" b="1" baseline="2730" dirty="0">
                <a:latin typeface="Calibri"/>
                <a:cs typeface="Calibri"/>
              </a:rPr>
              <a:t>:</a:t>
            </a:r>
          </a:p>
          <a:p>
            <a:pPr marL="9525">
              <a:lnSpc>
                <a:spcPts val="1605"/>
              </a:lnSpc>
              <a:spcBef>
                <a:spcPts val="80"/>
              </a:spcBef>
            </a:pPr>
            <a:endParaRPr sz="1500" dirty="0">
              <a:latin typeface="Calibri"/>
              <a:cs typeface="Calibri"/>
            </a:endParaRPr>
          </a:p>
        </p:txBody>
      </p:sp>
      <p:sp>
        <p:nvSpPr>
          <p:cNvPr id="6" name="object 6"/>
          <p:cNvSpPr txBox="1"/>
          <p:nvPr/>
        </p:nvSpPr>
        <p:spPr>
          <a:xfrm>
            <a:off x="2810732" y="3389810"/>
            <a:ext cx="5444994" cy="484250"/>
          </a:xfrm>
          <a:prstGeom prst="rect">
            <a:avLst/>
          </a:prstGeom>
        </p:spPr>
        <p:txBody>
          <a:bodyPr wrap="square" lIns="0" tIns="0" rIns="0" bIns="0" rtlCol="0">
            <a:noAutofit/>
          </a:bodyPr>
          <a:lstStyle/>
          <a:p>
            <a:pPr marL="9525">
              <a:lnSpc>
                <a:spcPct val="101725"/>
              </a:lnSpc>
              <a:spcBef>
                <a:spcPts val="245"/>
              </a:spcBef>
            </a:pPr>
            <a:r>
              <a:rPr sz="2400" u="heavy" baseline="1365" dirty="0">
                <a:solidFill>
                  <a:srgbClr val="0000FF"/>
                </a:solidFill>
                <a:latin typeface="+mj-lt"/>
                <a:hlinkClick r:id="rId4"/>
              </a:rPr>
              <a:t>https://www.rstudio.com/products/rstudio/download/</a:t>
            </a:r>
            <a:endParaRPr sz="2400" u="heavy" baseline="1365" dirty="0">
              <a:solidFill>
                <a:srgbClr val="0000FF"/>
              </a:solidFill>
              <a:latin typeface="+mj-lt"/>
            </a:endParaRPr>
          </a:p>
        </p:txBody>
      </p:sp>
      <p:pic>
        <p:nvPicPr>
          <p:cNvPr id="21" name="Picture 4" descr="Resultado de imagen de R  logo">
            <a:extLst>
              <a:ext uri="{FF2B5EF4-FFF2-40B4-BE49-F238E27FC236}">
                <a16:creationId xmlns:a16="http://schemas.microsoft.com/office/drawing/2014/main" id="{8B83369F-E7E6-478D-BA03-B800B8C7D5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2505" y="1401596"/>
            <a:ext cx="412723" cy="319833"/>
          </a:xfrm>
          <a:prstGeom prst="rect">
            <a:avLst/>
          </a:prstGeom>
          <a:noFill/>
          <a:extLst>
            <a:ext uri="{909E8E84-426E-40DD-AFC4-6F175D3DCCD1}">
              <a14:hiddenFill xmlns:a14="http://schemas.microsoft.com/office/drawing/2010/main">
                <a:solidFill>
                  <a:srgbClr val="FFFFFF"/>
                </a:solidFill>
              </a14:hiddenFill>
            </a:ext>
          </a:extLst>
        </p:spPr>
      </p:pic>
      <p:sp>
        <p:nvSpPr>
          <p:cNvPr id="22" name="Título 2">
            <a:extLst>
              <a:ext uri="{FF2B5EF4-FFF2-40B4-BE49-F238E27FC236}">
                <a16:creationId xmlns:a16="http://schemas.microsoft.com/office/drawing/2014/main" id="{26CC641C-C745-43AD-B0BF-F9F2704D9BE8}"/>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Se recomienda instalar el motor de R de Microsoft por su optimización para </a:t>
            </a:r>
            <a:r>
              <a:rPr lang="es-ES" sz="1800" dirty="0" err="1"/>
              <a:t>CPUs</a:t>
            </a:r>
            <a:r>
              <a:rPr lang="es-ES" sz="1800" dirty="0"/>
              <a:t> multinúcleo</a:t>
            </a:r>
          </a:p>
        </p:txBody>
      </p:sp>
      <p:pic>
        <p:nvPicPr>
          <p:cNvPr id="24" name="Picture 2" descr="Resultado de imagen de R STUDIO logo">
            <a:extLst>
              <a:ext uri="{FF2B5EF4-FFF2-40B4-BE49-F238E27FC236}">
                <a16:creationId xmlns:a16="http://schemas.microsoft.com/office/drawing/2014/main" id="{541F27D5-F9AD-4830-98D0-7432918C3E0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612"/>
          <a:stretch/>
        </p:blipFill>
        <p:spPr bwMode="auto">
          <a:xfrm>
            <a:off x="1522359" y="3206487"/>
            <a:ext cx="1165493" cy="484825"/>
          </a:xfrm>
          <a:prstGeom prst="rect">
            <a:avLst/>
          </a:prstGeom>
          <a:noFill/>
          <a:extLst>
            <a:ext uri="{909E8E84-426E-40DD-AFC4-6F175D3DCCD1}">
              <a14:hiddenFill xmlns:a14="http://schemas.microsoft.com/office/drawing/2010/main">
                <a:solidFill>
                  <a:srgbClr val="FFFFFF"/>
                </a:solidFill>
              </a14:hiddenFill>
            </a:ext>
          </a:extLst>
        </p:spPr>
      </p:pic>
      <p:sp>
        <p:nvSpPr>
          <p:cNvPr id="25" name="object 8">
            <a:extLst>
              <a:ext uri="{FF2B5EF4-FFF2-40B4-BE49-F238E27FC236}">
                <a16:creationId xmlns:a16="http://schemas.microsoft.com/office/drawing/2014/main" id="{6AA090B8-3EE9-4249-AB2E-05E8248E2E54}"/>
              </a:ext>
            </a:extLst>
          </p:cNvPr>
          <p:cNvSpPr txBox="1"/>
          <p:nvPr/>
        </p:nvSpPr>
        <p:spPr>
          <a:xfrm>
            <a:off x="663702" y="1115141"/>
            <a:ext cx="1263066" cy="210159"/>
          </a:xfrm>
          <a:prstGeom prst="rect">
            <a:avLst/>
          </a:prstGeom>
        </p:spPr>
        <p:txBody>
          <a:bodyPr wrap="square" lIns="0" tIns="0" rIns="0" bIns="0" rtlCol="0">
            <a:noAutofit/>
          </a:bodyPr>
          <a:lstStyle/>
          <a:p>
            <a:pPr marL="9525">
              <a:lnSpc>
                <a:spcPts val="1605"/>
              </a:lnSpc>
              <a:spcBef>
                <a:spcPts val="80"/>
              </a:spcBef>
            </a:pPr>
            <a:r>
              <a:rPr lang="es-ES" sz="2250" b="1" baseline="2730" dirty="0">
                <a:latin typeface="Calibri"/>
                <a:cs typeface="Calibri"/>
              </a:rPr>
              <a:t>Motor de R:</a:t>
            </a:r>
            <a:endParaRPr sz="1500" dirty="0">
              <a:latin typeface="Calibri"/>
              <a:cs typeface="Calibri"/>
            </a:endParaRPr>
          </a:p>
        </p:txBody>
      </p:sp>
      <p:pic>
        <p:nvPicPr>
          <p:cNvPr id="2050" name="Picture 2" descr="ClarkHead">
            <a:extLst>
              <a:ext uri="{FF2B5EF4-FFF2-40B4-BE49-F238E27FC236}">
                <a16:creationId xmlns:a16="http://schemas.microsoft.com/office/drawing/2014/main" id="{DC42831D-9B8B-4C91-B228-CAA7B26D3A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632" y="1802789"/>
            <a:ext cx="421220" cy="355028"/>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número de diapositiva 1">
            <a:extLst>
              <a:ext uri="{FF2B5EF4-FFF2-40B4-BE49-F238E27FC236}">
                <a16:creationId xmlns:a16="http://schemas.microsoft.com/office/drawing/2014/main" id="{68EF97DD-B567-4AED-88FB-676250F8B6BB}"/>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7</a:t>
            </a:fld>
            <a:endParaRPr lang="en-US" sz="800" dirty="0">
              <a:solidFill>
                <a:prstClr val="black">
                  <a:tint val="75000"/>
                </a:prstClr>
              </a:solidFill>
            </a:endParaRPr>
          </a:p>
        </p:txBody>
      </p:sp>
    </p:spTree>
    <p:extLst>
      <p:ext uri="{BB962C8B-B14F-4D97-AF65-F5344CB8AC3E}">
        <p14:creationId xmlns:p14="http://schemas.microsoft.com/office/powerpoint/2010/main" val="31316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sz="1800" dirty="0"/>
              <a:t>Desde el propio </a:t>
            </a:r>
            <a:r>
              <a:rPr lang="es-ES" sz="1800" dirty="0" err="1"/>
              <a:t>RStudio</a:t>
            </a:r>
            <a:r>
              <a:rPr lang="es-ES" sz="1800" dirty="0"/>
              <a:t> podemos elegir el motor de R que queremos ejecutar, así como otras opciones como copias de seguridad GIT</a:t>
            </a:r>
          </a:p>
        </p:txBody>
      </p:sp>
      <p:pic>
        <p:nvPicPr>
          <p:cNvPr id="2" name="Imagen 1"/>
          <p:cNvPicPr>
            <a:picLocks noChangeAspect="1"/>
          </p:cNvPicPr>
          <p:nvPr/>
        </p:nvPicPr>
        <p:blipFill rotWithShape="1">
          <a:blip r:embed="rId2"/>
          <a:srcRect r="1331" b="1392"/>
          <a:stretch/>
        </p:blipFill>
        <p:spPr>
          <a:xfrm>
            <a:off x="2698517" y="1050609"/>
            <a:ext cx="3616336" cy="3632789"/>
          </a:xfrm>
          <a:prstGeom prst="rect">
            <a:avLst/>
          </a:prstGeom>
          <a:ln w="3175" cap="sq">
            <a:noFill/>
            <a:prstDash val="solid"/>
            <a:miter lim="800000"/>
          </a:ln>
          <a:effectLst>
            <a:outerShdw blurRad="50800" dist="38100" dir="2700000" algn="tl" rotWithShape="0">
              <a:srgbClr val="000000">
                <a:alpha val="43000"/>
              </a:srgbClr>
            </a:outerShdw>
          </a:effectLst>
        </p:spPr>
      </p:pic>
      <p:sp>
        <p:nvSpPr>
          <p:cNvPr id="4" name="Marcador de número de diapositiva 3"/>
          <p:cNvSpPr>
            <a:spLocks noGrp="1"/>
          </p:cNvSpPr>
          <p:nvPr>
            <p:ph type="sldNum" sz="quarter" idx="4"/>
          </p:nvPr>
        </p:nvSpPr>
        <p:spPr/>
        <p:txBody>
          <a:bodyPr/>
          <a:lstStyle/>
          <a:p>
            <a:fld id="{D60D1EDE-7116-2443-9BDD-368CE5B37660}"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302244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3273457" y="1462473"/>
            <a:ext cx="2597086" cy="209930"/>
          </a:xfrm>
          <a:prstGeom prst="rect">
            <a:avLst/>
          </a:prstGeom>
        </p:spPr>
        <p:txBody>
          <a:bodyPr wrap="square" lIns="0" tIns="0" rIns="0" bIns="0" rtlCol="0">
            <a:noAutofit/>
          </a:bodyPr>
          <a:lstStyle/>
          <a:p>
            <a:pPr marL="9525">
              <a:lnSpc>
                <a:spcPts val="1605"/>
              </a:lnSpc>
              <a:spcBef>
                <a:spcPts val="80"/>
              </a:spcBef>
            </a:pPr>
            <a:r>
              <a:rPr lang="es-ES" sz="2250" b="1" baseline="2730" dirty="0">
                <a:latin typeface="+mj-lt"/>
                <a:cs typeface="Calibri"/>
              </a:rPr>
              <a:t>Usar el motor de R (</a:t>
            </a:r>
            <a:r>
              <a:rPr lang="es-ES" sz="2250" b="1" baseline="2730" dirty="0" err="1">
                <a:latin typeface="+mj-lt"/>
                <a:cs typeface="Calibri"/>
              </a:rPr>
              <a:t>Rgui</a:t>
            </a:r>
            <a:r>
              <a:rPr lang="es-ES" sz="2250" b="1" baseline="2730" dirty="0">
                <a:latin typeface="+mj-lt"/>
                <a:cs typeface="Calibri"/>
              </a:rPr>
              <a:t>)</a:t>
            </a:r>
            <a:endParaRPr sz="1500" dirty="0">
              <a:latin typeface="+mj-lt"/>
              <a:cs typeface="Calibri"/>
            </a:endParaRPr>
          </a:p>
        </p:txBody>
      </p:sp>
      <p:sp>
        <p:nvSpPr>
          <p:cNvPr id="13" name="object 13"/>
          <p:cNvSpPr txBox="1"/>
          <p:nvPr/>
        </p:nvSpPr>
        <p:spPr>
          <a:xfrm>
            <a:off x="425528" y="1233873"/>
            <a:ext cx="2375602" cy="438530"/>
          </a:xfrm>
          <a:prstGeom prst="rect">
            <a:avLst/>
          </a:prstGeom>
        </p:spPr>
        <p:txBody>
          <a:bodyPr wrap="square" lIns="0" tIns="0" rIns="0" bIns="0" rtlCol="0">
            <a:noAutofit/>
          </a:bodyPr>
          <a:lstStyle/>
          <a:p>
            <a:pPr marL="9525">
              <a:lnSpc>
                <a:spcPts val="1605"/>
              </a:lnSpc>
              <a:spcBef>
                <a:spcPts val="80"/>
              </a:spcBef>
            </a:pPr>
            <a:r>
              <a:rPr lang="es-ES" sz="2250" b="1" baseline="2730" dirty="0">
                <a:latin typeface="+mj-lt"/>
                <a:cs typeface="Calibri"/>
              </a:rPr>
              <a:t>Usar el motor de R desde el </a:t>
            </a:r>
            <a:r>
              <a:rPr sz="2250" b="1" baseline="1365" dirty="0" err="1">
                <a:latin typeface="+mj-lt"/>
                <a:cs typeface="Calibri"/>
              </a:rPr>
              <a:t>cm</a:t>
            </a:r>
            <a:r>
              <a:rPr sz="2250" b="1" spc="3" baseline="1365" dirty="0" err="1">
                <a:latin typeface="+mj-lt"/>
                <a:cs typeface="Calibri"/>
              </a:rPr>
              <a:t>d</a:t>
            </a:r>
            <a:r>
              <a:rPr sz="2250" b="1" baseline="1365" dirty="0">
                <a:latin typeface="+mj-lt"/>
                <a:cs typeface="Calibri"/>
              </a:rPr>
              <a:t>/</a:t>
            </a:r>
            <a:r>
              <a:rPr sz="2250" b="1" spc="-14" baseline="1365" dirty="0">
                <a:latin typeface="+mj-lt"/>
                <a:cs typeface="Calibri"/>
              </a:rPr>
              <a:t>t</a:t>
            </a:r>
            <a:r>
              <a:rPr sz="2250" b="1" baseline="1365" dirty="0">
                <a:latin typeface="+mj-lt"/>
                <a:cs typeface="Calibri"/>
              </a:rPr>
              <a:t>erminal</a:t>
            </a:r>
            <a:endParaRPr sz="1500" dirty="0">
              <a:latin typeface="+mj-lt"/>
              <a:cs typeface="Calibri"/>
            </a:endParaRPr>
          </a:p>
        </p:txBody>
      </p:sp>
      <p:sp>
        <p:nvSpPr>
          <p:cNvPr id="10" name="object 10"/>
          <p:cNvSpPr txBox="1"/>
          <p:nvPr/>
        </p:nvSpPr>
        <p:spPr>
          <a:xfrm>
            <a:off x="6364424" y="1462473"/>
            <a:ext cx="2126375" cy="209930"/>
          </a:xfrm>
          <a:prstGeom prst="rect">
            <a:avLst/>
          </a:prstGeom>
        </p:spPr>
        <p:txBody>
          <a:bodyPr wrap="square" lIns="0" tIns="0" rIns="0" bIns="0" rtlCol="0">
            <a:noAutofit/>
          </a:bodyPr>
          <a:lstStyle/>
          <a:p>
            <a:pPr marL="9525">
              <a:lnSpc>
                <a:spcPts val="1605"/>
              </a:lnSpc>
              <a:spcBef>
                <a:spcPts val="80"/>
              </a:spcBef>
            </a:pPr>
            <a:r>
              <a:rPr lang="es-ES" sz="2250" b="1" baseline="2730" dirty="0">
                <a:latin typeface="+mj-lt"/>
                <a:cs typeface="Calibri"/>
              </a:rPr>
              <a:t>Usar el IDE </a:t>
            </a:r>
            <a:r>
              <a:rPr lang="es-ES" sz="2250" b="1" baseline="2730" dirty="0" err="1">
                <a:latin typeface="+mj-lt"/>
                <a:cs typeface="Calibri"/>
              </a:rPr>
              <a:t>RStudio</a:t>
            </a:r>
            <a:endParaRPr sz="1500" dirty="0">
              <a:latin typeface="+mj-lt"/>
              <a:cs typeface="Calibri"/>
            </a:endParaRPr>
          </a:p>
        </p:txBody>
      </p:sp>
      <p:pic>
        <p:nvPicPr>
          <p:cNvPr id="24" name="Imagen 23">
            <a:extLst>
              <a:ext uri="{FF2B5EF4-FFF2-40B4-BE49-F238E27FC236}">
                <a16:creationId xmlns:a16="http://schemas.microsoft.com/office/drawing/2014/main" id="{1812DE49-3A1B-4B63-A00B-F27977E57013}"/>
              </a:ext>
            </a:extLst>
          </p:cNvPr>
          <p:cNvPicPr>
            <a:picLocks noChangeAspect="1"/>
          </p:cNvPicPr>
          <p:nvPr/>
        </p:nvPicPr>
        <p:blipFill>
          <a:blip r:embed="rId2"/>
          <a:stretch>
            <a:fillRect/>
          </a:stretch>
        </p:blipFill>
        <p:spPr>
          <a:xfrm>
            <a:off x="209461" y="1745942"/>
            <a:ext cx="2879282" cy="1946443"/>
          </a:xfrm>
          <a:prstGeom prst="rect">
            <a:avLst/>
          </a:prstGeom>
        </p:spPr>
      </p:pic>
      <p:pic>
        <p:nvPicPr>
          <p:cNvPr id="26" name="Imagen 25">
            <a:extLst>
              <a:ext uri="{FF2B5EF4-FFF2-40B4-BE49-F238E27FC236}">
                <a16:creationId xmlns:a16="http://schemas.microsoft.com/office/drawing/2014/main" id="{C3CC9085-DCC5-4003-840E-B57FB3DA75AD}"/>
              </a:ext>
            </a:extLst>
          </p:cNvPr>
          <p:cNvPicPr>
            <a:picLocks noChangeAspect="1"/>
          </p:cNvPicPr>
          <p:nvPr/>
        </p:nvPicPr>
        <p:blipFill>
          <a:blip r:embed="rId3"/>
          <a:stretch>
            <a:fillRect/>
          </a:stretch>
        </p:blipFill>
        <p:spPr>
          <a:xfrm>
            <a:off x="3253635" y="1745942"/>
            <a:ext cx="2536785" cy="1946443"/>
          </a:xfrm>
          <a:prstGeom prst="rect">
            <a:avLst/>
          </a:prstGeom>
        </p:spPr>
      </p:pic>
      <p:pic>
        <p:nvPicPr>
          <p:cNvPr id="27" name="Imagen 26">
            <a:extLst>
              <a:ext uri="{FF2B5EF4-FFF2-40B4-BE49-F238E27FC236}">
                <a16:creationId xmlns:a16="http://schemas.microsoft.com/office/drawing/2014/main" id="{3E3302DE-492F-48A2-B48D-37E944343B67}"/>
              </a:ext>
            </a:extLst>
          </p:cNvPr>
          <p:cNvPicPr>
            <a:picLocks noChangeAspect="1"/>
          </p:cNvPicPr>
          <p:nvPr/>
        </p:nvPicPr>
        <p:blipFill>
          <a:blip r:embed="rId4"/>
          <a:stretch>
            <a:fillRect/>
          </a:stretch>
        </p:blipFill>
        <p:spPr>
          <a:xfrm>
            <a:off x="5987971" y="1733090"/>
            <a:ext cx="2879282" cy="1959295"/>
          </a:xfrm>
          <a:prstGeom prst="rect">
            <a:avLst/>
          </a:prstGeom>
        </p:spPr>
      </p:pic>
      <p:sp>
        <p:nvSpPr>
          <p:cNvPr id="28" name="Título 2">
            <a:extLst>
              <a:ext uri="{FF2B5EF4-FFF2-40B4-BE49-F238E27FC236}">
                <a16:creationId xmlns:a16="http://schemas.microsoft.com/office/drawing/2014/main" id="{D7534BBA-387E-487E-850B-A5FF197A3AA8}"/>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Existen 3 formas de trabajar con R, siendo </a:t>
            </a:r>
            <a:r>
              <a:rPr lang="es-ES" sz="1800" dirty="0" err="1"/>
              <a:t>Rstudio</a:t>
            </a:r>
            <a:r>
              <a:rPr lang="es-ES" sz="1800" dirty="0"/>
              <a:t> la recomendada</a:t>
            </a:r>
          </a:p>
        </p:txBody>
      </p:sp>
      <p:sp>
        <p:nvSpPr>
          <p:cNvPr id="9" name="Marcador de número de diapositiva 1">
            <a:extLst>
              <a:ext uri="{FF2B5EF4-FFF2-40B4-BE49-F238E27FC236}">
                <a16:creationId xmlns:a16="http://schemas.microsoft.com/office/drawing/2014/main" id="{A7133AF1-5188-4870-A16D-D32F9B313034}"/>
              </a:ext>
            </a:extLst>
          </p:cNvPr>
          <p:cNvSpPr txBox="1">
            <a:spLocks/>
          </p:cNvSpPr>
          <p:nvPr/>
        </p:nvSpPr>
        <p:spPr>
          <a:xfrm>
            <a:off x="6908800" y="4792133"/>
            <a:ext cx="2133600" cy="27384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60D1EDE-7116-2443-9BDD-368CE5B37660}" type="slidenum">
              <a:rPr lang="en-US" sz="800" smtClean="0">
                <a:solidFill>
                  <a:prstClr val="black">
                    <a:tint val="75000"/>
                  </a:prstClr>
                </a:solidFill>
              </a:rPr>
              <a:pPr algn="r"/>
              <a:t>9</a:t>
            </a:fld>
            <a:endParaRPr lang="en-US" sz="800" dirty="0">
              <a:solidFill>
                <a:prstClr val="black">
                  <a:tint val="75000"/>
                </a:prstClr>
              </a:solidFill>
            </a:endParaRPr>
          </a:p>
        </p:txBody>
      </p:sp>
    </p:spTree>
    <p:extLst>
      <p:ext uri="{BB962C8B-B14F-4D97-AF65-F5344CB8AC3E}">
        <p14:creationId xmlns:p14="http://schemas.microsoft.com/office/powerpoint/2010/main" val="2012441670"/>
      </p:ext>
    </p:extLst>
  </p:cSld>
  <p:clrMapOvr>
    <a:masterClrMapping/>
  </p:clrMapOvr>
</p:sld>
</file>

<file path=ppt/theme/theme1.xml><?xml version="1.0" encoding="utf-8"?>
<a:theme xmlns:a="http://schemas.openxmlformats.org/drawingml/2006/main" name="Cognodata2">
  <a:themeElements>
    <a:clrScheme name="Personalizado 1">
      <a:dk1>
        <a:sysClr val="windowText" lastClr="000000"/>
      </a:dk1>
      <a:lt1>
        <a:sysClr val="window" lastClr="FFFFFF"/>
      </a:lt1>
      <a:dk2>
        <a:srgbClr val="44546A"/>
      </a:dk2>
      <a:lt2>
        <a:srgbClr val="E7E6E6"/>
      </a:lt2>
      <a:accent1>
        <a:srgbClr val="9E1B32"/>
      </a:accent1>
      <a:accent2>
        <a:srgbClr val="932948"/>
      </a:accent2>
      <a:accent3>
        <a:srgbClr val="E91A46"/>
      </a:accent3>
      <a:accent4>
        <a:srgbClr val="FA5C2F"/>
      </a:accent4>
      <a:accent5>
        <a:srgbClr val="F6AE3F"/>
      </a:accent5>
      <a:accent6>
        <a:srgbClr val="3B2347"/>
      </a:accent6>
      <a:hlink>
        <a:srgbClr val="515151"/>
      </a:hlink>
      <a:folHlink>
        <a:srgbClr val="954F7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gnodata2" id="{F990B00F-BDF6-4C1E-B291-33DDD6AD36E6}" vid="{E1542427-9AA9-4A9F-AFE3-D655A1F42A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44546A"/>
    </a:dk2>
    <a:lt2>
      <a:srgbClr val="E7E6E6"/>
    </a:lt2>
    <a:accent1>
      <a:srgbClr val="9E1B32"/>
    </a:accent1>
    <a:accent2>
      <a:srgbClr val="932948"/>
    </a:accent2>
    <a:accent3>
      <a:srgbClr val="E91A46"/>
    </a:accent3>
    <a:accent4>
      <a:srgbClr val="FA5C2F"/>
    </a:accent4>
    <a:accent5>
      <a:srgbClr val="F6AE3F"/>
    </a:accent5>
    <a:accent6>
      <a:srgbClr val="3B2347"/>
    </a:accent6>
    <a:hlink>
      <a:srgbClr val="51515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22749</TotalTime>
  <Words>5145</Words>
  <Application>Microsoft Office PowerPoint</Application>
  <PresentationFormat>Presentación en pantalla (16:9)</PresentationFormat>
  <Paragraphs>1158</Paragraphs>
  <Slides>56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56</vt:i4>
      </vt:variant>
    </vt:vector>
  </HeadingPairs>
  <TitlesOfParts>
    <vt:vector size="63" baseType="lpstr">
      <vt:lpstr>Arial</vt:lpstr>
      <vt:lpstr>Calibri</vt:lpstr>
      <vt:lpstr>Consolas</vt:lpstr>
      <vt:lpstr>Lato Light</vt:lpstr>
      <vt:lpstr>Raleway</vt:lpstr>
      <vt:lpstr>Wingdings</vt:lpstr>
      <vt:lpstr>Cognodata2</vt:lpstr>
      <vt:lpstr>Presentación de PowerPoint</vt:lpstr>
      <vt:lpstr>Presentación de PowerPoint</vt:lpstr>
      <vt:lpstr>R es un software estadístico, open source y con un gran apoyo de la comunidad, que permite realizar estadísticas y distribuciones de datos en entornos analíticos</vt:lpstr>
      <vt:lpstr>RStudio es el IDE de referencia para el desarrollo de programación en R, siendo muy amigable para el usuario y cómodo para trabajar</vt:lpstr>
      <vt:lpstr>Especialmente importante es la pestaña “help”, donde podemos encontrar una información exhaustiva de las funciones, parámetros y ejemplo de cómo ejecutarlas</vt:lpstr>
      <vt:lpstr>Presentación de PowerPoint</vt:lpstr>
      <vt:lpstr>Presentación de PowerPoint</vt:lpstr>
      <vt:lpstr>Desde el propio RStudio podemos elegir el motor de R que queremos ejecutar, así como otras opciones como copias de seguridad GIT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Ergun Kayis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oscar.delama@cognodata.com</dc:creator>
  <cp:lastModifiedBy>Oscar del Ama</cp:lastModifiedBy>
  <cp:revision>1853</cp:revision>
  <cp:lastPrinted>2017-11-21T16:06:02Z</cp:lastPrinted>
  <dcterms:created xsi:type="dcterms:W3CDTF">2014-07-08T04:55:45Z</dcterms:created>
  <dcterms:modified xsi:type="dcterms:W3CDTF">2018-02-21T17:42:30Z</dcterms:modified>
</cp:coreProperties>
</file>