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D25F0-370C-4AE7-9E21-C065DE266F1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86D4-9107-4A29-9B99-6C369917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7348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954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56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559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43B57B-777A-4FB2-A122-5EA523E417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BF493B-E1E2-46EF-A4BE-80E377133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2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E0D2-A4F3-434A-B1A2-89575837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COVID-19: ESTIMACION DEL IMPACTO PARA CBX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29E51-4BFB-47BF-9939-58811F6CD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  de </a:t>
            </a:r>
            <a:r>
              <a:rPr lang="en-US" dirty="0" err="1"/>
              <a:t>marzo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6784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0A73-28D4-44E2-9560-B35471A2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850"/>
          </a:xfrm>
        </p:spPr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Ejecutivo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0CC6-E79B-41B8-8CBC-A8598DF0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650"/>
            <a:ext cx="9601200" cy="4476750"/>
          </a:xfrm>
        </p:spPr>
        <p:txBody>
          <a:bodyPr>
            <a:noAutofit/>
          </a:bodyPr>
          <a:lstStyle/>
          <a:p>
            <a:pPr algn="just"/>
            <a:endParaRPr lang="en-US" sz="1700" dirty="0"/>
          </a:p>
          <a:p>
            <a:pPr algn="just"/>
            <a:r>
              <a:rPr lang="en-US" sz="1700" dirty="0" err="1"/>
              <a:t>Actualmente</a:t>
            </a:r>
            <a:r>
              <a:rPr lang="en-US" sz="1700" dirty="0"/>
              <a:t> se </a:t>
            </a:r>
            <a:r>
              <a:rPr lang="en-US" sz="1700" dirty="0" err="1"/>
              <a:t>han</a:t>
            </a:r>
            <a:r>
              <a:rPr lang="en-US" sz="1700" dirty="0"/>
              <a:t> </a:t>
            </a:r>
            <a:r>
              <a:rPr lang="en-US" sz="1700" dirty="0" err="1"/>
              <a:t>confirmado</a:t>
            </a:r>
            <a:r>
              <a:rPr lang="en-US" sz="1700" dirty="0"/>
              <a:t> 3,813 </a:t>
            </a:r>
            <a:r>
              <a:rPr lang="en-US" sz="1700" dirty="0" err="1"/>
              <a:t>casos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Unidos y el 12% de los </a:t>
            </a:r>
            <a:r>
              <a:rPr lang="en-US" sz="1700" dirty="0" err="1"/>
              <a:t>casos</a:t>
            </a:r>
            <a:r>
              <a:rPr lang="en-US" sz="1700" dirty="0"/>
              <a:t> </a:t>
            </a:r>
            <a:r>
              <a:rPr lang="en-US" sz="1700" dirty="0" err="1"/>
              <a:t>estan</a:t>
            </a:r>
            <a:r>
              <a:rPr lang="en-US" sz="1700" dirty="0"/>
              <a:t> </a:t>
            </a:r>
            <a:r>
              <a:rPr lang="en-US" sz="1700" dirty="0" err="1"/>
              <a:t>localizados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California (458 </a:t>
            </a:r>
            <a:r>
              <a:rPr lang="en-US" sz="1700" dirty="0" err="1"/>
              <a:t>casos</a:t>
            </a:r>
            <a:r>
              <a:rPr lang="en-US" sz="1700" dirty="0"/>
              <a:t> </a:t>
            </a:r>
            <a:r>
              <a:rPr lang="en-US" sz="1700" dirty="0" err="1"/>
              <a:t>confirmados</a:t>
            </a:r>
            <a:r>
              <a:rPr lang="en-US" sz="1700" dirty="0"/>
              <a:t>). </a:t>
            </a:r>
            <a:r>
              <a:rPr lang="en-US" sz="1700" dirty="0" err="1"/>
              <a:t>Mientras</a:t>
            </a:r>
            <a:r>
              <a:rPr lang="en-US" sz="1700" dirty="0"/>
              <a:t> que </a:t>
            </a:r>
            <a:r>
              <a:rPr lang="en-US" sz="1700" dirty="0" err="1"/>
              <a:t>en</a:t>
            </a:r>
            <a:r>
              <a:rPr lang="en-US" sz="1700" dirty="0"/>
              <a:t> Mexico </a:t>
            </a:r>
            <a:r>
              <a:rPr lang="en-US" sz="1700" dirty="0" err="1"/>
              <a:t>unicamente</a:t>
            </a:r>
            <a:r>
              <a:rPr lang="en-US" sz="1700" dirty="0"/>
              <a:t> se </a:t>
            </a:r>
            <a:r>
              <a:rPr lang="en-US" sz="1700" dirty="0" err="1"/>
              <a:t>han</a:t>
            </a:r>
            <a:r>
              <a:rPr lang="en-US" sz="1700" dirty="0"/>
              <a:t> </a:t>
            </a:r>
            <a:r>
              <a:rPr lang="en-US" sz="1700" dirty="0" err="1"/>
              <a:t>confirmado</a:t>
            </a:r>
            <a:r>
              <a:rPr lang="en-US" sz="1700" dirty="0"/>
              <a:t> 53 </a:t>
            </a:r>
            <a:r>
              <a:rPr lang="en-US" sz="1700" dirty="0" err="1"/>
              <a:t>casos</a:t>
            </a:r>
            <a:r>
              <a:rPr lang="en-US" sz="1700" dirty="0"/>
              <a:t> y </a:t>
            </a:r>
            <a:r>
              <a:rPr lang="en-US" sz="1700" dirty="0" err="1"/>
              <a:t>ninguno</a:t>
            </a:r>
            <a:r>
              <a:rPr lang="en-US" sz="1700" dirty="0"/>
              <a:t> de </a:t>
            </a:r>
            <a:r>
              <a:rPr lang="en-US" sz="1700" dirty="0" err="1"/>
              <a:t>estos</a:t>
            </a:r>
            <a:r>
              <a:rPr lang="en-US" sz="1700" dirty="0"/>
              <a:t> se </a:t>
            </a:r>
            <a:r>
              <a:rPr lang="en-US" sz="1700" dirty="0" err="1"/>
              <a:t>encuentra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Baja California (Tijuana)</a:t>
            </a:r>
            <a:r>
              <a:rPr lang="en-US" sz="1700" baseline="30000" dirty="0"/>
              <a:t> 1</a:t>
            </a:r>
            <a:r>
              <a:rPr lang="en-US" sz="1700" dirty="0"/>
              <a:t>.</a:t>
            </a:r>
            <a:endParaRPr lang="en-US" sz="1700" baseline="30000" dirty="0"/>
          </a:p>
          <a:p>
            <a:pPr algn="just"/>
            <a:r>
              <a:rPr lang="en-US" sz="1700" dirty="0"/>
              <a:t>La </a:t>
            </a:r>
            <a:r>
              <a:rPr lang="en-US" sz="1700" dirty="0" err="1"/>
              <a:t>situacion</a:t>
            </a:r>
            <a:r>
              <a:rPr lang="en-US" sz="1700" dirty="0"/>
              <a:t> actual del COVID-19 es de </a:t>
            </a:r>
            <a:r>
              <a:rPr lang="en-US" sz="1700" dirty="0" err="1"/>
              <a:t>suma</a:t>
            </a:r>
            <a:r>
              <a:rPr lang="en-US" sz="1700" dirty="0"/>
              <a:t> </a:t>
            </a:r>
            <a:r>
              <a:rPr lang="en-US" sz="1700" dirty="0" err="1"/>
              <a:t>importancia</a:t>
            </a:r>
            <a:r>
              <a:rPr lang="en-US" sz="1700" dirty="0"/>
              <a:t> para CBX, </a:t>
            </a:r>
            <a:r>
              <a:rPr lang="en-US" sz="1700" dirty="0" err="1"/>
              <a:t>ya</a:t>
            </a:r>
            <a:r>
              <a:rPr lang="en-US" sz="1700" dirty="0"/>
              <a:t> que </a:t>
            </a:r>
            <a:r>
              <a:rPr lang="en-US" sz="1700" dirty="0" err="1"/>
              <a:t>afecta</a:t>
            </a:r>
            <a:r>
              <a:rPr lang="en-US" sz="1700" dirty="0"/>
              <a:t> </a:t>
            </a:r>
            <a:r>
              <a:rPr lang="en-US" sz="1700" dirty="0" err="1"/>
              <a:t>directamente</a:t>
            </a:r>
            <a:r>
              <a:rPr lang="en-US" sz="1700" dirty="0"/>
              <a:t> la </a:t>
            </a:r>
            <a:r>
              <a:rPr lang="en-US" sz="1700" dirty="0" err="1"/>
              <a:t>economia</a:t>
            </a:r>
            <a:r>
              <a:rPr lang="en-US" sz="1700" dirty="0"/>
              <a:t> y </a:t>
            </a:r>
            <a:r>
              <a:rPr lang="en-US" sz="1700" dirty="0" err="1"/>
              <a:t>flujo</a:t>
            </a:r>
            <a:r>
              <a:rPr lang="en-US" sz="1700" dirty="0"/>
              <a:t> </a:t>
            </a:r>
            <a:r>
              <a:rPr lang="en-US" sz="1700" dirty="0" err="1"/>
              <a:t>migratorio</a:t>
            </a:r>
            <a:r>
              <a:rPr lang="en-US" sz="1700" dirty="0"/>
              <a:t> de los dos </a:t>
            </a:r>
            <a:r>
              <a:rPr lang="en-US" sz="1700" dirty="0" err="1"/>
              <a:t>paises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los que el </a:t>
            </a:r>
            <a:r>
              <a:rPr lang="en-US" sz="1700" dirty="0" err="1"/>
              <a:t>puente</a:t>
            </a:r>
            <a:r>
              <a:rPr lang="en-US" sz="1700" dirty="0"/>
              <a:t> </a:t>
            </a:r>
            <a:r>
              <a:rPr lang="en-US" sz="1700" dirty="0" err="1"/>
              <a:t>tiene</a:t>
            </a:r>
            <a:r>
              <a:rPr lang="en-US" sz="1700" dirty="0"/>
              <a:t> </a:t>
            </a:r>
            <a:r>
              <a:rPr lang="en-US" sz="1700" dirty="0" err="1"/>
              <a:t>operaciones</a:t>
            </a:r>
            <a:r>
              <a:rPr lang="en-US" sz="1700" dirty="0"/>
              <a:t>.</a:t>
            </a:r>
          </a:p>
          <a:p>
            <a:pPr algn="just"/>
            <a:r>
              <a:rPr lang="en-US" sz="1700" dirty="0"/>
              <a:t>La </a:t>
            </a:r>
            <a:r>
              <a:rPr lang="en-US" sz="1700" dirty="0" err="1"/>
              <a:t>pregunta</a:t>
            </a:r>
            <a:r>
              <a:rPr lang="en-US" sz="1700" dirty="0"/>
              <a:t> a resolver es: </a:t>
            </a:r>
            <a:r>
              <a:rPr lang="en-US" sz="1700" dirty="0" err="1"/>
              <a:t>Cual</a:t>
            </a:r>
            <a:r>
              <a:rPr lang="en-US" sz="1700" dirty="0"/>
              <a:t> </a:t>
            </a:r>
            <a:r>
              <a:rPr lang="en-US" sz="1700" dirty="0" err="1"/>
              <a:t>seria</a:t>
            </a:r>
            <a:r>
              <a:rPr lang="en-US" sz="1700" dirty="0"/>
              <a:t> la </a:t>
            </a:r>
            <a:r>
              <a:rPr lang="en-US" sz="1700" dirty="0" err="1"/>
              <a:t>magnitud</a:t>
            </a:r>
            <a:r>
              <a:rPr lang="en-US" sz="1700" dirty="0"/>
              <a:t> del </a:t>
            </a:r>
            <a:r>
              <a:rPr lang="en-US" sz="1700" dirty="0" err="1"/>
              <a:t>impacto</a:t>
            </a:r>
            <a:r>
              <a:rPr lang="en-US" sz="1700" dirty="0"/>
              <a:t> </a:t>
            </a:r>
            <a:r>
              <a:rPr lang="en-US" sz="1700" dirty="0" err="1"/>
              <a:t>esperado</a:t>
            </a:r>
            <a:r>
              <a:rPr lang="en-US" sz="1700" dirty="0"/>
              <a:t> de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fenomeno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el </a:t>
            </a:r>
            <a:r>
              <a:rPr lang="en-US" sz="1700" dirty="0" err="1"/>
              <a:t>flujo</a:t>
            </a:r>
            <a:r>
              <a:rPr lang="en-US" sz="1700" dirty="0"/>
              <a:t> de </a:t>
            </a:r>
            <a:r>
              <a:rPr lang="en-US" sz="1700" dirty="0" err="1"/>
              <a:t>pasajeros</a:t>
            </a:r>
            <a:r>
              <a:rPr lang="en-US" sz="1700" dirty="0"/>
              <a:t> que </a:t>
            </a:r>
            <a:r>
              <a:rPr lang="en-US" sz="1700" dirty="0" err="1"/>
              <a:t>utilizan</a:t>
            </a:r>
            <a:r>
              <a:rPr lang="en-US" sz="1700" dirty="0"/>
              <a:t> el </a:t>
            </a:r>
            <a:r>
              <a:rPr lang="en-US" sz="1700" dirty="0" err="1"/>
              <a:t>puente</a:t>
            </a:r>
            <a:r>
              <a:rPr lang="en-US" sz="1700" dirty="0"/>
              <a:t>? </a:t>
            </a:r>
          </a:p>
          <a:p>
            <a:pPr algn="just"/>
            <a:r>
              <a:rPr lang="en-US" sz="1700" dirty="0"/>
              <a:t>Una </a:t>
            </a:r>
            <a:r>
              <a:rPr lang="en-US" sz="1700" dirty="0" err="1"/>
              <a:t>vez</a:t>
            </a:r>
            <a:r>
              <a:rPr lang="en-US" sz="1700" dirty="0"/>
              <a:t> </a:t>
            </a:r>
            <a:r>
              <a:rPr lang="en-US" sz="1700" dirty="0" err="1"/>
              <a:t>resuelta</a:t>
            </a:r>
            <a:r>
              <a:rPr lang="en-US" sz="1700" dirty="0"/>
              <a:t> </a:t>
            </a:r>
            <a:r>
              <a:rPr lang="en-US" sz="1700" dirty="0" err="1"/>
              <a:t>esta</a:t>
            </a:r>
            <a:r>
              <a:rPr lang="en-US" sz="1700" dirty="0"/>
              <a:t> </a:t>
            </a:r>
            <a:r>
              <a:rPr lang="en-US" sz="1700" dirty="0" err="1"/>
              <a:t>pregunta</a:t>
            </a:r>
            <a:r>
              <a:rPr lang="en-US" sz="1700" dirty="0"/>
              <a:t> se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realizar</a:t>
            </a:r>
            <a:r>
              <a:rPr lang="en-US" sz="1700" dirty="0"/>
              <a:t> </a:t>
            </a:r>
            <a:r>
              <a:rPr lang="en-US" sz="1700" dirty="0" err="1"/>
              <a:t>proyecciones</a:t>
            </a:r>
            <a:r>
              <a:rPr lang="en-US" sz="1700" dirty="0"/>
              <a:t> </a:t>
            </a:r>
            <a:r>
              <a:rPr lang="en-US" sz="1700" dirty="0" err="1"/>
              <a:t>operativas</a:t>
            </a:r>
            <a:r>
              <a:rPr lang="en-US" sz="1700" dirty="0"/>
              <a:t> y </a:t>
            </a:r>
            <a:r>
              <a:rPr lang="en-US" sz="1700" dirty="0" err="1"/>
              <a:t>financieras</a:t>
            </a:r>
            <a:r>
              <a:rPr lang="en-US" sz="1700" dirty="0"/>
              <a:t> para la </a:t>
            </a:r>
            <a:r>
              <a:rPr lang="en-US" sz="1700" dirty="0" err="1"/>
              <a:t>toma</a:t>
            </a:r>
            <a:r>
              <a:rPr lang="en-US" sz="1700" dirty="0"/>
              <a:t> de </a:t>
            </a:r>
            <a:r>
              <a:rPr lang="en-US" sz="1700" dirty="0" err="1"/>
              <a:t>decisiones</a:t>
            </a:r>
            <a:r>
              <a:rPr lang="en-US" sz="1700" dirty="0"/>
              <a:t> de CBX. </a:t>
            </a:r>
          </a:p>
          <a:p>
            <a:pPr algn="just"/>
            <a:r>
              <a:rPr lang="en-US" sz="1700" dirty="0"/>
              <a:t>Este </a:t>
            </a:r>
            <a:r>
              <a:rPr lang="en-US" sz="1700" dirty="0" err="1"/>
              <a:t>caso</a:t>
            </a:r>
            <a:r>
              <a:rPr lang="en-US" sz="1700" dirty="0"/>
              <a:t> de </a:t>
            </a:r>
            <a:r>
              <a:rPr lang="en-US" sz="1700" dirty="0" err="1"/>
              <a:t>negocio</a:t>
            </a:r>
            <a:r>
              <a:rPr lang="en-US" sz="1700" dirty="0"/>
              <a:t> </a:t>
            </a:r>
            <a:r>
              <a:rPr lang="en-US" sz="1700" dirty="0" err="1"/>
              <a:t>tiene</a:t>
            </a:r>
            <a:r>
              <a:rPr lang="en-US" sz="1700" dirty="0"/>
              <a:t> dos </a:t>
            </a:r>
            <a:r>
              <a:rPr lang="en-US" sz="1700" dirty="0" err="1"/>
              <a:t>aristas</a:t>
            </a:r>
            <a:r>
              <a:rPr lang="en-US" sz="1700" dirty="0"/>
              <a:t> a </a:t>
            </a:r>
            <a:r>
              <a:rPr lang="en-US" sz="1700" dirty="0" err="1"/>
              <a:t>considerar</a:t>
            </a:r>
            <a:r>
              <a:rPr lang="en-US" sz="1700" dirty="0"/>
              <a:t> . Los </a:t>
            </a:r>
            <a:r>
              <a:rPr lang="en-US" sz="1700" dirty="0" err="1"/>
              <a:t>pasajeros</a:t>
            </a:r>
            <a:r>
              <a:rPr lang="en-US" sz="1700" dirty="0"/>
              <a:t> </a:t>
            </a:r>
            <a:r>
              <a:rPr lang="en-US" sz="1700" dirty="0" err="1"/>
              <a:t>norte</a:t>
            </a:r>
            <a:r>
              <a:rPr lang="en-US" sz="1700" dirty="0"/>
              <a:t>-sur y sur-</a:t>
            </a:r>
            <a:r>
              <a:rPr lang="en-US" sz="1700" dirty="0" err="1"/>
              <a:t>norte</a:t>
            </a:r>
            <a:r>
              <a:rPr lang="en-US" sz="1700" dirty="0"/>
              <a:t>, </a:t>
            </a:r>
            <a:r>
              <a:rPr lang="en-US" sz="1700" dirty="0" err="1"/>
              <a:t>ya</a:t>
            </a:r>
            <a:r>
              <a:rPr lang="en-US" sz="1700" dirty="0"/>
              <a:t> que </a:t>
            </a:r>
            <a:r>
              <a:rPr lang="en-US" sz="1700" dirty="0" err="1"/>
              <a:t>deben</a:t>
            </a:r>
            <a:r>
              <a:rPr lang="en-US" sz="1700" dirty="0"/>
              <a:t> </a:t>
            </a:r>
            <a:r>
              <a:rPr lang="en-US" sz="1700" dirty="0" err="1"/>
              <a:t>tener</a:t>
            </a:r>
            <a:r>
              <a:rPr lang="en-US" sz="1700" dirty="0"/>
              <a:t> un </a:t>
            </a:r>
            <a:r>
              <a:rPr lang="en-US" sz="1700" dirty="0" err="1"/>
              <a:t>tratamiento</a:t>
            </a:r>
            <a:r>
              <a:rPr lang="en-US" sz="1700" dirty="0"/>
              <a:t> </a:t>
            </a:r>
            <a:r>
              <a:rPr lang="en-US" sz="1700" dirty="0" err="1"/>
              <a:t>especifico</a:t>
            </a:r>
            <a:r>
              <a:rPr lang="en-US" sz="1700" dirty="0"/>
              <a:t> e </a:t>
            </a:r>
            <a:r>
              <a:rPr lang="en-US" sz="1700" dirty="0" err="1"/>
              <a:t>independiente</a:t>
            </a:r>
            <a:r>
              <a:rPr lang="en-US" sz="1700" dirty="0"/>
              <a:t> para </a:t>
            </a:r>
            <a:r>
              <a:rPr lang="en-US" sz="1700" dirty="0" err="1"/>
              <a:t>poder</a:t>
            </a:r>
            <a:r>
              <a:rPr lang="en-US" sz="1700" dirty="0"/>
              <a:t> </a:t>
            </a:r>
            <a:r>
              <a:rPr lang="en-US" sz="1700" dirty="0" err="1"/>
              <a:t>capturar</a:t>
            </a:r>
            <a:r>
              <a:rPr lang="en-US" sz="1700" dirty="0"/>
              <a:t> la </a:t>
            </a:r>
            <a:r>
              <a:rPr lang="en-US" sz="1700" dirty="0" err="1"/>
              <a:t>verdadera</a:t>
            </a:r>
            <a:r>
              <a:rPr lang="en-US" sz="1700" dirty="0"/>
              <a:t> </a:t>
            </a:r>
            <a:r>
              <a:rPr lang="en-US" sz="1700" dirty="0" err="1"/>
              <a:t>naturaleza</a:t>
            </a:r>
            <a:r>
              <a:rPr lang="en-US" sz="1700" dirty="0"/>
              <a:t> de </a:t>
            </a:r>
            <a:r>
              <a:rPr lang="en-US" sz="1700" dirty="0" err="1"/>
              <a:t>cada</a:t>
            </a:r>
            <a:r>
              <a:rPr lang="en-US" sz="1700" dirty="0"/>
              <a:t> uno.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5E70-6B23-4429-B2B3-230ECA88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5004" y="6453386"/>
            <a:ext cx="8841236" cy="404614"/>
          </a:xfrm>
        </p:spPr>
        <p:txBody>
          <a:bodyPr/>
          <a:lstStyle/>
          <a:p>
            <a:r>
              <a:rPr lang="es-ES" dirty="0"/>
              <a:t>1. Fuente: https://gisanddata.maps.arcgis.com/apps/opsdashboard/index.html?fbclid=IwAR2Avc6_g-ZoCd8_wQk18wVMLRBCsnlb2qh9jua6Oz_gvgn71PixhCBn-Oo#/bda7594740fd40299423467b48e9ecf6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D074C9-06B4-456C-91CA-564452AE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Ejecutivo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0D5C38-699A-4DF1-B7A8-18983CA1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06" y="1786270"/>
            <a:ext cx="5562964" cy="4688958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La </a:t>
            </a:r>
            <a:r>
              <a:rPr lang="en-US" sz="1800" dirty="0" err="1"/>
              <a:t>seleccion</a:t>
            </a:r>
            <a:r>
              <a:rPr lang="en-US" sz="1800" dirty="0"/>
              <a:t> de variables se </a:t>
            </a:r>
            <a:r>
              <a:rPr lang="en-US" sz="1800" dirty="0" err="1"/>
              <a:t>realizara</a:t>
            </a:r>
            <a:r>
              <a:rPr lang="en-US" sz="1800" dirty="0"/>
              <a:t> por medio de dos </a:t>
            </a:r>
            <a:r>
              <a:rPr lang="en-US" sz="1800" dirty="0" err="1"/>
              <a:t>modelos</a:t>
            </a:r>
            <a:r>
              <a:rPr lang="en-US" sz="1800" dirty="0"/>
              <a:t> de </a:t>
            </a:r>
            <a:r>
              <a:rPr lang="en-US" sz="1800" dirty="0" err="1"/>
              <a:t>aprendizaje</a:t>
            </a:r>
            <a:r>
              <a:rPr lang="en-US" sz="1800" dirty="0"/>
              <a:t> de </a:t>
            </a:r>
            <a:r>
              <a:rPr lang="en-US" sz="1800" dirty="0" err="1"/>
              <a:t>maquina</a:t>
            </a:r>
            <a:r>
              <a:rPr lang="en-US" sz="1800" dirty="0"/>
              <a:t> </a:t>
            </a:r>
            <a:r>
              <a:rPr lang="en-US" sz="1800" dirty="0" err="1"/>
              <a:t>amplimente</a:t>
            </a:r>
            <a:r>
              <a:rPr lang="en-US" sz="1800" dirty="0"/>
              <a:t>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tarea</a:t>
            </a:r>
            <a:r>
              <a:rPr lang="en-US" sz="1800" dirty="0"/>
              <a:t> (Random Forest y LASSO). El pool </a:t>
            </a:r>
            <a:r>
              <a:rPr lang="en-US" sz="1800" dirty="0" err="1"/>
              <a:t>inicial</a:t>
            </a:r>
            <a:r>
              <a:rPr lang="en-US" sz="1800" dirty="0"/>
              <a:t> de variables que se </a:t>
            </a:r>
            <a:r>
              <a:rPr lang="en-US" sz="1800" dirty="0" err="1"/>
              <a:t>utilizara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paso</a:t>
            </a:r>
            <a:r>
              <a:rPr lang="en-US" sz="1800" dirty="0"/>
              <a:t> </a:t>
            </a:r>
            <a:r>
              <a:rPr lang="en-US" sz="1800" dirty="0" err="1"/>
              <a:t>considera</a:t>
            </a:r>
            <a:r>
              <a:rPr lang="en-US" sz="1800" dirty="0"/>
              <a:t> variables </a:t>
            </a:r>
            <a:r>
              <a:rPr lang="en-US" sz="1800" dirty="0" err="1"/>
              <a:t>macroeconomicas</a:t>
            </a:r>
            <a:r>
              <a:rPr lang="en-US" sz="1800" dirty="0"/>
              <a:t>, </a:t>
            </a:r>
            <a:r>
              <a:rPr lang="en-US" sz="1800" dirty="0" err="1"/>
              <a:t>microeconomicas</a:t>
            </a:r>
            <a:r>
              <a:rPr lang="en-US" sz="1800" dirty="0"/>
              <a:t> y de mercado.</a:t>
            </a:r>
          </a:p>
          <a:p>
            <a:pPr algn="just"/>
            <a:r>
              <a:rPr lang="en-US" sz="1800" dirty="0"/>
              <a:t>La </a:t>
            </a:r>
            <a:r>
              <a:rPr lang="en-US" sz="1800" dirty="0" err="1"/>
              <a:t>proyeccion</a:t>
            </a:r>
            <a:r>
              <a:rPr lang="en-US" sz="1800" dirty="0"/>
              <a:t> de </a:t>
            </a:r>
            <a:r>
              <a:rPr lang="en-US" sz="1800" dirty="0" err="1"/>
              <a:t>escenarios</a:t>
            </a:r>
            <a:r>
              <a:rPr lang="en-US" sz="1800" dirty="0"/>
              <a:t> del </a:t>
            </a:r>
            <a:r>
              <a:rPr lang="en-US" sz="1800" dirty="0" err="1"/>
              <a:t>flujo</a:t>
            </a:r>
            <a:r>
              <a:rPr lang="en-US" sz="1800" dirty="0"/>
              <a:t> de </a:t>
            </a:r>
            <a:r>
              <a:rPr lang="en-US" sz="1800" dirty="0" err="1"/>
              <a:t>pasajeros</a:t>
            </a:r>
            <a:r>
              <a:rPr lang="en-US" sz="1800" dirty="0"/>
              <a:t> se </a:t>
            </a:r>
            <a:r>
              <a:rPr lang="en-US" sz="1800" dirty="0" err="1"/>
              <a:t>realizara</a:t>
            </a:r>
            <a:r>
              <a:rPr lang="en-US" sz="1800" dirty="0"/>
              <a:t> con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aprendizaje</a:t>
            </a:r>
            <a:r>
              <a:rPr lang="en-US" sz="1800" dirty="0"/>
              <a:t> </a:t>
            </a:r>
            <a:r>
              <a:rPr lang="en-US" sz="1800" dirty="0" err="1"/>
              <a:t>estadistico</a:t>
            </a:r>
            <a:r>
              <a:rPr lang="en-US" sz="1800" dirty="0"/>
              <a:t> </a:t>
            </a:r>
            <a:r>
              <a:rPr lang="en-US" sz="1800" dirty="0" err="1"/>
              <a:t>tipo</a:t>
            </a:r>
            <a:r>
              <a:rPr lang="en-US" sz="1800" dirty="0"/>
              <a:t> VAR (Vector </a:t>
            </a:r>
            <a:r>
              <a:rPr lang="en-US" sz="1800" dirty="0" err="1"/>
              <a:t>Autorregresivo</a:t>
            </a:r>
            <a:r>
              <a:rPr lang="en-US" sz="1800" dirty="0"/>
              <a:t>). Se </a:t>
            </a:r>
            <a:r>
              <a:rPr lang="en-US" sz="1800" dirty="0" err="1"/>
              <a:t>utilizara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enfoque</a:t>
            </a:r>
            <a:r>
              <a:rPr lang="en-US" sz="1800" dirty="0"/>
              <a:t> </a:t>
            </a:r>
            <a:r>
              <a:rPr lang="en-US" sz="1800" dirty="0" err="1"/>
              <a:t>debido</a:t>
            </a:r>
            <a:r>
              <a:rPr lang="en-US" sz="1800" dirty="0"/>
              <a:t> a que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proyecciones</a:t>
            </a:r>
            <a:r>
              <a:rPr lang="en-US" sz="1800" dirty="0"/>
              <a:t> de </a:t>
            </a:r>
            <a:r>
              <a:rPr lang="en-US" sz="1800" dirty="0" err="1"/>
              <a:t>nuestra</a:t>
            </a:r>
            <a:r>
              <a:rPr lang="en-US" sz="1800" dirty="0"/>
              <a:t> variable </a:t>
            </a:r>
            <a:r>
              <a:rPr lang="en-US" sz="1800" dirty="0" err="1"/>
              <a:t>relevante</a:t>
            </a:r>
            <a:r>
              <a:rPr lang="en-US" sz="1800" dirty="0"/>
              <a:t> </a:t>
            </a:r>
            <a:r>
              <a:rPr lang="en-US" sz="1800" dirty="0" err="1"/>
              <a:t>incorporando</a:t>
            </a:r>
            <a:r>
              <a:rPr lang="en-US" sz="1800" dirty="0"/>
              <a:t> </a:t>
            </a:r>
            <a:r>
              <a:rPr lang="en-US" sz="1800" dirty="0" err="1"/>
              <a:t>armonicamente</a:t>
            </a:r>
            <a:r>
              <a:rPr lang="en-US" sz="1800" dirty="0"/>
              <a:t> </a:t>
            </a:r>
            <a:r>
              <a:rPr lang="en-US" sz="1800" dirty="0" err="1"/>
              <a:t>choques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 y </a:t>
            </a:r>
            <a:r>
              <a:rPr lang="en-US" sz="1800" dirty="0" err="1"/>
              <a:t>negativos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variables que lo </a:t>
            </a:r>
            <a:r>
              <a:rPr lang="en-US" sz="1800" dirty="0" err="1"/>
              <a:t>influyen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Los </a:t>
            </a:r>
            <a:r>
              <a:rPr lang="en-US" sz="1800" dirty="0" err="1"/>
              <a:t>resultados</a:t>
            </a:r>
            <a:r>
              <a:rPr lang="en-US" sz="1800" dirty="0"/>
              <a:t> que se </a:t>
            </a:r>
            <a:r>
              <a:rPr lang="en-US" sz="1800" dirty="0" err="1"/>
              <a:t>esperan</a:t>
            </a:r>
            <a:r>
              <a:rPr lang="en-US" sz="1800" dirty="0"/>
              <a:t> de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ejercio</a:t>
            </a:r>
            <a:r>
              <a:rPr lang="en-US" sz="1800" dirty="0"/>
              <a:t> son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esccenarios</a:t>
            </a:r>
            <a:r>
              <a:rPr lang="en-US" sz="1800" dirty="0"/>
              <a:t> (</a:t>
            </a:r>
            <a:r>
              <a:rPr lang="en-US" sz="1800" dirty="0" err="1"/>
              <a:t>pesimista</a:t>
            </a:r>
            <a:r>
              <a:rPr lang="en-US" sz="1800" dirty="0"/>
              <a:t>, </a:t>
            </a:r>
            <a:r>
              <a:rPr lang="en-US" sz="1800" dirty="0" err="1"/>
              <a:t>conservador</a:t>
            </a:r>
            <a:r>
              <a:rPr lang="en-US" sz="1800" dirty="0"/>
              <a:t> y </a:t>
            </a:r>
            <a:r>
              <a:rPr lang="en-US" sz="1800" dirty="0" err="1"/>
              <a:t>optimista</a:t>
            </a:r>
            <a:r>
              <a:rPr lang="en-US" sz="1800" dirty="0"/>
              <a:t>).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uno de </a:t>
            </a:r>
            <a:r>
              <a:rPr lang="en-US" sz="1800" dirty="0" err="1"/>
              <a:t>estos</a:t>
            </a:r>
            <a:r>
              <a:rPr lang="en-US" sz="1800" dirty="0"/>
              <a:t> se </a:t>
            </a:r>
            <a:r>
              <a:rPr lang="en-US" sz="1800" dirty="0" err="1"/>
              <a:t>obtentra</a:t>
            </a:r>
            <a:r>
              <a:rPr lang="en-US" sz="1800" dirty="0"/>
              <a:t> la </a:t>
            </a:r>
            <a:r>
              <a:rPr lang="en-US" sz="1800" dirty="0" err="1"/>
              <a:t>proyeccion</a:t>
            </a:r>
            <a:r>
              <a:rPr lang="en-US" sz="1800" dirty="0"/>
              <a:t> de </a:t>
            </a:r>
            <a:r>
              <a:rPr lang="en-US" sz="1800" dirty="0" err="1"/>
              <a:t>nuestra</a:t>
            </a:r>
            <a:r>
              <a:rPr lang="en-US" sz="1800" dirty="0"/>
              <a:t> variable d </a:t>
            </a:r>
            <a:r>
              <a:rPr lang="en-US" sz="1800" dirty="0" err="1"/>
              <a:t>einteres</a:t>
            </a:r>
            <a:r>
              <a:rPr lang="en-US" sz="1800" dirty="0"/>
              <a:t> junto con una </a:t>
            </a:r>
            <a:r>
              <a:rPr lang="en-US" sz="1800" dirty="0" err="1"/>
              <a:t>cota</a:t>
            </a:r>
            <a:r>
              <a:rPr lang="en-US" sz="1800" dirty="0"/>
              <a:t> maxima y minima (</a:t>
            </a:r>
            <a:r>
              <a:rPr lang="en-US" sz="1800" dirty="0" err="1"/>
              <a:t>variacion</a:t>
            </a:r>
            <a:r>
              <a:rPr lang="en-US" sz="1800" dirty="0"/>
              <a:t>) </a:t>
            </a:r>
            <a:r>
              <a:rPr lang="en-US" sz="1800" dirty="0" err="1"/>
              <a:t>segun</a:t>
            </a:r>
            <a:r>
              <a:rPr lang="en-US" sz="1800" dirty="0"/>
              <a:t> los </a:t>
            </a:r>
            <a:r>
              <a:rPr lang="en-US" sz="1800" dirty="0" err="1"/>
              <a:t>posibles</a:t>
            </a:r>
            <a:r>
              <a:rPr lang="en-US" sz="1800" dirty="0"/>
              <a:t> </a:t>
            </a:r>
            <a:r>
              <a:rPr lang="en-US" sz="1800" dirty="0" err="1"/>
              <a:t>choques</a:t>
            </a:r>
            <a:r>
              <a:rPr lang="en-US" sz="1800" dirty="0"/>
              <a:t> a los que se </a:t>
            </a:r>
            <a:r>
              <a:rPr lang="en-US" sz="1800" dirty="0" err="1"/>
              <a:t>enfrente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</p:txBody>
      </p:sp>
      <p:pic>
        <p:nvPicPr>
          <p:cNvPr id="1026" name="Picture 2" descr="Orthogonalized impulse response function for an (nGDP, C R,B , C F ) VAR model:">
            <a:extLst>
              <a:ext uri="{FF2B5EF4-FFF2-40B4-BE49-F238E27FC236}">
                <a16:creationId xmlns:a16="http://schemas.microsoft.com/office/drawing/2014/main" id="{E2F1637C-999A-4D28-8807-BA208359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2033" y="2135077"/>
            <a:ext cx="5408330" cy="39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E45129-C2CD-4A25-A35C-12428531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850"/>
          </a:xfrm>
        </p:spPr>
        <p:txBody>
          <a:bodyPr/>
          <a:lstStyle/>
          <a:p>
            <a:r>
              <a:rPr lang="en-US" dirty="0"/>
              <a:t>Fuentes de </a:t>
            </a:r>
            <a:r>
              <a:rPr lang="en-US" dirty="0" err="1"/>
              <a:t>Informacion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2DCB1-46AA-4C3E-9520-21FEAF94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650"/>
            <a:ext cx="9601200" cy="4476750"/>
          </a:xfrm>
        </p:spPr>
        <p:txBody>
          <a:bodyPr>
            <a:noAutofit/>
          </a:bodyPr>
          <a:lstStyle/>
          <a:p>
            <a:endParaRPr lang="en-US" sz="1700" dirty="0"/>
          </a:p>
          <a:p>
            <a:r>
              <a:rPr lang="en-US" sz="1700" dirty="0" err="1"/>
              <a:t>Aunque</a:t>
            </a:r>
            <a:r>
              <a:rPr lang="en-US" sz="1700" dirty="0"/>
              <a:t> los </a:t>
            </a:r>
            <a:r>
              <a:rPr lang="en-US" sz="1700" dirty="0" err="1"/>
              <a:t>casos</a:t>
            </a:r>
            <a:r>
              <a:rPr lang="en-US" sz="1700" dirty="0"/>
              <a:t> Norte – Sur y Sur – Norte </a:t>
            </a:r>
            <a:r>
              <a:rPr lang="en-US" sz="1700" dirty="0" err="1"/>
              <a:t>deben</a:t>
            </a:r>
            <a:r>
              <a:rPr lang="en-US" sz="1700" dirty="0"/>
              <a:t> de ser </a:t>
            </a:r>
            <a:r>
              <a:rPr lang="en-US" sz="1700" dirty="0" err="1"/>
              <a:t>tratados</a:t>
            </a:r>
            <a:r>
              <a:rPr lang="en-US" sz="1700" dirty="0"/>
              <a:t> de </a:t>
            </a:r>
            <a:r>
              <a:rPr lang="en-US" sz="1700" dirty="0" err="1"/>
              <a:t>manera</a:t>
            </a:r>
            <a:r>
              <a:rPr lang="en-US" sz="1700" dirty="0"/>
              <a:t> </a:t>
            </a:r>
            <a:r>
              <a:rPr lang="en-US" sz="1700" dirty="0" err="1"/>
              <a:t>independiente</a:t>
            </a:r>
            <a:r>
              <a:rPr lang="en-US" sz="1700" dirty="0"/>
              <a:t>, </a:t>
            </a:r>
            <a:r>
              <a:rPr lang="en-US" sz="1700" dirty="0" err="1"/>
              <a:t>esto</a:t>
            </a:r>
            <a:r>
              <a:rPr lang="en-US" sz="1700" dirty="0"/>
              <a:t> no </a:t>
            </a:r>
            <a:r>
              <a:rPr lang="en-US" sz="1700" dirty="0" err="1"/>
              <a:t>implica</a:t>
            </a:r>
            <a:r>
              <a:rPr lang="en-US" sz="1700" dirty="0"/>
              <a:t> </a:t>
            </a:r>
            <a:r>
              <a:rPr lang="en-US" sz="1700" dirty="0" err="1"/>
              <a:t>ncesariamente</a:t>
            </a:r>
            <a:r>
              <a:rPr lang="en-US" sz="1700" dirty="0"/>
              <a:t> que las </a:t>
            </a:r>
            <a:r>
              <a:rPr lang="en-US" sz="1700" dirty="0" err="1"/>
              <a:t>fuentes</a:t>
            </a:r>
            <a:r>
              <a:rPr lang="en-US" sz="1700" dirty="0"/>
              <a:t> de </a:t>
            </a:r>
            <a:r>
              <a:rPr lang="en-US" sz="1700" dirty="0" err="1"/>
              <a:t>informacion</a:t>
            </a:r>
            <a:r>
              <a:rPr lang="en-US" sz="1700" dirty="0"/>
              <a:t> </a:t>
            </a:r>
            <a:r>
              <a:rPr lang="en-US" sz="1700" dirty="0" err="1"/>
              <a:t>utilizada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el </a:t>
            </a:r>
            <a:r>
              <a:rPr lang="en-US" sz="1700" dirty="0" err="1"/>
              <a:t>analisis</a:t>
            </a:r>
            <a:r>
              <a:rPr lang="en-US" sz="1700" dirty="0"/>
              <a:t> </a:t>
            </a:r>
            <a:r>
              <a:rPr lang="en-US" sz="1700" dirty="0" err="1"/>
              <a:t>sean</a:t>
            </a:r>
            <a:r>
              <a:rPr lang="en-US" sz="1700" dirty="0"/>
              <a:t> por complete </a:t>
            </a:r>
            <a:r>
              <a:rPr lang="en-US" sz="1700" dirty="0" err="1"/>
              <a:t>diferentes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. La </a:t>
            </a:r>
            <a:r>
              <a:rPr lang="en-US" sz="1700" dirty="0" err="1"/>
              <a:t>estrecha</a:t>
            </a:r>
            <a:r>
              <a:rPr lang="en-US" sz="1700" dirty="0"/>
              <a:t> </a:t>
            </a:r>
            <a:r>
              <a:rPr lang="en-US" sz="1700" dirty="0" err="1"/>
              <a:t>conexion</a:t>
            </a:r>
            <a:r>
              <a:rPr lang="en-US" sz="1700" dirty="0"/>
              <a:t> que </a:t>
            </a:r>
            <a:r>
              <a:rPr lang="en-US" sz="1700" dirty="0" err="1"/>
              <a:t>existe</a:t>
            </a:r>
            <a:r>
              <a:rPr lang="en-US" sz="1700" dirty="0"/>
              <a:t> entre </a:t>
            </a:r>
            <a:r>
              <a:rPr lang="en-US" sz="1700" dirty="0" err="1"/>
              <a:t>Estados</a:t>
            </a:r>
            <a:r>
              <a:rPr lang="en-US" sz="1700" dirty="0"/>
              <a:t> Unidos y Mexico (</a:t>
            </a:r>
            <a:r>
              <a:rPr lang="en-US" sz="1700" dirty="0" err="1"/>
              <a:t>especialmente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Tijuana) </a:t>
            </a:r>
            <a:r>
              <a:rPr lang="en-US" sz="1700" dirty="0" err="1"/>
              <a:t>hacen</a:t>
            </a:r>
            <a:r>
              <a:rPr lang="en-US" sz="1700" dirty="0"/>
              <a:t> que las variables </a:t>
            </a:r>
            <a:r>
              <a:rPr lang="en-US" sz="1700" dirty="0" err="1"/>
              <a:t>relevantes</a:t>
            </a:r>
            <a:r>
              <a:rPr lang="en-US" sz="1700" dirty="0"/>
              <a:t> </a:t>
            </a:r>
            <a:r>
              <a:rPr lang="en-US" sz="1700" dirty="0" err="1"/>
              <a:t>aporten</a:t>
            </a:r>
            <a:r>
              <a:rPr lang="en-US" sz="1700" dirty="0"/>
              <a:t> </a:t>
            </a:r>
            <a:r>
              <a:rPr lang="en-US" sz="1700" dirty="0" err="1"/>
              <a:t>informacion</a:t>
            </a:r>
            <a:r>
              <a:rPr lang="en-US" sz="1700" dirty="0"/>
              <a:t> </a:t>
            </a:r>
            <a:r>
              <a:rPr lang="en-US" sz="1700" dirty="0" err="1"/>
              <a:t>valiosa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planteamiento</a:t>
            </a:r>
            <a:r>
              <a:rPr lang="en-US" sz="1700" dirty="0"/>
              <a:t>.</a:t>
            </a:r>
          </a:p>
          <a:p>
            <a:pPr marL="747713" indent="-342900">
              <a:buFont typeface="+mj-lt"/>
              <a:buAutoNum type="arabicParenR"/>
            </a:pPr>
            <a:r>
              <a:rPr lang="en-US" sz="1700" dirty="0" err="1"/>
              <a:t>Macroeconomicas</a:t>
            </a:r>
            <a:r>
              <a:rPr lang="en-US" sz="1700" dirty="0"/>
              <a:t>: </a:t>
            </a:r>
            <a:r>
              <a:rPr lang="en-US" sz="1700" dirty="0" err="1"/>
              <a:t>Estados</a:t>
            </a:r>
            <a:r>
              <a:rPr lang="en-US" sz="1700" dirty="0"/>
              <a:t> Unidos (</a:t>
            </a:r>
            <a:r>
              <a:rPr lang="en-US" sz="1700" dirty="0" err="1"/>
              <a:t>Ej</a:t>
            </a:r>
            <a:r>
              <a:rPr lang="en-US" sz="1700" dirty="0"/>
              <a:t>. UR, NFP, IR) , Mexico (</a:t>
            </a:r>
            <a:r>
              <a:rPr lang="en-US" sz="1700" dirty="0" err="1"/>
              <a:t>Ej</a:t>
            </a:r>
            <a:r>
              <a:rPr lang="en-US" sz="1700" dirty="0"/>
              <a:t>. INF, TI, PIB), Mercado (</a:t>
            </a:r>
            <a:r>
              <a:rPr lang="en-US" sz="1700" dirty="0" err="1"/>
              <a:t>Ej.DXY</a:t>
            </a:r>
            <a:r>
              <a:rPr lang="en-US" sz="1700" dirty="0"/>
              <a:t>, VIX, IS), COVID-19(</a:t>
            </a:r>
            <a:r>
              <a:rPr lang="en-US" sz="1700" dirty="0" err="1"/>
              <a:t>Ej</a:t>
            </a:r>
            <a:r>
              <a:rPr lang="en-US" sz="1700" dirty="0"/>
              <a:t>. R0,TM, TR)</a:t>
            </a:r>
          </a:p>
          <a:p>
            <a:pPr marL="747713" indent="-342900">
              <a:buFont typeface="+mj-lt"/>
              <a:buAutoNum type="arabicParenR"/>
            </a:pPr>
            <a:r>
              <a:rPr lang="en-US" sz="1700" dirty="0" err="1"/>
              <a:t>Microeconomicas</a:t>
            </a:r>
            <a:r>
              <a:rPr lang="en-US" sz="17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514604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D9D56ADD3B9428E4733EDC7AB7B9C" ma:contentTypeVersion="2" ma:contentTypeDescription="Create a new document." ma:contentTypeScope="" ma:versionID="772eb15ef2d2da5e2d20854c888432c1">
  <xsd:schema xmlns:xsd="http://www.w3.org/2001/XMLSchema" xmlns:xs="http://www.w3.org/2001/XMLSchema" xmlns:p="http://schemas.microsoft.com/office/2006/metadata/properties" xmlns:ns3="3498f79b-9030-49f3-af21-fe534f880dd5" targetNamespace="http://schemas.microsoft.com/office/2006/metadata/properties" ma:root="true" ma:fieldsID="bee2ff7013ebcc0165ade7ba359ef4ca" ns3:_="">
    <xsd:import namespace="3498f79b-9030-49f3-af21-fe534f880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8f79b-9030-49f3-af21-fe534f880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D833C-1C83-482B-901B-3B5AA8078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FF7E2F-FC11-4EC0-9822-B9398598B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71D0F1-BE71-4EBA-94B4-1E6FE6668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8f79b-9030-49f3-af21-fe534f880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COVID-19: ESTIMACION DEL IMPACTO PARA CBX</vt:lpstr>
      <vt:lpstr>Resumen Ejecutivo</vt:lpstr>
      <vt:lpstr>Resumen Ejecutivo</vt:lpstr>
      <vt:lpstr>Fuentes de Informacion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ESTIMACION DEL IMPACTO PARA CBX</dc:title>
  <dc:creator>Domingo Velazquez</dc:creator>
  <cp:lastModifiedBy>Domingo Velazquez</cp:lastModifiedBy>
  <cp:revision>8</cp:revision>
  <dcterms:created xsi:type="dcterms:W3CDTF">2020-03-16T17:00:47Z</dcterms:created>
  <dcterms:modified xsi:type="dcterms:W3CDTF">2020-03-16T18:00:47Z</dcterms:modified>
</cp:coreProperties>
</file>