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67" r:id="rId5"/>
    <p:sldId id="278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8" r:id="rId34"/>
    <p:sldId id="319" r:id="rId35"/>
    <p:sldId id="320" r:id="rId36"/>
    <p:sldId id="321" r:id="rId37"/>
    <p:sldId id="322" r:id="rId38"/>
    <p:sldId id="323" r:id="rId39"/>
    <p:sldId id="317" r:id="rId40"/>
    <p:sldId id="324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25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688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4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46771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15693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02197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271018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70051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12840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51611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60456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07273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92263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5602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268724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14" name="Shape 14"/>
          <p:cNvSpPr/>
          <p:nvPr/>
        </p:nvSpPr>
        <p:spPr>
          <a:xfrm rot="10800000">
            <a:off x="0" y="-49"/>
            <a:ext cx="9144000" cy="35520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Shape 9"/>
          <p:cNvSpPr/>
          <p:nvPr/>
        </p:nvSpPr>
        <p:spPr>
          <a:xfrm rot="10800000">
            <a:off x="0" y="1"/>
            <a:ext cx="9144000" cy="14481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158674" y="498125"/>
            <a:ext cx="5889397" cy="164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Introduction to </a:t>
            </a:r>
            <a:r>
              <a:rPr lang="en" dirty="0" smtClean="0">
                <a:solidFill>
                  <a:schemeClr val="lt1"/>
                </a:solidFill>
              </a:rPr>
              <a:t>Web Development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158675" y="2916125"/>
            <a:ext cx="2325000" cy="4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lt1"/>
                </a:solidFill>
              </a:rPr>
              <a:t>Gil Domingues</a:t>
            </a:r>
            <a:endParaRPr lang="en" sz="1800" dirty="0">
              <a:solidFill>
                <a:schemeClr val="lt1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98" y="3747786"/>
            <a:ext cx="1246874" cy="12468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2" y="4059504"/>
            <a:ext cx="1154513" cy="6234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43" y="3747786"/>
            <a:ext cx="1215775" cy="121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Select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Dropdown boxes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Label</a:t>
            </a:r>
            <a:endParaRPr lang="en" dirty="0" smtClean="0"/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Allows associating a label with a input field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  <p:pic>
        <p:nvPicPr>
          <p:cNvPr id="2050" name="Picture 2" descr="https://i.gyazo.com/6ccc13ce7da78b8810e4fa9995b157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88" y="1575975"/>
            <a:ext cx="3867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8ab86a61a36ca6bc1275c28ed53167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25" y="3188925"/>
            <a:ext cx="37338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Element Display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Elements can be divided into inline and block elements.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Inline elements ocuppy the space they require and don’t force line breaks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Block elements use all the horizontal space by default and force a line break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476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ID’s and Classes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Attributes used to easily identify elements.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ID is an unique identifier of a specific element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Multiple elements can have a common class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4109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Generic Tags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Tags that have no meaning other than provide structure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Span: generic inline tag (mark specific parts of text)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Div: generic block tag (define sections of a website)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24427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Document Type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HTML 5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dirty="0"/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Informs the browser of what HTML version you are using.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Must be the first thing in your document.</a:t>
            </a:r>
          </a:p>
        </p:txBody>
      </p:sp>
      <p:pic>
        <p:nvPicPr>
          <p:cNvPr id="1026" name="Picture 2" descr="https://i.gyazo.com/e2ab088f1a4942b68a953574b4423f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2" y="2346267"/>
            <a:ext cx="19812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Based on two main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1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r>
              <a:rPr lang="en-GB" dirty="0" smtClean="0"/>
              <a:t>Allow the selection of the desired html element(s) to which we want to apply some styles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85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Properties</a:t>
            </a:r>
          </a:p>
          <a:p>
            <a:r>
              <a:rPr lang="en-GB" dirty="0" smtClean="0"/>
              <a:t>Defines which aspect of the selected element will be modified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82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Linking CSS file to HTML</a:t>
            </a:r>
          </a:p>
          <a:p>
            <a:r>
              <a:rPr lang="en-GB" dirty="0" smtClean="0"/>
              <a:t>Inside the head tag</a:t>
            </a:r>
            <a:endParaRPr lang="en-GB" dirty="0"/>
          </a:p>
          <a:p>
            <a:endParaRPr lang="en-GB" sz="1300" dirty="0"/>
          </a:p>
        </p:txBody>
      </p:sp>
      <p:pic>
        <p:nvPicPr>
          <p:cNvPr id="2052" name="Picture 4" descr="https://i.gyazo.com/33741535a30920ea6fcf2ee6fd4634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88" y="2909282"/>
            <a:ext cx="4962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elemento </a:t>
            </a:r>
            <a:r>
              <a:rPr lang="pt-PT" dirty="0" err="1" smtClean="0"/>
              <a:t>type</a:t>
            </a:r>
            <a:r>
              <a:rPr lang="pt-PT" dirty="0" smtClean="0"/>
              <a:t>:	</a:t>
            </a:r>
            <a:r>
              <a:rPr lang="pt-PT" dirty="0" err="1" smtClean="0"/>
              <a:t>element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id:			#id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:		.</a:t>
            </a:r>
            <a:r>
              <a:rPr lang="pt-PT" dirty="0" err="1" smtClean="0"/>
              <a:t>class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Descendants</a:t>
            </a:r>
            <a:r>
              <a:rPr lang="pt-PT" dirty="0" smtClean="0"/>
              <a:t>:		elemento </a:t>
            </a:r>
            <a:r>
              <a:rPr lang="pt-PT" dirty="0" err="1" smtClean="0"/>
              <a:t>descentant_elemento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elements</a:t>
            </a:r>
            <a:r>
              <a:rPr lang="pt-PT" dirty="0" smtClean="0"/>
              <a:t>:		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63900" y="3425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 the menu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Brief Introduction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HTML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CSS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PHP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Javascript and J</a:t>
            </a:r>
            <a:r>
              <a:rPr lang="pt-PT" dirty="0" smtClean="0"/>
              <a:t>q</a:t>
            </a:r>
            <a:r>
              <a:rPr lang="en" dirty="0" smtClean="0"/>
              <a:t>uery Basics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Exercises/Questions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Common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endParaRPr lang="pt-PT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color:			color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Background color:		background-color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 smtClean="0"/>
              <a:t>Width</a:t>
            </a:r>
            <a:r>
              <a:rPr lang="pt-PT" sz="1200" dirty="0" smtClean="0"/>
              <a:t>/</a:t>
            </a:r>
            <a:r>
              <a:rPr lang="pt-PT" sz="1200" dirty="0" err="1" smtClean="0"/>
              <a:t>height</a:t>
            </a:r>
            <a:r>
              <a:rPr lang="pt-PT" sz="1200" dirty="0" smtClean="0"/>
              <a:t>:		</a:t>
            </a:r>
            <a:r>
              <a:rPr lang="pt-PT" sz="1200" dirty="0" err="1" smtClean="0"/>
              <a:t>width</a:t>
            </a:r>
            <a:r>
              <a:rPr lang="pt-PT" sz="1200" dirty="0" smtClean="0"/>
              <a:t>/</a:t>
            </a:r>
            <a:r>
              <a:rPr lang="pt-PT" sz="1200" dirty="0" err="1" smtClean="0"/>
              <a:t>height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family</a:t>
            </a:r>
            <a:r>
              <a:rPr lang="pt-PT" sz="1200" dirty="0" smtClean="0"/>
              <a:t>:		</a:t>
            </a:r>
            <a:r>
              <a:rPr lang="pt-PT" sz="1200" dirty="0" err="1" smtClean="0"/>
              <a:t>font-family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weight</a:t>
            </a:r>
            <a:r>
              <a:rPr lang="pt-PT" sz="1200" dirty="0" smtClean="0"/>
              <a:t>:		</a:t>
            </a:r>
            <a:r>
              <a:rPr lang="pt-PT" sz="1200" dirty="0" err="1" smtClean="0"/>
              <a:t>font-weight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size</a:t>
            </a:r>
            <a:r>
              <a:rPr lang="pt-PT" sz="1200" dirty="0" smtClean="0"/>
              <a:t>:			</a:t>
            </a:r>
            <a:r>
              <a:rPr lang="pt-PT" sz="1200" dirty="0" err="1" smtClean="0"/>
              <a:t>font-size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style</a:t>
            </a:r>
            <a:r>
              <a:rPr lang="pt-PT" sz="1200" dirty="0" smtClean="0"/>
              <a:t>:			</a:t>
            </a:r>
            <a:r>
              <a:rPr lang="pt-PT" sz="1200" dirty="0" err="1" smtClean="0"/>
              <a:t>font-style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Horizontal </a:t>
            </a:r>
            <a:r>
              <a:rPr lang="pt-PT" sz="1200" dirty="0" err="1" smtClean="0"/>
              <a:t>text</a:t>
            </a:r>
            <a:r>
              <a:rPr lang="pt-PT" sz="1200" dirty="0" smtClean="0"/>
              <a:t> </a:t>
            </a:r>
            <a:r>
              <a:rPr lang="pt-PT" sz="1200" dirty="0" err="1" smtClean="0"/>
              <a:t>alignment</a:t>
            </a:r>
            <a:r>
              <a:rPr lang="pt-PT" sz="1200" dirty="0" smtClean="0"/>
              <a:t>:	</a:t>
            </a:r>
            <a:r>
              <a:rPr lang="pt-PT" sz="1200" dirty="0" err="1" smtClean="0"/>
              <a:t>text-align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Display property:		display		Values: inline, block, inline-block and none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Margin:			margin(-[</a:t>
            </a:r>
            <a:r>
              <a:rPr lang="en-GB" sz="1200" dirty="0" err="1" smtClean="0"/>
              <a:t>top|bottom|left|right</a:t>
            </a:r>
            <a:r>
              <a:rPr lang="en-GB" sz="1200" dirty="0" smtClean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Padding:			padding</a:t>
            </a:r>
            <a:r>
              <a:rPr lang="en-GB" sz="1200" dirty="0"/>
              <a:t>(-[</a:t>
            </a:r>
            <a:r>
              <a:rPr lang="en-GB" sz="1200" dirty="0" err="1"/>
              <a:t>top|bottom|left|right</a:t>
            </a:r>
            <a:r>
              <a:rPr lang="en-GB" sz="1200" dirty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Border:			border</a:t>
            </a:r>
            <a:r>
              <a:rPr lang="en-GB" sz="1200" dirty="0"/>
              <a:t>(-[</a:t>
            </a:r>
            <a:r>
              <a:rPr lang="en-GB" sz="1200" dirty="0" err="1"/>
              <a:t>top|bottom|left|right</a:t>
            </a:r>
            <a:r>
              <a:rPr lang="en-GB" sz="1200" dirty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Border (style/width/</a:t>
            </a:r>
            <a:r>
              <a:rPr lang="en-GB" sz="1200" dirty="0" err="1" smtClean="0"/>
              <a:t>color</a:t>
            </a:r>
            <a:r>
              <a:rPr lang="en-GB" sz="1200" dirty="0" smtClean="0"/>
              <a:t>):	border-(</a:t>
            </a:r>
            <a:r>
              <a:rPr lang="en-GB" sz="1200" dirty="0" err="1" smtClean="0"/>
              <a:t>style|width|color</a:t>
            </a:r>
            <a:r>
              <a:rPr lang="en-GB" sz="1200" dirty="0" smtClean="0"/>
              <a:t>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Position:			position		Values: static, relative, absolute and fixed.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1364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39025" y="1575975"/>
            <a:ext cx="5435269" cy="2179313"/>
          </a:xfrm>
        </p:spPr>
        <p:txBody>
          <a:bodyPr/>
          <a:lstStyle/>
          <a:p>
            <a:r>
              <a:rPr lang="en-GB" b="1" dirty="0" smtClean="0"/>
              <a:t>Margin, padding and border</a:t>
            </a:r>
          </a:p>
          <a:p>
            <a:endParaRPr lang="pt-PT" b="1" dirty="0"/>
          </a:p>
        </p:txBody>
      </p:sp>
      <p:pic>
        <p:nvPicPr>
          <p:cNvPr id="1026" name="Picture 2" descr="https://i.gyazo.com/60453fd9faf937679fc37e59a8671a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40" y="2074087"/>
            <a:ext cx="3511912" cy="28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block</a:t>
            </a:r>
            <a:r>
              <a:rPr lang="pt-PT" dirty="0" smtClean="0"/>
              <a:t> </a:t>
            </a:r>
            <a:r>
              <a:rPr lang="pt-PT" dirty="0" err="1" smtClean="0"/>
              <a:t>delimiters</a:t>
            </a:r>
            <a:r>
              <a:rPr lang="pt-PT" dirty="0" smtClean="0"/>
              <a:t>		&lt;?</a:t>
            </a:r>
            <a:r>
              <a:rPr lang="pt-PT" dirty="0" err="1" smtClean="0"/>
              <a:t>php</a:t>
            </a:r>
            <a:r>
              <a:rPr lang="pt-PT" dirty="0" smtClean="0"/>
              <a:t> ………. ?&gt;</a:t>
            </a:r>
          </a:p>
          <a:p>
            <a:endParaRPr lang="pt-PT" dirty="0" smtClean="0"/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i="1" dirty="0" err="1" smtClean="0"/>
              <a:t>php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block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interpreted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output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printed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026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Echo</a:t>
            </a:r>
          </a:p>
          <a:p>
            <a:endParaRPr lang="en-GB" b="1" dirty="0" smtClean="0"/>
          </a:p>
          <a:p>
            <a:r>
              <a:rPr lang="en-GB" dirty="0" smtClean="0"/>
              <a:t>Echo is a language construct that prints strings</a:t>
            </a:r>
          </a:p>
          <a:p>
            <a:endParaRPr lang="en-GB" dirty="0" smtClean="0"/>
          </a:p>
          <a:p>
            <a:r>
              <a:rPr lang="en-GB" dirty="0" smtClean="0"/>
              <a:t>Short version of a delimiter for echo		&lt;?=‘Hello World’?&gt;</a:t>
            </a:r>
          </a:p>
          <a:p>
            <a:endParaRPr lang="en-GB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892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Variables</a:t>
            </a:r>
          </a:p>
          <a:p>
            <a:r>
              <a:rPr lang="en-GB" dirty="0" smtClean="0"/>
              <a:t>Variables in </a:t>
            </a:r>
            <a:r>
              <a:rPr lang="en-GB" i="1" dirty="0" err="1" smtClean="0"/>
              <a:t>php</a:t>
            </a:r>
            <a:r>
              <a:rPr lang="en-GB" dirty="0" smtClean="0"/>
              <a:t> are represented by a dollar sign followed by the name of the variable</a:t>
            </a:r>
          </a:p>
          <a:p>
            <a:endParaRPr lang="en-GB" dirty="0" smtClean="0"/>
          </a:p>
          <a:p>
            <a:r>
              <a:rPr lang="en-GB" dirty="0" smtClean="0"/>
              <a:t>A variable type is defined by the context in which the variable is used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41" y="2692738"/>
            <a:ext cx="1314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Assignment</a:t>
            </a:r>
          </a:p>
          <a:p>
            <a:r>
              <a:rPr lang="en-GB" dirty="0" smtClean="0"/>
              <a:t>The type of </a:t>
            </a:r>
            <a:r>
              <a:rPr lang="en-GB" dirty="0" smtClean="0"/>
              <a:t>a variable </a:t>
            </a:r>
            <a:r>
              <a:rPr lang="en-GB" dirty="0" smtClean="0"/>
              <a:t>changes with the type of value attributed to it</a:t>
            </a:r>
          </a:p>
          <a:p>
            <a:r>
              <a:rPr lang="en-GB" dirty="0" smtClean="0"/>
              <a:t>Assignment is done by value unless the &amp; sign is used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04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Control structures</a:t>
            </a:r>
          </a:p>
          <a:p>
            <a:endParaRPr lang="en-GB" b="1" dirty="0" smtClean="0"/>
          </a:p>
          <a:p>
            <a:r>
              <a:rPr lang="en-GB" i="1" dirty="0" err="1" smtClean="0"/>
              <a:t>Php</a:t>
            </a:r>
            <a:r>
              <a:rPr lang="en-GB" i="1" dirty="0" smtClean="0"/>
              <a:t> </a:t>
            </a:r>
            <a:r>
              <a:rPr lang="en-GB" dirty="0" smtClean="0"/>
              <a:t>has the common control structures: </a:t>
            </a:r>
            <a:r>
              <a:rPr lang="en-GB" i="1" dirty="0" smtClean="0"/>
              <a:t>while loops, for loops, </a:t>
            </a:r>
            <a:r>
              <a:rPr lang="en-GB" i="1" dirty="0" err="1" smtClean="0"/>
              <a:t>if..else</a:t>
            </a:r>
            <a:r>
              <a:rPr lang="en-GB" i="1" dirty="0" smtClean="0"/>
              <a:t>, break, continue, switch, die/exit.</a:t>
            </a:r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83709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Loose and Strict comparators</a:t>
            </a:r>
          </a:p>
          <a:p>
            <a:r>
              <a:rPr lang="en-GB" dirty="0" smtClean="0"/>
              <a:t>Loose comparator	$a == $b</a:t>
            </a:r>
          </a:p>
          <a:p>
            <a:r>
              <a:rPr lang="en-GB" dirty="0" smtClean="0"/>
              <a:t>Strict comparator		$a === $b</a:t>
            </a:r>
          </a:p>
          <a:p>
            <a:r>
              <a:rPr lang="en-GB" dirty="0" smtClean="0"/>
              <a:t>A loose comparator casts one of the variables to the type of the other in order to compare them</a:t>
            </a:r>
          </a:p>
          <a:p>
            <a:r>
              <a:rPr lang="en-GB" dirty="0" smtClean="0"/>
              <a:t>A strict comparator takes into account the variable type. Therefore, a strict comparison is only true if the variables are equal and of the same type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027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String concatenation</a:t>
            </a:r>
          </a:p>
          <a:p>
            <a:r>
              <a:rPr lang="pt-PT" dirty="0" err="1" smtClean="0"/>
              <a:t>echo</a:t>
            </a:r>
            <a:r>
              <a:rPr lang="pt-PT" dirty="0" smtClean="0"/>
              <a:t> $</a:t>
            </a:r>
            <a:r>
              <a:rPr lang="pt-PT" dirty="0" err="1" smtClean="0"/>
              <a:t>stringOne</a:t>
            </a:r>
            <a:r>
              <a:rPr lang="pt-PT" dirty="0" smtClean="0"/>
              <a:t> . $</a:t>
            </a:r>
            <a:r>
              <a:rPr lang="pt-PT" dirty="0" err="1" smtClean="0"/>
              <a:t>stringTwo</a:t>
            </a:r>
            <a:endParaRPr lang="pt-PT" dirty="0" smtClean="0"/>
          </a:p>
          <a:p>
            <a:r>
              <a:rPr lang="pt-PT" dirty="0" err="1" smtClean="0"/>
              <a:t>Attention</a:t>
            </a:r>
            <a:r>
              <a:rPr lang="pt-PT" dirty="0" smtClean="0"/>
              <a:t>: in </a:t>
            </a:r>
            <a:r>
              <a:rPr lang="pt-PT" i="1" dirty="0" err="1" smtClean="0"/>
              <a:t>php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‘+’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reserved</a:t>
            </a:r>
            <a:r>
              <a:rPr lang="pt-PT" dirty="0" smtClean="0"/>
              <a:t> for </a:t>
            </a:r>
            <a:r>
              <a:rPr lang="pt-PT" dirty="0" err="1" smtClean="0"/>
              <a:t>arithmetic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endParaRPr lang="pt-PT" dirty="0" smtClean="0"/>
          </a:p>
          <a:p>
            <a:r>
              <a:rPr lang="en-GB" b="1" dirty="0" smtClean="0"/>
              <a:t>Other string functions</a:t>
            </a:r>
          </a:p>
          <a:p>
            <a:r>
              <a:rPr lang="en-GB" i="1" dirty="0" err="1" smtClean="0"/>
              <a:t>strlen</a:t>
            </a:r>
            <a:r>
              <a:rPr lang="en-GB" i="1" dirty="0" smtClean="0"/>
              <a:t>(), strops(), </a:t>
            </a:r>
            <a:r>
              <a:rPr lang="en-GB" i="1" dirty="0" err="1" smtClean="0"/>
              <a:t>substr</a:t>
            </a:r>
            <a:r>
              <a:rPr lang="en-GB" i="1" dirty="0" smtClean="0"/>
              <a:t>(), </a:t>
            </a:r>
            <a:r>
              <a:rPr lang="en-GB" i="1" dirty="0" err="1" smtClean="0"/>
              <a:t>str_replace</a:t>
            </a:r>
            <a:r>
              <a:rPr lang="en-GB" i="1" dirty="0" smtClean="0"/>
              <a:t>(), explode(), implode(),</a:t>
            </a:r>
          </a:p>
        </p:txBody>
      </p:sp>
    </p:spTree>
    <p:extLst>
      <p:ext uri="{BB962C8B-B14F-4D97-AF65-F5344CB8AC3E}">
        <p14:creationId xmlns:p14="http://schemas.microsoft.com/office/powerpoint/2010/main" val="213546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	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Arrays</a:t>
            </a:r>
          </a:p>
          <a:p>
            <a:r>
              <a:rPr lang="en-GB" dirty="0" smtClean="0"/>
              <a:t>Array is an ordered map organized as an ordered collection of key-value pairs</a:t>
            </a:r>
          </a:p>
          <a:p>
            <a:r>
              <a:rPr lang="en-GB" dirty="0" smtClean="0"/>
              <a:t>Keys can be either strings or integers, and an array can hold multiple types of data</a:t>
            </a:r>
          </a:p>
          <a:p>
            <a:endParaRPr lang="en-GB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6" y="3182625"/>
            <a:ext cx="5953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HTML is composed of a tree of HTML elements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Elements can contain other elements or text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HTML elements are defined by tags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Elements can have attributes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 tag starts with a &lt; and ends with a &gt; and always contains a name. 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Some tags come in pairs, an opening tag and a closing tag.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&lt;html&gt; content &lt;/html&gt;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Cycling arrays</a:t>
            </a:r>
          </a:p>
          <a:p>
            <a:r>
              <a:rPr lang="en-GB" dirty="0" smtClean="0"/>
              <a:t>As arrays may not have sequential keys, we can use the following construct to cycle through them: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 err="1" smtClean="0"/>
              <a:t>foreach</a:t>
            </a:r>
            <a:r>
              <a:rPr lang="en-GB" dirty="0" smtClean="0"/>
              <a:t>( $array as $value){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/>
              <a:t>	</a:t>
            </a:r>
            <a:r>
              <a:rPr lang="en-GB" dirty="0" smtClean="0"/>
              <a:t>echo $value;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61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 functions</a:t>
            </a:r>
          </a:p>
          <a:p>
            <a:r>
              <a:rPr lang="en-GB" i="1" dirty="0" err="1" smtClean="0"/>
              <a:t>in_array</a:t>
            </a:r>
            <a:r>
              <a:rPr lang="en-GB" i="1" dirty="0" smtClean="0"/>
              <a:t>(), </a:t>
            </a:r>
            <a:r>
              <a:rPr lang="en-GB" i="1" dirty="0" err="1" smtClean="0"/>
              <a:t>array_search</a:t>
            </a:r>
            <a:r>
              <a:rPr lang="en-GB" i="1" dirty="0" smtClean="0"/>
              <a:t>(), </a:t>
            </a:r>
            <a:r>
              <a:rPr lang="en-GB" i="1" dirty="0" err="1" smtClean="0"/>
              <a:t>array_key_exists</a:t>
            </a:r>
            <a:r>
              <a:rPr lang="en-GB" i="1" dirty="0" smtClean="0"/>
              <a:t>(), </a:t>
            </a:r>
            <a:r>
              <a:rPr lang="en-GB" i="1" dirty="0" err="1" smtClean="0"/>
              <a:t>asort</a:t>
            </a:r>
            <a:r>
              <a:rPr lang="en-GB" i="1" dirty="0" smtClean="0"/>
              <a:t>(), </a:t>
            </a:r>
            <a:r>
              <a:rPr lang="en-GB" i="1" dirty="0" err="1" smtClean="0"/>
              <a:t>ksort</a:t>
            </a:r>
            <a:r>
              <a:rPr lang="en-GB" i="1" dirty="0" smtClean="0"/>
              <a:t>(), shuffle(), </a:t>
            </a:r>
            <a:r>
              <a:rPr lang="en-GB" i="1" dirty="0" err="1" smtClean="0"/>
              <a:t>array_rand</a:t>
            </a:r>
            <a:r>
              <a:rPr lang="en-GB" i="1" dirty="0" smtClean="0"/>
              <a:t>(), list()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93078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Functions</a:t>
            </a:r>
          </a:p>
          <a:p>
            <a:r>
              <a:rPr lang="en-GB" dirty="0" smtClean="0"/>
              <a:t>Functions in PHP accept default values in their definition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/>
              <a:t>Functions can receive arguments by value or by reference (preceded with a &amp;)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 smtClean="0"/>
              <a:t>To use a global variable inside a function we have to declare it as global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6" y="2526136"/>
            <a:ext cx="2924175" cy="219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76" y="3548873"/>
            <a:ext cx="1981200" cy="209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76" y="4264712"/>
            <a:ext cx="1058457" cy="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Classes</a:t>
            </a:r>
          </a:p>
          <a:p>
            <a:r>
              <a:rPr lang="en-GB" dirty="0" smtClean="0"/>
              <a:t>PHP supports the creation of classes since version 5</a:t>
            </a:r>
          </a:p>
          <a:p>
            <a:r>
              <a:rPr lang="en-GB" dirty="0" smtClean="0"/>
              <a:t>A class can have properties and methods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25" y="2896875"/>
            <a:ext cx="400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Exceptions and handling them</a:t>
            </a:r>
          </a:p>
          <a:p>
            <a:r>
              <a:rPr lang="en-GB" dirty="0" smtClean="0"/>
              <a:t>To handle a possible exception, one must use a try/catch set of blocks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" y="2784440"/>
            <a:ext cx="3762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4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Databases</a:t>
            </a:r>
          </a:p>
          <a:p>
            <a:r>
              <a:rPr lang="en-GB" dirty="0" smtClean="0"/>
              <a:t>PHP data objects (PDO) is an interface used to access databases.</a:t>
            </a:r>
          </a:p>
          <a:p>
            <a:r>
              <a:rPr lang="en-GB" b="1" dirty="0" smtClean="0"/>
              <a:t>Connection</a:t>
            </a:r>
          </a:p>
          <a:p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4" y="3284175"/>
            <a:ext cx="6477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Databases</a:t>
            </a:r>
            <a:r>
              <a:rPr lang="en-GB" dirty="0" smtClean="0"/>
              <a:t> – Prepared statements</a:t>
            </a:r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Fetching Results</a:t>
            </a:r>
          </a:p>
          <a:p>
            <a:r>
              <a:rPr lang="en-GB" dirty="0" smtClean="0"/>
              <a:t>fetch function returns one row at a time</a:t>
            </a:r>
          </a:p>
          <a:p>
            <a:r>
              <a:rPr lang="en-GB" dirty="0" err="1" smtClean="0"/>
              <a:t>fetch_all</a:t>
            </a:r>
            <a:r>
              <a:rPr lang="en-GB" dirty="0" smtClean="0"/>
              <a:t> function returns an array of rows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0" y="2023430"/>
            <a:ext cx="4829175" cy="1095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2" y="3841277"/>
            <a:ext cx="1743075" cy="142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4277574"/>
            <a:ext cx="22574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0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HTTP Parameters</a:t>
            </a:r>
          </a:p>
          <a:p>
            <a:r>
              <a:rPr lang="en-GB" dirty="0" smtClean="0"/>
              <a:t>$_GET is an associative array of variables passed to the current script via the URL parameters</a:t>
            </a:r>
          </a:p>
          <a:p>
            <a:r>
              <a:rPr lang="en-GB" dirty="0" smtClean="0"/>
              <a:t>$_POST is an associative array of variables passed to the current script via HTTP Header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56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Sessions</a:t>
            </a:r>
          </a:p>
          <a:p>
            <a:r>
              <a:rPr lang="en-GB" dirty="0" smtClean="0"/>
              <a:t>Sessions can be started by using the following function (note: this function must be called before any output from your script)</a:t>
            </a:r>
          </a:p>
          <a:p>
            <a:endParaRPr lang="en-GB" dirty="0"/>
          </a:p>
          <a:p>
            <a:r>
              <a:rPr lang="en-GB" dirty="0" smtClean="0"/>
              <a:t>The special $_SESSION variable is an associative array containing session variables available to the current script</a:t>
            </a:r>
          </a:p>
          <a:p>
            <a:r>
              <a:rPr lang="en-GB" dirty="0" smtClean="0"/>
              <a:t>Sessions can also be destroyed to clear any information stored in the $_SESSION variable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007950"/>
            <a:ext cx="22574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72" y="4744725"/>
            <a:ext cx="2495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Includes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include</a:t>
            </a:r>
            <a:r>
              <a:rPr lang="en-GB" dirty="0" smtClean="0"/>
              <a:t> statement includes and evaluates a given file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required</a:t>
            </a:r>
            <a:r>
              <a:rPr lang="en-GB" dirty="0" smtClean="0"/>
              <a:t> statement is identical to </a:t>
            </a:r>
            <a:r>
              <a:rPr lang="en-GB" b="1" dirty="0" smtClean="0"/>
              <a:t>include</a:t>
            </a:r>
            <a:r>
              <a:rPr lang="en-GB" dirty="0" smtClean="0"/>
              <a:t> but in case of failure it will produce a fatal error</a:t>
            </a:r>
          </a:p>
          <a:p>
            <a:r>
              <a:rPr lang="en-GB" dirty="0" smtClean="0"/>
              <a:t>The </a:t>
            </a:r>
            <a:r>
              <a:rPr lang="en-GB" b="1" dirty="0" err="1" smtClean="0"/>
              <a:t>include_once</a:t>
            </a:r>
            <a:r>
              <a:rPr lang="en-GB" b="1" dirty="0" smtClean="0"/>
              <a:t> </a:t>
            </a:r>
            <a:r>
              <a:rPr lang="en-GB" dirty="0" smtClean="0"/>
              <a:t>statement is identical to </a:t>
            </a:r>
            <a:r>
              <a:rPr lang="en-GB" b="1" dirty="0" smtClean="0"/>
              <a:t>include </a:t>
            </a:r>
            <a:r>
              <a:rPr lang="en-GB" dirty="0" smtClean="0"/>
              <a:t>but PHP will check if the file has already been included</a:t>
            </a:r>
          </a:p>
          <a:p>
            <a:r>
              <a:rPr lang="en-GB" dirty="0"/>
              <a:t>The </a:t>
            </a:r>
            <a:r>
              <a:rPr lang="en-GB" b="1" dirty="0" err="1" smtClean="0"/>
              <a:t>require_once</a:t>
            </a:r>
            <a:r>
              <a:rPr lang="en-GB" b="1" dirty="0" smtClean="0"/>
              <a:t> </a:t>
            </a:r>
            <a:r>
              <a:rPr lang="en-GB" dirty="0"/>
              <a:t>statement is identical to </a:t>
            </a:r>
            <a:r>
              <a:rPr lang="en-GB" b="1" dirty="0" smtClean="0"/>
              <a:t>require </a:t>
            </a:r>
            <a:r>
              <a:rPr lang="en-GB" dirty="0" smtClean="0"/>
              <a:t>but </a:t>
            </a:r>
            <a:r>
              <a:rPr lang="en-GB" dirty="0"/>
              <a:t>PHP will check if the file has already been included</a:t>
            </a:r>
          </a:p>
          <a:p>
            <a:endParaRPr lang="en-GB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729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HTML elements can have children. Those elements have an opening and an ending tag.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8" y="2156840"/>
            <a:ext cx="4607739" cy="27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8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JSON</a:t>
            </a:r>
          </a:p>
          <a:p>
            <a:r>
              <a:rPr lang="en-GB" dirty="0" smtClean="0"/>
              <a:t>There are functions to encode and decode </a:t>
            </a:r>
            <a:r>
              <a:rPr lang="en-GB" dirty="0" err="1" smtClean="0"/>
              <a:t>json</a:t>
            </a:r>
            <a:r>
              <a:rPr lang="en-GB" dirty="0" smtClean="0"/>
              <a:t> easily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96" y="3084150"/>
            <a:ext cx="4667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5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Variables</a:t>
            </a:r>
          </a:p>
          <a:p>
            <a:r>
              <a:rPr lang="en-GB" dirty="0" smtClean="0"/>
              <a:t>Loosely typed language, every variable is declared as a </a:t>
            </a:r>
            <a:r>
              <a:rPr lang="en-GB" i="1" dirty="0" err="1" smtClean="0"/>
              <a:t>var</a:t>
            </a:r>
            <a:r>
              <a:rPr lang="en-GB" i="1" dirty="0" smtClean="0"/>
              <a:t>, </a:t>
            </a:r>
            <a:r>
              <a:rPr lang="en-GB" dirty="0" smtClean="0"/>
              <a:t>not as the type of variable it is.</a:t>
            </a:r>
          </a:p>
          <a:p>
            <a:endParaRPr lang="pt-PT" dirty="0"/>
          </a:p>
        </p:txBody>
      </p:sp>
      <p:pic>
        <p:nvPicPr>
          <p:cNvPr id="3074" name="Picture 2" descr="https://i.gyazo.com/1a8a6ffdd8ee19c2239b858e0f8e96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9" y="3443779"/>
            <a:ext cx="21812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4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Control Structures</a:t>
            </a:r>
          </a:p>
          <a:p>
            <a:endParaRPr lang="pt-PT" dirty="0"/>
          </a:p>
        </p:txBody>
      </p:sp>
      <p:pic>
        <p:nvPicPr>
          <p:cNvPr id="2052" name="Picture 4" descr="https://i.gyazo.com/9163ed5981b13e8b3321550ffa78be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" y="2636472"/>
            <a:ext cx="26384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a045d6e53152ada9563af583f72fe2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25" y="1736358"/>
            <a:ext cx="285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.gyazo.com/0598a17e8f7612fc21e4e11565e9bc0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16" y="1665709"/>
            <a:ext cx="2933683" cy="32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7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Functions</a:t>
            </a:r>
            <a:endParaRPr lang="pt-PT" b="1" dirty="0"/>
          </a:p>
        </p:txBody>
      </p:sp>
      <p:pic>
        <p:nvPicPr>
          <p:cNvPr id="4098" name="Picture 2" descr="https://i.gyazo.com/580107c9fe5fac24cdb42559b63bea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78" y="2750774"/>
            <a:ext cx="32861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09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Objects</a:t>
            </a:r>
          </a:p>
          <a:p>
            <a:r>
              <a:rPr lang="en-GB" dirty="0" smtClean="0"/>
              <a:t>Objects are a collection of </a:t>
            </a:r>
            <a:r>
              <a:rPr lang="en-GB" i="1" dirty="0" smtClean="0"/>
              <a:t>properties</a:t>
            </a:r>
          </a:p>
          <a:p>
            <a:r>
              <a:rPr lang="en-GB" smtClean="0"/>
              <a:t>A </a:t>
            </a:r>
            <a:r>
              <a:rPr lang="en-GB" smtClean="0"/>
              <a:t>property </a:t>
            </a:r>
            <a:r>
              <a:rPr lang="en-GB" dirty="0" smtClean="0"/>
              <a:t>can be a function (called method)</a:t>
            </a:r>
          </a:p>
          <a:p>
            <a:r>
              <a:rPr lang="en-GB" dirty="0" smtClean="0"/>
              <a:t>Can be considered associative arrays</a:t>
            </a:r>
            <a:endParaRPr lang="pt-PT" dirty="0"/>
          </a:p>
        </p:txBody>
      </p:sp>
      <p:pic>
        <p:nvPicPr>
          <p:cNvPr id="5122" name="Picture 2" descr="https://i.gyazo.com/78d004a1e943bbd3195ab4cf89067d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11" y="2203187"/>
            <a:ext cx="32194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c32286e1e8b999bce049eda074319f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96" y="3840336"/>
            <a:ext cx="5339778" cy="11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Constructor functions</a:t>
            </a:r>
          </a:p>
          <a:p>
            <a:r>
              <a:rPr lang="en-GB" dirty="0" smtClean="0"/>
              <a:t>Can be used to create new objects using the new keyword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Note: Functions are also objects</a:t>
            </a:r>
            <a:endParaRPr lang="pt-PT" dirty="0"/>
          </a:p>
        </p:txBody>
      </p:sp>
      <p:pic>
        <p:nvPicPr>
          <p:cNvPr id="6146" name="Picture 2" descr="https://i.gyazo.com/95ce620ca323abc90e250fe2d8ea8d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51" y="2542599"/>
            <a:ext cx="5220749" cy="16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4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Prototype</a:t>
            </a:r>
          </a:p>
          <a:p>
            <a:r>
              <a:rPr lang="en-GB" dirty="0" smtClean="0"/>
              <a:t>When the new operator is used on a constructor function, a new object is created that has the same prototype as the constructor function.</a:t>
            </a:r>
            <a:endParaRPr lang="pt-PT" dirty="0"/>
          </a:p>
        </p:txBody>
      </p:sp>
      <p:pic>
        <p:nvPicPr>
          <p:cNvPr id="7170" name="Picture 2" descr="https://i.gyazo.com/a303dda5d1b0b8512bfce26b83d450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40" y="2914434"/>
            <a:ext cx="4911771" cy="20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68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Arrays</a:t>
            </a:r>
          </a:p>
          <a:p>
            <a:r>
              <a:rPr lang="en-GB" dirty="0" smtClean="0"/>
              <a:t>List-like objects whose prototypes have methods to perform traversal and mutation operations.</a:t>
            </a:r>
            <a:endParaRPr lang="pt-PT" dirty="0"/>
          </a:p>
        </p:txBody>
      </p:sp>
      <p:pic>
        <p:nvPicPr>
          <p:cNvPr id="8194" name="Picture 2" descr="https://i.gyazo.com/6021e74a41badfb053a0098be7a091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305" y="3134855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11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 prototype methods</a:t>
            </a:r>
          </a:p>
          <a:p>
            <a:endParaRPr lang="pt-PT" b="1" dirty="0"/>
          </a:p>
        </p:txBody>
      </p:sp>
      <p:pic>
        <p:nvPicPr>
          <p:cNvPr id="9218" name="Picture 2" descr="https://i.gyazo.com/1540f7aabdc1ef6eec40e23c4793fc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9" y="2390979"/>
            <a:ext cx="4288466" cy="9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38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library that simplifies interaction with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Document traversal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Event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Browser compatibility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4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Basic HTML file structure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Outer </a:t>
            </a:r>
            <a:r>
              <a:rPr lang="en" i="1" dirty="0" smtClean="0"/>
              <a:t>html</a:t>
            </a:r>
            <a:r>
              <a:rPr lang="en" dirty="0" smtClean="0"/>
              <a:t> tag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i="1" dirty="0" smtClean="0"/>
              <a:t>Head</a:t>
            </a:r>
            <a:r>
              <a:rPr lang="en" dirty="0" smtClean="0"/>
              <a:t> and </a:t>
            </a:r>
            <a:r>
              <a:rPr lang="en" i="1" dirty="0" smtClean="0"/>
              <a:t>body</a:t>
            </a:r>
            <a:r>
              <a:rPr lang="en" dirty="0" smtClean="0"/>
              <a:t> as children of the html tag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i="1" dirty="0" smtClean="0"/>
              <a:t>Head </a:t>
            </a:r>
            <a:r>
              <a:rPr lang="en" dirty="0" smtClean="0"/>
              <a:t>tag must contain </a:t>
            </a:r>
            <a:r>
              <a:rPr lang="en" i="1" dirty="0" smtClean="0"/>
              <a:t>title</a:t>
            </a:r>
            <a:endParaRPr lang="en" dirty="0" smtClean="0"/>
          </a:p>
        </p:txBody>
      </p:sp>
      <p:pic>
        <p:nvPicPr>
          <p:cNvPr id="5" name="Picture 2" descr="https://i.gyazo.com/e79ddc57e91331bb60bc5987526fc7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75" y="2192158"/>
            <a:ext cx="19812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18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 of JQuery’s functionality is based on the use of a function/object called jQuery</a:t>
            </a:r>
          </a:p>
          <a:p>
            <a:r>
              <a:rPr lang="en-GB" dirty="0" smtClean="0"/>
              <a:t>Because </a:t>
            </a:r>
            <a:r>
              <a:rPr lang="en-GB" dirty="0" err="1" smtClean="0"/>
              <a:t>javascript</a:t>
            </a:r>
            <a:r>
              <a:rPr lang="en-GB" dirty="0" smtClean="0"/>
              <a:t> is awesome, this function can also be called $</a:t>
            </a:r>
          </a:p>
          <a:p>
            <a:r>
              <a:rPr lang="en-GB" dirty="0" smtClean="0"/>
              <a:t>This function returns a collection of matched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Found in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Based on passed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Created by passing an HTML string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219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jQuery() or $()</a:t>
            </a:r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78" y="2531134"/>
            <a:ext cx="6886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42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Using JQuery</a:t>
            </a:r>
          </a:p>
          <a:p>
            <a:r>
              <a:rPr lang="en-GB" dirty="0" smtClean="0"/>
              <a:t>You need to import the library either by using a local version or a CDN</a:t>
            </a:r>
          </a:p>
          <a:p>
            <a:r>
              <a:rPr lang="pt-PT" sz="1400" dirty="0"/>
              <a:t>&lt;</a:t>
            </a:r>
            <a:r>
              <a:rPr lang="pt-PT" sz="1400" b="1" dirty="0"/>
              <a:t>script</a:t>
            </a:r>
            <a:r>
              <a:rPr lang="pt-PT" sz="1400" dirty="0"/>
              <a:t> </a:t>
            </a:r>
            <a:r>
              <a:rPr lang="pt-PT" sz="1400" dirty="0" err="1"/>
              <a:t>src</a:t>
            </a:r>
            <a:r>
              <a:rPr lang="pt-PT" sz="1400" dirty="0"/>
              <a:t>="http://</a:t>
            </a:r>
            <a:r>
              <a:rPr lang="pt-PT" sz="1400" dirty="0" smtClean="0"/>
              <a:t>code.jquery.com/jquery-1.11.3.min.js"&gt;&lt;/</a:t>
            </a:r>
            <a:r>
              <a:rPr lang="pt-PT" sz="1400" b="1" dirty="0"/>
              <a:t>script</a:t>
            </a:r>
            <a:r>
              <a:rPr lang="pt-PT" sz="1400" dirty="0" smtClean="0"/>
              <a:t>&gt;</a:t>
            </a:r>
          </a:p>
          <a:p>
            <a:endParaRPr lang="en-GB" sz="1400" dirty="0"/>
          </a:p>
          <a:p>
            <a:r>
              <a:rPr lang="en-GB" dirty="0" smtClean="0"/>
              <a:t>Before using jQuery you must wait for the document to finish loading</a:t>
            </a:r>
          </a:p>
          <a:p>
            <a:endParaRPr lang="en-GB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2" y="4145141"/>
            <a:ext cx="3543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4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r>
              <a:rPr lang="en-GB" dirty="0" smtClean="0"/>
              <a:t>jQuery uses the same selectors as CSS, plus some other non-standard selectors, for example, selectors based on element attributes</a:t>
            </a:r>
            <a:endParaRPr lang="pt-PT" dirty="0"/>
          </a:p>
          <a:p>
            <a:r>
              <a:rPr lang="en-GB" b="1" dirty="0" smtClean="0"/>
              <a:t>Traversal</a:t>
            </a:r>
          </a:p>
          <a:p>
            <a:r>
              <a:rPr lang="en-GB" dirty="0" smtClean="0"/>
              <a:t>It is easy to traverse the DOM tree using functions of the jQuery object, such as:</a:t>
            </a:r>
            <a:r>
              <a:rPr lang="pt-PT" i="1" dirty="0"/>
              <a:t> </a:t>
            </a:r>
            <a:r>
              <a:rPr lang="pt-PT" i="1" dirty="0" err="1" smtClean="0"/>
              <a:t>children</a:t>
            </a:r>
            <a:r>
              <a:rPr lang="pt-PT" i="1" dirty="0" smtClean="0"/>
              <a:t>, </a:t>
            </a:r>
            <a:r>
              <a:rPr lang="pt-PT" i="1" dirty="0" err="1" smtClean="0"/>
              <a:t>find</a:t>
            </a:r>
            <a:r>
              <a:rPr lang="pt-PT" i="1" dirty="0" smtClean="0"/>
              <a:t>, </a:t>
            </a:r>
            <a:r>
              <a:rPr lang="pt-PT" i="1" dirty="0" err="1" smtClean="0"/>
              <a:t>siblings</a:t>
            </a:r>
            <a:r>
              <a:rPr lang="pt-PT" i="1" dirty="0" smtClean="0"/>
              <a:t>, </a:t>
            </a:r>
            <a:r>
              <a:rPr lang="pt-PT" i="1" dirty="0" err="1" smtClean="0"/>
              <a:t>next</a:t>
            </a:r>
            <a:r>
              <a:rPr lang="pt-PT" i="1" dirty="0" smtClean="0"/>
              <a:t>, </a:t>
            </a:r>
            <a:r>
              <a:rPr lang="pt-PT" i="1" dirty="0" err="1" smtClean="0"/>
              <a:t>nextAll</a:t>
            </a:r>
            <a:r>
              <a:rPr lang="pt-PT" i="1" dirty="0" smtClean="0"/>
              <a:t>, </a:t>
            </a:r>
            <a:r>
              <a:rPr lang="pt-PT" i="1" dirty="0" err="1" smtClean="0"/>
              <a:t>parent</a:t>
            </a:r>
            <a:r>
              <a:rPr lang="pt-PT" i="1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parents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3529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Element manipulation</a:t>
            </a:r>
          </a:p>
          <a:p>
            <a:r>
              <a:rPr lang="en-GB" dirty="0" smtClean="0"/>
              <a:t>Class manipulation:	</a:t>
            </a:r>
            <a:r>
              <a:rPr lang="en-GB" i="1" dirty="0" err="1" smtClean="0"/>
              <a:t>addClass</a:t>
            </a:r>
            <a:r>
              <a:rPr lang="en-GB" i="1" dirty="0" smtClean="0"/>
              <a:t>, </a:t>
            </a:r>
            <a:r>
              <a:rPr lang="en-GB" i="1" dirty="0" err="1" smtClean="0"/>
              <a:t>removeClass</a:t>
            </a:r>
            <a:r>
              <a:rPr lang="en-GB" i="1" dirty="0" smtClean="0"/>
              <a:t>, </a:t>
            </a:r>
            <a:r>
              <a:rPr lang="en-GB" i="1" dirty="0" err="1" smtClean="0"/>
              <a:t>hasClass</a:t>
            </a:r>
            <a:r>
              <a:rPr lang="en-GB" i="1" dirty="0" smtClean="0"/>
              <a:t>, </a:t>
            </a:r>
            <a:r>
              <a:rPr lang="en-GB" i="1" dirty="0" err="1" smtClean="0"/>
              <a:t>toggleClass</a:t>
            </a:r>
            <a:endParaRPr lang="en-GB" i="1" dirty="0" smtClean="0"/>
          </a:p>
          <a:p>
            <a:r>
              <a:rPr lang="en-GB" dirty="0" smtClean="0"/>
              <a:t>Attribute manipulation:	</a:t>
            </a:r>
            <a:r>
              <a:rPr lang="en-GB" i="1" dirty="0" err="1" smtClean="0"/>
              <a:t>attr</a:t>
            </a:r>
            <a:r>
              <a:rPr lang="en-GB" i="1" dirty="0" smtClean="0"/>
              <a:t>, </a:t>
            </a:r>
            <a:r>
              <a:rPr lang="en-GB" i="1" dirty="0" err="1" smtClean="0"/>
              <a:t>removeAttr</a:t>
            </a:r>
            <a:r>
              <a:rPr lang="en-GB" i="1" dirty="0" smtClean="0"/>
              <a:t>, prop (for </a:t>
            </a:r>
            <a:r>
              <a:rPr lang="en-GB" i="1" dirty="0" err="1" smtClean="0"/>
              <a:t>boolean</a:t>
            </a:r>
            <a:r>
              <a:rPr lang="en-GB" i="1" dirty="0" smtClean="0"/>
              <a:t> attributes)</a:t>
            </a:r>
          </a:p>
          <a:p>
            <a:r>
              <a:rPr lang="en-GB" dirty="0" smtClean="0"/>
              <a:t>CSS manipulation:	</a:t>
            </a:r>
            <a:r>
              <a:rPr lang="en-GB" i="1" dirty="0" err="1" smtClean="0"/>
              <a:t>css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288296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DOM tree manipulation</a:t>
            </a:r>
          </a:p>
          <a:p>
            <a:r>
              <a:rPr lang="en-GB" dirty="0" smtClean="0"/>
              <a:t>Simple manipulation:		</a:t>
            </a:r>
            <a:r>
              <a:rPr lang="en-GB" i="1" dirty="0" smtClean="0"/>
              <a:t>empty, remove, before, prepend, after, append</a:t>
            </a:r>
            <a:r>
              <a:rPr lang="en-GB" dirty="0" smtClean="0"/>
              <a:t>,</a:t>
            </a:r>
            <a:r>
              <a:rPr lang="en-GB" i="1" dirty="0" smtClean="0"/>
              <a:t> </a:t>
            </a:r>
            <a:r>
              <a:rPr lang="en-GB" i="1" dirty="0" err="1" smtClean="0"/>
              <a:t>replaceWith</a:t>
            </a:r>
            <a:endParaRPr lang="en-GB" i="1" dirty="0" smtClean="0"/>
          </a:p>
          <a:p>
            <a:r>
              <a:rPr lang="en-GB" dirty="0" smtClean="0"/>
              <a:t>Wrapping and unwrapping:		</a:t>
            </a:r>
            <a:r>
              <a:rPr lang="en-GB" i="1" dirty="0" smtClean="0"/>
              <a:t>wrap, unwrap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0917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Content</a:t>
            </a:r>
          </a:p>
          <a:p>
            <a:r>
              <a:rPr lang="en-GB" dirty="0" smtClean="0"/>
              <a:t>Inputs, selects and text areas:	</a:t>
            </a:r>
            <a:r>
              <a:rPr lang="en-GB" i="1" dirty="0" err="1" smtClean="0"/>
              <a:t>val</a:t>
            </a:r>
            <a:endParaRPr lang="en-GB" i="1" dirty="0" smtClean="0"/>
          </a:p>
          <a:p>
            <a:r>
              <a:rPr lang="en-GB" dirty="0" smtClean="0"/>
              <a:t>Text:				</a:t>
            </a:r>
            <a:r>
              <a:rPr lang="en-GB" i="1" dirty="0" smtClean="0"/>
              <a:t>html, text</a:t>
            </a:r>
          </a:p>
        </p:txBody>
      </p:sp>
    </p:spTree>
    <p:extLst>
      <p:ext uri="{BB962C8B-B14F-4D97-AF65-F5344CB8AC3E}">
        <p14:creationId xmlns:p14="http://schemas.microsoft.com/office/powerpoint/2010/main" val="3713139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Events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Common events</a:t>
            </a:r>
          </a:p>
          <a:p>
            <a:r>
              <a:rPr lang="en-GB" i="1" dirty="0" smtClean="0"/>
              <a:t>Click, keypress, on, etc.</a:t>
            </a:r>
            <a:endParaRPr lang="en-GB" i="1" dirty="0"/>
          </a:p>
          <a:p>
            <a:endParaRPr lang="en-GB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9" y="2360250"/>
            <a:ext cx="2876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2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Ajax GET</a:t>
            </a:r>
          </a:p>
          <a:p>
            <a:endParaRPr lang="pt-PT" dirty="0" smtClean="0"/>
          </a:p>
          <a:p>
            <a:endParaRPr lang="pt-PT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520185"/>
            <a:ext cx="4438650" cy="1809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5" y="2517938"/>
            <a:ext cx="4559536" cy="18119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886" y="3800486"/>
            <a:ext cx="1704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7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Ajax POST</a:t>
            </a:r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51" y="2378176"/>
            <a:ext cx="4559536" cy="18119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38" y="2655524"/>
            <a:ext cx="1704975" cy="12573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518938" y="3947854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notation</a:t>
            </a:r>
          </a:p>
          <a:p>
            <a:r>
              <a:rPr lang="en-GB" dirty="0" smtClean="0"/>
              <a:t>Also works for get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02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Common HTML tags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&lt;h1&gt;&lt;/h1&gt;…&lt;h6&gt;&lt;/h6&gt; - Headings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&lt;p&gt;&lt;/p&gt; - Paragraphs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&lt;br&gt; - Line Break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&lt;a href=“…”&gt;&lt;/a&gt; - Anchor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&lt;img src=“…”&gt;&lt;/img&gt; - Image</a:t>
            </a:r>
          </a:p>
        </p:txBody>
      </p:sp>
    </p:spTree>
    <p:extLst>
      <p:ext uri="{BB962C8B-B14F-4D97-AF65-F5344CB8AC3E}">
        <p14:creationId xmlns:p14="http://schemas.microsoft.com/office/powerpoint/2010/main" val="1397460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97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 smtClean="0"/>
              <a:t>Lists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&lt;ul&gt;&lt;/ul&gt; - Unordered list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&lt;ol&gt;&lt;/ol&gt; - Ordered list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&lt;li&gt;&lt;/li&gt; - List item</a:t>
            </a:r>
          </a:p>
        </p:txBody>
      </p:sp>
    </p:spTree>
    <p:extLst>
      <p:ext uri="{BB962C8B-B14F-4D97-AF65-F5344CB8AC3E}">
        <p14:creationId xmlns:p14="http://schemas.microsoft.com/office/powerpoint/2010/main" val="30515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Forms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&lt;form action=“url_to_action.php” method=“get|post|…”&gt;…..&lt;/form&gt;</a:t>
            </a:r>
          </a:p>
          <a:p>
            <a:pPr marL="285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&lt;input type=“text|password|email|…” name=“…”&gt;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Other input attributes: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P</a:t>
            </a:r>
            <a:r>
              <a:rPr lang="en" dirty="0" smtClean="0"/>
              <a:t>laceholder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</a:t>
            </a:r>
            <a:r>
              <a:rPr lang="en" dirty="0" smtClean="0"/>
              <a:t>utocomplete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R</a:t>
            </a:r>
            <a:r>
              <a:rPr lang="en" dirty="0" smtClean="0"/>
              <a:t>eadonly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R</a:t>
            </a:r>
            <a:r>
              <a:rPr lang="en" dirty="0" smtClean="0"/>
              <a:t>equired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D</a:t>
            </a:r>
            <a:r>
              <a:rPr lang="en" dirty="0" smtClean="0"/>
              <a:t>isabled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6927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smtClean="0"/>
              <a:t>File upload</a:t>
            </a:r>
          </a:p>
          <a:p>
            <a:r>
              <a:rPr lang="en-US" dirty="0"/>
              <a:t>&lt;input type="file" name="file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Form must have attribute </a:t>
            </a:r>
            <a:r>
              <a:rPr lang="en-US" dirty="0" err="1" smtClean="0"/>
              <a:t>enctype</a:t>
            </a:r>
            <a:r>
              <a:rPr lang="en-US" dirty="0" smtClean="0"/>
              <a:t>=“multipart/form-data”</a:t>
            </a:r>
          </a:p>
          <a:p>
            <a:r>
              <a:rPr lang="en-US" b="1" dirty="0" smtClean="0"/>
              <a:t>Submit</a:t>
            </a:r>
            <a:endParaRPr lang="en-US" b="1" dirty="0" smtClean="0"/>
          </a:p>
          <a:p>
            <a:r>
              <a:rPr lang="en" dirty="0" smtClean="0"/>
              <a:t>&lt;input type=“submit” value=“send”&gt;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189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1450</Words>
  <Application>Microsoft Office PowerPoint</Application>
  <PresentationFormat>Apresentação no Ecrã (16:9)</PresentationFormat>
  <Paragraphs>310</Paragraphs>
  <Slides>60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60</vt:i4>
      </vt:variant>
    </vt:vector>
  </HeadingPairs>
  <TitlesOfParts>
    <vt:vector size="62" baseType="lpstr">
      <vt:lpstr>Arial</vt:lpstr>
      <vt:lpstr>simple-light-2</vt:lpstr>
      <vt:lpstr>Introduction to Web Development</vt:lpstr>
      <vt:lpstr>On the menu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CSS</vt:lpstr>
      <vt:lpstr>CSS</vt:lpstr>
      <vt:lpstr>CSS</vt:lpstr>
      <vt:lpstr>CSS</vt:lpstr>
      <vt:lpstr>PHP</vt:lpstr>
      <vt:lpstr>PHP</vt:lpstr>
      <vt:lpstr>PHP</vt:lpstr>
      <vt:lpstr>PHP</vt:lpstr>
      <vt:lpstr>PHP</vt:lpstr>
      <vt:lpstr>PHP</vt:lpstr>
      <vt:lpstr>PHP</vt:lpstr>
      <vt:lpstr>PHP 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Gil Domingues</dc:creator>
  <cp:lastModifiedBy>Gil Domingues</cp:lastModifiedBy>
  <cp:revision>56</cp:revision>
  <dcterms:modified xsi:type="dcterms:W3CDTF">2017-02-21T17:27:28Z</dcterms:modified>
</cp:coreProperties>
</file>